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8" r:id="rId4"/>
    <p:sldId id="259" r:id="rId5"/>
    <p:sldId id="263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74"/>
  </p:normalViewPr>
  <p:slideViewPr>
    <p:cSldViewPr>
      <p:cViewPr>
        <p:scale>
          <a:sx n="70" d="100"/>
          <a:sy n="70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B81E2-AD4F-5540-BC17-AEBC7463DB23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56D5F-BADB-B14D-B901-7243CEB5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3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6D5F-BADB-B14D-B901-7243CEB52A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1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6D5F-BADB-B14D-B901-7243CEB52A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A84-6051-4B23-8550-8267251A91A1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B401-A0E2-4AE7-BCF7-4E3BA5088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2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A84-6051-4B23-8550-8267251A91A1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B401-A0E2-4AE7-BCF7-4E3BA5088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27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A84-6051-4B23-8550-8267251A91A1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B401-A0E2-4AE7-BCF7-4E3BA5088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48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A84-6051-4B23-8550-8267251A91A1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B401-A0E2-4AE7-BCF7-4E3BA5088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A84-6051-4B23-8550-8267251A91A1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B401-A0E2-4AE7-BCF7-4E3BA5088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6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A84-6051-4B23-8550-8267251A91A1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B401-A0E2-4AE7-BCF7-4E3BA5088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4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A84-6051-4B23-8550-8267251A91A1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B401-A0E2-4AE7-BCF7-4E3BA5088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67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A84-6051-4B23-8550-8267251A91A1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B401-A0E2-4AE7-BCF7-4E3BA5088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15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A84-6051-4B23-8550-8267251A91A1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B401-A0E2-4AE7-BCF7-4E3BA5088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86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A84-6051-4B23-8550-8267251A91A1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B401-A0E2-4AE7-BCF7-4E3BA5088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42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A84-6051-4B23-8550-8267251A91A1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B401-A0E2-4AE7-BCF7-4E3BA5088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FA84-6051-4B23-8550-8267251A91A1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AB401-A0E2-4AE7-BCF7-4E3BA5088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10315"/>
            <a:ext cx="9145016" cy="1191064"/>
          </a:xfrm>
        </p:spPr>
        <p:txBody>
          <a:bodyPr>
            <a:noAutofit/>
          </a:bodyPr>
          <a:lstStyle/>
          <a:p>
            <a:r>
              <a:rPr lang="en-US" sz="5400" u="sng" dirty="0" smtClean="0">
                <a:solidFill>
                  <a:srgbClr val="002060"/>
                </a:solidFill>
              </a:rPr>
              <a:t>FPGA Reliability and Security</a:t>
            </a:r>
            <a:endParaRPr lang="en-US" sz="5400" u="sng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3284984"/>
            <a:ext cx="83590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dirty="0" smtClean="0"/>
              <a:t>Ahmed Foisal , </a:t>
            </a:r>
            <a:r>
              <a:rPr lang="en-US" altLang="en-US" sz="3200" dirty="0" err="1" smtClean="0"/>
              <a:t>Mian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Riaz-ul</a:t>
            </a:r>
            <a:r>
              <a:rPr lang="en-US" altLang="en-US" sz="3200" dirty="0" err="1"/>
              <a:t>-</a:t>
            </a:r>
            <a:r>
              <a:rPr lang="en-US" altLang="en-US" sz="3200" dirty="0" err="1" smtClean="0"/>
              <a:t>Haque</a:t>
            </a:r>
            <a:r>
              <a:rPr lang="en-US" altLang="en-US" sz="3200" dirty="0" smtClean="0"/>
              <a:t>, Islam </a:t>
            </a:r>
            <a:r>
              <a:rPr lang="en-US" altLang="en-US" sz="3200" dirty="0" err="1" smtClean="0"/>
              <a:t>Syful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Michihiro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Shintani</a:t>
            </a:r>
            <a:r>
              <a:rPr lang="en-US" altLang="en-US" sz="3200" dirty="0"/>
              <a:t> </a:t>
            </a:r>
            <a:endParaRPr lang="en-US" sz="3200" b="1" dirty="0" smtClean="0"/>
          </a:p>
          <a:p>
            <a:pPr algn="ctr"/>
            <a:r>
              <a:rPr lang="en-US" sz="2400" b="1" dirty="0" smtClean="0"/>
              <a:t>Graduate School of Information Science,</a:t>
            </a:r>
          </a:p>
          <a:p>
            <a:pPr algn="ctr"/>
            <a:r>
              <a:rPr lang="en-US" sz="2400" b="1" dirty="0" smtClean="0"/>
              <a:t>Nara Institute of Science and Technology (NAIST)</a:t>
            </a:r>
          </a:p>
          <a:p>
            <a:pPr algn="ctr"/>
            <a:r>
              <a:rPr lang="en-US" sz="2400" b="1" dirty="0" smtClean="0"/>
              <a:t>Japan.</a:t>
            </a:r>
            <a:endParaRPr lang="en-US" sz="2400" b="1" dirty="0"/>
          </a:p>
        </p:txBody>
      </p:sp>
      <p:pic>
        <p:nvPicPr>
          <p:cNvPr id="1026" name="Picture 2" descr="C:\Users\Foisal\Pictures\Naistp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4" y="44624"/>
            <a:ext cx="110253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507" r="14546" b="33648"/>
          <a:stretch/>
        </p:blipFill>
        <p:spPr>
          <a:xfrm>
            <a:off x="-18256" y="17232"/>
            <a:ext cx="918051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507" r="14546" b="33648"/>
          <a:stretch/>
        </p:blipFill>
        <p:spPr>
          <a:xfrm>
            <a:off x="-32441" y="0"/>
            <a:ext cx="9180512" cy="1296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" y="0"/>
            <a:ext cx="9125744" cy="1081812"/>
          </a:xfrm>
        </p:spPr>
        <p:txBody>
          <a:bodyPr>
            <a:normAutofit/>
          </a:bodyPr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74035" y="1536615"/>
            <a:ext cx="7660674" cy="9753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400" dirty="0" smtClean="0"/>
              <a:t>FPGA is a modern reconfigurable platform</a:t>
            </a:r>
          </a:p>
          <a:p>
            <a:pPr marL="457200" lvl="1" indent="0">
              <a:buNone/>
            </a:pPr>
            <a:r>
              <a:rPr lang="en-GB" sz="2400" dirty="0" smtClean="0"/>
              <a:t>Recently concern reliability and security </a:t>
            </a:r>
            <a:r>
              <a:rPr lang="en-GB" sz="2400" dirty="0" smtClean="0"/>
              <a:t>issues </a:t>
            </a:r>
            <a:r>
              <a:rPr lang="en-GB" sz="2400" dirty="0" smtClean="0"/>
              <a:t>due to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63524"/>
              </p:ext>
            </p:extLst>
          </p:nvPr>
        </p:nvGraphicFramePr>
        <p:xfrm>
          <a:off x="18256" y="1081812"/>
          <a:ext cx="914400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15314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図形グループ 3"/>
          <p:cNvGrpSpPr/>
          <p:nvPr/>
        </p:nvGrpSpPr>
        <p:grpSpPr>
          <a:xfrm>
            <a:off x="6716775" y="1671595"/>
            <a:ext cx="2309071" cy="1898593"/>
            <a:chOff x="3629940" y="1421507"/>
            <a:chExt cx="1082131" cy="1014904"/>
          </a:xfrm>
        </p:grpSpPr>
        <p:pic>
          <p:nvPicPr>
            <p:cNvPr id="43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9940" y="1421507"/>
              <a:ext cx="975094" cy="933652"/>
            </a:xfrm>
            <a:prstGeom prst="rect">
              <a:avLst/>
            </a:prstGeom>
          </p:spPr>
        </p:pic>
        <p:pic>
          <p:nvPicPr>
            <p:cNvPr id="44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4653" y="1755347"/>
              <a:ext cx="587418" cy="681064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6442939" y="3481093"/>
            <a:ext cx="285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4"/>
            <a:r>
              <a:rPr lang="en-GB" sz="2400" dirty="0"/>
              <a:t>Hardware Trojan (HT</a:t>
            </a:r>
            <a:r>
              <a:rPr lang="en-GB" sz="2400" dirty="0" smtClean="0"/>
              <a:t>)</a:t>
            </a:r>
            <a:endParaRPr lang="en-GB" sz="2400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495396" y="4437114"/>
            <a:ext cx="8325075" cy="2005036"/>
            <a:chOff x="12181688" y="6275258"/>
            <a:chExt cx="10405349" cy="2814217"/>
          </a:xfrm>
        </p:grpSpPr>
        <p:sp>
          <p:nvSpPr>
            <p:cNvPr id="146" name="テキスト ボックス 320"/>
            <p:cNvSpPr txBox="1"/>
            <p:nvPr/>
          </p:nvSpPr>
          <p:spPr>
            <a:xfrm>
              <a:off x="16466943" y="8441494"/>
              <a:ext cx="1649010" cy="647981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solidFill>
                    <a:schemeClr val="accent2"/>
                  </a:solidFill>
                </a:rPr>
                <a:t>Attacker</a:t>
              </a:r>
              <a:endParaRPr kumimoji="1" lang="ja-JP" altLang="en-US" sz="2400" dirty="0">
                <a:solidFill>
                  <a:schemeClr val="accent2"/>
                </a:solidFill>
              </a:endParaRPr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12181688" y="6275258"/>
              <a:ext cx="10405349" cy="2383386"/>
              <a:chOff x="12181688" y="6275258"/>
              <a:chExt cx="10405349" cy="2383386"/>
            </a:xfrm>
          </p:grpSpPr>
          <p:pic>
            <p:nvPicPr>
              <p:cNvPr id="148" name="図 349" descr="computer_lsi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26669" y="7723889"/>
                <a:ext cx="976906" cy="934755"/>
              </a:xfrm>
              <a:prstGeom prst="rect">
                <a:avLst/>
              </a:prstGeom>
            </p:spPr>
          </p:pic>
          <p:pic>
            <p:nvPicPr>
              <p:cNvPr id="149" name="図 348" descr="computer_lsi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06678" y="7525775"/>
                <a:ext cx="976906" cy="934755"/>
              </a:xfrm>
              <a:prstGeom prst="rect">
                <a:avLst/>
              </a:prstGeom>
            </p:spPr>
          </p:pic>
          <p:sp>
            <p:nvSpPr>
              <p:cNvPr id="150" name="テキスト ボックス 303"/>
              <p:cNvSpPr txBox="1"/>
              <p:nvPr/>
            </p:nvSpPr>
            <p:spPr>
              <a:xfrm>
                <a:off x="12181688" y="6275258"/>
                <a:ext cx="2611880" cy="6479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dirty="0"/>
                  <a:t>M</a:t>
                </a:r>
                <a:r>
                  <a:rPr kumimoji="1" lang="en-US" altLang="ja-JP" sz="2400" dirty="0" smtClean="0"/>
                  <a:t>anufacture</a:t>
                </a:r>
                <a:endParaRPr kumimoji="1" lang="ja-JP" altLang="en-US" sz="2400" dirty="0"/>
              </a:p>
            </p:txBody>
          </p:sp>
          <p:sp>
            <p:nvSpPr>
              <p:cNvPr id="151" name="テキスト ボックス 304"/>
              <p:cNvSpPr txBox="1"/>
              <p:nvPr/>
            </p:nvSpPr>
            <p:spPr>
              <a:xfrm>
                <a:off x="16196298" y="6302497"/>
                <a:ext cx="2153844" cy="6479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dirty="0" smtClean="0"/>
                  <a:t>Retailer</a:t>
                </a:r>
                <a:endParaRPr kumimoji="1" lang="ja-JP" altLang="en-US" sz="2400" dirty="0"/>
              </a:p>
            </p:txBody>
          </p:sp>
          <p:sp>
            <p:nvSpPr>
              <p:cNvPr id="152" name="テキスト ボックス 305"/>
              <p:cNvSpPr txBox="1"/>
              <p:nvPr/>
            </p:nvSpPr>
            <p:spPr>
              <a:xfrm>
                <a:off x="19980707" y="6275258"/>
                <a:ext cx="2606330" cy="6479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dirty="0" smtClean="0"/>
                  <a:t>User</a:t>
                </a:r>
                <a:endParaRPr kumimoji="1" lang="ja-JP" altLang="en-US" sz="2400" dirty="0"/>
              </a:p>
            </p:txBody>
          </p:sp>
          <p:cxnSp>
            <p:nvCxnSpPr>
              <p:cNvPr id="153" name="直線矢印コネクタ 306"/>
              <p:cNvCxnSpPr/>
              <p:nvPr/>
            </p:nvCxnSpPr>
            <p:spPr>
              <a:xfrm>
                <a:off x="14846663" y="6617382"/>
                <a:ext cx="1349635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矢印コネクタ 307"/>
              <p:cNvCxnSpPr/>
              <p:nvPr/>
            </p:nvCxnSpPr>
            <p:spPr>
              <a:xfrm>
                <a:off x="18312095" y="6617382"/>
                <a:ext cx="1668612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矢印コネクタ 317"/>
              <p:cNvCxnSpPr/>
              <p:nvPr/>
            </p:nvCxnSpPr>
            <p:spPr>
              <a:xfrm flipH="1" flipV="1">
                <a:off x="15424399" y="6641380"/>
                <a:ext cx="916136" cy="1877951"/>
              </a:xfrm>
              <a:prstGeom prst="straightConnector1">
                <a:avLst/>
              </a:prstGeom>
              <a:ln w="57150" cmpd="sng">
                <a:solidFill>
                  <a:srgbClr val="C0504D"/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テキスト ボックス 318"/>
              <p:cNvSpPr txBox="1"/>
              <p:nvPr/>
            </p:nvSpPr>
            <p:spPr>
              <a:xfrm>
                <a:off x="15986724" y="6932977"/>
                <a:ext cx="16061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accent2"/>
                    </a:solidFill>
                  </a:rPr>
                  <a:t>Counterfeit</a:t>
                </a:r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57" name="直線矢印コネクタ 319"/>
              <p:cNvCxnSpPr/>
              <p:nvPr/>
            </p:nvCxnSpPr>
            <p:spPr>
              <a:xfrm flipV="1">
                <a:off x="18205904" y="6625545"/>
                <a:ext cx="858891" cy="1877134"/>
              </a:xfrm>
              <a:prstGeom prst="straightConnector1">
                <a:avLst/>
              </a:prstGeom>
              <a:ln w="57150" cmpd="sng">
                <a:solidFill>
                  <a:srgbClr val="C0504D"/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テキスト ボックス 325"/>
              <p:cNvSpPr txBox="1"/>
              <p:nvPr/>
            </p:nvSpPr>
            <p:spPr>
              <a:xfrm>
                <a:off x="15442356" y="7661437"/>
                <a:ext cx="579786" cy="569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>
                    <a:solidFill>
                      <a:schemeClr val="accent2"/>
                    </a:solidFill>
                  </a:rPr>
                  <a:t>✔</a:t>
                </a:r>
                <a:endParaRPr kumimoji="1" lang="ja-JP" altLang="en-US" sz="32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9" name="テキスト ボックス 326"/>
              <p:cNvSpPr txBox="1"/>
              <p:nvPr/>
            </p:nvSpPr>
            <p:spPr>
              <a:xfrm>
                <a:off x="18591846" y="7735918"/>
                <a:ext cx="579786" cy="569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>
                    <a:solidFill>
                      <a:schemeClr val="accent2"/>
                    </a:solidFill>
                  </a:rPr>
                  <a:t>✔</a:t>
                </a:r>
                <a:endParaRPr kumimoji="1" lang="ja-JP" altLang="en-US" sz="3200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160" name="図 347" descr="computer_lsi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6881" y="6934203"/>
                <a:ext cx="1595154" cy="1526327"/>
              </a:xfrm>
              <a:prstGeom prst="rect">
                <a:avLst/>
              </a:prstGeom>
            </p:spPr>
          </p:pic>
          <p:sp>
            <p:nvSpPr>
              <p:cNvPr id="161" name="テキスト ボックス 1029"/>
              <p:cNvSpPr txBox="1"/>
              <p:nvPr/>
            </p:nvSpPr>
            <p:spPr>
              <a:xfrm>
                <a:off x="20685012" y="7138769"/>
                <a:ext cx="1729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400" dirty="0" smtClean="0">
                    <a:solidFill>
                      <a:srgbClr val="FF0000"/>
                    </a:solidFill>
                  </a:rPr>
                  <a:t>UNRELIABLE</a:t>
                </a:r>
              </a:p>
            </p:txBody>
          </p:sp>
          <p:sp>
            <p:nvSpPr>
              <p:cNvPr id="162" name="テキスト ボックス 516"/>
              <p:cNvSpPr txBox="1"/>
              <p:nvPr/>
            </p:nvSpPr>
            <p:spPr>
              <a:xfrm>
                <a:off x="21068477" y="7527216"/>
                <a:ext cx="1051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400" dirty="0" smtClean="0">
                    <a:solidFill>
                      <a:srgbClr val="FF0000"/>
                    </a:solidFill>
                  </a:rPr>
                  <a:t>system</a:t>
                </a:r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16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1812"/>
          </a:xfrm>
        </p:spPr>
        <p:txBody>
          <a:bodyPr>
            <a:normAutofit/>
          </a:bodyPr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507" r="14546" b="33648"/>
          <a:stretch/>
        </p:blipFill>
        <p:spPr>
          <a:xfrm>
            <a:off x="-36496" y="0"/>
            <a:ext cx="9180512" cy="1296144"/>
          </a:xfrm>
          <a:prstGeom prst="rect">
            <a:avLst/>
          </a:prstGeom>
        </p:spPr>
      </p:pic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57923"/>
              </p:ext>
            </p:extLst>
          </p:nvPr>
        </p:nvGraphicFramePr>
        <p:xfrm>
          <a:off x="18256" y="1081812"/>
          <a:ext cx="914400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15314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Rectangle 84"/>
          <p:cNvSpPr/>
          <p:nvPr/>
        </p:nvSpPr>
        <p:spPr>
          <a:xfrm>
            <a:off x="5251747" y="5349065"/>
            <a:ext cx="439001" cy="312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560" y="2644170"/>
            <a:ext cx="79208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GB" sz="2800" dirty="0"/>
              <a:t>Detect the </a:t>
            </a:r>
            <a:r>
              <a:rPr lang="en-GB" sz="2800" dirty="0" smtClean="0"/>
              <a:t>counterfeit </a:t>
            </a:r>
            <a:r>
              <a:rPr lang="en-GB" sz="2800" dirty="0"/>
              <a:t>FPGA and </a:t>
            </a:r>
            <a:r>
              <a:rPr lang="en-GB" sz="2800" dirty="0" smtClean="0"/>
              <a:t>HT</a:t>
            </a:r>
          </a:p>
          <a:p>
            <a:pPr lvl="1">
              <a:buFont typeface="Wingdings" pitchFamily="2" charset="2"/>
              <a:buChar char="Ø"/>
            </a:pPr>
            <a:endParaRPr lang="en-GB" sz="2800" dirty="0"/>
          </a:p>
          <a:p>
            <a:pPr lvl="1">
              <a:buFont typeface="Wingdings" pitchFamily="2" charset="2"/>
              <a:buChar char="Ø"/>
            </a:pPr>
            <a:r>
              <a:rPr lang="en-GB" sz="2800" dirty="0"/>
              <a:t>Protect the </a:t>
            </a:r>
            <a:r>
              <a:rPr lang="en-GB" sz="2800" dirty="0"/>
              <a:t>critical applications i.e. medical, nuclear plant, defence etc. </a:t>
            </a:r>
            <a:r>
              <a:rPr lang="en-GB" sz="2800" dirty="0" smtClean="0"/>
              <a:t>from catastrophic </a:t>
            </a:r>
            <a:r>
              <a:rPr lang="en-GB" sz="2800" dirty="0" smtClean="0"/>
              <a:t>conditions.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311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93" y="1529348"/>
            <a:ext cx="3483223" cy="3295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783"/>
            <a:ext cx="9144000" cy="1056385"/>
          </a:xfrm>
        </p:spPr>
        <p:txBody>
          <a:bodyPr>
            <a:normAutofit/>
          </a:bodyPr>
          <a:lstStyle/>
          <a:p>
            <a:r>
              <a:rPr lang="en-GB" dirty="0" smtClean="0"/>
              <a:t>Proposed </a:t>
            </a:r>
            <a:r>
              <a:rPr lang="en-GB" dirty="0" smtClean="0"/>
              <a:t>System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57" y="2041731"/>
            <a:ext cx="2614377" cy="3788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FPGA is used</a:t>
            </a:r>
          </a:p>
          <a:p>
            <a:r>
              <a:rPr lang="en-GB" sz="2400" dirty="0" smtClean="0"/>
              <a:t>Fast analysis </a:t>
            </a:r>
          </a:p>
          <a:p>
            <a:r>
              <a:rPr lang="en-GB" sz="2400" dirty="0" smtClean="0"/>
              <a:t>Graphical </a:t>
            </a:r>
            <a:r>
              <a:rPr lang="en-GB" sz="2400" dirty="0"/>
              <a:t>o</a:t>
            </a:r>
            <a:r>
              <a:rPr lang="en-GB" sz="2400" dirty="0" smtClean="0"/>
              <a:t>utput</a:t>
            </a:r>
          </a:p>
          <a:p>
            <a:r>
              <a:rPr lang="en-GB" sz="2400" dirty="0" smtClean="0"/>
              <a:t>Machine learning based </a:t>
            </a:r>
          </a:p>
          <a:p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507" r="14546" b="33648"/>
          <a:stretch/>
        </p:blipFill>
        <p:spPr>
          <a:xfrm>
            <a:off x="-36512" y="0"/>
            <a:ext cx="9180512" cy="1296144"/>
          </a:xfrm>
          <a:prstGeom prst="rect">
            <a:avLst/>
          </a:prstGeom>
        </p:spPr>
      </p:pic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01839"/>
              </p:ext>
            </p:extLst>
          </p:nvPr>
        </p:nvGraphicFramePr>
        <p:xfrm>
          <a:off x="18256" y="1081812"/>
          <a:ext cx="914400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15314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3" name="Picture 6" descr="C:\Users\Foisal\Desktop\Research\cicp 2017\image\Project pic\Capture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16" y="1937939"/>
            <a:ext cx="3154784" cy="14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3337191" y="5288436"/>
            <a:ext cx="576064" cy="360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Master FPGA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4047270" y="6171986"/>
            <a:ext cx="3298800" cy="426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Device </a:t>
            </a:r>
            <a:r>
              <a:rPr lang="en-US" sz="2400" dirty="0" smtClean="0">
                <a:solidFill>
                  <a:schemeClr val="tx1"/>
                </a:solidFill>
              </a:rPr>
              <a:t>under </a:t>
            </a: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nalysis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2887043" y="1700808"/>
            <a:ext cx="1440159" cy="3263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2990470" y="1898169"/>
            <a:ext cx="1149482" cy="3068841"/>
            <a:chOff x="2392317" y="1994678"/>
            <a:chExt cx="1149482" cy="3068841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411760" y="4032380"/>
              <a:ext cx="0" cy="1031139"/>
            </a:xfrm>
            <a:prstGeom prst="line">
              <a:avLst/>
            </a:prstGeom>
            <a:ln w="1905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843808" y="4032378"/>
              <a:ext cx="0" cy="1031139"/>
            </a:xfrm>
            <a:prstGeom prst="line">
              <a:avLst/>
            </a:prstGeom>
            <a:ln w="1905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059832" y="4032379"/>
              <a:ext cx="0" cy="1031139"/>
            </a:xfrm>
            <a:prstGeom prst="line">
              <a:avLst/>
            </a:prstGeom>
            <a:ln w="1905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275856" y="4005064"/>
              <a:ext cx="0" cy="1031139"/>
            </a:xfrm>
            <a:prstGeom prst="line">
              <a:avLst/>
            </a:prstGeom>
            <a:ln w="1905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627784" y="4032378"/>
              <a:ext cx="0" cy="1031139"/>
            </a:xfrm>
            <a:prstGeom prst="line">
              <a:avLst/>
            </a:prstGeom>
            <a:ln w="1905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491880" y="4005064"/>
              <a:ext cx="0" cy="1031139"/>
            </a:xfrm>
            <a:prstGeom prst="line">
              <a:avLst/>
            </a:prstGeom>
            <a:ln w="1905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411760" y="1994678"/>
              <a:ext cx="1080120" cy="16616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483768" y="2115096"/>
              <a:ext cx="864096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411760" y="2619152"/>
              <a:ext cx="1080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411760" y="3024268"/>
              <a:ext cx="1080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2528639" y="3398225"/>
              <a:ext cx="562012" cy="105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275856" y="3398225"/>
              <a:ext cx="72008" cy="10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92317" y="2619152"/>
              <a:ext cx="11494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Host PC</a:t>
              </a:r>
              <a:endParaRPr lang="en-US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17751" y="6108220"/>
            <a:ext cx="873190" cy="490046"/>
            <a:chOff x="4135405" y="6093296"/>
            <a:chExt cx="873190" cy="490046"/>
          </a:xfrm>
        </p:grpSpPr>
        <p:sp>
          <p:nvSpPr>
            <p:cNvPr id="28" name="Rectangle 27"/>
            <p:cNvSpPr/>
            <p:nvPr/>
          </p:nvSpPr>
          <p:spPr bwMode="auto">
            <a:xfrm>
              <a:off x="4135405" y="6093296"/>
              <a:ext cx="118644" cy="18191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323019" y="6093296"/>
              <a:ext cx="118644" cy="18191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10633" y="6093296"/>
              <a:ext cx="118644" cy="18191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698247" y="6093296"/>
              <a:ext cx="120689" cy="18191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887906" y="6093296"/>
              <a:ext cx="120689" cy="1819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135405" y="6401432"/>
              <a:ext cx="118644" cy="18191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323019" y="6401432"/>
              <a:ext cx="118644" cy="18191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10633" y="6401432"/>
              <a:ext cx="118644" cy="18191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698247" y="6401432"/>
              <a:ext cx="120689" cy="18191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887906" y="6401432"/>
              <a:ext cx="120689" cy="1819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3223767" y="6029207"/>
            <a:ext cx="1058031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3607122" y="5646140"/>
            <a:ext cx="0" cy="383067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657985" y="5646140"/>
            <a:ext cx="0" cy="383067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07904" y="5646140"/>
            <a:ext cx="0" cy="383067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565296" y="4960640"/>
            <a:ext cx="6739" cy="296984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27202" y="2636912"/>
            <a:ext cx="5059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8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4491"/>
          </a:xfrm>
        </p:spPr>
        <p:txBody>
          <a:bodyPr>
            <a:normAutofit/>
          </a:bodyPr>
          <a:lstStyle/>
          <a:p>
            <a:r>
              <a:rPr lang="en-US" dirty="0" smtClean="0"/>
              <a:t>Business Impact and Analysis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013" y="1521363"/>
            <a:ext cx="2700589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Importance</a:t>
            </a:r>
            <a:r>
              <a:rPr lang="en-US" sz="2400" u="sng" dirty="0" smtClean="0">
                <a:solidFill>
                  <a:srgbClr val="0070C0"/>
                </a:solidFill>
              </a:rPr>
              <a:t> </a:t>
            </a:r>
            <a:endParaRPr lang="en-US" sz="2400" u="sng" dirty="0">
              <a:solidFill>
                <a:srgbClr val="0070C0"/>
              </a:solidFill>
            </a:endParaRPr>
          </a:p>
          <a:p>
            <a:pPr>
              <a:buFont typeface="Wingdings" charset="2"/>
              <a:buChar char="ü"/>
            </a:pPr>
            <a:r>
              <a:rPr lang="en-US" sz="2400" dirty="0" smtClean="0"/>
              <a:t>Risk in critical applications </a:t>
            </a:r>
          </a:p>
          <a:p>
            <a:pPr>
              <a:buFont typeface="Wingdings" charset="2"/>
              <a:buChar char="ü"/>
            </a:pPr>
            <a:r>
              <a:rPr lang="en-US" sz="2400" dirty="0" smtClean="0"/>
              <a:t>Economic </a:t>
            </a:r>
            <a:r>
              <a:rPr lang="en-US" sz="2400" dirty="0"/>
              <a:t>Impact </a:t>
            </a:r>
          </a:p>
          <a:p>
            <a:pPr>
              <a:buFont typeface="Wingdings" charset="2"/>
              <a:buChar char="ü"/>
            </a:pPr>
            <a:r>
              <a:rPr lang="en-US" sz="2400" dirty="0"/>
              <a:t>Industry </a:t>
            </a:r>
            <a:r>
              <a:rPr lang="en-US" sz="2400" dirty="0" smtClean="0"/>
              <a:t>reputation </a:t>
            </a:r>
            <a:endParaRPr lang="en-US" sz="2400" dirty="0"/>
          </a:p>
          <a:p>
            <a:pPr marL="0" indent="0"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Target </a:t>
            </a:r>
            <a:r>
              <a:rPr lang="en-US" sz="2400" b="1" u="sng" dirty="0">
                <a:solidFill>
                  <a:srgbClr val="0070C0"/>
                </a:solidFill>
              </a:rPr>
              <a:t>user </a:t>
            </a:r>
          </a:p>
          <a:p>
            <a:pPr>
              <a:buFont typeface="Wingdings" charset="2"/>
              <a:buChar char="ü"/>
            </a:pPr>
            <a:r>
              <a:rPr lang="en-US" sz="2400" dirty="0"/>
              <a:t>FPGA Manufacturer </a:t>
            </a:r>
          </a:p>
          <a:p>
            <a:pPr>
              <a:buFont typeface="Wingdings" charset="2"/>
              <a:buChar char="ü"/>
            </a:pPr>
            <a:r>
              <a:rPr lang="en-US" sz="2400" dirty="0" smtClean="0"/>
              <a:t>FPGA application based company </a:t>
            </a:r>
          </a:p>
          <a:p>
            <a:pPr>
              <a:buFont typeface="Wingdings" charset="2"/>
              <a:buChar char="ü"/>
            </a:pPr>
            <a:r>
              <a:rPr lang="en-US" sz="2400" dirty="0" smtClean="0"/>
              <a:t>End </a:t>
            </a:r>
            <a:r>
              <a:rPr lang="en-US" sz="2400" dirty="0"/>
              <a:t>user</a:t>
            </a:r>
          </a:p>
          <a:p>
            <a:pPr lvl="1">
              <a:buFont typeface="Wingdings" charset="2"/>
              <a:buChar char="ü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507" r="14546" b="33648"/>
          <a:stretch/>
        </p:blipFill>
        <p:spPr>
          <a:xfrm>
            <a:off x="-18256" y="5833"/>
            <a:ext cx="9180512" cy="129614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08753"/>
              </p:ext>
            </p:extLst>
          </p:nvPr>
        </p:nvGraphicFramePr>
        <p:xfrm>
          <a:off x="18256" y="1081812"/>
          <a:ext cx="914400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15314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818518" y="1371200"/>
            <a:ext cx="3065824" cy="51598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84431" y="4264275"/>
            <a:ext cx="3086534" cy="2221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Rounded Rectangle 9"/>
          <p:cNvSpPr/>
          <p:nvPr/>
        </p:nvSpPr>
        <p:spPr>
          <a:xfrm>
            <a:off x="5946080" y="1371200"/>
            <a:ext cx="3090416" cy="10414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66854" y="2573113"/>
            <a:ext cx="3087220" cy="153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15537" y="1992103"/>
            <a:ext cx="306889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400" dirty="0" smtClean="0"/>
              <a:t>Same ring oscillator </a:t>
            </a:r>
            <a:r>
              <a:rPr lang="en-US" sz="2400" dirty="0"/>
              <a:t>(RO) with </a:t>
            </a:r>
            <a:r>
              <a:rPr lang="en-US" sz="2400" dirty="0" smtClean="0"/>
              <a:t>different locations </a:t>
            </a:r>
            <a:endParaRPr lang="en-US" sz="2400" dirty="0"/>
          </a:p>
          <a:p>
            <a:pPr marL="342900" indent="-342900">
              <a:buFont typeface="Wingdings" charset="2"/>
              <a:buChar char="ü"/>
            </a:pPr>
            <a:r>
              <a:rPr lang="en-US" sz="2400" dirty="0" smtClean="0"/>
              <a:t>With different </a:t>
            </a:r>
            <a:r>
              <a:rPr lang="en-US" sz="2400" dirty="0"/>
              <a:t>physical </a:t>
            </a:r>
            <a:r>
              <a:rPr lang="en-US" sz="2400" dirty="0" smtClean="0"/>
              <a:t>conditions </a:t>
            </a:r>
            <a:r>
              <a:rPr lang="en-US" sz="2400" dirty="0"/>
              <a:t>( </a:t>
            </a:r>
            <a:r>
              <a:rPr lang="en-US" sz="2400" dirty="0" smtClean="0"/>
              <a:t>temperature </a:t>
            </a:r>
            <a:r>
              <a:rPr lang="en-US" sz="2400" dirty="0"/>
              <a:t>or </a:t>
            </a:r>
            <a:r>
              <a:rPr lang="en-US" sz="2400" dirty="0" smtClean="0"/>
              <a:t>Voltage)</a:t>
            </a:r>
            <a:endParaRPr lang="en-US" sz="2400" dirty="0"/>
          </a:p>
          <a:p>
            <a:pPr marL="342900" indent="-342900">
              <a:buFont typeface="Wingdings" charset="2"/>
              <a:buChar char="ü"/>
            </a:pPr>
            <a:r>
              <a:rPr lang="en-US" sz="2400" dirty="0" smtClean="0"/>
              <a:t>RO </a:t>
            </a:r>
            <a:r>
              <a:rPr lang="en-US" sz="2400" dirty="0"/>
              <a:t>with various </a:t>
            </a:r>
            <a:r>
              <a:rPr lang="en-US" sz="2400" dirty="0" smtClean="0"/>
              <a:t>internal architecture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400" dirty="0" smtClean="0"/>
              <a:t>Path delay</a:t>
            </a:r>
            <a:endParaRPr lang="en-US" sz="2400" dirty="0"/>
          </a:p>
          <a:p>
            <a:pPr marL="342900" indent="-342900">
              <a:buFont typeface="Wingdings" charset="2"/>
              <a:buChar char="ü"/>
            </a:pPr>
            <a:r>
              <a:rPr lang="en-US" sz="2400" dirty="0" smtClean="0"/>
              <a:t>Machine </a:t>
            </a:r>
            <a:r>
              <a:rPr lang="en-US" sz="2400" dirty="0"/>
              <a:t>learning</a:t>
            </a:r>
          </a:p>
          <a:p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40612" y="4821588"/>
            <a:ext cx="3089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400" dirty="0" smtClean="0"/>
              <a:t>Artificial Intelligence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400" dirty="0" smtClean="0"/>
              <a:t>Scalability</a:t>
            </a:r>
            <a:endParaRPr lang="en-US" sz="2400" dirty="0" smtClean="0"/>
          </a:p>
          <a:p>
            <a:pPr marL="342900" indent="-342900">
              <a:buFont typeface="Wingdings" charset="2"/>
              <a:buChar char="ü"/>
            </a:pPr>
            <a:r>
              <a:rPr lang="en-US" sz="2400" dirty="0" smtClean="0"/>
              <a:t>End </a:t>
            </a:r>
            <a:r>
              <a:rPr lang="en-US" sz="2400" dirty="0" smtClean="0"/>
              <a:t>user demand</a:t>
            </a:r>
            <a:endParaRPr lang="en-US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141037" y="1810423"/>
            <a:ext cx="257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Low </a:t>
            </a:r>
            <a:r>
              <a:rPr lang="en-US" sz="2400" dirty="0" smtClean="0"/>
              <a:t>area </a:t>
            </a:r>
            <a:r>
              <a:rPr lang="en-US" sz="2400" dirty="0" smtClean="0"/>
              <a:t>coverage 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6123019" y="2903493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technology for counterfeiting and HT insertion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159752" y="430810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Opportunity 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40976" y="1490735"/>
            <a:ext cx="134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Strength 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00332" y="1427910"/>
            <a:ext cx="147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Weakness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1037" y="2555297"/>
            <a:ext cx="114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Threats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" y="0"/>
            <a:ext cx="9125744" cy="1109130"/>
          </a:xfrm>
        </p:spPr>
        <p:txBody>
          <a:bodyPr/>
          <a:lstStyle/>
          <a:p>
            <a:r>
              <a:rPr lang="en-US" dirty="0" smtClean="0"/>
              <a:t>Question and Answer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507" r="14546" b="33648"/>
          <a:stretch/>
        </p:blipFill>
        <p:spPr>
          <a:xfrm>
            <a:off x="-9128" y="-972"/>
            <a:ext cx="9180512" cy="129614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8193"/>
              </p:ext>
            </p:extLst>
          </p:nvPr>
        </p:nvGraphicFramePr>
        <p:xfrm>
          <a:off x="18256" y="1081812"/>
          <a:ext cx="914400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15314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852936"/>
            <a:ext cx="2615184" cy="23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181</Words>
  <Application>Microsoft Office PowerPoint</Application>
  <PresentationFormat>On-screen Show (4:3)</PresentationFormat>
  <Paragraphs>56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Background</vt:lpstr>
      <vt:lpstr>Motivation</vt:lpstr>
      <vt:lpstr>Proposed System Design</vt:lpstr>
      <vt:lpstr>Business Impact and Analysis</vt:lpstr>
      <vt:lpstr>Question and Answer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Nara Institute of Science and Technology (NAIST)</dc:title>
  <dc:creator>Foisal</dc:creator>
  <cp:lastModifiedBy>Foisal</cp:lastModifiedBy>
  <cp:revision>68</cp:revision>
  <dcterms:created xsi:type="dcterms:W3CDTF">2017-12-05T23:57:04Z</dcterms:created>
  <dcterms:modified xsi:type="dcterms:W3CDTF">2017-12-09T11:53:47Z</dcterms:modified>
</cp:coreProperties>
</file>