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26171525" cy="37079238"/>
  <p:notesSz cx="6858000" cy="9144000"/>
  <p:defaultTextStyle>
    <a:defPPr>
      <a:defRPr lang="en-US"/>
    </a:defPPr>
    <a:lvl1pPr marL="0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1pPr>
    <a:lvl2pPr marL="1517995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2pPr>
    <a:lvl3pPr marL="3035991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3pPr>
    <a:lvl4pPr marL="4553986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4pPr>
    <a:lvl5pPr marL="6071982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5pPr>
    <a:lvl6pPr marL="7589977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6pPr>
    <a:lvl7pPr marL="9107973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7pPr>
    <a:lvl8pPr marL="10625968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8pPr>
    <a:lvl9pPr marL="12143964" algn="l" defTabSz="3035991" rtl="0" eaLnBrk="1" latinLnBrk="0" hangingPunct="1">
      <a:defRPr sz="59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78">
          <p15:clr>
            <a:srgbClr val="A4A3A4"/>
          </p15:clr>
        </p15:guide>
        <p15:guide id="2" pos="82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/>
    <p:restoredTop sz="94696"/>
  </p:normalViewPr>
  <p:slideViewPr>
    <p:cSldViewPr snapToGrid="0" snapToObjects="1">
      <p:cViewPr>
        <p:scale>
          <a:sx n="97" d="100"/>
          <a:sy n="97" d="100"/>
        </p:scale>
        <p:origin x="-168" y="144"/>
      </p:cViewPr>
      <p:guideLst>
        <p:guide orient="horz" pos="11678"/>
        <p:guide pos="82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home\is\riazulhaque-m\Downloads\Bookof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home/is/riazulhaque-m/Downloads/Bookof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home\is\riazulhaque-m\Downloads\Bookof%20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home/is/riazulhaque-m/Downloads/Bookof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Using</a:t>
            </a:r>
            <a:r>
              <a:rPr lang="en-US" baseline="0" dirty="0"/>
              <a:t> Synopsys tool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Sheet1!$B$7:$B$8</c:f>
              <c:strCache>
                <c:ptCount val="2"/>
                <c:pt idx="1">
                  <c:v>Frequency(GHz)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Sheet1!$A$9:$A$14</c:f>
              <c:strCache>
                <c:ptCount val="5"/>
                <c:pt idx="0">
                  <c:v>RO Stage 5</c:v>
                </c:pt>
                <c:pt idx="1">
                  <c:v>RO Stage15</c:v>
                </c:pt>
                <c:pt idx="2">
                  <c:v>RO Stage25</c:v>
                </c:pt>
                <c:pt idx="3">
                  <c:v>RO Stage35</c:v>
                </c:pt>
                <c:pt idx="4">
                  <c:v>RO Stage45</c:v>
                </c:pt>
              </c:strCache>
            </c:strRef>
          </c:cat>
          <c:val>
            <c:numRef>
              <c:f>Sheet1!$B$9:$B$14</c:f>
              <c:numCache>
                <c:formatCode>General</c:formatCode>
                <c:ptCount val="6"/>
                <c:pt idx="0">
                  <c:v>1.0</c:v>
                </c:pt>
                <c:pt idx="1">
                  <c:v>0.33</c:v>
                </c:pt>
                <c:pt idx="2">
                  <c:v>0.2</c:v>
                </c:pt>
                <c:pt idx="3">
                  <c:v>0.14</c:v>
                </c:pt>
                <c:pt idx="4">
                  <c:v>0.11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A07-48C2-B482-3B79C0784EB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943387776"/>
        <c:axId val="-1943901968"/>
      </c:lineChart>
      <c:catAx>
        <c:axId val="-19433877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Ro</a:t>
                </a:r>
                <a:r>
                  <a:rPr lang="en-US" baseline="0" dirty="0"/>
                  <a:t> Stage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3901968"/>
        <c:crosses val="autoZero"/>
        <c:auto val="1"/>
        <c:lblAlgn val="ctr"/>
        <c:lblOffset val="100"/>
        <c:noMultiLvlLbl val="0"/>
      </c:catAx>
      <c:valAx>
        <c:axId val="-19439019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smtClean="0"/>
                  <a:t>Frequency in </a:t>
                </a:r>
                <a:r>
                  <a:rPr lang="en-US" baseline="0" dirty="0"/>
                  <a:t>GHz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78590231061714"/>
              <c:y val="0.3754684166271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3387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Using</a:t>
            </a:r>
            <a:r>
              <a:rPr lang="en-US" baseline="0"/>
              <a:t> DE0 board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600672148454"/>
          <c:y val="0.319282954214057"/>
          <c:w val="0.864958983448102"/>
          <c:h val="0.473849883347915"/>
        </c:manualLayout>
      </c:layout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Ro5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2"/>
              <c:layout>
                <c:manualLayout>
                  <c:x val="-0.0119304153436517"/>
                  <c:y val="0.0013231887473528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Sheet1!$B$2:$K$2</c:f>
              <c:strCache>
                <c:ptCount val="9"/>
                <c:pt idx="0">
                  <c:v>Location1</c:v>
                </c:pt>
                <c:pt idx="1">
                  <c:v>Location2</c:v>
                </c:pt>
                <c:pt idx="2">
                  <c:v>Location3</c:v>
                </c:pt>
                <c:pt idx="3">
                  <c:v>Location4</c:v>
                </c:pt>
                <c:pt idx="4">
                  <c:v>Location5</c:v>
                </c:pt>
                <c:pt idx="5">
                  <c:v>Location6</c:v>
                </c:pt>
                <c:pt idx="6">
                  <c:v>Location7</c:v>
                </c:pt>
                <c:pt idx="7">
                  <c:v>Location8</c:v>
                </c:pt>
                <c:pt idx="8">
                  <c:v>Location9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3.7</c:v>
                </c:pt>
                <c:pt idx="1">
                  <c:v>2.9</c:v>
                </c:pt>
                <c:pt idx="2">
                  <c:v>3.2</c:v>
                </c:pt>
                <c:pt idx="3">
                  <c:v>3.75</c:v>
                </c:pt>
                <c:pt idx="4">
                  <c:v>3.5</c:v>
                </c:pt>
                <c:pt idx="5">
                  <c:v>4.4</c:v>
                </c:pt>
                <c:pt idx="6">
                  <c:v>3.7</c:v>
                </c:pt>
                <c:pt idx="7">
                  <c:v>3.6</c:v>
                </c:pt>
                <c:pt idx="8">
                  <c:v>3.2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0AD-4CD4-861F-438016D2E60A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Ro31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Sheet1!$B$2:$K$2</c:f>
              <c:strCache>
                <c:ptCount val="9"/>
                <c:pt idx="0">
                  <c:v>Location1</c:v>
                </c:pt>
                <c:pt idx="1">
                  <c:v>Location2</c:v>
                </c:pt>
                <c:pt idx="2">
                  <c:v>Location3</c:v>
                </c:pt>
                <c:pt idx="3">
                  <c:v>Location4</c:v>
                </c:pt>
                <c:pt idx="4">
                  <c:v>Location5</c:v>
                </c:pt>
                <c:pt idx="5">
                  <c:v>Location6</c:v>
                </c:pt>
                <c:pt idx="6">
                  <c:v>Location7</c:v>
                </c:pt>
                <c:pt idx="7">
                  <c:v>Location8</c:v>
                </c:pt>
                <c:pt idx="8">
                  <c:v>Location9</c:v>
                </c:pt>
              </c:strCache>
            </c:strRef>
          </c:cat>
          <c:val>
            <c:numRef>
              <c:f>Sheet1!$B$4:$K$4</c:f>
              <c:numCache>
                <c:formatCode>General</c:formatCode>
                <c:ptCount val="10"/>
                <c:pt idx="0">
                  <c:v>0.53</c:v>
                </c:pt>
                <c:pt idx="1">
                  <c:v>0.53</c:v>
                </c:pt>
                <c:pt idx="2">
                  <c:v>0.568</c:v>
                </c:pt>
                <c:pt idx="3">
                  <c:v>0.56</c:v>
                </c:pt>
                <c:pt idx="4">
                  <c:v>0.57</c:v>
                </c:pt>
                <c:pt idx="5">
                  <c:v>0.49</c:v>
                </c:pt>
                <c:pt idx="6">
                  <c:v>0.55</c:v>
                </c:pt>
                <c:pt idx="7">
                  <c:v>0.55</c:v>
                </c:pt>
                <c:pt idx="8">
                  <c:v>0.55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0AD-4CD4-861F-438016D2E60A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Ro17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Sheet1!$B$2:$K$2</c:f>
              <c:strCache>
                <c:ptCount val="9"/>
                <c:pt idx="0">
                  <c:v>Location1</c:v>
                </c:pt>
                <c:pt idx="1">
                  <c:v>Location2</c:v>
                </c:pt>
                <c:pt idx="2">
                  <c:v>Location3</c:v>
                </c:pt>
                <c:pt idx="3">
                  <c:v>Location4</c:v>
                </c:pt>
                <c:pt idx="4">
                  <c:v>Location5</c:v>
                </c:pt>
                <c:pt idx="5">
                  <c:v>Location6</c:v>
                </c:pt>
                <c:pt idx="6">
                  <c:v>Location7</c:v>
                </c:pt>
                <c:pt idx="7">
                  <c:v>Location8</c:v>
                </c:pt>
                <c:pt idx="8">
                  <c:v>Location9</c:v>
                </c:pt>
              </c:strCache>
            </c:strRef>
          </c:cat>
          <c:val>
            <c:numRef>
              <c:f>Sheet1!$B$5:$K$5</c:f>
              <c:numCache>
                <c:formatCode>General</c:formatCode>
                <c:ptCount val="10"/>
                <c:pt idx="0">
                  <c:v>0.852</c:v>
                </c:pt>
                <c:pt idx="1">
                  <c:v>0.742</c:v>
                </c:pt>
                <c:pt idx="2">
                  <c:v>0.807</c:v>
                </c:pt>
                <c:pt idx="3">
                  <c:v>0.74</c:v>
                </c:pt>
                <c:pt idx="4">
                  <c:v>0.818</c:v>
                </c:pt>
                <c:pt idx="5">
                  <c:v>0.816</c:v>
                </c:pt>
                <c:pt idx="6">
                  <c:v>0.747</c:v>
                </c:pt>
                <c:pt idx="7">
                  <c:v>0.775</c:v>
                </c:pt>
                <c:pt idx="8">
                  <c:v>0.812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Ro7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Sheet1!$B$2:$K$2</c:f>
              <c:strCache>
                <c:ptCount val="9"/>
                <c:pt idx="0">
                  <c:v>Location1</c:v>
                </c:pt>
                <c:pt idx="1">
                  <c:v>Location2</c:v>
                </c:pt>
                <c:pt idx="2">
                  <c:v>Location3</c:v>
                </c:pt>
                <c:pt idx="3">
                  <c:v>Location4</c:v>
                </c:pt>
                <c:pt idx="4">
                  <c:v>Location5</c:v>
                </c:pt>
                <c:pt idx="5">
                  <c:v>Location6</c:v>
                </c:pt>
                <c:pt idx="6">
                  <c:v>Location7</c:v>
                </c:pt>
                <c:pt idx="7">
                  <c:v>Location8</c:v>
                </c:pt>
                <c:pt idx="8">
                  <c:v>Location9</c:v>
                </c:pt>
              </c:strCache>
            </c:strRef>
          </c:cat>
          <c:val>
            <c:numRef>
              <c:f>Sheet1!$B$6:$K$6</c:f>
              <c:numCache>
                <c:formatCode>General</c:formatCode>
                <c:ptCount val="10"/>
                <c:pt idx="0">
                  <c:v>2.689</c:v>
                </c:pt>
                <c:pt idx="1">
                  <c:v>2.935999999999999</c:v>
                </c:pt>
                <c:pt idx="2">
                  <c:v>2.694</c:v>
                </c:pt>
                <c:pt idx="3">
                  <c:v>2.664</c:v>
                </c:pt>
                <c:pt idx="4">
                  <c:v>2.722</c:v>
                </c:pt>
                <c:pt idx="5">
                  <c:v>2.795</c:v>
                </c:pt>
                <c:pt idx="6">
                  <c:v>2.566</c:v>
                </c:pt>
                <c:pt idx="7">
                  <c:v>2.566</c:v>
                </c:pt>
                <c:pt idx="8">
                  <c:v>2.566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Ro11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Sheet1!$B$2:$K$2</c:f>
              <c:strCache>
                <c:ptCount val="9"/>
                <c:pt idx="0">
                  <c:v>Location1</c:v>
                </c:pt>
                <c:pt idx="1">
                  <c:v>Location2</c:v>
                </c:pt>
                <c:pt idx="2">
                  <c:v>Location3</c:v>
                </c:pt>
                <c:pt idx="3">
                  <c:v>Location4</c:v>
                </c:pt>
                <c:pt idx="4">
                  <c:v>Location5</c:v>
                </c:pt>
                <c:pt idx="5">
                  <c:v>Location6</c:v>
                </c:pt>
                <c:pt idx="6">
                  <c:v>Location7</c:v>
                </c:pt>
                <c:pt idx="7">
                  <c:v>Location8</c:v>
                </c:pt>
                <c:pt idx="8">
                  <c:v>Location9</c:v>
                </c:pt>
              </c:strCache>
            </c:strRef>
          </c:cat>
          <c:val>
            <c:numRef>
              <c:f>Sheet1!$B$7:$K$7</c:f>
              <c:numCache>
                <c:formatCode>General</c:formatCode>
                <c:ptCount val="10"/>
                <c:pt idx="0">
                  <c:v>1.526</c:v>
                </c:pt>
                <c:pt idx="1">
                  <c:v>1.836</c:v>
                </c:pt>
                <c:pt idx="2">
                  <c:v>1.761</c:v>
                </c:pt>
                <c:pt idx="3">
                  <c:v>1.561</c:v>
                </c:pt>
                <c:pt idx="4">
                  <c:v>1.729</c:v>
                </c:pt>
                <c:pt idx="5">
                  <c:v>1.5</c:v>
                </c:pt>
                <c:pt idx="6">
                  <c:v>1.822</c:v>
                </c:pt>
                <c:pt idx="7">
                  <c:v>1.824</c:v>
                </c:pt>
                <c:pt idx="8">
                  <c:v>1.857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943355056"/>
        <c:axId val="-1943178464"/>
      </c:lineChart>
      <c:catAx>
        <c:axId val="-19433550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</a:t>
                </a:r>
                <a:r>
                  <a:rPr lang="en-US" baseline="0"/>
                  <a:t> of RO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3178464"/>
        <c:crosses val="autoZero"/>
        <c:auto val="1"/>
        <c:lblAlgn val="ctr"/>
        <c:lblOffset val="100"/>
        <c:noMultiLvlLbl val="0"/>
      </c:catAx>
      <c:valAx>
        <c:axId val="-19431784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in GHz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335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Using</a:t>
            </a:r>
            <a:r>
              <a:rPr lang="en-US" baseline="0" dirty="0"/>
              <a:t> Synopsys tool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Sheet1!$B$7:$B$8</c:f>
              <c:strCache>
                <c:ptCount val="2"/>
                <c:pt idx="1">
                  <c:v>Frequency(GHz)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Sheet1!$A$9:$A$14</c:f>
              <c:strCache>
                <c:ptCount val="5"/>
                <c:pt idx="0">
                  <c:v>RO Stage 5</c:v>
                </c:pt>
                <c:pt idx="1">
                  <c:v>RO Stage15</c:v>
                </c:pt>
                <c:pt idx="2">
                  <c:v>RO Stage25</c:v>
                </c:pt>
                <c:pt idx="3">
                  <c:v>RO Stage35</c:v>
                </c:pt>
                <c:pt idx="4">
                  <c:v>RO Stage45</c:v>
                </c:pt>
              </c:strCache>
            </c:strRef>
          </c:cat>
          <c:val>
            <c:numRef>
              <c:f>Sheet1!$B$9:$B$14</c:f>
              <c:numCache>
                <c:formatCode>General</c:formatCode>
                <c:ptCount val="6"/>
                <c:pt idx="0">
                  <c:v>1.0</c:v>
                </c:pt>
                <c:pt idx="1">
                  <c:v>0.33</c:v>
                </c:pt>
                <c:pt idx="2">
                  <c:v>0.2</c:v>
                </c:pt>
                <c:pt idx="3">
                  <c:v>0.14</c:v>
                </c:pt>
                <c:pt idx="4">
                  <c:v>0.11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A07-48C2-B482-3B79C0784EB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905631968"/>
        <c:axId val="-1905628576"/>
      </c:lineChart>
      <c:catAx>
        <c:axId val="-19056319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Ro</a:t>
                </a:r>
                <a:r>
                  <a:rPr lang="en-US" baseline="0" dirty="0"/>
                  <a:t> Stage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5628576"/>
        <c:crosses val="autoZero"/>
        <c:auto val="1"/>
        <c:lblAlgn val="ctr"/>
        <c:lblOffset val="100"/>
        <c:noMultiLvlLbl val="0"/>
      </c:catAx>
      <c:valAx>
        <c:axId val="-19056285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smtClean="0"/>
                  <a:t>Frequency in </a:t>
                </a:r>
                <a:r>
                  <a:rPr lang="en-US" baseline="0" dirty="0"/>
                  <a:t>GHz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78590231061714"/>
              <c:y val="0.3754684166271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563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Using</a:t>
            </a:r>
            <a:r>
              <a:rPr lang="en-US" baseline="0"/>
              <a:t> DE0 board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600672148454"/>
          <c:y val="0.319282954214057"/>
          <c:w val="0.864958983448102"/>
          <c:h val="0.473849883347915"/>
        </c:manualLayout>
      </c:layout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Ro5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2"/>
              <c:layout>
                <c:manualLayout>
                  <c:x val="-0.0119304153436517"/>
                  <c:y val="0.0013231887473528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Sheet1!$B$2:$K$2</c:f>
              <c:strCache>
                <c:ptCount val="9"/>
                <c:pt idx="0">
                  <c:v>Location1</c:v>
                </c:pt>
                <c:pt idx="1">
                  <c:v>Location2</c:v>
                </c:pt>
                <c:pt idx="2">
                  <c:v>Location3</c:v>
                </c:pt>
                <c:pt idx="3">
                  <c:v>Location4</c:v>
                </c:pt>
                <c:pt idx="4">
                  <c:v>Location5</c:v>
                </c:pt>
                <c:pt idx="5">
                  <c:v>Location6</c:v>
                </c:pt>
                <c:pt idx="6">
                  <c:v>Location7</c:v>
                </c:pt>
                <c:pt idx="7">
                  <c:v>Location8</c:v>
                </c:pt>
                <c:pt idx="8">
                  <c:v>Location9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3.7</c:v>
                </c:pt>
                <c:pt idx="1">
                  <c:v>2.9</c:v>
                </c:pt>
                <c:pt idx="2">
                  <c:v>3.2</c:v>
                </c:pt>
                <c:pt idx="3">
                  <c:v>3.75</c:v>
                </c:pt>
                <c:pt idx="4">
                  <c:v>3.5</c:v>
                </c:pt>
                <c:pt idx="5">
                  <c:v>4.4</c:v>
                </c:pt>
                <c:pt idx="6">
                  <c:v>3.7</c:v>
                </c:pt>
                <c:pt idx="7">
                  <c:v>3.6</c:v>
                </c:pt>
                <c:pt idx="8">
                  <c:v>3.2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0AD-4CD4-861F-438016D2E60A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Ro31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Sheet1!$B$2:$K$2</c:f>
              <c:strCache>
                <c:ptCount val="9"/>
                <c:pt idx="0">
                  <c:v>Location1</c:v>
                </c:pt>
                <c:pt idx="1">
                  <c:v>Location2</c:v>
                </c:pt>
                <c:pt idx="2">
                  <c:v>Location3</c:v>
                </c:pt>
                <c:pt idx="3">
                  <c:v>Location4</c:v>
                </c:pt>
                <c:pt idx="4">
                  <c:v>Location5</c:v>
                </c:pt>
                <c:pt idx="5">
                  <c:v>Location6</c:v>
                </c:pt>
                <c:pt idx="6">
                  <c:v>Location7</c:v>
                </c:pt>
                <c:pt idx="7">
                  <c:v>Location8</c:v>
                </c:pt>
                <c:pt idx="8">
                  <c:v>Location9</c:v>
                </c:pt>
              </c:strCache>
            </c:strRef>
          </c:cat>
          <c:val>
            <c:numRef>
              <c:f>Sheet1!$B$4:$K$4</c:f>
              <c:numCache>
                <c:formatCode>General</c:formatCode>
                <c:ptCount val="10"/>
                <c:pt idx="0">
                  <c:v>0.53</c:v>
                </c:pt>
                <c:pt idx="1">
                  <c:v>0.53</c:v>
                </c:pt>
                <c:pt idx="2">
                  <c:v>0.568</c:v>
                </c:pt>
                <c:pt idx="3">
                  <c:v>0.56</c:v>
                </c:pt>
                <c:pt idx="4">
                  <c:v>0.57</c:v>
                </c:pt>
                <c:pt idx="5">
                  <c:v>0.49</c:v>
                </c:pt>
                <c:pt idx="6">
                  <c:v>0.55</c:v>
                </c:pt>
                <c:pt idx="7">
                  <c:v>0.55</c:v>
                </c:pt>
                <c:pt idx="8">
                  <c:v>0.55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0AD-4CD4-861F-438016D2E60A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Ro17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Sheet1!$B$2:$K$2</c:f>
              <c:strCache>
                <c:ptCount val="9"/>
                <c:pt idx="0">
                  <c:v>Location1</c:v>
                </c:pt>
                <c:pt idx="1">
                  <c:v>Location2</c:v>
                </c:pt>
                <c:pt idx="2">
                  <c:v>Location3</c:v>
                </c:pt>
                <c:pt idx="3">
                  <c:v>Location4</c:v>
                </c:pt>
                <c:pt idx="4">
                  <c:v>Location5</c:v>
                </c:pt>
                <c:pt idx="5">
                  <c:v>Location6</c:v>
                </c:pt>
                <c:pt idx="6">
                  <c:v>Location7</c:v>
                </c:pt>
                <c:pt idx="7">
                  <c:v>Location8</c:v>
                </c:pt>
                <c:pt idx="8">
                  <c:v>Location9</c:v>
                </c:pt>
              </c:strCache>
            </c:strRef>
          </c:cat>
          <c:val>
            <c:numRef>
              <c:f>Sheet1!$B$5:$K$5</c:f>
              <c:numCache>
                <c:formatCode>General</c:formatCode>
                <c:ptCount val="10"/>
                <c:pt idx="0">
                  <c:v>0.852</c:v>
                </c:pt>
                <c:pt idx="1">
                  <c:v>0.742</c:v>
                </c:pt>
                <c:pt idx="2">
                  <c:v>0.807</c:v>
                </c:pt>
                <c:pt idx="3">
                  <c:v>0.74</c:v>
                </c:pt>
                <c:pt idx="4">
                  <c:v>0.818</c:v>
                </c:pt>
                <c:pt idx="5">
                  <c:v>0.816</c:v>
                </c:pt>
                <c:pt idx="6">
                  <c:v>0.747</c:v>
                </c:pt>
                <c:pt idx="7">
                  <c:v>0.775</c:v>
                </c:pt>
                <c:pt idx="8">
                  <c:v>0.812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Ro7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Sheet1!$B$2:$K$2</c:f>
              <c:strCache>
                <c:ptCount val="9"/>
                <c:pt idx="0">
                  <c:v>Location1</c:v>
                </c:pt>
                <c:pt idx="1">
                  <c:v>Location2</c:v>
                </c:pt>
                <c:pt idx="2">
                  <c:v>Location3</c:v>
                </c:pt>
                <c:pt idx="3">
                  <c:v>Location4</c:v>
                </c:pt>
                <c:pt idx="4">
                  <c:v>Location5</c:v>
                </c:pt>
                <c:pt idx="5">
                  <c:v>Location6</c:v>
                </c:pt>
                <c:pt idx="6">
                  <c:v>Location7</c:v>
                </c:pt>
                <c:pt idx="7">
                  <c:v>Location8</c:v>
                </c:pt>
                <c:pt idx="8">
                  <c:v>Location9</c:v>
                </c:pt>
              </c:strCache>
            </c:strRef>
          </c:cat>
          <c:val>
            <c:numRef>
              <c:f>Sheet1!$B$6:$K$6</c:f>
              <c:numCache>
                <c:formatCode>General</c:formatCode>
                <c:ptCount val="10"/>
                <c:pt idx="0">
                  <c:v>2.689</c:v>
                </c:pt>
                <c:pt idx="1">
                  <c:v>2.935999999999999</c:v>
                </c:pt>
                <c:pt idx="2">
                  <c:v>2.694</c:v>
                </c:pt>
                <c:pt idx="3">
                  <c:v>2.664</c:v>
                </c:pt>
                <c:pt idx="4">
                  <c:v>2.722</c:v>
                </c:pt>
                <c:pt idx="5">
                  <c:v>2.795</c:v>
                </c:pt>
                <c:pt idx="6">
                  <c:v>2.566</c:v>
                </c:pt>
                <c:pt idx="7">
                  <c:v>2.566</c:v>
                </c:pt>
                <c:pt idx="8">
                  <c:v>2.566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Ro11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Sheet1!$B$2:$K$2</c:f>
              <c:strCache>
                <c:ptCount val="9"/>
                <c:pt idx="0">
                  <c:v>Location1</c:v>
                </c:pt>
                <c:pt idx="1">
                  <c:v>Location2</c:v>
                </c:pt>
                <c:pt idx="2">
                  <c:v>Location3</c:v>
                </c:pt>
                <c:pt idx="3">
                  <c:v>Location4</c:v>
                </c:pt>
                <c:pt idx="4">
                  <c:v>Location5</c:v>
                </c:pt>
                <c:pt idx="5">
                  <c:v>Location6</c:v>
                </c:pt>
                <c:pt idx="6">
                  <c:v>Location7</c:v>
                </c:pt>
                <c:pt idx="7">
                  <c:v>Location8</c:v>
                </c:pt>
                <c:pt idx="8">
                  <c:v>Location9</c:v>
                </c:pt>
              </c:strCache>
            </c:strRef>
          </c:cat>
          <c:val>
            <c:numRef>
              <c:f>Sheet1!$B$7:$K$7</c:f>
              <c:numCache>
                <c:formatCode>General</c:formatCode>
                <c:ptCount val="10"/>
                <c:pt idx="0">
                  <c:v>1.526</c:v>
                </c:pt>
                <c:pt idx="1">
                  <c:v>1.836</c:v>
                </c:pt>
                <c:pt idx="2">
                  <c:v>1.761</c:v>
                </c:pt>
                <c:pt idx="3">
                  <c:v>1.561</c:v>
                </c:pt>
                <c:pt idx="4">
                  <c:v>1.729</c:v>
                </c:pt>
                <c:pt idx="5">
                  <c:v>1.5</c:v>
                </c:pt>
                <c:pt idx="6">
                  <c:v>1.822</c:v>
                </c:pt>
                <c:pt idx="7">
                  <c:v>1.824</c:v>
                </c:pt>
                <c:pt idx="8">
                  <c:v>1.857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942749616"/>
        <c:axId val="-1938956912"/>
      </c:lineChart>
      <c:catAx>
        <c:axId val="-19427496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</a:t>
                </a:r>
                <a:r>
                  <a:rPr lang="en-US" baseline="0"/>
                  <a:t> of RO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8956912"/>
        <c:crosses val="autoZero"/>
        <c:auto val="1"/>
        <c:lblAlgn val="ctr"/>
        <c:lblOffset val="100"/>
        <c:noMultiLvlLbl val="0"/>
      </c:catAx>
      <c:valAx>
        <c:axId val="-19389569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in GHz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274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865" y="6068295"/>
            <a:ext cx="22245796" cy="12909068"/>
          </a:xfrm>
        </p:spPr>
        <p:txBody>
          <a:bodyPr anchor="b"/>
          <a:lstStyle>
            <a:lvl1pPr algn="ctr">
              <a:defRPr sz="171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1441" y="19475186"/>
            <a:ext cx="19628644" cy="8952230"/>
          </a:xfrm>
        </p:spPr>
        <p:txBody>
          <a:bodyPr/>
          <a:lstStyle>
            <a:lvl1pPr marL="0" indent="0" algn="ctr">
              <a:buNone/>
              <a:defRPr sz="6869"/>
            </a:lvl1pPr>
            <a:lvl2pPr marL="1308598" indent="0" algn="ctr">
              <a:buNone/>
              <a:defRPr sz="5724"/>
            </a:lvl2pPr>
            <a:lvl3pPr marL="2617196" indent="0" algn="ctr">
              <a:buNone/>
              <a:defRPr sz="5152"/>
            </a:lvl3pPr>
            <a:lvl4pPr marL="3925794" indent="0" algn="ctr">
              <a:buNone/>
              <a:defRPr sz="4580"/>
            </a:lvl4pPr>
            <a:lvl5pPr marL="5234391" indent="0" algn="ctr">
              <a:buNone/>
              <a:defRPr sz="4580"/>
            </a:lvl5pPr>
            <a:lvl6pPr marL="6542989" indent="0" algn="ctr">
              <a:buNone/>
              <a:defRPr sz="4580"/>
            </a:lvl6pPr>
            <a:lvl7pPr marL="7851587" indent="0" algn="ctr">
              <a:buNone/>
              <a:defRPr sz="4580"/>
            </a:lvl7pPr>
            <a:lvl8pPr marL="9160185" indent="0" algn="ctr">
              <a:buNone/>
              <a:defRPr sz="4580"/>
            </a:lvl8pPr>
            <a:lvl9pPr marL="10468783" indent="0" algn="ctr">
              <a:buNone/>
              <a:defRPr sz="45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28999" y="1974126"/>
            <a:ext cx="5643235" cy="314229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294" y="1974126"/>
            <a:ext cx="16602561" cy="314229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663" y="9244071"/>
            <a:ext cx="22572940" cy="15423930"/>
          </a:xfrm>
        </p:spPr>
        <p:txBody>
          <a:bodyPr anchor="b"/>
          <a:lstStyle>
            <a:lvl1pPr>
              <a:defRPr sz="171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5663" y="24813917"/>
            <a:ext cx="22572940" cy="8111081"/>
          </a:xfrm>
        </p:spPr>
        <p:txBody>
          <a:bodyPr/>
          <a:lstStyle>
            <a:lvl1pPr marL="0" indent="0">
              <a:buNone/>
              <a:defRPr sz="6869">
                <a:solidFill>
                  <a:schemeClr val="tx1"/>
                </a:solidFill>
              </a:defRPr>
            </a:lvl1pPr>
            <a:lvl2pPr marL="1308598" indent="0">
              <a:buNone/>
              <a:defRPr sz="5724">
                <a:solidFill>
                  <a:schemeClr val="tx1">
                    <a:tint val="75000"/>
                  </a:schemeClr>
                </a:solidFill>
              </a:defRPr>
            </a:lvl2pPr>
            <a:lvl3pPr marL="2617196" indent="0">
              <a:buNone/>
              <a:defRPr sz="5152">
                <a:solidFill>
                  <a:schemeClr val="tx1">
                    <a:tint val="75000"/>
                  </a:schemeClr>
                </a:solidFill>
              </a:defRPr>
            </a:lvl3pPr>
            <a:lvl4pPr marL="3925794" indent="0">
              <a:buNone/>
              <a:defRPr sz="4580">
                <a:solidFill>
                  <a:schemeClr val="tx1">
                    <a:tint val="75000"/>
                  </a:schemeClr>
                </a:solidFill>
              </a:defRPr>
            </a:lvl4pPr>
            <a:lvl5pPr marL="5234391" indent="0">
              <a:buNone/>
              <a:defRPr sz="4580">
                <a:solidFill>
                  <a:schemeClr val="tx1">
                    <a:tint val="75000"/>
                  </a:schemeClr>
                </a:solidFill>
              </a:defRPr>
            </a:lvl5pPr>
            <a:lvl6pPr marL="6542989" indent="0">
              <a:buNone/>
              <a:defRPr sz="4580">
                <a:solidFill>
                  <a:schemeClr val="tx1">
                    <a:tint val="75000"/>
                  </a:schemeClr>
                </a:solidFill>
              </a:defRPr>
            </a:lvl6pPr>
            <a:lvl7pPr marL="7851587" indent="0">
              <a:buNone/>
              <a:defRPr sz="4580">
                <a:solidFill>
                  <a:schemeClr val="tx1">
                    <a:tint val="75000"/>
                  </a:schemeClr>
                </a:solidFill>
              </a:defRPr>
            </a:lvl7pPr>
            <a:lvl8pPr marL="9160185" indent="0">
              <a:buNone/>
              <a:defRPr sz="4580">
                <a:solidFill>
                  <a:schemeClr val="tx1">
                    <a:tint val="75000"/>
                  </a:schemeClr>
                </a:solidFill>
              </a:defRPr>
            </a:lvl8pPr>
            <a:lvl9pPr marL="10468783" indent="0">
              <a:buNone/>
              <a:defRPr sz="45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292" y="9870630"/>
            <a:ext cx="11122898" cy="23526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49335" y="9870630"/>
            <a:ext cx="11122898" cy="23526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01" y="1974134"/>
            <a:ext cx="22572940" cy="71669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704" y="9089566"/>
            <a:ext cx="11071780" cy="4454656"/>
          </a:xfrm>
        </p:spPr>
        <p:txBody>
          <a:bodyPr anchor="b"/>
          <a:lstStyle>
            <a:lvl1pPr marL="0" indent="0">
              <a:buNone/>
              <a:defRPr sz="6869" b="1"/>
            </a:lvl1pPr>
            <a:lvl2pPr marL="1308598" indent="0">
              <a:buNone/>
              <a:defRPr sz="5724" b="1"/>
            </a:lvl2pPr>
            <a:lvl3pPr marL="2617196" indent="0">
              <a:buNone/>
              <a:defRPr sz="5152" b="1"/>
            </a:lvl3pPr>
            <a:lvl4pPr marL="3925794" indent="0">
              <a:buNone/>
              <a:defRPr sz="4580" b="1"/>
            </a:lvl4pPr>
            <a:lvl5pPr marL="5234391" indent="0">
              <a:buNone/>
              <a:defRPr sz="4580" b="1"/>
            </a:lvl5pPr>
            <a:lvl6pPr marL="6542989" indent="0">
              <a:buNone/>
              <a:defRPr sz="4580" b="1"/>
            </a:lvl6pPr>
            <a:lvl7pPr marL="7851587" indent="0">
              <a:buNone/>
              <a:defRPr sz="4580" b="1"/>
            </a:lvl7pPr>
            <a:lvl8pPr marL="9160185" indent="0">
              <a:buNone/>
              <a:defRPr sz="4580" b="1"/>
            </a:lvl8pPr>
            <a:lvl9pPr marL="10468783" indent="0">
              <a:buNone/>
              <a:defRPr sz="45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2704" y="13544222"/>
            <a:ext cx="11071780" cy="19921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249336" y="9089566"/>
            <a:ext cx="11126307" cy="4454656"/>
          </a:xfrm>
        </p:spPr>
        <p:txBody>
          <a:bodyPr anchor="b"/>
          <a:lstStyle>
            <a:lvl1pPr marL="0" indent="0">
              <a:buNone/>
              <a:defRPr sz="6869" b="1"/>
            </a:lvl1pPr>
            <a:lvl2pPr marL="1308598" indent="0">
              <a:buNone/>
              <a:defRPr sz="5724" b="1"/>
            </a:lvl2pPr>
            <a:lvl3pPr marL="2617196" indent="0">
              <a:buNone/>
              <a:defRPr sz="5152" b="1"/>
            </a:lvl3pPr>
            <a:lvl4pPr marL="3925794" indent="0">
              <a:buNone/>
              <a:defRPr sz="4580" b="1"/>
            </a:lvl4pPr>
            <a:lvl5pPr marL="5234391" indent="0">
              <a:buNone/>
              <a:defRPr sz="4580" b="1"/>
            </a:lvl5pPr>
            <a:lvl6pPr marL="6542989" indent="0">
              <a:buNone/>
              <a:defRPr sz="4580" b="1"/>
            </a:lvl6pPr>
            <a:lvl7pPr marL="7851587" indent="0">
              <a:buNone/>
              <a:defRPr sz="4580" b="1"/>
            </a:lvl7pPr>
            <a:lvl8pPr marL="9160185" indent="0">
              <a:buNone/>
              <a:defRPr sz="4580" b="1"/>
            </a:lvl8pPr>
            <a:lvl9pPr marL="10468783" indent="0">
              <a:buNone/>
              <a:defRPr sz="45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249336" y="13544222"/>
            <a:ext cx="11126307" cy="19921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01" y="2471949"/>
            <a:ext cx="8440998" cy="8651822"/>
          </a:xfrm>
        </p:spPr>
        <p:txBody>
          <a:bodyPr anchor="b"/>
          <a:lstStyle>
            <a:lvl1pPr>
              <a:defRPr sz="91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6307" y="5338732"/>
            <a:ext cx="13249335" cy="26350292"/>
          </a:xfrm>
        </p:spPr>
        <p:txBody>
          <a:bodyPr/>
          <a:lstStyle>
            <a:lvl1pPr>
              <a:defRPr sz="9159"/>
            </a:lvl1pPr>
            <a:lvl2pPr>
              <a:defRPr sz="8014"/>
            </a:lvl2pPr>
            <a:lvl3pPr>
              <a:defRPr sz="6869"/>
            </a:lvl3pPr>
            <a:lvl4pPr>
              <a:defRPr sz="5724"/>
            </a:lvl4pPr>
            <a:lvl5pPr>
              <a:defRPr sz="5724"/>
            </a:lvl5pPr>
            <a:lvl6pPr>
              <a:defRPr sz="5724"/>
            </a:lvl6pPr>
            <a:lvl7pPr>
              <a:defRPr sz="5724"/>
            </a:lvl7pPr>
            <a:lvl8pPr>
              <a:defRPr sz="5724"/>
            </a:lvl8pPr>
            <a:lvl9pPr>
              <a:defRPr sz="57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2701" y="11123771"/>
            <a:ext cx="8440998" cy="20608163"/>
          </a:xfrm>
        </p:spPr>
        <p:txBody>
          <a:bodyPr/>
          <a:lstStyle>
            <a:lvl1pPr marL="0" indent="0">
              <a:buNone/>
              <a:defRPr sz="4580"/>
            </a:lvl1pPr>
            <a:lvl2pPr marL="1308598" indent="0">
              <a:buNone/>
              <a:defRPr sz="4007"/>
            </a:lvl2pPr>
            <a:lvl3pPr marL="2617196" indent="0">
              <a:buNone/>
              <a:defRPr sz="3435"/>
            </a:lvl3pPr>
            <a:lvl4pPr marL="3925794" indent="0">
              <a:buNone/>
              <a:defRPr sz="2862"/>
            </a:lvl4pPr>
            <a:lvl5pPr marL="5234391" indent="0">
              <a:buNone/>
              <a:defRPr sz="2862"/>
            </a:lvl5pPr>
            <a:lvl6pPr marL="6542989" indent="0">
              <a:buNone/>
              <a:defRPr sz="2862"/>
            </a:lvl6pPr>
            <a:lvl7pPr marL="7851587" indent="0">
              <a:buNone/>
              <a:defRPr sz="2862"/>
            </a:lvl7pPr>
            <a:lvl8pPr marL="9160185" indent="0">
              <a:buNone/>
              <a:defRPr sz="2862"/>
            </a:lvl8pPr>
            <a:lvl9pPr marL="10468783" indent="0">
              <a:buNone/>
              <a:defRPr sz="28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01" y="2471949"/>
            <a:ext cx="8440998" cy="8651822"/>
          </a:xfrm>
        </p:spPr>
        <p:txBody>
          <a:bodyPr anchor="b"/>
          <a:lstStyle>
            <a:lvl1pPr>
              <a:defRPr sz="91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26307" y="5338732"/>
            <a:ext cx="13249335" cy="26350292"/>
          </a:xfrm>
        </p:spPr>
        <p:txBody>
          <a:bodyPr anchor="t"/>
          <a:lstStyle>
            <a:lvl1pPr marL="0" indent="0">
              <a:buNone/>
              <a:defRPr sz="9159"/>
            </a:lvl1pPr>
            <a:lvl2pPr marL="1308598" indent="0">
              <a:buNone/>
              <a:defRPr sz="8014"/>
            </a:lvl2pPr>
            <a:lvl3pPr marL="2617196" indent="0">
              <a:buNone/>
              <a:defRPr sz="6869"/>
            </a:lvl3pPr>
            <a:lvl4pPr marL="3925794" indent="0">
              <a:buNone/>
              <a:defRPr sz="5724"/>
            </a:lvl4pPr>
            <a:lvl5pPr marL="5234391" indent="0">
              <a:buNone/>
              <a:defRPr sz="5724"/>
            </a:lvl5pPr>
            <a:lvl6pPr marL="6542989" indent="0">
              <a:buNone/>
              <a:defRPr sz="5724"/>
            </a:lvl6pPr>
            <a:lvl7pPr marL="7851587" indent="0">
              <a:buNone/>
              <a:defRPr sz="5724"/>
            </a:lvl7pPr>
            <a:lvl8pPr marL="9160185" indent="0">
              <a:buNone/>
              <a:defRPr sz="5724"/>
            </a:lvl8pPr>
            <a:lvl9pPr marL="10468783" indent="0">
              <a:buNone/>
              <a:defRPr sz="572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2701" y="11123771"/>
            <a:ext cx="8440998" cy="20608163"/>
          </a:xfrm>
        </p:spPr>
        <p:txBody>
          <a:bodyPr/>
          <a:lstStyle>
            <a:lvl1pPr marL="0" indent="0">
              <a:buNone/>
              <a:defRPr sz="4580"/>
            </a:lvl1pPr>
            <a:lvl2pPr marL="1308598" indent="0">
              <a:buNone/>
              <a:defRPr sz="4007"/>
            </a:lvl2pPr>
            <a:lvl3pPr marL="2617196" indent="0">
              <a:buNone/>
              <a:defRPr sz="3435"/>
            </a:lvl3pPr>
            <a:lvl4pPr marL="3925794" indent="0">
              <a:buNone/>
              <a:defRPr sz="2862"/>
            </a:lvl4pPr>
            <a:lvl5pPr marL="5234391" indent="0">
              <a:buNone/>
              <a:defRPr sz="2862"/>
            </a:lvl5pPr>
            <a:lvl6pPr marL="6542989" indent="0">
              <a:buNone/>
              <a:defRPr sz="2862"/>
            </a:lvl6pPr>
            <a:lvl7pPr marL="7851587" indent="0">
              <a:buNone/>
              <a:defRPr sz="2862"/>
            </a:lvl7pPr>
            <a:lvl8pPr marL="9160185" indent="0">
              <a:buNone/>
              <a:defRPr sz="2862"/>
            </a:lvl8pPr>
            <a:lvl9pPr marL="10468783" indent="0">
              <a:buNone/>
              <a:defRPr sz="28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8F3-9D71-554D-A4E6-C0B23EE2D4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99EA-4A11-ED48-9508-55350D328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9293" y="1974134"/>
            <a:ext cx="22572940" cy="7166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293" y="9870630"/>
            <a:ext cx="22572940" cy="2352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292" y="34366969"/>
            <a:ext cx="5888593" cy="1974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478F3-9D71-554D-A4E6-C0B23EE2D44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318" y="34366969"/>
            <a:ext cx="8832890" cy="1974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83640" y="34366969"/>
            <a:ext cx="5888593" cy="1974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99EA-4A11-ED48-9508-55350D32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17196" rtl="0" eaLnBrk="1" latinLnBrk="0" hangingPunct="1">
        <a:lnSpc>
          <a:spcPct val="90000"/>
        </a:lnSpc>
        <a:spcBef>
          <a:spcPct val="0"/>
        </a:spcBef>
        <a:buNone/>
        <a:defRPr sz="125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4299" indent="-654299" algn="l" defTabSz="2617196" rtl="0" eaLnBrk="1" latinLnBrk="0" hangingPunct="1">
        <a:lnSpc>
          <a:spcPct val="90000"/>
        </a:lnSpc>
        <a:spcBef>
          <a:spcPts val="2862"/>
        </a:spcBef>
        <a:buFont typeface="Arial" panose="020B0604020202020204" pitchFamily="34" charset="0"/>
        <a:buChar char="•"/>
        <a:defRPr sz="8014" kern="1200">
          <a:solidFill>
            <a:schemeClr val="tx1"/>
          </a:solidFill>
          <a:latin typeface="+mn-lt"/>
          <a:ea typeface="+mn-ea"/>
          <a:cs typeface="+mn-cs"/>
        </a:defRPr>
      </a:lvl1pPr>
      <a:lvl2pPr marL="1962897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6869" kern="1200">
          <a:solidFill>
            <a:schemeClr val="tx1"/>
          </a:solidFill>
          <a:latin typeface="+mn-lt"/>
          <a:ea typeface="+mn-ea"/>
          <a:cs typeface="+mn-cs"/>
        </a:defRPr>
      </a:lvl2pPr>
      <a:lvl3pPr marL="3271495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724" kern="1200">
          <a:solidFill>
            <a:schemeClr val="tx1"/>
          </a:solidFill>
          <a:latin typeface="+mn-lt"/>
          <a:ea typeface="+mn-ea"/>
          <a:cs typeface="+mn-cs"/>
        </a:defRPr>
      </a:lvl3pPr>
      <a:lvl4pPr marL="4580092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152" kern="1200">
          <a:solidFill>
            <a:schemeClr val="tx1"/>
          </a:solidFill>
          <a:latin typeface="+mn-lt"/>
          <a:ea typeface="+mn-ea"/>
          <a:cs typeface="+mn-cs"/>
        </a:defRPr>
      </a:lvl4pPr>
      <a:lvl5pPr marL="5888690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152" kern="1200">
          <a:solidFill>
            <a:schemeClr val="tx1"/>
          </a:solidFill>
          <a:latin typeface="+mn-lt"/>
          <a:ea typeface="+mn-ea"/>
          <a:cs typeface="+mn-cs"/>
        </a:defRPr>
      </a:lvl5pPr>
      <a:lvl6pPr marL="7197288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152" kern="1200">
          <a:solidFill>
            <a:schemeClr val="tx1"/>
          </a:solidFill>
          <a:latin typeface="+mn-lt"/>
          <a:ea typeface="+mn-ea"/>
          <a:cs typeface="+mn-cs"/>
        </a:defRPr>
      </a:lvl6pPr>
      <a:lvl7pPr marL="8505886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152" kern="1200">
          <a:solidFill>
            <a:schemeClr val="tx1"/>
          </a:solidFill>
          <a:latin typeface="+mn-lt"/>
          <a:ea typeface="+mn-ea"/>
          <a:cs typeface="+mn-cs"/>
        </a:defRPr>
      </a:lvl7pPr>
      <a:lvl8pPr marL="9814484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152" kern="1200">
          <a:solidFill>
            <a:schemeClr val="tx1"/>
          </a:solidFill>
          <a:latin typeface="+mn-lt"/>
          <a:ea typeface="+mn-ea"/>
          <a:cs typeface="+mn-cs"/>
        </a:defRPr>
      </a:lvl8pPr>
      <a:lvl9pPr marL="11123082" indent="-654299" algn="l" defTabSz="2617196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5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1pPr>
      <a:lvl2pPr marL="1308598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2pPr>
      <a:lvl3pPr marL="2617196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3pPr>
      <a:lvl4pPr marL="3925794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4pPr>
      <a:lvl5pPr marL="5234391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5pPr>
      <a:lvl6pPr marL="6542989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6pPr>
      <a:lvl7pPr marL="7851587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7pPr>
      <a:lvl8pPr marL="9160185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8pPr>
      <a:lvl9pPr marL="10468783" algn="l" defTabSz="2617196" rtl="0" eaLnBrk="1" latinLnBrk="0" hangingPunct="1">
        <a:defRPr sz="5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hart" Target="../charts/chart2.xml"/><Relationship Id="rId5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chart" Target="../charts/chart3.xml"/><Relationship Id="rId7" Type="http://schemas.openxmlformats.org/officeDocument/2006/relationships/image" Target="../media/image7.png"/><Relationship Id="rId8" Type="http://schemas.openxmlformats.org/officeDocument/2006/relationships/image" Target="../media/image1.png"/><Relationship Id="rId9" Type="http://schemas.openxmlformats.org/officeDocument/2006/relationships/chart" Target="../charts/chart4.xml"/><Relationship Id="rId10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an 64"/>
          <p:cNvSpPr/>
          <p:nvPr/>
        </p:nvSpPr>
        <p:spPr>
          <a:xfrm>
            <a:off x="10079573" y="6983915"/>
            <a:ext cx="2353776" cy="2277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Electronics </a:t>
            </a:r>
            <a:r>
              <a:rPr lang="en-US" sz="3200" dirty="0"/>
              <a:t>Garbage</a:t>
            </a:r>
          </a:p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175218" y="4271701"/>
            <a:ext cx="2444167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en-US" sz="4000" b="1" dirty="0" smtClean="0"/>
              <a:t>Background :</a:t>
            </a:r>
            <a:r>
              <a:rPr lang="en-US" altLang="en-US" sz="4000" dirty="0" smtClean="0"/>
              <a:t> FPGA’s are one of the modern reconfigurable platforms widely used today</a:t>
            </a:r>
            <a:r>
              <a:rPr lang="en-US" altLang="en-US" sz="4000" dirty="0"/>
              <a:t>  </a:t>
            </a:r>
            <a:r>
              <a:rPr lang="en-US" altLang="en-US" sz="4000" dirty="0" smtClean="0"/>
              <a:t>and </a:t>
            </a:r>
            <a:r>
              <a:rPr lang="en-US" altLang="en-US" sz="4000" dirty="0">
                <a:cs typeface="Times New Roman" pitchFamily="18" charset="0"/>
              </a:rPr>
              <a:t>s</a:t>
            </a:r>
            <a:r>
              <a:rPr lang="en-US" sz="4000" dirty="0" smtClean="0">
                <a:cs typeface="Times New Roman" pitchFamily="18" charset="0"/>
              </a:rPr>
              <a:t>tatistical </a:t>
            </a:r>
            <a:r>
              <a:rPr lang="en-US" sz="4000" dirty="0">
                <a:cs typeface="Times New Roman" pitchFamily="18" charset="0"/>
              </a:rPr>
              <a:t>reports show that </a:t>
            </a:r>
            <a:r>
              <a:rPr lang="en-US" sz="4000" dirty="0" smtClean="0">
                <a:cs typeface="Times New Roman" pitchFamily="18" charset="0"/>
              </a:rPr>
              <a:t>these are on of the top </a:t>
            </a:r>
            <a:r>
              <a:rPr lang="en-US" sz="4000" dirty="0">
                <a:cs typeface="Times New Roman" pitchFamily="18" charset="0"/>
              </a:rPr>
              <a:t>five counterfeited electronic </a:t>
            </a:r>
            <a:r>
              <a:rPr lang="en-US" sz="4000" dirty="0" smtClean="0">
                <a:cs typeface="Times New Roman" pitchFamily="18" charset="0"/>
              </a:rPr>
              <a:t>components. Hence</a:t>
            </a:r>
            <a:r>
              <a:rPr lang="en-US" altLang="en-US" sz="4000" dirty="0" smtClean="0"/>
              <a:t>, reliability and security of these devices are now much more  concerned issues due to the increased use of counterfeit electronic components in industry and government</a:t>
            </a:r>
            <a:r>
              <a:rPr lang="en-US" altLang="en-US" sz="3200" dirty="0" smtClean="0"/>
              <a:t>. </a:t>
            </a:r>
            <a:endParaRPr lang="en-US" altLang="en-US" sz="32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9335796" y="13808666"/>
            <a:ext cx="1988532" cy="10026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Host PC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9451711" y="15511896"/>
            <a:ext cx="1111180" cy="200012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Master FPGA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9227876" y="19139721"/>
            <a:ext cx="1756703" cy="11016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Down Arrow 22"/>
          <p:cNvSpPr/>
          <p:nvPr/>
        </p:nvSpPr>
        <p:spPr bwMode="auto">
          <a:xfrm>
            <a:off x="19861408" y="14769662"/>
            <a:ext cx="245820" cy="74223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>
            <a:off x="20121224" y="17513906"/>
            <a:ext cx="191297" cy="160955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22677110" y="13843483"/>
            <a:ext cx="1814661" cy="5646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2788215" y="14335931"/>
            <a:ext cx="1578835" cy="14011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23021078" y="15845250"/>
            <a:ext cx="485641" cy="55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R0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3057051" y="16715095"/>
            <a:ext cx="485641" cy="54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R0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3634624" y="16715095"/>
            <a:ext cx="485643" cy="54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R0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3634624" y="15845250"/>
            <a:ext cx="485643" cy="55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R0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3086215" y="14539988"/>
            <a:ext cx="1037627" cy="10196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Recycled</a:t>
            </a:r>
          </a:p>
          <a:p>
            <a:pPr algn="ctr"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FPGA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23021078" y="18715218"/>
            <a:ext cx="109918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23017295" y="17613587"/>
            <a:ext cx="0" cy="11016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 bwMode="auto">
          <a:xfrm>
            <a:off x="19393753" y="19415781"/>
            <a:ext cx="115914" cy="1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19569623" y="19415781"/>
            <a:ext cx="115914" cy="1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19745494" y="19415781"/>
            <a:ext cx="115914" cy="1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19955340" y="19415781"/>
            <a:ext cx="117912" cy="1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0159189" y="19413178"/>
            <a:ext cx="117912" cy="1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20337057" y="19415781"/>
            <a:ext cx="115914" cy="1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20564889" y="19405363"/>
            <a:ext cx="117914" cy="20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19393753" y="19814244"/>
            <a:ext cx="115914" cy="200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19569623" y="19814244"/>
            <a:ext cx="115914" cy="200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19745494" y="19814244"/>
            <a:ext cx="115914" cy="200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19955340" y="19814244"/>
            <a:ext cx="117912" cy="200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20159189" y="19811639"/>
            <a:ext cx="117912" cy="2005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0337057" y="19814244"/>
            <a:ext cx="115914" cy="2005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20564889" y="19806430"/>
            <a:ext cx="117914" cy="2005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 flipV="1">
            <a:off x="18984056" y="14345314"/>
            <a:ext cx="0" cy="537923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 bwMode="auto">
          <a:xfrm>
            <a:off x="18984056" y="14345314"/>
            <a:ext cx="3517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69"/>
          <p:cNvSpPr txBox="1">
            <a:spLocks noChangeArrowheads="1"/>
          </p:cNvSpPr>
          <p:nvPr/>
        </p:nvSpPr>
        <p:spPr bwMode="auto">
          <a:xfrm rot="5400000">
            <a:off x="20806584" y="16407550"/>
            <a:ext cx="1199367" cy="30777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dirty="0"/>
              <a:t>Raspberry pi</a:t>
            </a:r>
          </a:p>
        </p:txBody>
      </p:sp>
      <p:cxnSp>
        <p:nvCxnSpPr>
          <p:cNvPr id="54" name="Straight Connector 5125"/>
          <p:cNvCxnSpPr/>
          <p:nvPr/>
        </p:nvCxnSpPr>
        <p:spPr bwMode="auto">
          <a:xfrm>
            <a:off x="20984579" y="14835961"/>
            <a:ext cx="0" cy="1791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 bwMode="auto">
          <a:xfrm>
            <a:off x="20984579" y="16627738"/>
            <a:ext cx="27036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 flipH="1">
            <a:off x="21405579" y="17179855"/>
            <a:ext cx="25234" cy="253531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 flipH="1">
            <a:off x="20984579" y="19715167"/>
            <a:ext cx="4216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>
            <a:off x="21324328" y="14335931"/>
            <a:ext cx="13450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 bwMode="auto">
          <a:xfrm>
            <a:off x="21324328" y="14335931"/>
            <a:ext cx="1345008" cy="48023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89"/>
          <p:cNvSpPr txBox="1">
            <a:spLocks noChangeArrowheads="1"/>
          </p:cNvSpPr>
          <p:nvPr/>
        </p:nvSpPr>
        <p:spPr bwMode="auto">
          <a:xfrm>
            <a:off x="21882210" y="14012907"/>
            <a:ext cx="7729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dirty="0"/>
              <a:t>Display</a:t>
            </a:r>
          </a:p>
        </p:txBody>
      </p:sp>
      <p:sp>
        <p:nvSpPr>
          <p:cNvPr id="61" name="TextBox 90"/>
          <p:cNvSpPr txBox="1">
            <a:spLocks noChangeArrowheads="1"/>
          </p:cNvSpPr>
          <p:nvPr/>
        </p:nvSpPr>
        <p:spPr bwMode="auto">
          <a:xfrm>
            <a:off x="23266134" y="18715218"/>
            <a:ext cx="584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/>
              <a:t>RO</a:t>
            </a:r>
            <a:endParaRPr lang="en-US" altLang="en-US" sz="1200" dirty="0"/>
          </a:p>
        </p:txBody>
      </p:sp>
      <p:sp>
        <p:nvSpPr>
          <p:cNvPr id="62" name="TextBox 91"/>
          <p:cNvSpPr txBox="1">
            <a:spLocks noChangeArrowheads="1"/>
          </p:cNvSpPr>
          <p:nvPr/>
        </p:nvSpPr>
        <p:spPr bwMode="auto">
          <a:xfrm rot="16200000">
            <a:off x="22459918" y="18077699"/>
            <a:ext cx="9335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/>
              <a:t>Frequency</a:t>
            </a:r>
            <a:endParaRPr lang="en-US" alt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772015" y="22054050"/>
            <a:ext cx="11628984" cy="12962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4049793" y="22054050"/>
            <a:ext cx="11628984" cy="12993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42077" y="22073469"/>
            <a:ext cx="11628984" cy="124609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Flowchart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14042013" y="22063432"/>
            <a:ext cx="11628984" cy="124609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 Analysis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1062038" y="11655294"/>
            <a:ext cx="24807104" cy="11275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Proposed System Architecture</a:t>
            </a:r>
            <a:endParaRPr lang="en-US" sz="6000" b="1" dirty="0">
              <a:solidFill>
                <a:schemeClr val="tx1"/>
              </a:solidFill>
            </a:endParaRPr>
          </a:p>
        </p:txBody>
      </p:sp>
      <p:graphicFrame>
        <p:nvGraphicFramePr>
          <p:cNvPr id="110" name="Chart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902931"/>
              </p:ext>
            </p:extLst>
          </p:nvPr>
        </p:nvGraphicFramePr>
        <p:xfrm>
          <a:off x="14049793" y="24186925"/>
          <a:ext cx="5562545" cy="3730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4" name="Rectangle 113"/>
          <p:cNvSpPr/>
          <p:nvPr/>
        </p:nvSpPr>
        <p:spPr>
          <a:xfrm>
            <a:off x="20483564" y="24225407"/>
            <a:ext cx="4609302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en-US" sz="3200" dirty="0" smtClean="0">
                <a:latin typeface="Times New Roman" charset="0"/>
              </a:rPr>
              <a:t>Synopsys CAD tools was used to observe the frequency degradation of Ring Oscillator (RO) as the number of inverter stages increasing. </a:t>
            </a:r>
            <a:endParaRPr lang="en-US" altLang="en-US" sz="3200" dirty="0">
              <a:latin typeface="Calibri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4187023" y="29197838"/>
            <a:ext cx="4837456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en-US" sz="3200" dirty="0" smtClean="0">
                <a:latin typeface="Times New Roman" charset="0"/>
              </a:rPr>
              <a:t>Altera Cyclone III board was used for hardware observations. The frequencies of same stage Ring Oscillator were observed in different FPGA locations </a:t>
            </a:r>
            <a:r>
              <a:rPr lang="mr-IN" altLang="en-US" sz="3200" dirty="0" smtClean="0">
                <a:latin typeface="Times New Roman" charset="0"/>
              </a:rPr>
              <a:t>–</a:t>
            </a:r>
            <a:r>
              <a:rPr lang="en-US" altLang="en-US" sz="3200" dirty="0" smtClean="0">
                <a:latin typeface="Times New Roman" charset="0"/>
              </a:rPr>
              <a:t> Varying of the result focuses the FPGA aging . </a:t>
            </a:r>
            <a:endParaRPr lang="en-US" altLang="en-US" sz="3200" dirty="0">
              <a:latin typeface="Calibri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62038" y="262204"/>
            <a:ext cx="24646652" cy="3466738"/>
          </a:xfrm>
          <a:prstGeom prst="rect">
            <a:avLst/>
          </a:prstGeom>
          <a:gradFill flip="none" rotWithShape="1">
            <a:gsLst>
              <a:gs pos="81000">
                <a:srgbClr val="94C275"/>
              </a:gs>
              <a:gs pos="12000">
                <a:schemeClr val="accent6">
                  <a:lumMod val="0"/>
                  <a:lumOff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>
                <a:lumMod val="40000"/>
                <a:lumOff val="6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 smtClean="0">
              <a:solidFill>
                <a:srgbClr val="00206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98534" y="2485724"/>
            <a:ext cx="24972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dirty="0" smtClean="0"/>
              <a:t>Ahmed Foisal , Mian Riaz-ul Haque, Islam Syful </a:t>
            </a:r>
          </a:p>
          <a:p>
            <a:pPr algn="ctr"/>
            <a:r>
              <a:rPr lang="en-US" sz="3600" dirty="0" smtClean="0"/>
              <a:t>Dependable System laboratory , Graduate School of Information Science, Nara Institute of Science and Technology (NAIST)</a:t>
            </a:r>
            <a:endParaRPr lang="en-US" sz="3600" dirty="0"/>
          </a:p>
        </p:txBody>
      </p:sp>
      <p:sp>
        <p:nvSpPr>
          <p:cNvPr id="118" name="Rectangle 117"/>
          <p:cNvSpPr/>
          <p:nvPr/>
        </p:nvSpPr>
        <p:spPr>
          <a:xfrm>
            <a:off x="742077" y="719146"/>
            <a:ext cx="24928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/>
              <a:t>FPGA Reliability and Security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07937" y="9935419"/>
            <a:ext cx="24608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Motivation : </a:t>
            </a:r>
            <a:r>
              <a:rPr lang="en-US" sz="4000" dirty="0"/>
              <a:t>D</a:t>
            </a:r>
            <a:r>
              <a:rPr lang="en-US" sz="4000" dirty="0" smtClean="0"/>
              <a:t>esign and implement a prototype  to detect recycled FPGA for reducing probability of catastrophic consequences on safety critical applications like Defense, Aerospace , Medical , Nuclear plant etc. 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8290389" y="14017901"/>
            <a:ext cx="7442635" cy="1101895"/>
            <a:chOff x="2964428" y="15545237"/>
            <a:chExt cx="7442635" cy="1101895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6556569" y="16081474"/>
              <a:ext cx="1309572" cy="878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964428" y="15545237"/>
              <a:ext cx="7442635" cy="1101895"/>
              <a:chOff x="2964428" y="15545237"/>
              <a:chExt cx="7442635" cy="1101895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3886200" y="15946568"/>
                <a:ext cx="49149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103370" y="16293278"/>
                <a:ext cx="27432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Delay 126"/>
              <p:cNvSpPr/>
              <p:nvPr/>
            </p:nvSpPr>
            <p:spPr>
              <a:xfrm>
                <a:off x="4377690" y="15704365"/>
                <a:ext cx="761437" cy="74223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5139127" y="16006902"/>
                <a:ext cx="152963" cy="1972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5292090" y="16105543"/>
                <a:ext cx="49149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Merge 129"/>
              <p:cNvSpPr/>
              <p:nvPr/>
            </p:nvSpPr>
            <p:spPr>
              <a:xfrm rot="16049370">
                <a:off x="5669280" y="15795805"/>
                <a:ext cx="834390" cy="588913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392054" y="15991620"/>
                <a:ext cx="152963" cy="1972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Merge 132"/>
              <p:cNvSpPr/>
              <p:nvPr/>
            </p:nvSpPr>
            <p:spPr>
              <a:xfrm rot="16049370">
                <a:off x="8116354" y="15804592"/>
                <a:ext cx="834390" cy="588913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8839128" y="16000407"/>
                <a:ext cx="152963" cy="1972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8992091" y="16105543"/>
                <a:ext cx="49149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9472151" y="16105543"/>
                <a:ext cx="0" cy="54158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103370" y="16643594"/>
                <a:ext cx="536878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866141" y="16085867"/>
                <a:ext cx="49149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9472151" y="16110131"/>
                <a:ext cx="49149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103370" y="16293278"/>
                <a:ext cx="0" cy="34864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9369600" y="15691538"/>
                <a:ext cx="10374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output</a:t>
                </a:r>
                <a:endParaRPr lang="en-US" sz="24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2964428" y="15545237"/>
                <a:ext cx="1031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Enable</a:t>
                </a:r>
                <a:endParaRPr lang="en-US" sz="2400" dirty="0"/>
              </a:p>
            </p:txBody>
          </p:sp>
        </p:grpSp>
      </p:grpSp>
      <p:sp>
        <p:nvSpPr>
          <p:cNvPr id="146" name="TextBox 145"/>
          <p:cNvSpPr txBox="1"/>
          <p:nvPr/>
        </p:nvSpPr>
        <p:spPr>
          <a:xfrm>
            <a:off x="1411302" y="16202541"/>
            <a:ext cx="162455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charset="2"/>
              <a:buChar char="Ø"/>
            </a:pPr>
            <a:r>
              <a:rPr lang="en-US" sz="3000" dirty="0"/>
              <a:t>For n-stage inverter, the oscillation </a:t>
            </a:r>
            <a:r>
              <a:rPr lang="en-US" sz="3000" dirty="0" smtClean="0"/>
              <a:t>frequency </a:t>
            </a:r>
            <a:r>
              <a:rPr lang="en-US" sz="3000" i="1" dirty="0" smtClean="0"/>
              <a:t>f</a:t>
            </a:r>
            <a:r>
              <a:rPr lang="en-US" sz="3000" dirty="0" smtClean="0"/>
              <a:t> </a:t>
            </a:r>
            <a:r>
              <a:rPr lang="en-US" sz="3000" dirty="0"/>
              <a:t>will be </a:t>
            </a:r>
            <a:r>
              <a:rPr lang="en-US" sz="3000" i="1" dirty="0" smtClean="0"/>
              <a:t>1</a:t>
            </a:r>
            <a:r>
              <a:rPr lang="en-US" sz="3000" i="1" dirty="0"/>
              <a:t>/(2×n×t</a:t>
            </a:r>
            <a:r>
              <a:rPr lang="en-US" sz="3000" i="1" baseline="-25000" dirty="0"/>
              <a:t>d</a:t>
            </a:r>
            <a:r>
              <a:rPr lang="en-US" sz="3000" i="1" dirty="0"/>
              <a:t>). </a:t>
            </a:r>
            <a:r>
              <a:rPr lang="en-US" sz="3000" dirty="0"/>
              <a:t>Where</a:t>
            </a:r>
            <a:r>
              <a:rPr lang="en-US" sz="3000" i="1" dirty="0"/>
              <a:t> t</a:t>
            </a:r>
            <a:r>
              <a:rPr lang="en-US" sz="3000" i="1" baseline="-25000" dirty="0"/>
              <a:t>d </a:t>
            </a:r>
            <a:r>
              <a:rPr lang="en-US" sz="3000" dirty="0"/>
              <a:t>is </a:t>
            </a:r>
            <a:r>
              <a:rPr lang="en-US" sz="3000" dirty="0" smtClean="0"/>
              <a:t>delay </a:t>
            </a:r>
            <a:r>
              <a:rPr lang="en-US" sz="3000" dirty="0"/>
              <a:t>of the </a:t>
            </a:r>
            <a:r>
              <a:rPr lang="en-US" sz="3000" dirty="0" smtClean="0"/>
              <a:t>inverter</a:t>
            </a:r>
          </a:p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Due to FPGA aging the frequency of RO degrades over time. </a:t>
            </a:r>
          </a:p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This prototype establishes a measuring environment for detecting recycled FPGA using frequency of the RO.</a:t>
            </a:r>
          </a:p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Host PC controls the Master FPGA </a:t>
            </a:r>
            <a:r>
              <a:rPr lang="en-US" sz="3000" dirty="0"/>
              <a:t> </a:t>
            </a:r>
            <a:r>
              <a:rPr lang="en-US" sz="3000" dirty="0" smtClean="0"/>
              <a:t>and retrieves data from Device under test (DUT) using Raspberry Pi module.</a:t>
            </a:r>
          </a:p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Therefore, Collected data will fed under test using Machine Learning algorithm.</a:t>
            </a:r>
          </a:p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Finally, Display module will show </a:t>
            </a:r>
            <a:r>
              <a:rPr lang="en-US" sz="3000" dirty="0"/>
              <a:t>the </a:t>
            </a:r>
            <a:r>
              <a:rPr lang="en-US" sz="3000" dirty="0" smtClean="0"/>
              <a:t>test result graphically </a:t>
            </a:r>
            <a:r>
              <a:rPr lang="en-US" sz="3000" dirty="0"/>
              <a:t>whether the FPGA is recycled or </a:t>
            </a:r>
            <a:r>
              <a:rPr lang="en-US" sz="3000" dirty="0" smtClean="0"/>
              <a:t>not.</a:t>
            </a:r>
            <a:endParaRPr lang="en-US" sz="3000" dirty="0"/>
          </a:p>
        </p:txBody>
      </p:sp>
      <p:sp>
        <p:nvSpPr>
          <p:cNvPr id="3" name="Flowchart: Multidocument 2"/>
          <p:cNvSpPr/>
          <p:nvPr/>
        </p:nvSpPr>
        <p:spPr>
          <a:xfrm>
            <a:off x="1066800" y="24841200"/>
            <a:ext cx="2057400" cy="1076669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3314700" y="24951230"/>
            <a:ext cx="1055136" cy="623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4655747" y="24951230"/>
            <a:ext cx="1911549" cy="9666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Placed the inverter based RO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445456" y="25917869"/>
            <a:ext cx="341194" cy="455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Down Arrow 100"/>
          <p:cNvSpPr/>
          <p:nvPr/>
        </p:nvSpPr>
        <p:spPr>
          <a:xfrm>
            <a:off x="5447728" y="27353181"/>
            <a:ext cx="341194" cy="455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ounded Rectangle 111"/>
          <p:cNvSpPr/>
          <p:nvPr/>
        </p:nvSpPr>
        <p:spPr>
          <a:xfrm>
            <a:off x="4671667" y="27819582"/>
            <a:ext cx="1911549" cy="9666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Fingerprint generation using  Machine Learning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4369837" y="26388814"/>
            <a:ext cx="2535930" cy="9666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Construct Frequency array of RO of different location. F</a:t>
            </a:r>
            <a:r>
              <a:rPr lang="en-GB" sz="1200" baseline="-25000" dirty="0" smtClean="0">
                <a:solidFill>
                  <a:srgbClr val="002060"/>
                </a:solidFill>
              </a:rPr>
              <a:t>array </a:t>
            </a:r>
            <a:r>
              <a:rPr lang="en-GB" sz="1200" dirty="0" smtClean="0">
                <a:solidFill>
                  <a:srgbClr val="002060"/>
                </a:solidFill>
              </a:rPr>
              <a:t> =[f</a:t>
            </a:r>
            <a:r>
              <a:rPr lang="en-GB" sz="1200" baseline="-25000" dirty="0" smtClean="0">
                <a:solidFill>
                  <a:srgbClr val="002060"/>
                </a:solidFill>
              </a:rPr>
              <a:t>1</a:t>
            </a:r>
            <a:r>
              <a:rPr lang="en-GB" sz="1200" dirty="0" smtClean="0">
                <a:solidFill>
                  <a:srgbClr val="002060"/>
                </a:solidFill>
              </a:rPr>
              <a:t>, f</a:t>
            </a:r>
            <a:r>
              <a:rPr lang="en-GB" sz="1200" baseline="-25000" dirty="0" smtClean="0">
                <a:solidFill>
                  <a:srgbClr val="002060"/>
                </a:solidFill>
              </a:rPr>
              <a:t>2</a:t>
            </a:r>
            <a:r>
              <a:rPr lang="en-GB" sz="1200" dirty="0" smtClean="0">
                <a:solidFill>
                  <a:srgbClr val="002060"/>
                </a:solidFill>
              </a:rPr>
              <a:t>, …</a:t>
            </a:r>
            <a:r>
              <a:rPr lang="en-GB" sz="1200" dirty="0" err="1" smtClean="0">
                <a:solidFill>
                  <a:srgbClr val="002060"/>
                </a:solidFill>
              </a:rPr>
              <a:t>f</a:t>
            </a:r>
            <a:r>
              <a:rPr lang="en-GB" sz="1200" baseline="-25000" dirty="0" err="1" smtClean="0">
                <a:solidFill>
                  <a:srgbClr val="002060"/>
                </a:solidFill>
              </a:rPr>
              <a:t>k</a:t>
            </a:r>
            <a:r>
              <a:rPr lang="en-GB" sz="1200" dirty="0" smtClean="0">
                <a:solidFill>
                  <a:srgbClr val="002060"/>
                </a:solidFill>
              </a:rPr>
              <a:t>]</a:t>
            </a:r>
            <a:endParaRPr lang="en-GB" sz="1600" baseline="-25000" dirty="0">
              <a:solidFill>
                <a:srgbClr val="002060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4322072" y="29980768"/>
            <a:ext cx="2750292" cy="195655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FF0000"/>
                </a:solidFill>
              </a:rPr>
              <a:t>Test  FPGA Aged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381053" y="31937325"/>
            <a:ext cx="642994" cy="1200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n 9"/>
          <p:cNvSpPr/>
          <p:nvPr/>
        </p:nvSpPr>
        <p:spPr>
          <a:xfrm>
            <a:off x="4924425" y="33166050"/>
            <a:ext cx="1585882" cy="1112617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FFFF00"/>
                </a:solidFill>
              </a:rPr>
              <a:t>Recycled</a:t>
            </a:r>
            <a:endParaRPr lang="en-GB" sz="1800" dirty="0">
              <a:solidFill>
                <a:srgbClr val="FFFF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3362325" y="30701871"/>
            <a:ext cx="962025" cy="521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Down Arrow 119"/>
          <p:cNvSpPr/>
          <p:nvPr/>
        </p:nvSpPr>
        <p:spPr>
          <a:xfrm>
            <a:off x="5371528" y="28786222"/>
            <a:ext cx="642994" cy="1198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661459" y="30597096"/>
            <a:ext cx="1624666" cy="8925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rgbClr val="7030A0"/>
                </a:solidFill>
              </a:rPr>
              <a:t>unused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4750" y="30276043"/>
            <a:ext cx="105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</a:t>
            </a:r>
            <a:endParaRPr lang="en-GB" sz="2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010275" y="32057218"/>
            <a:ext cx="105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Yes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778753" y="23940528"/>
            <a:ext cx="387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Finger print Generation</a:t>
            </a:r>
            <a:endParaRPr lang="en-GB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59776" y="25259209"/>
            <a:ext cx="3823331" cy="74492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9056469" y="26048569"/>
            <a:ext cx="1399375" cy="824624"/>
          </a:xfrm>
          <a:prstGeom prst="snip1Rect">
            <a:avLst/>
          </a:prstGeom>
          <a:solidFill>
            <a:schemeClr val="bg1">
              <a:lumMod val="6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DUT</a:t>
            </a:r>
            <a:endParaRPr lang="en-GB" sz="2800" dirty="0"/>
          </a:p>
        </p:txBody>
      </p:sp>
      <p:sp>
        <p:nvSpPr>
          <p:cNvPr id="123" name="Rounded Rectangle 122"/>
          <p:cNvSpPr/>
          <p:nvPr/>
        </p:nvSpPr>
        <p:spPr>
          <a:xfrm>
            <a:off x="8812111" y="27345665"/>
            <a:ext cx="1911549" cy="9666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Placed the inverter based RO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124" name="Down Arrow 123"/>
          <p:cNvSpPr/>
          <p:nvPr/>
        </p:nvSpPr>
        <p:spPr>
          <a:xfrm>
            <a:off x="9543720" y="28321829"/>
            <a:ext cx="427869" cy="455025"/>
          </a:xfrm>
          <a:prstGeom prst="downArrow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ounded Rectangle 144"/>
          <p:cNvSpPr/>
          <p:nvPr/>
        </p:nvSpPr>
        <p:spPr>
          <a:xfrm>
            <a:off x="8545251" y="28783249"/>
            <a:ext cx="2535930" cy="10428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Construct Frequency array of RO of different location. F</a:t>
            </a:r>
            <a:r>
              <a:rPr lang="en-GB" sz="1200" baseline="-25000" dirty="0" smtClean="0">
                <a:solidFill>
                  <a:srgbClr val="002060"/>
                </a:solidFill>
              </a:rPr>
              <a:t>array </a:t>
            </a:r>
            <a:r>
              <a:rPr lang="en-GB" sz="1200" dirty="0" smtClean="0">
                <a:solidFill>
                  <a:srgbClr val="002060"/>
                </a:solidFill>
              </a:rPr>
              <a:t> =[f</a:t>
            </a:r>
            <a:r>
              <a:rPr lang="en-GB" sz="1200" baseline="-25000" dirty="0" smtClean="0">
                <a:solidFill>
                  <a:srgbClr val="002060"/>
                </a:solidFill>
              </a:rPr>
              <a:t>1</a:t>
            </a:r>
            <a:r>
              <a:rPr lang="en-GB" sz="1200" dirty="0" smtClean="0">
                <a:solidFill>
                  <a:srgbClr val="002060"/>
                </a:solidFill>
              </a:rPr>
              <a:t>, f</a:t>
            </a:r>
            <a:r>
              <a:rPr lang="en-GB" sz="1200" baseline="-25000" dirty="0" smtClean="0">
                <a:solidFill>
                  <a:srgbClr val="002060"/>
                </a:solidFill>
              </a:rPr>
              <a:t>2</a:t>
            </a:r>
            <a:r>
              <a:rPr lang="en-GB" sz="1200" dirty="0" smtClean="0">
                <a:solidFill>
                  <a:srgbClr val="002060"/>
                </a:solidFill>
              </a:rPr>
              <a:t>, …</a:t>
            </a:r>
            <a:r>
              <a:rPr lang="en-GB" sz="1200" dirty="0" err="1" smtClean="0">
                <a:solidFill>
                  <a:srgbClr val="002060"/>
                </a:solidFill>
              </a:rPr>
              <a:t>f</a:t>
            </a:r>
            <a:r>
              <a:rPr lang="en-GB" sz="1200" baseline="-25000" dirty="0" err="1" smtClean="0">
                <a:solidFill>
                  <a:srgbClr val="002060"/>
                </a:solidFill>
              </a:rPr>
              <a:t>k</a:t>
            </a:r>
            <a:r>
              <a:rPr lang="en-GB" sz="1200" dirty="0" smtClean="0">
                <a:solidFill>
                  <a:srgbClr val="002060"/>
                </a:solidFill>
              </a:rPr>
              <a:t>]</a:t>
            </a:r>
            <a:endParaRPr lang="en-GB" sz="1600" baseline="-25000" dirty="0">
              <a:solidFill>
                <a:srgbClr val="002060"/>
              </a:solidFill>
            </a:endParaRPr>
          </a:p>
        </p:txBody>
      </p:sp>
      <p:sp>
        <p:nvSpPr>
          <p:cNvPr id="148" name="Down Arrow 147"/>
          <p:cNvSpPr/>
          <p:nvPr/>
        </p:nvSpPr>
        <p:spPr>
          <a:xfrm>
            <a:off x="9582770" y="26883554"/>
            <a:ext cx="341194" cy="455025"/>
          </a:xfrm>
          <a:prstGeom prst="downArrow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8062963" y="25467200"/>
            <a:ext cx="3307807" cy="52322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DUT’s Measurement</a:t>
            </a:r>
            <a:endParaRPr lang="en-GB" sz="2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72015" y="32134810"/>
            <a:ext cx="3899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GB" sz="2400" dirty="0" smtClean="0"/>
              <a:t>Using Ring Oscillator of different location on the FPGA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2400" dirty="0" smtClean="0"/>
              <a:t>Machine learning technique is  used for the decision of recycled FPGA</a:t>
            </a:r>
            <a:endParaRPr lang="en-GB" sz="2400" dirty="0"/>
          </a:p>
        </p:txBody>
      </p:sp>
      <p:sp>
        <p:nvSpPr>
          <p:cNvPr id="78" name="Horizontal Scroll 77"/>
          <p:cNvSpPr/>
          <p:nvPr/>
        </p:nvSpPr>
        <p:spPr>
          <a:xfrm>
            <a:off x="8229600" y="33137475"/>
            <a:ext cx="3298196" cy="1510600"/>
          </a:xfrm>
          <a:prstGeom prst="horizont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Flow of measurement using RO and Machine Learning</a:t>
            </a:r>
            <a:endParaRPr lang="en-GB" sz="24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794220" y="23809987"/>
            <a:ext cx="6896196" cy="11033464"/>
            <a:chOff x="794220" y="23809987"/>
            <a:chExt cx="6896196" cy="11033464"/>
          </a:xfrm>
        </p:grpSpPr>
        <p:sp>
          <p:nvSpPr>
            <p:cNvPr id="2" name="TextBox 1"/>
            <p:cNvSpPr txBox="1"/>
            <p:nvPr/>
          </p:nvSpPr>
          <p:spPr>
            <a:xfrm>
              <a:off x="794220" y="23809987"/>
              <a:ext cx="6896196" cy="11033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GB" b="1" dirty="0" smtClean="0"/>
            </a:p>
            <a:p>
              <a:endParaRPr lang="en-GB" b="1" dirty="0"/>
            </a:p>
            <a:p>
              <a:endParaRPr lang="en-GB" b="1" dirty="0" smtClean="0"/>
            </a:p>
            <a:p>
              <a:endParaRPr lang="en-GB" b="1" dirty="0"/>
            </a:p>
            <a:p>
              <a:endParaRPr lang="en-GB" b="1" dirty="0" smtClean="0"/>
            </a:p>
            <a:p>
              <a:endParaRPr lang="en-GB" b="1" dirty="0"/>
            </a:p>
            <a:p>
              <a:endParaRPr lang="en-GB" b="1" dirty="0" smtClean="0"/>
            </a:p>
            <a:p>
              <a:endParaRPr lang="en-GB" b="1" dirty="0"/>
            </a:p>
            <a:p>
              <a:endParaRPr lang="en-GB" b="1" dirty="0" smtClean="0"/>
            </a:p>
            <a:p>
              <a:endParaRPr lang="en-GB" b="1" dirty="0"/>
            </a:p>
            <a:p>
              <a:endParaRPr lang="en-GB" b="1" dirty="0" smtClean="0"/>
            </a:p>
            <a:p>
              <a:endParaRPr lang="en-GB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59321" y="25133790"/>
              <a:ext cx="168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/>
                <a:t>New sample IC</a:t>
              </a:r>
              <a:endParaRPr lang="en-GB" sz="1800" dirty="0"/>
            </a:p>
          </p:txBody>
        </p:sp>
      </p:grpSp>
      <p:sp>
        <p:nvSpPr>
          <p:cNvPr id="72" name="Bent Arrow 71"/>
          <p:cNvSpPr/>
          <p:nvPr/>
        </p:nvSpPr>
        <p:spPr>
          <a:xfrm rot="10800000">
            <a:off x="7089057" y="29843371"/>
            <a:ext cx="2882532" cy="150744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9" name="TextBox 5149"/>
          <p:cNvSpPr txBox="1">
            <a:spLocks noChangeArrowheads="1"/>
          </p:cNvSpPr>
          <p:nvPr/>
        </p:nvSpPr>
        <p:spPr bwMode="auto">
          <a:xfrm>
            <a:off x="18723101" y="20541368"/>
            <a:ext cx="6792014" cy="46166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 b="1" dirty="0"/>
              <a:t> </a:t>
            </a:r>
            <a:r>
              <a:rPr lang="en-US" sz="2400" b="1" dirty="0" smtClean="0"/>
              <a:t>    Proposed </a:t>
            </a:r>
            <a:r>
              <a:rPr lang="en-US" sz="2400" b="1" dirty="0"/>
              <a:t>Measurement environment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6389034" y="19224499"/>
            <a:ext cx="401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haroni" pitchFamily="2" charset="-79"/>
                <a:cs typeface="Aharoni" pitchFamily="2" charset="-79"/>
              </a:rPr>
              <a:t>Device under Analysis</a:t>
            </a:r>
            <a:endParaRPr lang="en-GB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18563334" y="19755489"/>
            <a:ext cx="515333" cy="326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21526821" y="19705842"/>
            <a:ext cx="3156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Suspicious FPGA</a:t>
            </a:r>
            <a:endParaRPr lang="en-GB" sz="2800" dirty="0"/>
          </a:p>
        </p:txBody>
      </p:sp>
      <p:sp>
        <p:nvSpPr>
          <p:cNvPr id="79" name="Right Arrow 78"/>
          <p:cNvSpPr/>
          <p:nvPr/>
        </p:nvSpPr>
        <p:spPr>
          <a:xfrm rot="10800000">
            <a:off x="20819344" y="19823660"/>
            <a:ext cx="633309" cy="2777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/>
          <p:cNvSpPr txBox="1"/>
          <p:nvPr/>
        </p:nvSpPr>
        <p:spPr>
          <a:xfrm>
            <a:off x="10468124" y="15310698"/>
            <a:ext cx="352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Ring Oscillator</a:t>
            </a:r>
            <a:endParaRPr lang="en-GB" sz="2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398295" y="13257269"/>
            <a:ext cx="6474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Ring Oscillator(RO) is composed of odd number of inverters with feedback loop and a NAND gate for enabling purpose.</a:t>
            </a:r>
          </a:p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The frequency of RO is determined by the delay of the inverters.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99936" y="9437522"/>
            <a:ext cx="13272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Flow of FPGA recycling process with it effects on critical applications</a:t>
            </a:r>
            <a:endParaRPr lang="en-GB" sz="2800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16102845" y="13772506"/>
            <a:ext cx="4980" cy="142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7614380" y="15225358"/>
            <a:ext cx="72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Time</a:t>
            </a:r>
            <a:endParaRPr lang="en-GB" sz="18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15791232" y="13693902"/>
            <a:ext cx="2392223" cy="1533955"/>
            <a:chOff x="15791232" y="13693902"/>
            <a:chExt cx="2392223" cy="1533955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15323492" y="14161642"/>
              <a:ext cx="130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/>
                <a:t>Amplitude</a:t>
              </a:r>
              <a:endParaRPr lang="en-GB" sz="1800" dirty="0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5575" y="14874293"/>
              <a:ext cx="1849472" cy="342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0" name="Straight Arrow Connector 89"/>
            <p:cNvCxnSpPr/>
            <p:nvPr/>
          </p:nvCxnSpPr>
          <p:spPr>
            <a:xfrm>
              <a:off x="16096683" y="15227857"/>
              <a:ext cx="208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 flipH="1">
            <a:off x="18984056" y="19724550"/>
            <a:ext cx="243820" cy="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Down Arrow 151"/>
          <p:cNvSpPr/>
          <p:nvPr/>
        </p:nvSpPr>
        <p:spPr bwMode="auto">
          <a:xfrm>
            <a:off x="19665272" y="17509144"/>
            <a:ext cx="191297" cy="160955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3" name="Down Arrow 152"/>
          <p:cNvSpPr/>
          <p:nvPr/>
        </p:nvSpPr>
        <p:spPr bwMode="auto">
          <a:xfrm>
            <a:off x="19894718" y="17508224"/>
            <a:ext cx="191297" cy="160955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155" name="Chart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703499"/>
              </p:ext>
            </p:extLst>
          </p:nvPr>
        </p:nvGraphicFramePr>
        <p:xfrm>
          <a:off x="19576670" y="29395297"/>
          <a:ext cx="63754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29567" y="36579007"/>
            <a:ext cx="2354095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@Dependable System </a:t>
            </a:r>
            <a:r>
              <a:rPr lang="en-US" sz="2000" dirty="0"/>
              <a:t>L</a:t>
            </a:r>
            <a:r>
              <a:rPr lang="en-US" sz="2000" dirty="0" smtClean="0"/>
              <a:t>aboratory, School of Information Science , Nara  Institute of Science and Technology </a:t>
            </a:r>
            <a:endParaRPr lang="en-US" sz="20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25" y="35030961"/>
            <a:ext cx="2128303" cy="2048277"/>
          </a:xfrm>
          <a:prstGeom prst="rect">
            <a:avLst/>
          </a:prstGeom>
        </p:spPr>
      </p:pic>
      <p:sp>
        <p:nvSpPr>
          <p:cNvPr id="164" name="Right Arrow 163"/>
          <p:cNvSpPr/>
          <p:nvPr/>
        </p:nvSpPr>
        <p:spPr>
          <a:xfrm>
            <a:off x="8702096" y="7619702"/>
            <a:ext cx="1389913" cy="12002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Arrow 165"/>
          <p:cNvSpPr/>
          <p:nvPr/>
        </p:nvSpPr>
        <p:spPr>
          <a:xfrm>
            <a:off x="12412896" y="7635798"/>
            <a:ext cx="1270696" cy="12002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ight Arrow 166"/>
          <p:cNvSpPr/>
          <p:nvPr/>
        </p:nvSpPr>
        <p:spPr>
          <a:xfrm>
            <a:off x="16065966" y="7590998"/>
            <a:ext cx="1389913" cy="12002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ight Arrow 167"/>
          <p:cNvSpPr/>
          <p:nvPr/>
        </p:nvSpPr>
        <p:spPr>
          <a:xfrm>
            <a:off x="19758014" y="7582831"/>
            <a:ext cx="1389913" cy="12002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4530289" y="7240168"/>
            <a:ext cx="4158005" cy="20621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IC used in home</a:t>
            </a:r>
          </a:p>
          <a:p>
            <a:r>
              <a:rPr lang="en-US" sz="3200" dirty="0" smtClean="0"/>
              <a:t> appliance </a:t>
            </a:r>
          </a:p>
          <a:p>
            <a:r>
              <a:rPr lang="en-US" sz="3200" dirty="0" smtClean="0"/>
              <a:t>Telecommunication, </a:t>
            </a:r>
          </a:p>
          <a:p>
            <a:r>
              <a:rPr lang="en-US" sz="3200" dirty="0" smtClean="0"/>
              <a:t>Military etc. </a:t>
            </a:r>
            <a:endParaRPr lang="en-US" sz="3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1135998" y="7423436"/>
            <a:ext cx="2634527" cy="15696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Recycled IC</a:t>
            </a:r>
          </a:p>
          <a:p>
            <a:r>
              <a:rPr lang="en-US" sz="3200" dirty="0" smtClean="0"/>
              <a:t>at Critical </a:t>
            </a:r>
          </a:p>
          <a:p>
            <a:r>
              <a:rPr lang="en-US" sz="3200" dirty="0" smtClean="0"/>
              <a:t>Application</a:t>
            </a:r>
            <a:endParaRPr lang="en-US" sz="3200" dirty="0"/>
          </a:p>
        </p:txBody>
      </p:sp>
      <p:sp>
        <p:nvSpPr>
          <p:cNvPr id="25" name="Arc 24"/>
          <p:cNvSpPr/>
          <p:nvPr/>
        </p:nvSpPr>
        <p:spPr>
          <a:xfrm rot="11009892">
            <a:off x="23121453" y="17717448"/>
            <a:ext cx="1759117" cy="82400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an 176"/>
          <p:cNvSpPr/>
          <p:nvPr/>
        </p:nvSpPr>
        <p:spPr>
          <a:xfrm>
            <a:off x="13684586" y="7071269"/>
            <a:ext cx="2353776" cy="2277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IC in </a:t>
            </a:r>
          </a:p>
          <a:p>
            <a:pPr algn="ctr"/>
            <a:r>
              <a:rPr lang="en-US" sz="3200" dirty="0"/>
              <a:t>Recycling</a:t>
            </a:r>
          </a:p>
          <a:p>
            <a:pPr algn="ctr"/>
            <a:endParaRPr lang="en-US" sz="3200" dirty="0"/>
          </a:p>
        </p:txBody>
      </p:sp>
      <p:sp>
        <p:nvSpPr>
          <p:cNvPr id="178" name="Can 177"/>
          <p:cNvSpPr/>
          <p:nvPr/>
        </p:nvSpPr>
        <p:spPr>
          <a:xfrm>
            <a:off x="17404238" y="7016828"/>
            <a:ext cx="2353776" cy="2277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   Recycled</a:t>
            </a:r>
            <a:endParaRPr lang="en-US" sz="3200" dirty="0"/>
          </a:p>
          <a:p>
            <a:pPr algn="ctr"/>
            <a:r>
              <a:rPr lang="en-US" sz="3200" dirty="0"/>
              <a:t> </a:t>
            </a:r>
            <a:r>
              <a:rPr lang="en-US" sz="3200" dirty="0" smtClean="0"/>
              <a:t> IC</a:t>
            </a:r>
            <a:endParaRPr lang="en-US" sz="32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90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75217" y="4271701"/>
            <a:ext cx="2424769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en-US" sz="4000" b="1" dirty="0" smtClean="0"/>
              <a:t>Background :</a:t>
            </a:r>
            <a:r>
              <a:rPr lang="en-US" altLang="en-US" sz="4000" dirty="0" smtClean="0"/>
              <a:t> FPGA’s are one of the modern reconfigurable platforms widely used today</a:t>
            </a:r>
            <a:r>
              <a:rPr lang="en-US" altLang="en-US" sz="4000" dirty="0"/>
              <a:t>  </a:t>
            </a:r>
            <a:r>
              <a:rPr lang="en-US" altLang="en-US" sz="4000" dirty="0" smtClean="0"/>
              <a:t>and </a:t>
            </a:r>
            <a:r>
              <a:rPr lang="en-US" altLang="en-US" sz="4000" dirty="0">
                <a:cs typeface="Times New Roman" pitchFamily="18" charset="0"/>
              </a:rPr>
              <a:t>s</a:t>
            </a:r>
            <a:r>
              <a:rPr lang="en-US" sz="4000" dirty="0" smtClean="0">
                <a:cs typeface="Times New Roman" pitchFamily="18" charset="0"/>
              </a:rPr>
              <a:t>tatistical </a:t>
            </a:r>
            <a:r>
              <a:rPr lang="en-US" sz="4000" dirty="0">
                <a:cs typeface="Times New Roman" pitchFamily="18" charset="0"/>
              </a:rPr>
              <a:t>reports show that </a:t>
            </a:r>
            <a:r>
              <a:rPr lang="en-US" sz="4000" dirty="0" smtClean="0">
                <a:cs typeface="Times New Roman" pitchFamily="18" charset="0"/>
              </a:rPr>
              <a:t>these are on of the top </a:t>
            </a:r>
            <a:r>
              <a:rPr lang="en-US" sz="4000" dirty="0">
                <a:cs typeface="Times New Roman" pitchFamily="18" charset="0"/>
              </a:rPr>
              <a:t>five counterfeited electronic </a:t>
            </a:r>
            <a:r>
              <a:rPr lang="en-US" sz="4000" dirty="0" smtClean="0">
                <a:cs typeface="Times New Roman" pitchFamily="18" charset="0"/>
              </a:rPr>
              <a:t>components. Hence</a:t>
            </a:r>
            <a:r>
              <a:rPr lang="en-US" altLang="en-US" sz="4000" dirty="0" smtClean="0"/>
              <a:t>, reliability and security of these devices are now much more  concerned issues due to the increased use of counterfeit electronic components in industry and government</a:t>
            </a:r>
            <a:r>
              <a:rPr lang="en-US" altLang="en-US" sz="3200" dirty="0" smtClean="0"/>
              <a:t>. </a:t>
            </a:r>
            <a:endParaRPr lang="en-US" altLang="en-US" sz="32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9335796" y="13808666"/>
            <a:ext cx="1988532" cy="10026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Host PC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9451711" y="15511896"/>
            <a:ext cx="1111180" cy="200012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Master FPGA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9227876" y="19139721"/>
            <a:ext cx="1756703" cy="11016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Down Arrow 22"/>
          <p:cNvSpPr/>
          <p:nvPr/>
        </p:nvSpPr>
        <p:spPr bwMode="auto">
          <a:xfrm>
            <a:off x="19861408" y="14769662"/>
            <a:ext cx="245820" cy="74223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>
            <a:off x="20121224" y="17513906"/>
            <a:ext cx="191297" cy="160955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22669337" y="13808666"/>
            <a:ext cx="1814661" cy="55055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2788215" y="14335931"/>
            <a:ext cx="1578835" cy="140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AES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021078" y="15845250"/>
            <a:ext cx="485641" cy="55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R0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3057051" y="16715095"/>
            <a:ext cx="485641" cy="54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R0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3634624" y="16715095"/>
            <a:ext cx="485643" cy="54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R0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3634624" y="15845250"/>
            <a:ext cx="485643" cy="55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R0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3430773" y="14644414"/>
            <a:ext cx="917018" cy="8088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Recycled</a:t>
            </a:r>
          </a:p>
          <a:p>
            <a:pPr algn="ctr"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FPGA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23021078" y="18715218"/>
            <a:ext cx="109918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23057051" y="17613587"/>
            <a:ext cx="0" cy="11016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 bwMode="auto">
          <a:xfrm>
            <a:off x="19393753" y="19415781"/>
            <a:ext cx="115914" cy="1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19569623" y="19415781"/>
            <a:ext cx="115914" cy="1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19745494" y="19415781"/>
            <a:ext cx="115914" cy="1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19955340" y="19415781"/>
            <a:ext cx="117912" cy="1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0159189" y="19413178"/>
            <a:ext cx="117912" cy="1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20337057" y="19415781"/>
            <a:ext cx="115914" cy="1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20564889" y="19405363"/>
            <a:ext cx="117914" cy="20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19393753" y="19814244"/>
            <a:ext cx="115914" cy="200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19569623" y="19814244"/>
            <a:ext cx="115914" cy="200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19745494" y="19814244"/>
            <a:ext cx="115914" cy="200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19955340" y="19814244"/>
            <a:ext cx="117912" cy="200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20159189" y="19811639"/>
            <a:ext cx="117912" cy="2005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0337057" y="19814244"/>
            <a:ext cx="115914" cy="2005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20564889" y="19806430"/>
            <a:ext cx="117914" cy="2005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 flipV="1">
            <a:off x="18984056" y="14345314"/>
            <a:ext cx="0" cy="537923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 bwMode="auto">
          <a:xfrm>
            <a:off x="18984056" y="14345314"/>
            <a:ext cx="3517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69"/>
          <p:cNvSpPr txBox="1">
            <a:spLocks noChangeArrowheads="1"/>
          </p:cNvSpPr>
          <p:nvPr/>
        </p:nvSpPr>
        <p:spPr bwMode="auto">
          <a:xfrm rot="5400000">
            <a:off x="20806584" y="16407550"/>
            <a:ext cx="1199367" cy="30777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dirty="0"/>
              <a:t>Raspberry pi</a:t>
            </a:r>
          </a:p>
        </p:txBody>
      </p:sp>
      <p:cxnSp>
        <p:nvCxnSpPr>
          <p:cNvPr id="54" name="Straight Connector 5125"/>
          <p:cNvCxnSpPr/>
          <p:nvPr/>
        </p:nvCxnSpPr>
        <p:spPr bwMode="auto">
          <a:xfrm>
            <a:off x="20984579" y="14835961"/>
            <a:ext cx="0" cy="1791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 bwMode="auto">
          <a:xfrm>
            <a:off x="20984579" y="16627738"/>
            <a:ext cx="27036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 flipH="1">
            <a:off x="21405579" y="17179855"/>
            <a:ext cx="25234" cy="253531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 flipH="1">
            <a:off x="20984579" y="19715167"/>
            <a:ext cx="4216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>
            <a:off x="21324328" y="14335931"/>
            <a:ext cx="13450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 bwMode="auto">
          <a:xfrm>
            <a:off x="21324328" y="14335931"/>
            <a:ext cx="1345008" cy="48023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89"/>
          <p:cNvSpPr txBox="1">
            <a:spLocks noChangeArrowheads="1"/>
          </p:cNvSpPr>
          <p:nvPr/>
        </p:nvSpPr>
        <p:spPr bwMode="auto">
          <a:xfrm>
            <a:off x="21882210" y="14012907"/>
            <a:ext cx="7729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dirty="0"/>
              <a:t>Display</a:t>
            </a:r>
          </a:p>
        </p:txBody>
      </p:sp>
      <p:sp>
        <p:nvSpPr>
          <p:cNvPr id="61" name="TextBox 90"/>
          <p:cNvSpPr txBox="1">
            <a:spLocks noChangeArrowheads="1"/>
          </p:cNvSpPr>
          <p:nvPr/>
        </p:nvSpPr>
        <p:spPr bwMode="auto">
          <a:xfrm>
            <a:off x="23478375" y="18660526"/>
            <a:ext cx="584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dirty="0" smtClean="0"/>
              <a:t>time</a:t>
            </a:r>
            <a:endParaRPr lang="en-US" altLang="en-US" sz="1200" dirty="0"/>
          </a:p>
        </p:txBody>
      </p:sp>
      <p:sp>
        <p:nvSpPr>
          <p:cNvPr id="62" name="TextBox 91"/>
          <p:cNvSpPr txBox="1">
            <a:spLocks noChangeArrowheads="1"/>
          </p:cNvSpPr>
          <p:nvPr/>
        </p:nvSpPr>
        <p:spPr bwMode="auto">
          <a:xfrm rot="16200000">
            <a:off x="22583194" y="17931953"/>
            <a:ext cx="6870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dirty="0"/>
              <a:t>Power</a:t>
            </a:r>
          </a:p>
        </p:txBody>
      </p:sp>
      <p:sp>
        <p:nvSpPr>
          <p:cNvPr id="63" name="Freeform 62"/>
          <p:cNvSpPr/>
          <p:nvPr/>
        </p:nvSpPr>
        <p:spPr bwMode="auto">
          <a:xfrm>
            <a:off x="23073039" y="17538062"/>
            <a:ext cx="833384" cy="1122464"/>
          </a:xfrm>
          <a:custGeom>
            <a:avLst/>
            <a:gdLst>
              <a:gd name="connsiteX0" fmla="*/ 0 w 1023582"/>
              <a:gd name="connsiteY0" fmla="*/ 808849 h 808849"/>
              <a:gd name="connsiteX1" fmla="*/ 163773 w 1023582"/>
              <a:gd name="connsiteY1" fmla="*/ 454008 h 808849"/>
              <a:gd name="connsiteX2" fmla="*/ 177421 w 1023582"/>
              <a:gd name="connsiteY2" fmla="*/ 112814 h 808849"/>
              <a:gd name="connsiteX3" fmla="*/ 272955 w 1023582"/>
              <a:gd name="connsiteY3" fmla="*/ 3632 h 808849"/>
              <a:gd name="connsiteX4" fmla="*/ 327546 w 1023582"/>
              <a:gd name="connsiteY4" fmla="*/ 221996 h 808849"/>
              <a:gd name="connsiteX5" fmla="*/ 341194 w 1023582"/>
              <a:gd name="connsiteY5" fmla="*/ 413064 h 808849"/>
              <a:gd name="connsiteX6" fmla="*/ 382137 w 1023582"/>
              <a:gd name="connsiteY6" fmla="*/ 590485 h 808849"/>
              <a:gd name="connsiteX7" fmla="*/ 436728 w 1023582"/>
              <a:gd name="connsiteY7" fmla="*/ 645076 h 808849"/>
              <a:gd name="connsiteX8" fmla="*/ 464024 w 1023582"/>
              <a:gd name="connsiteY8" fmla="*/ 590485 h 808849"/>
              <a:gd name="connsiteX9" fmla="*/ 518615 w 1023582"/>
              <a:gd name="connsiteY9" fmla="*/ 535894 h 808849"/>
              <a:gd name="connsiteX10" fmla="*/ 573206 w 1023582"/>
              <a:gd name="connsiteY10" fmla="*/ 604133 h 808849"/>
              <a:gd name="connsiteX11" fmla="*/ 682388 w 1023582"/>
              <a:gd name="connsiteY11" fmla="*/ 522246 h 808849"/>
              <a:gd name="connsiteX12" fmla="*/ 736979 w 1023582"/>
              <a:gd name="connsiteY12" fmla="*/ 631429 h 808849"/>
              <a:gd name="connsiteX13" fmla="*/ 887104 w 1023582"/>
              <a:gd name="connsiteY13" fmla="*/ 481303 h 808849"/>
              <a:gd name="connsiteX14" fmla="*/ 928048 w 1023582"/>
              <a:gd name="connsiteY14" fmla="*/ 617781 h 808849"/>
              <a:gd name="connsiteX15" fmla="*/ 941695 w 1023582"/>
              <a:gd name="connsiteY15" fmla="*/ 617781 h 808849"/>
              <a:gd name="connsiteX16" fmla="*/ 1023582 w 1023582"/>
              <a:gd name="connsiteY16" fmla="*/ 590485 h 80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23582" h="808849">
                <a:moveTo>
                  <a:pt x="0" y="808849"/>
                </a:moveTo>
                <a:cubicBezTo>
                  <a:pt x="67101" y="689431"/>
                  <a:pt x="134203" y="570014"/>
                  <a:pt x="163773" y="454008"/>
                </a:cubicBezTo>
                <a:cubicBezTo>
                  <a:pt x="193343" y="338002"/>
                  <a:pt x="159224" y="187877"/>
                  <a:pt x="177421" y="112814"/>
                </a:cubicBezTo>
                <a:cubicBezTo>
                  <a:pt x="195618" y="37751"/>
                  <a:pt x="247934" y="-14565"/>
                  <a:pt x="272955" y="3632"/>
                </a:cubicBezTo>
                <a:cubicBezTo>
                  <a:pt x="297976" y="21829"/>
                  <a:pt x="316173" y="153757"/>
                  <a:pt x="327546" y="221996"/>
                </a:cubicBezTo>
                <a:cubicBezTo>
                  <a:pt x="338919" y="290235"/>
                  <a:pt x="332095" y="351649"/>
                  <a:pt x="341194" y="413064"/>
                </a:cubicBezTo>
                <a:cubicBezTo>
                  <a:pt x="350293" y="474479"/>
                  <a:pt x="366215" y="551816"/>
                  <a:pt x="382137" y="590485"/>
                </a:cubicBezTo>
                <a:cubicBezTo>
                  <a:pt x="398059" y="629154"/>
                  <a:pt x="423080" y="645076"/>
                  <a:pt x="436728" y="645076"/>
                </a:cubicBezTo>
                <a:cubicBezTo>
                  <a:pt x="450376" y="645076"/>
                  <a:pt x="450376" y="608682"/>
                  <a:pt x="464024" y="590485"/>
                </a:cubicBezTo>
                <a:cubicBezTo>
                  <a:pt x="477672" y="572288"/>
                  <a:pt x="500418" y="533619"/>
                  <a:pt x="518615" y="535894"/>
                </a:cubicBezTo>
                <a:cubicBezTo>
                  <a:pt x="536812" y="538169"/>
                  <a:pt x="545911" y="606408"/>
                  <a:pt x="573206" y="604133"/>
                </a:cubicBezTo>
                <a:cubicBezTo>
                  <a:pt x="600502" y="601858"/>
                  <a:pt x="655093" y="517697"/>
                  <a:pt x="682388" y="522246"/>
                </a:cubicBezTo>
                <a:cubicBezTo>
                  <a:pt x="709683" y="526795"/>
                  <a:pt x="702860" y="638253"/>
                  <a:pt x="736979" y="631429"/>
                </a:cubicBezTo>
                <a:cubicBezTo>
                  <a:pt x="771098" y="624605"/>
                  <a:pt x="855259" y="483578"/>
                  <a:pt x="887104" y="481303"/>
                </a:cubicBezTo>
                <a:cubicBezTo>
                  <a:pt x="918949" y="479028"/>
                  <a:pt x="918950" y="595035"/>
                  <a:pt x="928048" y="617781"/>
                </a:cubicBezTo>
                <a:cubicBezTo>
                  <a:pt x="937146" y="640527"/>
                  <a:pt x="925773" y="622330"/>
                  <a:pt x="941695" y="617781"/>
                </a:cubicBezTo>
                <a:cubicBezTo>
                  <a:pt x="957617" y="613232"/>
                  <a:pt x="1023582" y="590485"/>
                  <a:pt x="1023582" y="59048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72015" y="22054050"/>
            <a:ext cx="11628984" cy="12962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4049793" y="22054050"/>
            <a:ext cx="11628984" cy="12993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42077" y="22073469"/>
            <a:ext cx="11628984" cy="124609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Proposed Algorithm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14042013" y="22063432"/>
            <a:ext cx="11628984" cy="124609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 Analysis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1062038" y="11655294"/>
            <a:ext cx="24807104" cy="11275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Proposed System Architecture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" b="3637"/>
          <a:stretch/>
        </p:blipFill>
        <p:spPr>
          <a:xfrm>
            <a:off x="12381146" y="7281452"/>
            <a:ext cx="3280280" cy="191440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7"/>
          <a:stretch/>
        </p:blipFill>
        <p:spPr>
          <a:xfrm>
            <a:off x="19685013" y="7195578"/>
            <a:ext cx="3280280" cy="1894029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6" b="14692"/>
          <a:stretch/>
        </p:blipFill>
        <p:spPr>
          <a:xfrm>
            <a:off x="16850967" y="7291691"/>
            <a:ext cx="2196313" cy="1571362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t="1899" r="1000" b="1818"/>
          <a:stretch/>
        </p:blipFill>
        <p:spPr>
          <a:xfrm>
            <a:off x="7851470" y="7357461"/>
            <a:ext cx="3280280" cy="1907422"/>
          </a:xfrm>
          <a:prstGeom prst="rect">
            <a:avLst/>
          </a:prstGeom>
        </p:spPr>
      </p:pic>
      <p:sp>
        <p:nvSpPr>
          <p:cNvPr id="106" name="Striped Right Arrow 105"/>
          <p:cNvSpPr/>
          <p:nvPr/>
        </p:nvSpPr>
        <p:spPr>
          <a:xfrm>
            <a:off x="19071479" y="7915467"/>
            <a:ext cx="570977" cy="3976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Striped Right Arrow 106"/>
          <p:cNvSpPr/>
          <p:nvPr/>
        </p:nvSpPr>
        <p:spPr>
          <a:xfrm>
            <a:off x="15867614" y="7943775"/>
            <a:ext cx="570977" cy="3976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Striped Right Arrow 107"/>
          <p:cNvSpPr/>
          <p:nvPr/>
        </p:nvSpPr>
        <p:spPr>
          <a:xfrm>
            <a:off x="11503403" y="7915467"/>
            <a:ext cx="570977" cy="3976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Explosion 2 108"/>
          <p:cNvSpPr/>
          <p:nvPr/>
        </p:nvSpPr>
        <p:spPr>
          <a:xfrm>
            <a:off x="22373949" y="6788967"/>
            <a:ext cx="1135961" cy="813222"/>
          </a:xfrm>
          <a:prstGeom prst="irregularSeal2">
            <a:avLst/>
          </a:prstGeom>
          <a:solidFill>
            <a:srgbClr val="FF0000"/>
          </a:solidFill>
          <a:effectLst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 Malfunction</a:t>
            </a:r>
            <a:endParaRPr lang="en-US" sz="800" dirty="0"/>
          </a:p>
        </p:txBody>
      </p:sp>
      <p:graphicFrame>
        <p:nvGraphicFramePr>
          <p:cNvPr id="110" name="Chart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902931"/>
              </p:ext>
            </p:extLst>
          </p:nvPr>
        </p:nvGraphicFramePr>
        <p:xfrm>
          <a:off x="14049793" y="24186925"/>
          <a:ext cx="5562545" cy="3730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4" name="Rectangle 113"/>
          <p:cNvSpPr/>
          <p:nvPr/>
        </p:nvSpPr>
        <p:spPr>
          <a:xfrm>
            <a:off x="20483564" y="24225407"/>
            <a:ext cx="4609302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en-US" sz="3200" dirty="0" smtClean="0">
                <a:latin typeface="Times New Roman" charset="0"/>
              </a:rPr>
              <a:t>Synopsys CAD tools was used to observe the frequency degradation of Ring Oscillator (RO) as the number of inverter stages increasing. </a:t>
            </a:r>
            <a:endParaRPr lang="en-US" altLang="en-US" sz="3200" dirty="0">
              <a:latin typeface="Calibri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4187023" y="29197838"/>
            <a:ext cx="4837456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en-US" sz="3200" dirty="0" smtClean="0">
                <a:latin typeface="Times New Roman" charset="0"/>
              </a:rPr>
              <a:t>Altera Cyclone III board was used for hardware observations. The frequencies of same stage Ring Oscillator were observed in different FPGA locations </a:t>
            </a:r>
            <a:r>
              <a:rPr lang="mr-IN" altLang="en-US" sz="3200" dirty="0" smtClean="0">
                <a:latin typeface="Times New Roman" charset="0"/>
              </a:rPr>
              <a:t>–</a:t>
            </a:r>
            <a:r>
              <a:rPr lang="en-US" altLang="en-US" sz="3200" dirty="0" smtClean="0">
                <a:latin typeface="Times New Roman" charset="0"/>
              </a:rPr>
              <a:t> Varying of the result focuses the FPGA aging . </a:t>
            </a:r>
            <a:endParaRPr lang="en-US" altLang="en-US" sz="3200" dirty="0">
              <a:latin typeface="Calibri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62038" y="262204"/>
            <a:ext cx="24646652" cy="3466738"/>
          </a:xfrm>
          <a:prstGeom prst="rect">
            <a:avLst/>
          </a:prstGeom>
          <a:gradFill flip="none" rotWithShape="1">
            <a:gsLst>
              <a:gs pos="81000">
                <a:srgbClr val="94C275"/>
              </a:gs>
              <a:gs pos="12000">
                <a:schemeClr val="accent6">
                  <a:lumMod val="0"/>
                  <a:lumOff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>
                <a:lumMod val="40000"/>
                <a:lumOff val="6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 smtClean="0">
              <a:solidFill>
                <a:srgbClr val="00206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98534" y="2485724"/>
            <a:ext cx="24972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dirty="0" smtClean="0"/>
              <a:t>Ahmed Foisal , Mian Riaz-ul Haque, Islam Syful </a:t>
            </a:r>
          </a:p>
          <a:p>
            <a:pPr algn="ctr"/>
            <a:r>
              <a:rPr lang="en-US" sz="3600" dirty="0" smtClean="0"/>
              <a:t>Dependable System laboratory , Graduate School of Information Science, Nara Institute of Science and Technology (NAIST)</a:t>
            </a:r>
            <a:endParaRPr lang="en-US" sz="3600" dirty="0"/>
          </a:p>
        </p:txBody>
      </p:sp>
      <p:sp>
        <p:nvSpPr>
          <p:cNvPr id="118" name="Rectangle 117"/>
          <p:cNvSpPr/>
          <p:nvPr/>
        </p:nvSpPr>
        <p:spPr>
          <a:xfrm>
            <a:off x="742077" y="719146"/>
            <a:ext cx="24928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/>
              <a:t>FPGA Reliability and Security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07937" y="9935419"/>
            <a:ext cx="24608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Motivation : </a:t>
            </a:r>
            <a:r>
              <a:rPr lang="en-US" sz="4000" dirty="0"/>
              <a:t>D</a:t>
            </a:r>
            <a:r>
              <a:rPr lang="en-US" sz="4000" dirty="0" smtClean="0"/>
              <a:t>esign and implement a prototype  to detect recycled FPGA for reducing probability of catastrophic consequences on safety critical applications like Defense, Aerospace , Medical , Nuclear plant etc. 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8290389" y="14017901"/>
            <a:ext cx="7442635" cy="1101895"/>
            <a:chOff x="2964428" y="15545237"/>
            <a:chExt cx="7442635" cy="1101895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6556569" y="16081474"/>
              <a:ext cx="1309572" cy="878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964428" y="15545237"/>
              <a:ext cx="7442635" cy="1101895"/>
              <a:chOff x="2964428" y="15545237"/>
              <a:chExt cx="7442635" cy="1101895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3886200" y="15946568"/>
                <a:ext cx="49149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103370" y="16293278"/>
                <a:ext cx="27432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Delay 126"/>
              <p:cNvSpPr/>
              <p:nvPr/>
            </p:nvSpPr>
            <p:spPr>
              <a:xfrm>
                <a:off x="4377690" y="15704365"/>
                <a:ext cx="761437" cy="742234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5139127" y="16006902"/>
                <a:ext cx="152963" cy="1972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5292090" y="16105543"/>
                <a:ext cx="49149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Merge 129"/>
              <p:cNvSpPr/>
              <p:nvPr/>
            </p:nvSpPr>
            <p:spPr>
              <a:xfrm rot="16049370">
                <a:off x="5669280" y="15795805"/>
                <a:ext cx="834390" cy="588913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392054" y="15991620"/>
                <a:ext cx="152963" cy="1972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Merge 132"/>
              <p:cNvSpPr/>
              <p:nvPr/>
            </p:nvSpPr>
            <p:spPr>
              <a:xfrm rot="16049370">
                <a:off x="8116354" y="15804592"/>
                <a:ext cx="834390" cy="588913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8839128" y="16000407"/>
                <a:ext cx="152963" cy="1972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8992091" y="16105543"/>
                <a:ext cx="49149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9472151" y="16105543"/>
                <a:ext cx="0" cy="54158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103370" y="16643594"/>
                <a:ext cx="536878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866141" y="16085867"/>
                <a:ext cx="49149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9472151" y="16110131"/>
                <a:ext cx="49149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103370" y="16293278"/>
                <a:ext cx="0" cy="34864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9369600" y="15691538"/>
                <a:ext cx="10374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output</a:t>
                </a:r>
                <a:endParaRPr lang="en-US" sz="24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2964428" y="15545237"/>
                <a:ext cx="1031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Enable</a:t>
                </a:r>
                <a:endParaRPr lang="en-US" sz="2400" dirty="0"/>
              </a:p>
            </p:txBody>
          </p:sp>
        </p:grpSp>
      </p:grpSp>
      <p:sp>
        <p:nvSpPr>
          <p:cNvPr id="146" name="TextBox 145"/>
          <p:cNvSpPr txBox="1"/>
          <p:nvPr/>
        </p:nvSpPr>
        <p:spPr>
          <a:xfrm>
            <a:off x="1411302" y="16202541"/>
            <a:ext cx="162455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charset="2"/>
              <a:buChar char="Ø"/>
            </a:pPr>
            <a:r>
              <a:rPr lang="en-US" sz="3000" dirty="0"/>
              <a:t>For n-stage inverter, the oscillation </a:t>
            </a:r>
            <a:r>
              <a:rPr lang="en-US" sz="3000" dirty="0" smtClean="0"/>
              <a:t>frequency </a:t>
            </a:r>
            <a:r>
              <a:rPr lang="en-US" sz="3000" i="1" dirty="0" smtClean="0"/>
              <a:t>f</a:t>
            </a:r>
            <a:r>
              <a:rPr lang="en-US" sz="3000" dirty="0" smtClean="0"/>
              <a:t> </a:t>
            </a:r>
            <a:r>
              <a:rPr lang="en-US" sz="3000" dirty="0"/>
              <a:t>will be </a:t>
            </a:r>
            <a:r>
              <a:rPr lang="en-US" sz="3000" i="1" dirty="0" smtClean="0"/>
              <a:t>1</a:t>
            </a:r>
            <a:r>
              <a:rPr lang="en-US" sz="3000" i="1" dirty="0"/>
              <a:t>/(2×n×t</a:t>
            </a:r>
            <a:r>
              <a:rPr lang="en-US" sz="3000" i="1" baseline="-25000" dirty="0"/>
              <a:t>d</a:t>
            </a:r>
            <a:r>
              <a:rPr lang="en-US" sz="3000" i="1" dirty="0"/>
              <a:t>). </a:t>
            </a:r>
            <a:r>
              <a:rPr lang="en-US" sz="3000" dirty="0"/>
              <a:t>Where</a:t>
            </a:r>
            <a:r>
              <a:rPr lang="en-US" sz="3000" i="1" dirty="0"/>
              <a:t> t</a:t>
            </a:r>
            <a:r>
              <a:rPr lang="en-US" sz="3000" i="1" baseline="-25000" dirty="0"/>
              <a:t>d </a:t>
            </a:r>
            <a:r>
              <a:rPr lang="en-US" sz="3000" dirty="0"/>
              <a:t>is </a:t>
            </a:r>
            <a:r>
              <a:rPr lang="en-US" sz="3000" dirty="0" smtClean="0"/>
              <a:t>delay </a:t>
            </a:r>
            <a:r>
              <a:rPr lang="en-US" sz="3000" dirty="0"/>
              <a:t>of the </a:t>
            </a:r>
            <a:r>
              <a:rPr lang="en-US" sz="3000" dirty="0" smtClean="0"/>
              <a:t>inverter</a:t>
            </a:r>
          </a:p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Due to FPGA aging the frequency of RO degrades over time. </a:t>
            </a:r>
          </a:p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This prototype establishes a measuring environment for detecting recycled FPGA using frequency of the RO.</a:t>
            </a:r>
          </a:p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Host PC controls the Master FPGA </a:t>
            </a:r>
            <a:r>
              <a:rPr lang="en-US" sz="3000" dirty="0"/>
              <a:t> </a:t>
            </a:r>
            <a:r>
              <a:rPr lang="en-US" sz="3000" dirty="0" smtClean="0"/>
              <a:t>and retrieves data from Device under test (DUT) using Raspberry Pi module.</a:t>
            </a:r>
          </a:p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Therefore, Collected data will fed under test using Machine Learning algorithm.</a:t>
            </a:r>
          </a:p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Finally, Display module will show </a:t>
            </a:r>
            <a:r>
              <a:rPr lang="en-US" sz="3000" dirty="0"/>
              <a:t>the </a:t>
            </a:r>
            <a:r>
              <a:rPr lang="en-US" sz="3000" dirty="0" smtClean="0"/>
              <a:t>test result graphically </a:t>
            </a:r>
            <a:r>
              <a:rPr lang="en-US" sz="3000" dirty="0"/>
              <a:t>whether the FPGA is recycled or </a:t>
            </a:r>
            <a:r>
              <a:rPr lang="en-US" sz="3000" dirty="0" smtClean="0"/>
              <a:t>not.</a:t>
            </a:r>
            <a:endParaRPr lang="en-US" sz="3000" dirty="0"/>
          </a:p>
        </p:txBody>
      </p:sp>
      <p:sp>
        <p:nvSpPr>
          <p:cNvPr id="3" name="Flowchart: Multidocument 2"/>
          <p:cNvSpPr/>
          <p:nvPr/>
        </p:nvSpPr>
        <p:spPr>
          <a:xfrm>
            <a:off x="1066800" y="24841200"/>
            <a:ext cx="2057400" cy="1076669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3314700" y="24951230"/>
            <a:ext cx="1055136" cy="623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4655747" y="24951230"/>
            <a:ext cx="1911549" cy="9666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Placed the inverter based RO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445456" y="25917869"/>
            <a:ext cx="341194" cy="455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Down Arrow 100"/>
          <p:cNvSpPr/>
          <p:nvPr/>
        </p:nvSpPr>
        <p:spPr>
          <a:xfrm>
            <a:off x="5447728" y="27353181"/>
            <a:ext cx="341194" cy="455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ounded Rectangle 111"/>
          <p:cNvSpPr/>
          <p:nvPr/>
        </p:nvSpPr>
        <p:spPr>
          <a:xfrm>
            <a:off x="4671667" y="27819582"/>
            <a:ext cx="1911549" cy="9666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Fingerprint generation using  Machine Learning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4369837" y="26388814"/>
            <a:ext cx="2535930" cy="9666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Construct Frequency array of RO of different location. F</a:t>
            </a:r>
            <a:r>
              <a:rPr lang="en-GB" sz="1200" baseline="-25000" dirty="0" smtClean="0">
                <a:solidFill>
                  <a:srgbClr val="002060"/>
                </a:solidFill>
              </a:rPr>
              <a:t>array </a:t>
            </a:r>
            <a:r>
              <a:rPr lang="en-GB" sz="1200" dirty="0" smtClean="0">
                <a:solidFill>
                  <a:srgbClr val="002060"/>
                </a:solidFill>
              </a:rPr>
              <a:t> =[f</a:t>
            </a:r>
            <a:r>
              <a:rPr lang="en-GB" sz="1200" baseline="-25000" dirty="0" smtClean="0">
                <a:solidFill>
                  <a:srgbClr val="002060"/>
                </a:solidFill>
              </a:rPr>
              <a:t>1</a:t>
            </a:r>
            <a:r>
              <a:rPr lang="en-GB" sz="1200" dirty="0" smtClean="0">
                <a:solidFill>
                  <a:srgbClr val="002060"/>
                </a:solidFill>
              </a:rPr>
              <a:t>, f</a:t>
            </a:r>
            <a:r>
              <a:rPr lang="en-GB" sz="1200" baseline="-25000" dirty="0" smtClean="0">
                <a:solidFill>
                  <a:srgbClr val="002060"/>
                </a:solidFill>
              </a:rPr>
              <a:t>2</a:t>
            </a:r>
            <a:r>
              <a:rPr lang="en-GB" sz="1200" dirty="0" smtClean="0">
                <a:solidFill>
                  <a:srgbClr val="002060"/>
                </a:solidFill>
              </a:rPr>
              <a:t>, …</a:t>
            </a:r>
            <a:r>
              <a:rPr lang="en-GB" sz="1200" dirty="0" err="1" smtClean="0">
                <a:solidFill>
                  <a:srgbClr val="002060"/>
                </a:solidFill>
              </a:rPr>
              <a:t>f</a:t>
            </a:r>
            <a:r>
              <a:rPr lang="en-GB" sz="1200" baseline="-25000" dirty="0" err="1" smtClean="0">
                <a:solidFill>
                  <a:srgbClr val="002060"/>
                </a:solidFill>
              </a:rPr>
              <a:t>k</a:t>
            </a:r>
            <a:r>
              <a:rPr lang="en-GB" sz="1200" dirty="0" smtClean="0">
                <a:solidFill>
                  <a:srgbClr val="002060"/>
                </a:solidFill>
              </a:rPr>
              <a:t>]</a:t>
            </a:r>
            <a:endParaRPr lang="en-GB" sz="1600" baseline="-25000" dirty="0">
              <a:solidFill>
                <a:srgbClr val="002060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4322072" y="29980768"/>
            <a:ext cx="2750292" cy="195655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FF0000"/>
                </a:solidFill>
              </a:rPr>
              <a:t>Test  FPGA Aged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381053" y="31937325"/>
            <a:ext cx="642994" cy="1200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n 9"/>
          <p:cNvSpPr/>
          <p:nvPr/>
        </p:nvSpPr>
        <p:spPr>
          <a:xfrm>
            <a:off x="4924425" y="33166050"/>
            <a:ext cx="1585882" cy="1112617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FFFF00"/>
                </a:solidFill>
              </a:rPr>
              <a:t>Recycled</a:t>
            </a:r>
            <a:endParaRPr lang="en-GB" sz="1800" dirty="0">
              <a:solidFill>
                <a:srgbClr val="FFFF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3362325" y="30701871"/>
            <a:ext cx="962025" cy="521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Down Arrow 119"/>
          <p:cNvSpPr/>
          <p:nvPr/>
        </p:nvSpPr>
        <p:spPr>
          <a:xfrm>
            <a:off x="5371528" y="28786222"/>
            <a:ext cx="642994" cy="1198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661459" y="30597096"/>
            <a:ext cx="1624666" cy="8925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rgbClr val="7030A0"/>
                </a:solidFill>
              </a:rPr>
              <a:t>unused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4750" y="30276043"/>
            <a:ext cx="105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</a:t>
            </a:r>
            <a:endParaRPr lang="en-GB" sz="2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010275" y="32057218"/>
            <a:ext cx="105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Yes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778753" y="23940528"/>
            <a:ext cx="387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Finger print Generation</a:t>
            </a:r>
            <a:endParaRPr lang="en-GB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59776" y="25259209"/>
            <a:ext cx="3823331" cy="74492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9056469" y="26048569"/>
            <a:ext cx="1399375" cy="824624"/>
          </a:xfrm>
          <a:prstGeom prst="snip1Rect">
            <a:avLst/>
          </a:prstGeom>
          <a:solidFill>
            <a:schemeClr val="bg1">
              <a:lumMod val="6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DUT</a:t>
            </a:r>
            <a:endParaRPr lang="en-GB" sz="2800" dirty="0"/>
          </a:p>
        </p:txBody>
      </p:sp>
      <p:sp>
        <p:nvSpPr>
          <p:cNvPr id="123" name="Rounded Rectangle 122"/>
          <p:cNvSpPr/>
          <p:nvPr/>
        </p:nvSpPr>
        <p:spPr>
          <a:xfrm>
            <a:off x="8812111" y="27345665"/>
            <a:ext cx="1911549" cy="9666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Placed the inverter based RO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124" name="Down Arrow 123"/>
          <p:cNvSpPr/>
          <p:nvPr/>
        </p:nvSpPr>
        <p:spPr>
          <a:xfrm>
            <a:off x="9543720" y="28321829"/>
            <a:ext cx="427869" cy="455025"/>
          </a:xfrm>
          <a:prstGeom prst="downArrow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ounded Rectangle 144"/>
          <p:cNvSpPr/>
          <p:nvPr/>
        </p:nvSpPr>
        <p:spPr>
          <a:xfrm>
            <a:off x="8545251" y="28783249"/>
            <a:ext cx="2535930" cy="10428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Construct Frequency array of RO of different location. F</a:t>
            </a:r>
            <a:r>
              <a:rPr lang="en-GB" sz="1200" baseline="-25000" dirty="0" smtClean="0">
                <a:solidFill>
                  <a:srgbClr val="002060"/>
                </a:solidFill>
              </a:rPr>
              <a:t>array </a:t>
            </a:r>
            <a:r>
              <a:rPr lang="en-GB" sz="1200" dirty="0" smtClean="0">
                <a:solidFill>
                  <a:srgbClr val="002060"/>
                </a:solidFill>
              </a:rPr>
              <a:t> =[f</a:t>
            </a:r>
            <a:r>
              <a:rPr lang="en-GB" sz="1200" baseline="-25000" dirty="0" smtClean="0">
                <a:solidFill>
                  <a:srgbClr val="002060"/>
                </a:solidFill>
              </a:rPr>
              <a:t>1</a:t>
            </a:r>
            <a:r>
              <a:rPr lang="en-GB" sz="1200" dirty="0" smtClean="0">
                <a:solidFill>
                  <a:srgbClr val="002060"/>
                </a:solidFill>
              </a:rPr>
              <a:t>, f</a:t>
            </a:r>
            <a:r>
              <a:rPr lang="en-GB" sz="1200" baseline="-25000" dirty="0" smtClean="0">
                <a:solidFill>
                  <a:srgbClr val="002060"/>
                </a:solidFill>
              </a:rPr>
              <a:t>2</a:t>
            </a:r>
            <a:r>
              <a:rPr lang="en-GB" sz="1200" dirty="0" smtClean="0">
                <a:solidFill>
                  <a:srgbClr val="002060"/>
                </a:solidFill>
              </a:rPr>
              <a:t>, …</a:t>
            </a:r>
            <a:r>
              <a:rPr lang="en-GB" sz="1200" dirty="0" err="1" smtClean="0">
                <a:solidFill>
                  <a:srgbClr val="002060"/>
                </a:solidFill>
              </a:rPr>
              <a:t>f</a:t>
            </a:r>
            <a:r>
              <a:rPr lang="en-GB" sz="1200" baseline="-25000" dirty="0" err="1" smtClean="0">
                <a:solidFill>
                  <a:srgbClr val="002060"/>
                </a:solidFill>
              </a:rPr>
              <a:t>k</a:t>
            </a:r>
            <a:r>
              <a:rPr lang="en-GB" sz="1200" dirty="0" smtClean="0">
                <a:solidFill>
                  <a:srgbClr val="002060"/>
                </a:solidFill>
              </a:rPr>
              <a:t>]</a:t>
            </a:r>
            <a:endParaRPr lang="en-GB" sz="1600" baseline="-25000" dirty="0">
              <a:solidFill>
                <a:srgbClr val="002060"/>
              </a:solidFill>
            </a:endParaRPr>
          </a:p>
        </p:txBody>
      </p:sp>
      <p:sp>
        <p:nvSpPr>
          <p:cNvPr id="148" name="Down Arrow 147"/>
          <p:cNvSpPr/>
          <p:nvPr/>
        </p:nvSpPr>
        <p:spPr>
          <a:xfrm>
            <a:off x="9582770" y="26883554"/>
            <a:ext cx="341194" cy="455025"/>
          </a:xfrm>
          <a:prstGeom prst="downArrow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8062963" y="25467200"/>
            <a:ext cx="3307807" cy="52322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DUT’s Measurement</a:t>
            </a:r>
            <a:endParaRPr lang="en-GB" sz="2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72015" y="32134810"/>
            <a:ext cx="3899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GB" sz="2400" dirty="0" smtClean="0"/>
              <a:t>Using Ring Oscillator of different location on the FPGA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2400" dirty="0" smtClean="0"/>
              <a:t>Machine learning technique is  used for the decision of recycled FPGA</a:t>
            </a:r>
            <a:endParaRPr lang="en-GB" sz="2400" dirty="0"/>
          </a:p>
        </p:txBody>
      </p:sp>
      <p:sp>
        <p:nvSpPr>
          <p:cNvPr id="78" name="Horizontal Scroll 77"/>
          <p:cNvSpPr/>
          <p:nvPr/>
        </p:nvSpPr>
        <p:spPr>
          <a:xfrm>
            <a:off x="8229600" y="33137475"/>
            <a:ext cx="3298196" cy="1510600"/>
          </a:xfrm>
          <a:prstGeom prst="horizont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Flow of measurement using RO and Machine Learning</a:t>
            </a:r>
            <a:endParaRPr lang="en-GB" sz="24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794220" y="23809987"/>
            <a:ext cx="6896196" cy="11033464"/>
            <a:chOff x="794220" y="23809987"/>
            <a:chExt cx="6896196" cy="11033464"/>
          </a:xfrm>
        </p:grpSpPr>
        <p:sp>
          <p:nvSpPr>
            <p:cNvPr id="2" name="TextBox 1"/>
            <p:cNvSpPr txBox="1"/>
            <p:nvPr/>
          </p:nvSpPr>
          <p:spPr>
            <a:xfrm>
              <a:off x="794220" y="23809987"/>
              <a:ext cx="6896196" cy="11033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GB" b="1" dirty="0" smtClean="0"/>
            </a:p>
            <a:p>
              <a:endParaRPr lang="en-GB" b="1" dirty="0"/>
            </a:p>
            <a:p>
              <a:endParaRPr lang="en-GB" b="1" dirty="0" smtClean="0"/>
            </a:p>
            <a:p>
              <a:endParaRPr lang="en-GB" b="1" dirty="0"/>
            </a:p>
            <a:p>
              <a:endParaRPr lang="en-GB" b="1" dirty="0" smtClean="0"/>
            </a:p>
            <a:p>
              <a:endParaRPr lang="en-GB" b="1" dirty="0"/>
            </a:p>
            <a:p>
              <a:endParaRPr lang="en-GB" b="1" dirty="0" smtClean="0"/>
            </a:p>
            <a:p>
              <a:endParaRPr lang="en-GB" b="1" dirty="0"/>
            </a:p>
            <a:p>
              <a:endParaRPr lang="en-GB" b="1" dirty="0" smtClean="0"/>
            </a:p>
            <a:p>
              <a:endParaRPr lang="en-GB" b="1" dirty="0"/>
            </a:p>
            <a:p>
              <a:endParaRPr lang="en-GB" b="1" dirty="0" smtClean="0"/>
            </a:p>
            <a:p>
              <a:endParaRPr lang="en-GB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59321" y="25133790"/>
              <a:ext cx="168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/>
                <a:t>New sample IC</a:t>
              </a:r>
              <a:endParaRPr lang="en-GB" sz="1800" dirty="0"/>
            </a:p>
          </p:txBody>
        </p:sp>
      </p:grpSp>
      <p:sp>
        <p:nvSpPr>
          <p:cNvPr id="72" name="Bent Arrow 71"/>
          <p:cNvSpPr/>
          <p:nvPr/>
        </p:nvSpPr>
        <p:spPr>
          <a:xfrm rot="10800000">
            <a:off x="7089057" y="29843371"/>
            <a:ext cx="2882532" cy="150744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9" name="TextBox 5149"/>
          <p:cNvSpPr txBox="1">
            <a:spLocks noChangeArrowheads="1"/>
          </p:cNvSpPr>
          <p:nvPr/>
        </p:nvSpPr>
        <p:spPr bwMode="auto">
          <a:xfrm>
            <a:off x="18723101" y="20541368"/>
            <a:ext cx="6792014" cy="46166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 b="1" dirty="0"/>
              <a:t> </a:t>
            </a:r>
            <a:r>
              <a:rPr lang="en-US" sz="2400" b="1" dirty="0" smtClean="0"/>
              <a:t>    Proposed </a:t>
            </a:r>
            <a:r>
              <a:rPr lang="en-US" sz="2400" b="1" dirty="0"/>
              <a:t>Measurement environment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6389034" y="19224499"/>
            <a:ext cx="401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haroni" pitchFamily="2" charset="-79"/>
                <a:cs typeface="Aharoni" pitchFamily="2" charset="-79"/>
              </a:rPr>
              <a:t>Device under Analysis</a:t>
            </a:r>
            <a:endParaRPr lang="en-GB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18563334" y="19755489"/>
            <a:ext cx="515333" cy="326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21526821" y="19705842"/>
            <a:ext cx="3156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Suspicious FPGA</a:t>
            </a:r>
            <a:endParaRPr lang="en-GB" sz="2800" dirty="0"/>
          </a:p>
        </p:txBody>
      </p:sp>
      <p:sp>
        <p:nvSpPr>
          <p:cNvPr id="79" name="Right Arrow 78"/>
          <p:cNvSpPr/>
          <p:nvPr/>
        </p:nvSpPr>
        <p:spPr>
          <a:xfrm rot="10800000">
            <a:off x="20819344" y="19823660"/>
            <a:ext cx="633309" cy="2777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/>
          <p:cNvSpPr txBox="1"/>
          <p:nvPr/>
        </p:nvSpPr>
        <p:spPr>
          <a:xfrm>
            <a:off x="10468124" y="15310698"/>
            <a:ext cx="352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Ring Oscillator</a:t>
            </a:r>
            <a:endParaRPr lang="en-GB" sz="2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398295" y="13257269"/>
            <a:ext cx="6474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Ring Oscillator(RO) is composed of odd number of inverters with feedback loop and a NAND gate for enabling purpose.</a:t>
            </a:r>
          </a:p>
          <a:p>
            <a:pPr marL="457200" indent="-457200" algn="just">
              <a:buFont typeface="Wingdings" charset="2"/>
              <a:buChar char="Ø"/>
            </a:pPr>
            <a:r>
              <a:rPr lang="en-US" sz="3000" dirty="0" smtClean="0"/>
              <a:t>The frequency of RO is determined by the delay of the inverters.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641" y="7357461"/>
            <a:ext cx="3257549" cy="190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Striped Right Arrow 159"/>
          <p:cNvSpPr/>
          <p:nvPr/>
        </p:nvSpPr>
        <p:spPr>
          <a:xfrm>
            <a:off x="6914448" y="7878555"/>
            <a:ext cx="570977" cy="3976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199936" y="9437522"/>
            <a:ext cx="13272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Flow of FPGA recycling process with it effects on critical applications</a:t>
            </a:r>
            <a:endParaRPr lang="en-GB" sz="2800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16102845" y="13772506"/>
            <a:ext cx="4980" cy="142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7614380" y="15225358"/>
            <a:ext cx="72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Time</a:t>
            </a:r>
            <a:endParaRPr lang="en-GB" sz="18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15791232" y="13693902"/>
            <a:ext cx="2392223" cy="1533955"/>
            <a:chOff x="15791232" y="13693902"/>
            <a:chExt cx="2392223" cy="1533955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15323492" y="14161642"/>
              <a:ext cx="130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/>
                <a:t>Amplitude</a:t>
              </a:r>
              <a:endParaRPr lang="en-GB" sz="1800" dirty="0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5575" y="14874293"/>
              <a:ext cx="1849472" cy="342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0" name="Straight Arrow Connector 89"/>
            <p:cNvCxnSpPr/>
            <p:nvPr/>
          </p:nvCxnSpPr>
          <p:spPr>
            <a:xfrm>
              <a:off x="16096683" y="15227857"/>
              <a:ext cx="208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 flipH="1">
            <a:off x="18984056" y="19724550"/>
            <a:ext cx="243820" cy="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Down Arrow 151"/>
          <p:cNvSpPr/>
          <p:nvPr/>
        </p:nvSpPr>
        <p:spPr bwMode="auto">
          <a:xfrm>
            <a:off x="19665272" y="17509144"/>
            <a:ext cx="191297" cy="160955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3" name="Down Arrow 152"/>
          <p:cNvSpPr/>
          <p:nvPr/>
        </p:nvSpPr>
        <p:spPr bwMode="auto">
          <a:xfrm>
            <a:off x="19894718" y="17508224"/>
            <a:ext cx="191297" cy="160955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155" name="Chart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703499"/>
              </p:ext>
            </p:extLst>
          </p:nvPr>
        </p:nvGraphicFramePr>
        <p:xfrm>
          <a:off x="19576670" y="29395297"/>
          <a:ext cx="63754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29567" y="36579007"/>
            <a:ext cx="2354095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@Dependable System </a:t>
            </a:r>
            <a:r>
              <a:rPr lang="en-US" sz="2000" dirty="0"/>
              <a:t>L</a:t>
            </a:r>
            <a:r>
              <a:rPr lang="en-US" sz="2000" dirty="0" smtClean="0"/>
              <a:t>aboratory, School of Information Science , Nara  Institute of Science and Technology </a:t>
            </a:r>
            <a:endParaRPr lang="en-US" sz="20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25" y="35030961"/>
            <a:ext cx="2128303" cy="20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2597853" y="4267042"/>
            <a:ext cx="4242663" cy="309209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0084427" y="4585803"/>
            <a:ext cx="3809217" cy="2531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5706160" y="4494532"/>
            <a:ext cx="3809217" cy="2531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616240" y="4705690"/>
            <a:ext cx="3809217" cy="2531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256823" y="4633693"/>
            <a:ext cx="3809217" cy="2531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/>
          <p:cNvSpPr/>
          <p:nvPr/>
        </p:nvSpPr>
        <p:spPr>
          <a:xfrm>
            <a:off x="6861260" y="5614274"/>
            <a:ext cx="570977" cy="3976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riped Right Arrow 28"/>
          <p:cNvSpPr/>
          <p:nvPr/>
        </p:nvSpPr>
        <p:spPr>
          <a:xfrm>
            <a:off x="11093459" y="5738158"/>
            <a:ext cx="570977" cy="3976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2022066" y="9264067"/>
            <a:ext cx="17493311" cy="3894799"/>
            <a:chOff x="1843108" y="7581041"/>
            <a:chExt cx="17493311" cy="389479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108" y="7581041"/>
              <a:ext cx="4038111" cy="2364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8" name="Group 57"/>
            <p:cNvGrpSpPr/>
            <p:nvPr/>
          </p:nvGrpSpPr>
          <p:grpSpPr>
            <a:xfrm>
              <a:off x="1851486" y="8580253"/>
              <a:ext cx="17484933" cy="2895587"/>
              <a:chOff x="1851486" y="8580253"/>
              <a:chExt cx="17484933" cy="289558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1" b="3637"/>
              <a:stretch/>
            </p:blipFill>
            <p:spPr>
              <a:xfrm>
                <a:off x="10992940" y="9093748"/>
                <a:ext cx="1623003" cy="9472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697"/>
              <a:stretch/>
            </p:blipFill>
            <p:spPr>
              <a:xfrm>
                <a:off x="17065468" y="8580253"/>
                <a:ext cx="2270951" cy="131124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556" b="14692"/>
              <a:stretch/>
            </p:blipFill>
            <p:spPr>
              <a:xfrm>
                <a:off x="13962606" y="8939896"/>
                <a:ext cx="1617754" cy="109685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8" t="1899" r="1000" b="1818"/>
              <a:stretch/>
            </p:blipFill>
            <p:spPr>
              <a:xfrm>
                <a:off x="7379983" y="9052295"/>
                <a:ext cx="2249723" cy="1308172"/>
              </a:xfrm>
              <a:prstGeom prst="rect">
                <a:avLst/>
              </a:prstGeom>
            </p:spPr>
          </p:pic>
          <p:sp>
            <p:nvSpPr>
              <p:cNvPr id="20" name="Right Arrow 19"/>
              <p:cNvSpPr/>
              <p:nvPr/>
            </p:nvSpPr>
            <p:spPr>
              <a:xfrm>
                <a:off x="5989983" y="9925878"/>
                <a:ext cx="1389913" cy="120029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9546531" y="9891497"/>
                <a:ext cx="1389913" cy="1200296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6">
                      <a:shade val="30000"/>
                      <a:satMod val="115000"/>
                    </a:schemeClr>
                  </a:gs>
                  <a:gs pos="50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12658839" y="9789624"/>
                <a:ext cx="1389913" cy="1200296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6">
                      <a:shade val="30000"/>
                      <a:satMod val="115000"/>
                    </a:schemeClr>
                  </a:gs>
                  <a:gs pos="50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Arrow 36"/>
              <p:cNvSpPr/>
              <p:nvPr/>
            </p:nvSpPr>
            <p:spPr>
              <a:xfrm>
                <a:off x="15706160" y="9783101"/>
                <a:ext cx="1389913" cy="1200296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6">
                      <a:shade val="30000"/>
                      <a:satMod val="115000"/>
                    </a:schemeClr>
                  </a:gs>
                  <a:gs pos="50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379896" y="9945512"/>
                <a:ext cx="2241432" cy="1077218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Electronics Garbage</a:t>
                </a:r>
                <a:endParaRPr lang="en-US" sz="32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956213" y="9863695"/>
                <a:ext cx="1730858" cy="1077218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IC in </a:t>
                </a:r>
              </a:p>
              <a:p>
                <a:r>
                  <a:rPr lang="en-US" sz="3200" dirty="0" smtClean="0"/>
                  <a:t>Recycling</a:t>
                </a:r>
                <a:endParaRPr lang="en-US" sz="3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044365" y="9837116"/>
                <a:ext cx="1645900" cy="1077218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Recycled</a:t>
                </a:r>
              </a:p>
              <a:p>
                <a:r>
                  <a:rPr lang="en-US" sz="3200" dirty="0" smtClean="0"/>
                  <a:t> IC</a:t>
                </a:r>
                <a:endParaRPr lang="en-US" sz="3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51486" y="9413737"/>
                <a:ext cx="4158005" cy="2062103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IC used in home</a:t>
                </a:r>
              </a:p>
              <a:p>
                <a:r>
                  <a:rPr lang="en-US" sz="3200" dirty="0" smtClean="0"/>
                  <a:t> appliance </a:t>
                </a:r>
              </a:p>
              <a:p>
                <a:r>
                  <a:rPr lang="en-US" sz="3200" dirty="0" smtClean="0"/>
                  <a:t>Telecommunication, </a:t>
                </a:r>
              </a:p>
              <a:p>
                <a:r>
                  <a:rPr lang="en-US" sz="3200" dirty="0" smtClean="0"/>
                  <a:t>Military etc. </a:t>
                </a:r>
                <a:endParaRPr lang="en-US" sz="32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7111968" y="9556514"/>
                <a:ext cx="2224451" cy="156966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Recycled IC</a:t>
                </a:r>
              </a:p>
              <a:p>
                <a:r>
                  <a:rPr lang="en-US" sz="3200" dirty="0" smtClean="0"/>
                  <a:t>at Critical </a:t>
                </a:r>
              </a:p>
              <a:p>
                <a:r>
                  <a:rPr lang="en-US" sz="3200" dirty="0" smtClean="0"/>
                  <a:t>Application</a:t>
                </a:r>
                <a:endParaRPr lang="en-US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6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4124</TotalTime>
  <Words>992</Words>
  <Application>Microsoft Macintosh PowerPoint</Application>
  <PresentationFormat>Custom</PresentationFormat>
  <Paragraphs>189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Aharoni</vt:lpstr>
      <vt:lpstr>Calibri</vt:lpstr>
      <vt:lpstr>Calibri Light</vt:lpstr>
      <vt:lpstr>Mangal</vt:lpstr>
      <vt:lpstr>ＭＳ Ｐゴシック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90</cp:revision>
  <dcterms:created xsi:type="dcterms:W3CDTF">2017-11-13T01:42:35Z</dcterms:created>
  <dcterms:modified xsi:type="dcterms:W3CDTF">2017-11-29T03:27:00Z</dcterms:modified>
</cp:coreProperties>
</file>