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6171525" cy="37079238"/>
  <p:notesSz cx="6805613" cy="9939338"/>
  <p:defaultTextStyle>
    <a:defPPr>
      <a:defRPr lang="en-US"/>
    </a:defPPr>
    <a:lvl1pPr marL="0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1pPr>
    <a:lvl2pPr marL="1517995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2pPr>
    <a:lvl3pPr marL="3035991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3pPr>
    <a:lvl4pPr marL="4553986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4pPr>
    <a:lvl5pPr marL="6071982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5pPr>
    <a:lvl6pPr marL="7589977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6pPr>
    <a:lvl7pPr marL="9107973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7pPr>
    <a:lvl8pPr marL="10625968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8pPr>
    <a:lvl9pPr marL="12143964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24" userDrawn="1">
          <p15:clr>
            <a:srgbClr val="A4A3A4"/>
          </p15:clr>
        </p15:guide>
        <p15:guide id="2" pos="4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 autoAdjust="0"/>
    <p:restoredTop sz="96044" autoAdjust="0"/>
  </p:normalViewPr>
  <p:slideViewPr>
    <p:cSldViewPr snapToGrid="0" snapToObjects="1">
      <p:cViewPr>
        <p:scale>
          <a:sx n="33" d="100"/>
          <a:sy n="33" d="100"/>
        </p:scale>
        <p:origin x="-1080" y="4620"/>
      </p:cViewPr>
      <p:guideLst>
        <p:guide orient="horz" pos="16124"/>
        <p:guide pos="464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929AA-6E88-A44D-92BB-41640387BC5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7EB42-E26F-4A4F-85C2-2EB03AA7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1029"/>
      </p:ext>
    </p:extLst>
  </p:cSld>
  <p:clrMap bg1="lt1" tx1="dk1" bg2="lt2" tx2="dk2" accent1="accent1" accent2="accent2" accent3="accent3" accent4="accent4" accent5="accent5" accent6="accent6" hlink="hlink" folHlink="folHlink"/>
  <p:extLst mod="1"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3A183-0B50-034C-9F38-E767084510E4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9325" y="1243013"/>
            <a:ext cx="23669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D859C-9C87-164D-B273-D72AD75F2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D859C-9C87-164D-B273-D72AD75F2E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6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865" y="6068295"/>
            <a:ext cx="22245796" cy="12909068"/>
          </a:xfrm>
        </p:spPr>
        <p:txBody>
          <a:bodyPr anchor="b"/>
          <a:lstStyle>
            <a:lvl1pPr algn="ctr">
              <a:defRPr sz="17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1441" y="19475186"/>
            <a:ext cx="19628644" cy="8952230"/>
          </a:xfrm>
        </p:spPr>
        <p:txBody>
          <a:bodyPr/>
          <a:lstStyle>
            <a:lvl1pPr marL="0" indent="0" algn="ctr">
              <a:buNone/>
              <a:defRPr sz="6869"/>
            </a:lvl1pPr>
            <a:lvl2pPr marL="1308598" indent="0" algn="ctr">
              <a:buNone/>
              <a:defRPr sz="5724"/>
            </a:lvl2pPr>
            <a:lvl3pPr marL="2617196" indent="0" algn="ctr">
              <a:buNone/>
              <a:defRPr sz="5152"/>
            </a:lvl3pPr>
            <a:lvl4pPr marL="3925794" indent="0" algn="ctr">
              <a:buNone/>
              <a:defRPr sz="4580"/>
            </a:lvl4pPr>
            <a:lvl5pPr marL="5234391" indent="0" algn="ctr">
              <a:buNone/>
              <a:defRPr sz="4580"/>
            </a:lvl5pPr>
            <a:lvl6pPr marL="6542989" indent="0" algn="ctr">
              <a:buNone/>
              <a:defRPr sz="4580"/>
            </a:lvl6pPr>
            <a:lvl7pPr marL="7851587" indent="0" algn="ctr">
              <a:buNone/>
              <a:defRPr sz="4580"/>
            </a:lvl7pPr>
            <a:lvl8pPr marL="9160185" indent="0" algn="ctr">
              <a:buNone/>
              <a:defRPr sz="4580"/>
            </a:lvl8pPr>
            <a:lvl9pPr marL="10468783" indent="0" algn="ctr">
              <a:buNone/>
              <a:defRPr sz="45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28999" y="1974126"/>
            <a:ext cx="5643235" cy="314229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294" y="1974126"/>
            <a:ext cx="16602561" cy="314229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63" y="9244071"/>
            <a:ext cx="22572940" cy="15423930"/>
          </a:xfrm>
        </p:spPr>
        <p:txBody>
          <a:bodyPr anchor="b"/>
          <a:lstStyle>
            <a:lvl1pPr>
              <a:defRPr sz="17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663" y="24813917"/>
            <a:ext cx="22572940" cy="8111081"/>
          </a:xfrm>
        </p:spPr>
        <p:txBody>
          <a:bodyPr/>
          <a:lstStyle>
            <a:lvl1pPr marL="0" indent="0">
              <a:buNone/>
              <a:defRPr sz="6869">
                <a:solidFill>
                  <a:schemeClr val="tx1"/>
                </a:solidFill>
              </a:defRPr>
            </a:lvl1pPr>
            <a:lvl2pPr marL="1308598" indent="0">
              <a:buNone/>
              <a:defRPr sz="5724">
                <a:solidFill>
                  <a:schemeClr val="tx1">
                    <a:tint val="75000"/>
                  </a:schemeClr>
                </a:solidFill>
              </a:defRPr>
            </a:lvl2pPr>
            <a:lvl3pPr marL="2617196" indent="0">
              <a:buNone/>
              <a:defRPr sz="5152">
                <a:solidFill>
                  <a:schemeClr val="tx1">
                    <a:tint val="75000"/>
                  </a:schemeClr>
                </a:solidFill>
              </a:defRPr>
            </a:lvl3pPr>
            <a:lvl4pPr marL="3925794" indent="0">
              <a:buNone/>
              <a:defRPr sz="4580">
                <a:solidFill>
                  <a:schemeClr val="tx1">
                    <a:tint val="75000"/>
                  </a:schemeClr>
                </a:solidFill>
              </a:defRPr>
            </a:lvl4pPr>
            <a:lvl5pPr marL="5234391" indent="0">
              <a:buNone/>
              <a:defRPr sz="4580">
                <a:solidFill>
                  <a:schemeClr val="tx1">
                    <a:tint val="75000"/>
                  </a:schemeClr>
                </a:solidFill>
              </a:defRPr>
            </a:lvl5pPr>
            <a:lvl6pPr marL="6542989" indent="0">
              <a:buNone/>
              <a:defRPr sz="4580">
                <a:solidFill>
                  <a:schemeClr val="tx1">
                    <a:tint val="75000"/>
                  </a:schemeClr>
                </a:solidFill>
              </a:defRPr>
            </a:lvl6pPr>
            <a:lvl7pPr marL="7851587" indent="0">
              <a:buNone/>
              <a:defRPr sz="4580">
                <a:solidFill>
                  <a:schemeClr val="tx1">
                    <a:tint val="75000"/>
                  </a:schemeClr>
                </a:solidFill>
              </a:defRPr>
            </a:lvl7pPr>
            <a:lvl8pPr marL="9160185" indent="0">
              <a:buNone/>
              <a:defRPr sz="4580">
                <a:solidFill>
                  <a:schemeClr val="tx1">
                    <a:tint val="75000"/>
                  </a:schemeClr>
                </a:solidFill>
              </a:defRPr>
            </a:lvl8pPr>
            <a:lvl9pPr marL="10468783" indent="0">
              <a:buNone/>
              <a:defRPr sz="45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292" y="9870630"/>
            <a:ext cx="11122898" cy="23526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49335" y="9870630"/>
            <a:ext cx="11122898" cy="23526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01" y="1974134"/>
            <a:ext cx="22572940" cy="7166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704" y="9089566"/>
            <a:ext cx="11071780" cy="4454656"/>
          </a:xfrm>
        </p:spPr>
        <p:txBody>
          <a:bodyPr anchor="b"/>
          <a:lstStyle>
            <a:lvl1pPr marL="0" indent="0">
              <a:buNone/>
              <a:defRPr sz="6869" b="1"/>
            </a:lvl1pPr>
            <a:lvl2pPr marL="1308598" indent="0">
              <a:buNone/>
              <a:defRPr sz="5724" b="1"/>
            </a:lvl2pPr>
            <a:lvl3pPr marL="2617196" indent="0">
              <a:buNone/>
              <a:defRPr sz="5152" b="1"/>
            </a:lvl3pPr>
            <a:lvl4pPr marL="3925794" indent="0">
              <a:buNone/>
              <a:defRPr sz="4580" b="1"/>
            </a:lvl4pPr>
            <a:lvl5pPr marL="5234391" indent="0">
              <a:buNone/>
              <a:defRPr sz="4580" b="1"/>
            </a:lvl5pPr>
            <a:lvl6pPr marL="6542989" indent="0">
              <a:buNone/>
              <a:defRPr sz="4580" b="1"/>
            </a:lvl6pPr>
            <a:lvl7pPr marL="7851587" indent="0">
              <a:buNone/>
              <a:defRPr sz="4580" b="1"/>
            </a:lvl7pPr>
            <a:lvl8pPr marL="9160185" indent="0">
              <a:buNone/>
              <a:defRPr sz="4580" b="1"/>
            </a:lvl8pPr>
            <a:lvl9pPr marL="10468783" indent="0">
              <a:buNone/>
              <a:defRPr sz="45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2704" y="13544222"/>
            <a:ext cx="11071780" cy="19921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249336" y="9089566"/>
            <a:ext cx="11126307" cy="4454656"/>
          </a:xfrm>
        </p:spPr>
        <p:txBody>
          <a:bodyPr anchor="b"/>
          <a:lstStyle>
            <a:lvl1pPr marL="0" indent="0">
              <a:buNone/>
              <a:defRPr sz="6869" b="1"/>
            </a:lvl1pPr>
            <a:lvl2pPr marL="1308598" indent="0">
              <a:buNone/>
              <a:defRPr sz="5724" b="1"/>
            </a:lvl2pPr>
            <a:lvl3pPr marL="2617196" indent="0">
              <a:buNone/>
              <a:defRPr sz="5152" b="1"/>
            </a:lvl3pPr>
            <a:lvl4pPr marL="3925794" indent="0">
              <a:buNone/>
              <a:defRPr sz="4580" b="1"/>
            </a:lvl4pPr>
            <a:lvl5pPr marL="5234391" indent="0">
              <a:buNone/>
              <a:defRPr sz="4580" b="1"/>
            </a:lvl5pPr>
            <a:lvl6pPr marL="6542989" indent="0">
              <a:buNone/>
              <a:defRPr sz="4580" b="1"/>
            </a:lvl6pPr>
            <a:lvl7pPr marL="7851587" indent="0">
              <a:buNone/>
              <a:defRPr sz="4580" b="1"/>
            </a:lvl7pPr>
            <a:lvl8pPr marL="9160185" indent="0">
              <a:buNone/>
              <a:defRPr sz="4580" b="1"/>
            </a:lvl8pPr>
            <a:lvl9pPr marL="10468783" indent="0">
              <a:buNone/>
              <a:defRPr sz="45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249336" y="13544222"/>
            <a:ext cx="11126307" cy="19921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01" y="2471949"/>
            <a:ext cx="8440998" cy="8651822"/>
          </a:xfrm>
        </p:spPr>
        <p:txBody>
          <a:bodyPr anchor="b"/>
          <a:lstStyle>
            <a:lvl1pPr>
              <a:defRPr sz="9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6307" y="5338732"/>
            <a:ext cx="13249335" cy="26350292"/>
          </a:xfrm>
        </p:spPr>
        <p:txBody>
          <a:bodyPr/>
          <a:lstStyle>
            <a:lvl1pPr>
              <a:defRPr sz="9159"/>
            </a:lvl1pPr>
            <a:lvl2pPr>
              <a:defRPr sz="8014"/>
            </a:lvl2pPr>
            <a:lvl3pPr>
              <a:defRPr sz="6869"/>
            </a:lvl3pPr>
            <a:lvl4pPr>
              <a:defRPr sz="5724"/>
            </a:lvl4pPr>
            <a:lvl5pPr>
              <a:defRPr sz="5724"/>
            </a:lvl5pPr>
            <a:lvl6pPr>
              <a:defRPr sz="5724"/>
            </a:lvl6pPr>
            <a:lvl7pPr>
              <a:defRPr sz="5724"/>
            </a:lvl7pPr>
            <a:lvl8pPr>
              <a:defRPr sz="5724"/>
            </a:lvl8pPr>
            <a:lvl9pPr>
              <a:defRPr sz="5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2701" y="11123771"/>
            <a:ext cx="8440998" cy="20608163"/>
          </a:xfrm>
        </p:spPr>
        <p:txBody>
          <a:bodyPr/>
          <a:lstStyle>
            <a:lvl1pPr marL="0" indent="0">
              <a:buNone/>
              <a:defRPr sz="4580"/>
            </a:lvl1pPr>
            <a:lvl2pPr marL="1308598" indent="0">
              <a:buNone/>
              <a:defRPr sz="4007"/>
            </a:lvl2pPr>
            <a:lvl3pPr marL="2617196" indent="0">
              <a:buNone/>
              <a:defRPr sz="3435"/>
            </a:lvl3pPr>
            <a:lvl4pPr marL="3925794" indent="0">
              <a:buNone/>
              <a:defRPr sz="2862"/>
            </a:lvl4pPr>
            <a:lvl5pPr marL="5234391" indent="0">
              <a:buNone/>
              <a:defRPr sz="2862"/>
            </a:lvl5pPr>
            <a:lvl6pPr marL="6542989" indent="0">
              <a:buNone/>
              <a:defRPr sz="2862"/>
            </a:lvl6pPr>
            <a:lvl7pPr marL="7851587" indent="0">
              <a:buNone/>
              <a:defRPr sz="2862"/>
            </a:lvl7pPr>
            <a:lvl8pPr marL="9160185" indent="0">
              <a:buNone/>
              <a:defRPr sz="2862"/>
            </a:lvl8pPr>
            <a:lvl9pPr marL="10468783" indent="0">
              <a:buNone/>
              <a:defRPr sz="28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01" y="2471949"/>
            <a:ext cx="8440998" cy="8651822"/>
          </a:xfrm>
        </p:spPr>
        <p:txBody>
          <a:bodyPr anchor="b"/>
          <a:lstStyle>
            <a:lvl1pPr>
              <a:defRPr sz="9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26307" y="5338732"/>
            <a:ext cx="13249335" cy="26350292"/>
          </a:xfrm>
        </p:spPr>
        <p:txBody>
          <a:bodyPr anchor="t"/>
          <a:lstStyle>
            <a:lvl1pPr marL="0" indent="0">
              <a:buNone/>
              <a:defRPr sz="9159"/>
            </a:lvl1pPr>
            <a:lvl2pPr marL="1308598" indent="0">
              <a:buNone/>
              <a:defRPr sz="8014"/>
            </a:lvl2pPr>
            <a:lvl3pPr marL="2617196" indent="0">
              <a:buNone/>
              <a:defRPr sz="6869"/>
            </a:lvl3pPr>
            <a:lvl4pPr marL="3925794" indent="0">
              <a:buNone/>
              <a:defRPr sz="5724"/>
            </a:lvl4pPr>
            <a:lvl5pPr marL="5234391" indent="0">
              <a:buNone/>
              <a:defRPr sz="5724"/>
            </a:lvl5pPr>
            <a:lvl6pPr marL="6542989" indent="0">
              <a:buNone/>
              <a:defRPr sz="5724"/>
            </a:lvl6pPr>
            <a:lvl7pPr marL="7851587" indent="0">
              <a:buNone/>
              <a:defRPr sz="5724"/>
            </a:lvl7pPr>
            <a:lvl8pPr marL="9160185" indent="0">
              <a:buNone/>
              <a:defRPr sz="5724"/>
            </a:lvl8pPr>
            <a:lvl9pPr marL="10468783" indent="0">
              <a:buNone/>
              <a:defRPr sz="5724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2701" y="11123771"/>
            <a:ext cx="8440998" cy="20608163"/>
          </a:xfrm>
        </p:spPr>
        <p:txBody>
          <a:bodyPr/>
          <a:lstStyle>
            <a:lvl1pPr marL="0" indent="0">
              <a:buNone/>
              <a:defRPr sz="4580"/>
            </a:lvl1pPr>
            <a:lvl2pPr marL="1308598" indent="0">
              <a:buNone/>
              <a:defRPr sz="4007"/>
            </a:lvl2pPr>
            <a:lvl3pPr marL="2617196" indent="0">
              <a:buNone/>
              <a:defRPr sz="3435"/>
            </a:lvl3pPr>
            <a:lvl4pPr marL="3925794" indent="0">
              <a:buNone/>
              <a:defRPr sz="2862"/>
            </a:lvl4pPr>
            <a:lvl5pPr marL="5234391" indent="0">
              <a:buNone/>
              <a:defRPr sz="2862"/>
            </a:lvl5pPr>
            <a:lvl6pPr marL="6542989" indent="0">
              <a:buNone/>
              <a:defRPr sz="2862"/>
            </a:lvl6pPr>
            <a:lvl7pPr marL="7851587" indent="0">
              <a:buNone/>
              <a:defRPr sz="2862"/>
            </a:lvl7pPr>
            <a:lvl8pPr marL="9160185" indent="0">
              <a:buNone/>
              <a:defRPr sz="2862"/>
            </a:lvl8pPr>
            <a:lvl9pPr marL="10468783" indent="0">
              <a:buNone/>
              <a:defRPr sz="28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9293" y="1974134"/>
            <a:ext cx="22572940" cy="7166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293" y="9870630"/>
            <a:ext cx="22572940" cy="2352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292" y="34366969"/>
            <a:ext cx="5888593" cy="1974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478F3-9D71-554D-A4E6-C0B23EE2D44F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318" y="34366969"/>
            <a:ext cx="8832890" cy="1974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83640" y="34366969"/>
            <a:ext cx="5888593" cy="1974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99EA-4A11-ED48-9508-55350D3284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17196" rtl="0" eaLnBrk="1" latinLnBrk="0" hangingPunct="1">
        <a:lnSpc>
          <a:spcPct val="90000"/>
        </a:lnSpc>
        <a:spcBef>
          <a:spcPct val="0"/>
        </a:spcBef>
        <a:buNone/>
        <a:defRPr sz="125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4299" indent="-654299" algn="l" defTabSz="2617196" rtl="0" eaLnBrk="1" latinLnBrk="0" hangingPunct="1">
        <a:lnSpc>
          <a:spcPct val="90000"/>
        </a:lnSpc>
        <a:spcBef>
          <a:spcPts val="2862"/>
        </a:spcBef>
        <a:buFont typeface="Arial" panose="020B0604020202020204" pitchFamily="34" charset="0"/>
        <a:buChar char="•"/>
        <a:defRPr sz="8014" kern="1200">
          <a:solidFill>
            <a:schemeClr val="tx1"/>
          </a:solidFill>
          <a:latin typeface="+mn-lt"/>
          <a:ea typeface="+mn-ea"/>
          <a:cs typeface="+mn-cs"/>
        </a:defRPr>
      </a:lvl1pPr>
      <a:lvl2pPr marL="1962897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6869" kern="1200">
          <a:solidFill>
            <a:schemeClr val="tx1"/>
          </a:solidFill>
          <a:latin typeface="+mn-lt"/>
          <a:ea typeface="+mn-ea"/>
          <a:cs typeface="+mn-cs"/>
        </a:defRPr>
      </a:lvl2pPr>
      <a:lvl3pPr marL="3271495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724" kern="1200">
          <a:solidFill>
            <a:schemeClr val="tx1"/>
          </a:solidFill>
          <a:latin typeface="+mn-lt"/>
          <a:ea typeface="+mn-ea"/>
          <a:cs typeface="+mn-cs"/>
        </a:defRPr>
      </a:lvl3pPr>
      <a:lvl4pPr marL="4580092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4pPr>
      <a:lvl5pPr marL="5888690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5pPr>
      <a:lvl6pPr marL="7197288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6pPr>
      <a:lvl7pPr marL="8505886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7pPr>
      <a:lvl8pPr marL="9814484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8pPr>
      <a:lvl9pPr marL="11123082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1pPr>
      <a:lvl2pPr marL="1308598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2pPr>
      <a:lvl3pPr marL="2617196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3pPr>
      <a:lvl4pPr marL="3925794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4pPr>
      <a:lvl5pPr marL="5234391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5pPr>
      <a:lvl6pPr marL="6542989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6pPr>
      <a:lvl7pPr marL="7851587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7pPr>
      <a:lvl8pPr marL="9160185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8pPr>
      <a:lvl9pPr marL="10468783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gi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図 349" descr="computer_ls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217" y="7633968"/>
            <a:ext cx="976906" cy="934755"/>
          </a:xfrm>
          <a:prstGeom prst="rect">
            <a:avLst/>
          </a:prstGeom>
        </p:spPr>
      </p:pic>
      <p:pic>
        <p:nvPicPr>
          <p:cNvPr id="349" name="図 348" descr="computer_ls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426" y="7498536"/>
            <a:ext cx="976906" cy="9347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6600" y="3455622"/>
            <a:ext cx="245300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00" b="1" u="sng" dirty="0"/>
              <a:t>Background:</a:t>
            </a:r>
            <a:r>
              <a:rPr lang="en-US" altLang="en-US" sz="4400" b="1" dirty="0"/>
              <a:t> </a:t>
            </a:r>
            <a:endParaRPr lang="en-US" altLang="en-US" sz="4400" dirty="0"/>
          </a:p>
          <a:p>
            <a:r>
              <a:rPr lang="en-US" sz="4400" dirty="0"/>
              <a:t>Reliability and security of FPGA devices are now much more  concerned issues due to </a:t>
            </a:r>
            <a:r>
              <a:rPr lang="en-GB" sz="4400" b="1" dirty="0"/>
              <a:t>counterfeiting device </a:t>
            </a:r>
            <a:r>
              <a:rPr lang="en-GB" sz="4400" dirty="0"/>
              <a:t>and</a:t>
            </a:r>
            <a:r>
              <a:rPr lang="en-GB" sz="4400" b="1" dirty="0"/>
              <a:t> Hardware Trojan (HT</a:t>
            </a:r>
            <a:r>
              <a:rPr lang="en-GB" sz="4000" b="1" dirty="0"/>
              <a:t>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57238" y="24129500"/>
            <a:ext cx="24580964" cy="124609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and </a:t>
            </a:r>
            <a:r>
              <a:rPr lang="en-US" sz="6000" b="1" dirty="0"/>
              <a:t>Future</a:t>
            </a:r>
            <a:r>
              <a:rPr lang="en-US" b="1" dirty="0"/>
              <a:t> Work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57238" y="11423064"/>
            <a:ext cx="24600899" cy="12062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Proposed System to Detect Counterfeiting device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57238" y="201728"/>
            <a:ext cx="24646652" cy="3169015"/>
          </a:xfrm>
          <a:prstGeom prst="rect">
            <a:avLst/>
          </a:prstGeom>
          <a:gradFill flip="none" rotWithShape="1">
            <a:gsLst>
              <a:gs pos="81000">
                <a:srgbClr val="94C275"/>
              </a:gs>
              <a:gs pos="12000">
                <a:schemeClr val="accent6">
                  <a:lumMod val="0"/>
                  <a:lumOff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>
                <a:lumMod val="40000"/>
                <a:lumOff val="6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rgbClr val="00206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98534" y="1977994"/>
            <a:ext cx="24972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dirty="0"/>
              <a:t>Ahmed Foisal,  Mian Riaz-ul-Haque, Islam Syful, and </a:t>
            </a:r>
            <a:r>
              <a:rPr lang="en-GB" sz="3600" dirty="0"/>
              <a:t>Michihiro Shintani</a:t>
            </a:r>
            <a:endParaRPr lang="en-US" altLang="en-US" sz="3600" dirty="0"/>
          </a:p>
          <a:p>
            <a:pPr algn="ctr"/>
            <a:r>
              <a:rPr lang="en-US" sz="3600" dirty="0"/>
              <a:t>Dependable System laboratory, Graduate School of Information Science, Nara Institute of Science and Technology (NAIST)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42077" y="411274"/>
            <a:ext cx="24661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FPGA Reliability and Security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44036" y="8930987"/>
            <a:ext cx="245756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u="sng" dirty="0"/>
              <a:t>Objective:</a:t>
            </a:r>
            <a:endParaRPr lang="en-US" sz="4400" b="1" dirty="0"/>
          </a:p>
          <a:p>
            <a:pPr algn="just"/>
            <a:r>
              <a:rPr lang="en-US" sz="4400" dirty="0"/>
              <a:t>Development a system to detect counterfeiting devices and HT for reducing probability of catastrophic consequences on safety critical applications such as defense, aerospace, medical, nuclear plant etc.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4700" y="36539092"/>
            <a:ext cx="2458343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CICP 2017 || Dependable System Laboratory, School of Information Science , Nara  Institute of Science and Technology 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26" y="430001"/>
            <a:ext cx="1845277" cy="17758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7197" y="35382736"/>
            <a:ext cx="246960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FontTx/>
              <a:buChar char="-"/>
            </a:pPr>
            <a:r>
              <a:rPr lang="en-US" sz="3600" dirty="0"/>
              <a:t>Currently we have focused only on the FPGA reliability</a:t>
            </a:r>
          </a:p>
          <a:p>
            <a:pPr marL="571500" indent="-571500" algn="just">
              <a:lnSpc>
                <a:spcPct val="90000"/>
              </a:lnSpc>
              <a:buFontTx/>
              <a:buChar char="-"/>
            </a:pPr>
            <a:r>
              <a:rPr lang="en-US" sz="3600" dirty="0"/>
              <a:t>As the future work, we can extend our current work for security issue  more elaborately, specially for Hardware Trojan detection.</a:t>
            </a:r>
            <a:endParaRPr lang="en-GB" sz="3600" dirty="0"/>
          </a:p>
        </p:txBody>
      </p:sp>
      <p:sp>
        <p:nvSpPr>
          <p:cNvPr id="2" name="Rectangle 1"/>
          <p:cNvSpPr/>
          <p:nvPr/>
        </p:nvSpPr>
        <p:spPr>
          <a:xfrm>
            <a:off x="870193" y="34579881"/>
            <a:ext cx="32079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400" b="1" u="sng" dirty="0"/>
              <a:t>Future work:</a:t>
            </a:r>
          </a:p>
        </p:txBody>
      </p:sp>
      <p:sp>
        <p:nvSpPr>
          <p:cNvPr id="304" name="テキスト ボックス 303"/>
          <p:cNvSpPr txBox="1"/>
          <p:nvPr/>
        </p:nvSpPr>
        <p:spPr>
          <a:xfrm>
            <a:off x="12178444" y="6275258"/>
            <a:ext cx="27731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dirty="0"/>
              <a:t>M</a:t>
            </a:r>
            <a:r>
              <a:rPr kumimoji="1" lang="en-US" altLang="ja-JP" sz="3600" dirty="0"/>
              <a:t>anufacturer</a:t>
            </a:r>
            <a:endParaRPr kumimoji="1" lang="ja-JP" altLang="en-US" sz="3600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16196298" y="6275258"/>
            <a:ext cx="2115798" cy="629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Retailer</a:t>
            </a:r>
            <a:endParaRPr kumimoji="1" lang="ja-JP" altLang="en-US" sz="3600" dirty="0"/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19980708" y="6275258"/>
            <a:ext cx="2521687" cy="629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User</a:t>
            </a:r>
            <a:endParaRPr kumimoji="1" lang="ja-JP" altLang="en-US" sz="3600" dirty="0"/>
          </a:p>
        </p:txBody>
      </p:sp>
      <p:cxnSp>
        <p:nvCxnSpPr>
          <p:cNvPr id="307" name="直線矢印コネクタ 306"/>
          <p:cNvCxnSpPr>
            <a:stCxn id="304" idx="3"/>
            <a:endCxn id="305" idx="1"/>
          </p:cNvCxnSpPr>
          <p:nvPr/>
        </p:nvCxnSpPr>
        <p:spPr>
          <a:xfrm flipV="1">
            <a:off x="14951575" y="6590142"/>
            <a:ext cx="1244723" cy="8282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直線矢印コネクタ 307"/>
          <p:cNvCxnSpPr>
            <a:stCxn id="305" idx="3"/>
            <a:endCxn id="306" idx="1"/>
          </p:cNvCxnSpPr>
          <p:nvPr/>
        </p:nvCxnSpPr>
        <p:spPr>
          <a:xfrm>
            <a:off x="18312095" y="6590143"/>
            <a:ext cx="166861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直線矢印コネクタ 317"/>
          <p:cNvCxnSpPr/>
          <p:nvPr/>
        </p:nvCxnSpPr>
        <p:spPr>
          <a:xfrm flipH="1" flipV="1">
            <a:off x="15424399" y="6614141"/>
            <a:ext cx="916136" cy="1877951"/>
          </a:xfrm>
          <a:prstGeom prst="straightConnector1">
            <a:avLst/>
          </a:prstGeom>
          <a:ln w="57150" cmpd="sng">
            <a:solidFill>
              <a:srgbClr val="C0504D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テキスト ボックス 318"/>
          <p:cNvSpPr txBox="1"/>
          <p:nvPr/>
        </p:nvSpPr>
        <p:spPr>
          <a:xfrm>
            <a:off x="15986724" y="6905738"/>
            <a:ext cx="2508909" cy="689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</a:rPr>
              <a:t>Counterfeit</a:t>
            </a:r>
            <a:endParaRPr kumimoji="1" lang="ja-JP" altLang="en-US" sz="4000" dirty="0">
              <a:solidFill>
                <a:schemeClr val="accent2"/>
              </a:solidFill>
            </a:endParaRPr>
          </a:p>
        </p:txBody>
      </p:sp>
      <p:cxnSp>
        <p:nvCxnSpPr>
          <p:cNvPr id="320" name="直線矢印コネクタ 319"/>
          <p:cNvCxnSpPr/>
          <p:nvPr/>
        </p:nvCxnSpPr>
        <p:spPr>
          <a:xfrm flipV="1">
            <a:off x="18205904" y="6598306"/>
            <a:ext cx="858891" cy="1877134"/>
          </a:xfrm>
          <a:prstGeom prst="straightConnector1">
            <a:avLst/>
          </a:prstGeom>
          <a:ln w="57150" cmpd="sng">
            <a:solidFill>
              <a:srgbClr val="C0504D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テキスト ボックス 320"/>
          <p:cNvSpPr txBox="1"/>
          <p:nvPr/>
        </p:nvSpPr>
        <p:spPr>
          <a:xfrm>
            <a:off x="16415042" y="8492091"/>
            <a:ext cx="1716354" cy="629768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>
                <a:solidFill>
                  <a:schemeClr val="accent2"/>
                </a:solidFill>
              </a:rPr>
              <a:t>Attacker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326" name="テキスト ボックス 325"/>
          <p:cNvSpPr txBox="1"/>
          <p:nvPr/>
        </p:nvSpPr>
        <p:spPr>
          <a:xfrm>
            <a:off x="15346104" y="7634198"/>
            <a:ext cx="579786" cy="5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</a:rPr>
              <a:t>✔</a:t>
            </a:r>
          </a:p>
        </p:txBody>
      </p:sp>
      <p:sp>
        <p:nvSpPr>
          <p:cNvPr id="327" name="テキスト ボックス 326"/>
          <p:cNvSpPr txBox="1"/>
          <p:nvPr/>
        </p:nvSpPr>
        <p:spPr>
          <a:xfrm>
            <a:off x="18591846" y="7708679"/>
            <a:ext cx="579786" cy="5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</a:rPr>
              <a:t>✔</a:t>
            </a:r>
          </a:p>
        </p:txBody>
      </p:sp>
      <p:grpSp>
        <p:nvGrpSpPr>
          <p:cNvPr id="1053" name="図形グループ 1052"/>
          <p:cNvGrpSpPr/>
          <p:nvPr/>
        </p:nvGrpSpPr>
        <p:grpSpPr>
          <a:xfrm>
            <a:off x="5817667" y="5903358"/>
            <a:ext cx="3926428" cy="3170374"/>
            <a:chOff x="6264884" y="6239777"/>
            <a:chExt cx="4952038" cy="3998498"/>
          </a:xfrm>
        </p:grpSpPr>
        <p:pic>
          <p:nvPicPr>
            <p:cNvPr id="69" name="図 68" descr="computer_ls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884" y="6239777"/>
              <a:ext cx="4178802" cy="3998498"/>
            </a:xfrm>
            <a:prstGeom prst="rect">
              <a:avLst/>
            </a:prstGeom>
          </p:spPr>
        </p:pic>
        <p:pic>
          <p:nvPicPr>
            <p:cNvPr id="67" name="図 66" descr="troy_mokuba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1079" y="7693195"/>
              <a:ext cx="2125843" cy="2461179"/>
            </a:xfrm>
            <a:prstGeom prst="rect">
              <a:avLst/>
            </a:prstGeom>
          </p:spPr>
        </p:pic>
      </p:grpSp>
      <p:pic>
        <p:nvPicPr>
          <p:cNvPr id="348" name="図 347" descr="computer_ls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881" y="6906964"/>
            <a:ext cx="1595154" cy="1526327"/>
          </a:xfrm>
          <a:prstGeom prst="rect">
            <a:avLst/>
          </a:prstGeom>
        </p:spPr>
      </p:pic>
      <p:sp>
        <p:nvSpPr>
          <p:cNvPr id="1030" name="テキスト ボックス 1029"/>
          <p:cNvSpPr txBox="1"/>
          <p:nvPr/>
        </p:nvSpPr>
        <p:spPr>
          <a:xfrm>
            <a:off x="20299997" y="7077294"/>
            <a:ext cx="250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UNRELIABLE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832167" y="12971000"/>
            <a:ext cx="11970668" cy="1081200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1617695" y="16861608"/>
            <a:ext cx="1538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1617695" y="22123312"/>
            <a:ext cx="1369721" cy="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2999585" y="21625296"/>
            <a:ext cx="1864191" cy="1043404"/>
          </a:xfrm>
          <a:prstGeom prst="rect">
            <a:avLst/>
          </a:prstGeom>
          <a:solidFill>
            <a:srgbClr val="0070C0">
              <a:alpha val="14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 flipV="1">
            <a:off x="1617695" y="16861608"/>
            <a:ext cx="0" cy="52617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50610" y="22653472"/>
            <a:ext cx="3682295" cy="90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haroni" pitchFamily="2" charset="-79"/>
                <a:cs typeface="Aharoni" pitchFamily="2" charset="-79"/>
              </a:rPr>
              <a:t>Device under</a:t>
            </a:r>
          </a:p>
          <a:p>
            <a:r>
              <a:rPr lang="en-GB" sz="2800" dirty="0">
                <a:latin typeface="Aharoni" pitchFamily="2" charset="-79"/>
                <a:cs typeface="Aharoni" pitchFamily="2" charset="-79"/>
              </a:rPr>
              <a:t>analysis with RO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94879" y="22113989"/>
            <a:ext cx="2644246" cy="49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Suspicious FPGA</a:t>
            </a:r>
          </a:p>
        </p:txBody>
      </p:sp>
      <p:grpSp>
        <p:nvGrpSpPr>
          <p:cNvPr id="106" name="図形グループ 105"/>
          <p:cNvGrpSpPr/>
          <p:nvPr/>
        </p:nvGrpSpPr>
        <p:grpSpPr>
          <a:xfrm>
            <a:off x="1408683" y="13718652"/>
            <a:ext cx="5526457" cy="1853859"/>
            <a:chOff x="1737609" y="13949357"/>
            <a:chExt cx="5207930" cy="1844501"/>
          </a:xfrm>
        </p:grpSpPr>
        <p:sp>
          <p:nvSpPr>
            <p:cNvPr id="150" name="TextBox 149"/>
            <p:cNvSpPr txBox="1"/>
            <p:nvPr/>
          </p:nvSpPr>
          <p:spPr>
            <a:xfrm>
              <a:off x="3253992" y="15300795"/>
              <a:ext cx="3522849" cy="49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Ring Oscillator (RO)</a:t>
              </a:r>
            </a:p>
          </p:txBody>
        </p:sp>
        <p:grpSp>
          <p:nvGrpSpPr>
            <p:cNvPr id="351" name="図形グループ 350"/>
            <p:cNvGrpSpPr/>
            <p:nvPr/>
          </p:nvGrpSpPr>
          <p:grpSpPr>
            <a:xfrm>
              <a:off x="1737609" y="13949357"/>
              <a:ext cx="5207930" cy="1209627"/>
              <a:chOff x="968694" y="3125294"/>
              <a:chExt cx="6979437" cy="1621087"/>
            </a:xfrm>
          </p:grpSpPr>
          <p:grpSp>
            <p:nvGrpSpPr>
              <p:cNvPr id="352" name="図形グループ 351"/>
              <p:cNvGrpSpPr/>
              <p:nvPr/>
            </p:nvGrpSpPr>
            <p:grpSpPr>
              <a:xfrm>
                <a:off x="2915365" y="3220152"/>
                <a:ext cx="795867" cy="615032"/>
                <a:chOff x="3476876" y="3580331"/>
                <a:chExt cx="482349" cy="372751"/>
              </a:xfrm>
            </p:grpSpPr>
            <p:sp>
              <p:nvSpPr>
                <p:cNvPr id="390" name="フローチャート: 論理積ゲート 389"/>
                <p:cNvSpPr/>
                <p:nvPr/>
              </p:nvSpPr>
              <p:spPr>
                <a:xfrm>
                  <a:off x="3476876" y="3580331"/>
                  <a:ext cx="355600" cy="372751"/>
                </a:xfrm>
                <a:prstGeom prst="flowChartDelay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/>
                </a:p>
              </p:txBody>
            </p:sp>
            <p:sp>
              <p:nvSpPr>
                <p:cNvPr id="391" name="円/楕円 390"/>
                <p:cNvSpPr/>
                <p:nvPr/>
              </p:nvSpPr>
              <p:spPr>
                <a:xfrm>
                  <a:off x="3838826" y="3693561"/>
                  <a:ext cx="120399" cy="120399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/>
                </a:p>
              </p:txBody>
            </p:sp>
          </p:grpSp>
          <p:cxnSp>
            <p:nvCxnSpPr>
              <p:cNvPr id="353" name="直線コネクタ 352"/>
              <p:cNvCxnSpPr/>
              <p:nvPr/>
            </p:nvCxnSpPr>
            <p:spPr>
              <a:xfrm flipH="1">
                <a:off x="2345677" y="3354499"/>
                <a:ext cx="56968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二等辺三角形 353"/>
              <p:cNvSpPr/>
              <p:nvPr/>
            </p:nvSpPr>
            <p:spPr>
              <a:xfrm rot="5400000">
                <a:off x="3982896" y="3280142"/>
                <a:ext cx="523553" cy="451339"/>
              </a:xfrm>
              <a:prstGeom prst="triangl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cxnSp>
            <p:nvCxnSpPr>
              <p:cNvPr id="355" name="直線コネクタ 354"/>
              <p:cNvCxnSpPr>
                <a:stCxn id="354" idx="3"/>
              </p:cNvCxnSpPr>
              <p:nvPr/>
            </p:nvCxnSpPr>
            <p:spPr>
              <a:xfrm flipH="1">
                <a:off x="3699117" y="3505812"/>
                <a:ext cx="319886" cy="108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線コネクタ 355"/>
              <p:cNvCxnSpPr/>
              <p:nvPr/>
            </p:nvCxnSpPr>
            <p:spPr>
              <a:xfrm flipH="1">
                <a:off x="4670147" y="3504352"/>
                <a:ext cx="319886" cy="108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円/楕円 356"/>
              <p:cNvSpPr/>
              <p:nvPr/>
            </p:nvSpPr>
            <p:spPr>
              <a:xfrm>
                <a:off x="4470343" y="3404336"/>
                <a:ext cx="198656" cy="198656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358" name="二等辺三角形 357"/>
              <p:cNvSpPr/>
              <p:nvPr/>
            </p:nvSpPr>
            <p:spPr>
              <a:xfrm rot="5400000">
                <a:off x="4953926" y="3287747"/>
                <a:ext cx="523553" cy="451339"/>
              </a:xfrm>
              <a:prstGeom prst="triangl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cxnSp>
            <p:nvCxnSpPr>
              <p:cNvPr id="359" name="直線コネクタ 358"/>
              <p:cNvCxnSpPr/>
              <p:nvPr/>
            </p:nvCxnSpPr>
            <p:spPr>
              <a:xfrm flipH="1">
                <a:off x="5641177" y="3511957"/>
                <a:ext cx="319886" cy="108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円/楕円 359"/>
              <p:cNvSpPr/>
              <p:nvPr/>
            </p:nvSpPr>
            <p:spPr>
              <a:xfrm>
                <a:off x="5441373" y="3411941"/>
                <a:ext cx="198656" cy="198656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361" name="二等辺三角形 360"/>
              <p:cNvSpPr/>
              <p:nvPr/>
            </p:nvSpPr>
            <p:spPr>
              <a:xfrm rot="5400000">
                <a:off x="5924956" y="3287747"/>
                <a:ext cx="523553" cy="451339"/>
              </a:xfrm>
              <a:prstGeom prst="triangl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cxnSp>
            <p:nvCxnSpPr>
              <p:cNvPr id="362" name="直線コネクタ 361"/>
              <p:cNvCxnSpPr/>
              <p:nvPr/>
            </p:nvCxnSpPr>
            <p:spPr>
              <a:xfrm flipH="1">
                <a:off x="6612207" y="3513044"/>
                <a:ext cx="56129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円/楕円 362"/>
              <p:cNvSpPr/>
              <p:nvPr/>
            </p:nvSpPr>
            <p:spPr>
              <a:xfrm>
                <a:off x="6412403" y="3411941"/>
                <a:ext cx="198656" cy="198656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grpSp>
            <p:nvGrpSpPr>
              <p:cNvPr id="364" name="図形グループ 363"/>
              <p:cNvGrpSpPr/>
              <p:nvPr/>
            </p:nvGrpSpPr>
            <p:grpSpPr>
              <a:xfrm rot="10800000">
                <a:off x="4018938" y="4173699"/>
                <a:ext cx="2911942" cy="531158"/>
                <a:chOff x="3048553" y="4448501"/>
                <a:chExt cx="2911942" cy="531158"/>
              </a:xfrm>
            </p:grpSpPr>
            <p:sp>
              <p:nvSpPr>
                <p:cNvPr id="381" name="二等辺三角形 380"/>
                <p:cNvSpPr/>
                <p:nvPr/>
              </p:nvSpPr>
              <p:spPr>
                <a:xfrm rot="5400000">
                  <a:off x="3332332" y="4484608"/>
                  <a:ext cx="523553" cy="451339"/>
                </a:xfrm>
                <a:prstGeom prst="triangl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/>
                </a:p>
              </p:txBody>
            </p:sp>
            <p:cxnSp>
              <p:nvCxnSpPr>
                <p:cNvPr id="382" name="直線コネクタ 381"/>
                <p:cNvCxnSpPr>
                  <a:stCxn id="381" idx="3"/>
                </p:cNvCxnSpPr>
                <p:nvPr/>
              </p:nvCxnSpPr>
              <p:spPr>
                <a:xfrm flipH="1">
                  <a:off x="3048553" y="4710278"/>
                  <a:ext cx="319886" cy="1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線コネクタ 382"/>
                <p:cNvCxnSpPr/>
                <p:nvPr/>
              </p:nvCxnSpPr>
              <p:spPr>
                <a:xfrm flipH="1">
                  <a:off x="4019583" y="4708818"/>
                  <a:ext cx="319886" cy="1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4" name="円/楕円 383"/>
                <p:cNvSpPr/>
                <p:nvPr/>
              </p:nvSpPr>
              <p:spPr>
                <a:xfrm>
                  <a:off x="3819779" y="4608802"/>
                  <a:ext cx="198656" cy="198656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/>
                </a:p>
              </p:txBody>
            </p:sp>
            <p:sp>
              <p:nvSpPr>
                <p:cNvPr id="385" name="二等辺三角形 384"/>
                <p:cNvSpPr/>
                <p:nvPr/>
              </p:nvSpPr>
              <p:spPr>
                <a:xfrm rot="5400000">
                  <a:off x="4303362" y="4492213"/>
                  <a:ext cx="523553" cy="451339"/>
                </a:xfrm>
                <a:prstGeom prst="triangl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/>
                </a:p>
              </p:txBody>
            </p:sp>
            <p:cxnSp>
              <p:nvCxnSpPr>
                <p:cNvPr id="386" name="直線コネクタ 385"/>
                <p:cNvCxnSpPr/>
                <p:nvPr/>
              </p:nvCxnSpPr>
              <p:spPr>
                <a:xfrm flipH="1">
                  <a:off x="4990613" y="4716423"/>
                  <a:ext cx="319886" cy="1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7" name="円/楕円 386"/>
                <p:cNvSpPr/>
                <p:nvPr/>
              </p:nvSpPr>
              <p:spPr>
                <a:xfrm>
                  <a:off x="4790809" y="4616407"/>
                  <a:ext cx="198656" cy="198656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/>
                </a:p>
              </p:txBody>
            </p:sp>
            <p:sp>
              <p:nvSpPr>
                <p:cNvPr id="388" name="二等辺三角形 387"/>
                <p:cNvSpPr/>
                <p:nvPr/>
              </p:nvSpPr>
              <p:spPr>
                <a:xfrm rot="5400000">
                  <a:off x="5274392" y="4492213"/>
                  <a:ext cx="523553" cy="451339"/>
                </a:xfrm>
                <a:prstGeom prst="triangl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/>
                </a:p>
              </p:txBody>
            </p:sp>
            <p:sp>
              <p:nvSpPr>
                <p:cNvPr id="389" name="円/楕円 388"/>
                <p:cNvSpPr/>
                <p:nvPr/>
              </p:nvSpPr>
              <p:spPr>
                <a:xfrm>
                  <a:off x="5761839" y="4616407"/>
                  <a:ext cx="198656" cy="198656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/>
                </a:p>
              </p:txBody>
            </p:sp>
          </p:grpSp>
          <p:cxnSp>
            <p:nvCxnSpPr>
              <p:cNvPr id="365" name="直線コネクタ 364"/>
              <p:cNvCxnSpPr/>
              <p:nvPr/>
            </p:nvCxnSpPr>
            <p:spPr>
              <a:xfrm>
                <a:off x="6932093" y="3504352"/>
                <a:ext cx="0" cy="9524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線コネクタ 365"/>
              <p:cNvCxnSpPr/>
              <p:nvPr/>
            </p:nvCxnSpPr>
            <p:spPr>
              <a:xfrm flipH="1">
                <a:off x="2660535" y="3673125"/>
                <a:ext cx="244335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線コネクタ 366"/>
              <p:cNvCxnSpPr/>
              <p:nvPr/>
            </p:nvCxnSpPr>
            <p:spPr>
              <a:xfrm>
                <a:off x="2660535" y="3673125"/>
                <a:ext cx="0" cy="76381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線コネクタ 367"/>
              <p:cNvCxnSpPr/>
              <p:nvPr/>
            </p:nvCxnSpPr>
            <p:spPr>
              <a:xfrm flipH="1">
                <a:off x="2660535" y="4434761"/>
                <a:ext cx="134745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テキスト ボックス 368"/>
              <p:cNvSpPr txBox="1"/>
              <p:nvPr/>
            </p:nvSpPr>
            <p:spPr>
              <a:xfrm>
                <a:off x="968694" y="3434177"/>
                <a:ext cx="1568467" cy="70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Enable</a:t>
                </a:r>
                <a:endParaRPr kumimoji="1" lang="ja-JP" altLang="en-US" sz="2800" dirty="0"/>
              </a:p>
            </p:txBody>
          </p:sp>
          <p:sp>
            <p:nvSpPr>
              <p:cNvPr id="370" name="テキスト ボックス 369"/>
              <p:cNvSpPr txBox="1"/>
              <p:nvPr/>
            </p:nvSpPr>
            <p:spPr>
              <a:xfrm>
                <a:off x="2955206" y="3125294"/>
                <a:ext cx="491378" cy="70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1</a:t>
                </a:r>
                <a:endParaRPr kumimoji="1" lang="ja-JP" altLang="en-US" sz="2800" dirty="0"/>
              </a:p>
            </p:txBody>
          </p:sp>
          <p:sp>
            <p:nvSpPr>
              <p:cNvPr id="371" name="テキスト ボックス 370"/>
              <p:cNvSpPr txBox="1"/>
              <p:nvPr/>
            </p:nvSpPr>
            <p:spPr>
              <a:xfrm>
                <a:off x="3922890" y="3201696"/>
                <a:ext cx="456534" cy="618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2</a:t>
                </a:r>
                <a:endParaRPr kumimoji="1" lang="ja-JP" altLang="en-US" sz="2400" dirty="0"/>
              </a:p>
            </p:txBody>
          </p:sp>
          <p:sp>
            <p:nvSpPr>
              <p:cNvPr id="372" name="テキスト ボックス 371"/>
              <p:cNvSpPr txBox="1"/>
              <p:nvPr/>
            </p:nvSpPr>
            <p:spPr>
              <a:xfrm>
                <a:off x="4904933" y="3199508"/>
                <a:ext cx="456534" cy="618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3</a:t>
                </a:r>
                <a:endParaRPr kumimoji="1" lang="ja-JP" altLang="en-US" sz="2400" dirty="0"/>
              </a:p>
            </p:txBody>
          </p:sp>
          <p:sp>
            <p:nvSpPr>
              <p:cNvPr id="373" name="テキスト ボックス 372"/>
              <p:cNvSpPr txBox="1"/>
              <p:nvPr/>
            </p:nvSpPr>
            <p:spPr>
              <a:xfrm>
                <a:off x="5875962" y="3213229"/>
                <a:ext cx="456534" cy="618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4</a:t>
                </a:r>
                <a:endParaRPr kumimoji="1" lang="ja-JP" altLang="en-US" sz="2400" dirty="0"/>
              </a:p>
            </p:txBody>
          </p:sp>
          <p:sp>
            <p:nvSpPr>
              <p:cNvPr id="374" name="テキスト ボックス 373"/>
              <p:cNvSpPr txBox="1"/>
              <p:nvPr/>
            </p:nvSpPr>
            <p:spPr>
              <a:xfrm>
                <a:off x="6280713" y="4126383"/>
                <a:ext cx="456534" cy="618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5</a:t>
                </a:r>
                <a:endParaRPr kumimoji="1" lang="ja-JP" altLang="en-US" sz="2400" dirty="0"/>
              </a:p>
            </p:txBody>
          </p:sp>
          <p:sp>
            <p:nvSpPr>
              <p:cNvPr id="375" name="テキスト ボックス 374"/>
              <p:cNvSpPr txBox="1"/>
              <p:nvPr/>
            </p:nvSpPr>
            <p:spPr>
              <a:xfrm>
                <a:off x="5294674" y="4116970"/>
                <a:ext cx="456534" cy="618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6</a:t>
                </a:r>
                <a:endParaRPr kumimoji="1" lang="ja-JP" altLang="en-US" sz="2400" dirty="0"/>
              </a:p>
            </p:txBody>
          </p:sp>
          <p:sp>
            <p:nvSpPr>
              <p:cNvPr id="376" name="テキスト ボックス 375"/>
              <p:cNvSpPr txBox="1"/>
              <p:nvPr/>
            </p:nvSpPr>
            <p:spPr>
              <a:xfrm>
                <a:off x="4343782" y="4127679"/>
                <a:ext cx="456534" cy="618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7</a:t>
                </a:r>
                <a:endParaRPr kumimoji="1" lang="ja-JP" altLang="en-US" sz="2400" dirty="0"/>
              </a:p>
            </p:txBody>
          </p:sp>
          <p:sp>
            <p:nvSpPr>
              <p:cNvPr id="377" name="ホームベース 376"/>
              <p:cNvSpPr/>
              <p:nvPr/>
            </p:nvSpPr>
            <p:spPr>
              <a:xfrm>
                <a:off x="1946858" y="3212747"/>
                <a:ext cx="398821" cy="260317"/>
              </a:xfrm>
              <a:prstGeom prst="homePlat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378" name="ホームベース 377"/>
              <p:cNvSpPr/>
              <p:nvPr/>
            </p:nvSpPr>
            <p:spPr>
              <a:xfrm>
                <a:off x="7178970" y="3376806"/>
                <a:ext cx="398821" cy="260317"/>
              </a:xfrm>
              <a:prstGeom prst="homePlat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379" name="円/楕円 378"/>
              <p:cNvSpPr/>
              <p:nvPr/>
            </p:nvSpPr>
            <p:spPr>
              <a:xfrm>
                <a:off x="6882173" y="3461085"/>
                <a:ext cx="99840" cy="99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380" name="テキスト ボックス 379"/>
              <p:cNvSpPr txBox="1"/>
              <p:nvPr/>
            </p:nvSpPr>
            <p:spPr>
              <a:xfrm>
                <a:off x="7024512" y="3496612"/>
                <a:ext cx="923619" cy="660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Out</a:t>
                </a:r>
                <a:endParaRPr kumimoji="1" lang="ja-JP" altLang="en-US" sz="2800" dirty="0"/>
              </a:p>
            </p:txBody>
          </p:sp>
        </p:grpSp>
      </p:grpSp>
      <p:grpSp>
        <p:nvGrpSpPr>
          <p:cNvPr id="126" name="図形グループ 125"/>
          <p:cNvGrpSpPr/>
          <p:nvPr/>
        </p:nvGrpSpPr>
        <p:grpSpPr>
          <a:xfrm>
            <a:off x="7291613" y="13629721"/>
            <a:ext cx="5198134" cy="1729015"/>
            <a:chOff x="7349760" y="13903977"/>
            <a:chExt cx="5198134" cy="1825504"/>
          </a:xfrm>
        </p:grpSpPr>
        <p:cxnSp>
          <p:nvCxnSpPr>
            <p:cNvPr id="393" name="直線矢印コネクタ 392"/>
            <p:cNvCxnSpPr/>
            <p:nvPr/>
          </p:nvCxnSpPr>
          <p:spPr>
            <a:xfrm>
              <a:off x="8099960" y="15307327"/>
              <a:ext cx="4137952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線矢印コネクタ 393"/>
            <p:cNvCxnSpPr/>
            <p:nvPr/>
          </p:nvCxnSpPr>
          <p:spPr>
            <a:xfrm flipV="1">
              <a:off x="8539293" y="14041137"/>
              <a:ext cx="0" cy="145288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8539293" y="14549137"/>
              <a:ext cx="643044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線コネクタ 395"/>
            <p:cNvCxnSpPr/>
            <p:nvPr/>
          </p:nvCxnSpPr>
          <p:spPr>
            <a:xfrm flipV="1">
              <a:off x="9182337" y="14173217"/>
              <a:ext cx="0" cy="37592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コネクタ 396"/>
            <p:cNvCxnSpPr/>
            <p:nvPr/>
          </p:nvCxnSpPr>
          <p:spPr>
            <a:xfrm>
              <a:off x="9182337" y="14183377"/>
              <a:ext cx="2806774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テキスト ボックス 397"/>
            <p:cNvSpPr txBox="1"/>
            <p:nvPr/>
          </p:nvSpPr>
          <p:spPr>
            <a:xfrm>
              <a:off x="7349760" y="13943216"/>
              <a:ext cx="11703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Enable</a:t>
              </a:r>
              <a:endParaRPr kumimoji="1" lang="ja-JP" altLang="en-US" sz="2800" dirty="0"/>
            </a:p>
          </p:txBody>
        </p:sp>
        <p:sp>
          <p:nvSpPr>
            <p:cNvPr id="399" name="テキスト ボックス 398"/>
            <p:cNvSpPr txBox="1"/>
            <p:nvPr/>
          </p:nvSpPr>
          <p:spPr>
            <a:xfrm>
              <a:off x="7460005" y="14815837"/>
              <a:ext cx="7313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Out</a:t>
              </a:r>
              <a:endParaRPr kumimoji="1" lang="ja-JP" altLang="en-US" sz="2800" dirty="0"/>
            </a:p>
          </p:txBody>
        </p:sp>
        <p:grpSp>
          <p:nvGrpSpPr>
            <p:cNvPr id="400" name="図形グループ 399"/>
            <p:cNvGrpSpPr/>
            <p:nvPr/>
          </p:nvGrpSpPr>
          <p:grpSpPr>
            <a:xfrm>
              <a:off x="9284272" y="14871717"/>
              <a:ext cx="402977" cy="422910"/>
              <a:chOff x="2888739" y="5920740"/>
              <a:chExt cx="402977" cy="422910"/>
            </a:xfrm>
          </p:grpSpPr>
          <p:cxnSp>
            <p:nvCxnSpPr>
              <p:cNvPr id="401" name="直線コネクタ 400"/>
              <p:cNvCxnSpPr/>
              <p:nvPr/>
            </p:nvCxnSpPr>
            <p:spPr>
              <a:xfrm flipV="1">
                <a:off x="2888739" y="5920740"/>
                <a:ext cx="0" cy="42291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線コネクタ 401"/>
              <p:cNvCxnSpPr/>
              <p:nvPr/>
            </p:nvCxnSpPr>
            <p:spPr>
              <a:xfrm>
                <a:off x="2888739" y="5920740"/>
                <a:ext cx="199901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線コネクタ 402"/>
              <p:cNvCxnSpPr/>
              <p:nvPr/>
            </p:nvCxnSpPr>
            <p:spPr>
              <a:xfrm flipV="1">
                <a:off x="3088640" y="5920740"/>
                <a:ext cx="0" cy="42291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線コネクタ 403"/>
              <p:cNvCxnSpPr/>
              <p:nvPr/>
            </p:nvCxnSpPr>
            <p:spPr>
              <a:xfrm>
                <a:off x="3091815" y="6340475"/>
                <a:ext cx="199901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図形グループ 404"/>
            <p:cNvGrpSpPr/>
            <p:nvPr/>
          </p:nvGrpSpPr>
          <p:grpSpPr>
            <a:xfrm>
              <a:off x="9684074" y="14868542"/>
              <a:ext cx="402977" cy="422910"/>
              <a:chOff x="2888739" y="5920740"/>
              <a:chExt cx="402977" cy="422910"/>
            </a:xfrm>
          </p:grpSpPr>
          <p:cxnSp>
            <p:nvCxnSpPr>
              <p:cNvPr id="406" name="直線コネクタ 405"/>
              <p:cNvCxnSpPr/>
              <p:nvPr/>
            </p:nvCxnSpPr>
            <p:spPr>
              <a:xfrm flipV="1">
                <a:off x="2888739" y="5920740"/>
                <a:ext cx="0" cy="42291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線コネクタ 406"/>
              <p:cNvCxnSpPr/>
              <p:nvPr/>
            </p:nvCxnSpPr>
            <p:spPr>
              <a:xfrm>
                <a:off x="2888739" y="5920740"/>
                <a:ext cx="199901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線コネクタ 407"/>
              <p:cNvCxnSpPr/>
              <p:nvPr/>
            </p:nvCxnSpPr>
            <p:spPr>
              <a:xfrm flipV="1">
                <a:off x="3088640" y="5920740"/>
                <a:ext cx="0" cy="42291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線コネクタ 408"/>
              <p:cNvCxnSpPr/>
              <p:nvPr/>
            </p:nvCxnSpPr>
            <p:spPr>
              <a:xfrm>
                <a:off x="3091815" y="6340475"/>
                <a:ext cx="199901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図形グループ 409"/>
            <p:cNvGrpSpPr/>
            <p:nvPr/>
          </p:nvGrpSpPr>
          <p:grpSpPr>
            <a:xfrm>
              <a:off x="10094915" y="14868542"/>
              <a:ext cx="402977" cy="422910"/>
              <a:chOff x="2888739" y="5920740"/>
              <a:chExt cx="402977" cy="422910"/>
            </a:xfrm>
          </p:grpSpPr>
          <p:cxnSp>
            <p:nvCxnSpPr>
              <p:cNvPr id="411" name="直線コネクタ 410"/>
              <p:cNvCxnSpPr/>
              <p:nvPr/>
            </p:nvCxnSpPr>
            <p:spPr>
              <a:xfrm flipV="1">
                <a:off x="2888739" y="5920740"/>
                <a:ext cx="0" cy="42291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線コネクタ 411"/>
              <p:cNvCxnSpPr/>
              <p:nvPr/>
            </p:nvCxnSpPr>
            <p:spPr>
              <a:xfrm>
                <a:off x="2888739" y="5920740"/>
                <a:ext cx="199901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線コネクタ 412"/>
              <p:cNvCxnSpPr/>
              <p:nvPr/>
            </p:nvCxnSpPr>
            <p:spPr>
              <a:xfrm flipV="1">
                <a:off x="3088640" y="5920740"/>
                <a:ext cx="0" cy="42291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線コネクタ 413"/>
              <p:cNvCxnSpPr/>
              <p:nvPr/>
            </p:nvCxnSpPr>
            <p:spPr>
              <a:xfrm>
                <a:off x="3091815" y="6340475"/>
                <a:ext cx="199901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図形グループ 414"/>
            <p:cNvGrpSpPr/>
            <p:nvPr/>
          </p:nvGrpSpPr>
          <p:grpSpPr>
            <a:xfrm>
              <a:off x="10498275" y="14865367"/>
              <a:ext cx="402977" cy="422910"/>
              <a:chOff x="2888739" y="5920740"/>
              <a:chExt cx="402977" cy="422910"/>
            </a:xfrm>
          </p:grpSpPr>
          <p:cxnSp>
            <p:nvCxnSpPr>
              <p:cNvPr id="416" name="直線コネクタ 415"/>
              <p:cNvCxnSpPr/>
              <p:nvPr/>
            </p:nvCxnSpPr>
            <p:spPr>
              <a:xfrm flipV="1">
                <a:off x="2888739" y="5920740"/>
                <a:ext cx="0" cy="42291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コネクタ 416"/>
              <p:cNvCxnSpPr/>
              <p:nvPr/>
            </p:nvCxnSpPr>
            <p:spPr>
              <a:xfrm>
                <a:off x="2888739" y="5920740"/>
                <a:ext cx="199901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直線コネクタ 417"/>
              <p:cNvCxnSpPr/>
              <p:nvPr/>
            </p:nvCxnSpPr>
            <p:spPr>
              <a:xfrm flipV="1">
                <a:off x="3088640" y="5920740"/>
                <a:ext cx="0" cy="42291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線コネクタ 418"/>
              <p:cNvCxnSpPr/>
              <p:nvPr/>
            </p:nvCxnSpPr>
            <p:spPr>
              <a:xfrm>
                <a:off x="3091815" y="6340475"/>
                <a:ext cx="199901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0" name="図形グループ 419"/>
            <p:cNvGrpSpPr/>
            <p:nvPr/>
          </p:nvGrpSpPr>
          <p:grpSpPr>
            <a:xfrm>
              <a:off x="10894902" y="14865367"/>
              <a:ext cx="402977" cy="422910"/>
              <a:chOff x="2888739" y="5920740"/>
              <a:chExt cx="402977" cy="422910"/>
            </a:xfrm>
          </p:grpSpPr>
          <p:cxnSp>
            <p:nvCxnSpPr>
              <p:cNvPr id="421" name="直線コネクタ 420"/>
              <p:cNvCxnSpPr/>
              <p:nvPr/>
            </p:nvCxnSpPr>
            <p:spPr>
              <a:xfrm flipV="1">
                <a:off x="2888739" y="5920740"/>
                <a:ext cx="0" cy="42291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線コネクタ 421"/>
              <p:cNvCxnSpPr/>
              <p:nvPr/>
            </p:nvCxnSpPr>
            <p:spPr>
              <a:xfrm>
                <a:off x="2888739" y="5920740"/>
                <a:ext cx="199901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線コネクタ 422"/>
              <p:cNvCxnSpPr/>
              <p:nvPr/>
            </p:nvCxnSpPr>
            <p:spPr>
              <a:xfrm flipV="1">
                <a:off x="3088640" y="5920740"/>
                <a:ext cx="0" cy="42291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線コネクタ 423"/>
              <p:cNvCxnSpPr/>
              <p:nvPr/>
            </p:nvCxnSpPr>
            <p:spPr>
              <a:xfrm>
                <a:off x="3091815" y="6340475"/>
                <a:ext cx="199901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図形グループ 424"/>
            <p:cNvGrpSpPr/>
            <p:nvPr/>
          </p:nvGrpSpPr>
          <p:grpSpPr>
            <a:xfrm>
              <a:off x="11294704" y="14868542"/>
              <a:ext cx="402977" cy="422910"/>
              <a:chOff x="2888739" y="5920740"/>
              <a:chExt cx="402977" cy="422910"/>
            </a:xfrm>
          </p:grpSpPr>
          <p:cxnSp>
            <p:nvCxnSpPr>
              <p:cNvPr id="426" name="直線コネクタ 425"/>
              <p:cNvCxnSpPr/>
              <p:nvPr/>
            </p:nvCxnSpPr>
            <p:spPr>
              <a:xfrm flipV="1">
                <a:off x="2888739" y="5920740"/>
                <a:ext cx="0" cy="42291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/>
              <p:cNvCxnSpPr/>
              <p:nvPr/>
            </p:nvCxnSpPr>
            <p:spPr>
              <a:xfrm>
                <a:off x="2888739" y="5920740"/>
                <a:ext cx="199901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コネクタ 427"/>
              <p:cNvCxnSpPr/>
              <p:nvPr/>
            </p:nvCxnSpPr>
            <p:spPr>
              <a:xfrm flipV="1">
                <a:off x="3088640" y="5920740"/>
                <a:ext cx="0" cy="42291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線コネクタ 428"/>
              <p:cNvCxnSpPr/>
              <p:nvPr/>
            </p:nvCxnSpPr>
            <p:spPr>
              <a:xfrm>
                <a:off x="3091815" y="6340475"/>
                <a:ext cx="199901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0" name="直線コネクタ 439"/>
            <p:cNvCxnSpPr/>
            <p:nvPr/>
          </p:nvCxnSpPr>
          <p:spPr>
            <a:xfrm>
              <a:off x="8539293" y="15279447"/>
              <a:ext cx="733338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コネクタ 440"/>
            <p:cNvCxnSpPr/>
            <p:nvPr/>
          </p:nvCxnSpPr>
          <p:spPr>
            <a:xfrm>
              <a:off x="9180133" y="13903977"/>
              <a:ext cx="0" cy="159004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テキスト ボックス 445"/>
            <p:cNvSpPr txBox="1"/>
            <p:nvPr/>
          </p:nvSpPr>
          <p:spPr>
            <a:xfrm>
              <a:off x="11697681" y="15206261"/>
              <a:ext cx="850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time</a:t>
              </a:r>
              <a:endParaRPr kumimoji="1" lang="ja-JP" altLang="en-US" sz="2800" dirty="0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3173096" y="16648475"/>
            <a:ext cx="1483270" cy="495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Host PC</a:t>
            </a:r>
            <a:endParaRPr kumimoji="1" lang="ja-JP" altLang="en-US" sz="2800" dirty="0"/>
          </a:p>
        </p:txBody>
      </p:sp>
      <p:sp>
        <p:nvSpPr>
          <p:cNvPr id="309" name="テキスト ボックス 308"/>
          <p:cNvSpPr txBox="1"/>
          <p:nvPr/>
        </p:nvSpPr>
        <p:spPr>
          <a:xfrm>
            <a:off x="3071879" y="18459096"/>
            <a:ext cx="175260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UART Module</a:t>
            </a:r>
            <a:endParaRPr kumimoji="1" lang="ja-JP" altLang="en-US" sz="2800" dirty="0"/>
          </a:p>
        </p:txBody>
      </p:sp>
      <p:cxnSp>
        <p:nvCxnSpPr>
          <p:cNvPr id="84" name="直線矢印コネクタ 83"/>
          <p:cNvCxnSpPr>
            <a:stCxn id="15" idx="2"/>
          </p:cNvCxnSpPr>
          <p:nvPr/>
        </p:nvCxnSpPr>
        <p:spPr>
          <a:xfrm>
            <a:off x="3914731" y="17144040"/>
            <a:ext cx="6095" cy="137885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直線矢印コネクタ 310"/>
          <p:cNvCxnSpPr/>
          <p:nvPr/>
        </p:nvCxnSpPr>
        <p:spPr>
          <a:xfrm>
            <a:off x="3594883" y="19427995"/>
            <a:ext cx="0" cy="224554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312"/>
          <p:cNvCxnSpPr/>
          <p:nvPr/>
        </p:nvCxnSpPr>
        <p:spPr>
          <a:xfrm>
            <a:off x="3901219" y="19426540"/>
            <a:ext cx="0" cy="224554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直線矢印コネクタ 313"/>
          <p:cNvCxnSpPr/>
          <p:nvPr/>
        </p:nvCxnSpPr>
        <p:spPr>
          <a:xfrm>
            <a:off x="4207555" y="19425085"/>
            <a:ext cx="0" cy="224554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auto">
          <a:xfrm>
            <a:off x="3127721" y="21812269"/>
            <a:ext cx="129440" cy="2448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3332407" y="21812269"/>
            <a:ext cx="129440" cy="2448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3537093" y="21812269"/>
            <a:ext cx="129440" cy="2448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741779" y="21812269"/>
            <a:ext cx="131671" cy="2448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3948696" y="21812269"/>
            <a:ext cx="131671" cy="2448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4155613" y="21812269"/>
            <a:ext cx="129440" cy="2448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360299" y="21810658"/>
            <a:ext cx="131673" cy="24808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6" name="Rectangle 41"/>
          <p:cNvSpPr/>
          <p:nvPr/>
        </p:nvSpPr>
        <p:spPr bwMode="auto">
          <a:xfrm>
            <a:off x="4567217" y="21810658"/>
            <a:ext cx="131673" cy="24808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4" name="Rectangle 35"/>
          <p:cNvSpPr/>
          <p:nvPr/>
        </p:nvSpPr>
        <p:spPr bwMode="auto">
          <a:xfrm>
            <a:off x="3127721" y="22227040"/>
            <a:ext cx="129440" cy="2448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5" name="Rectangle 36"/>
          <p:cNvSpPr/>
          <p:nvPr/>
        </p:nvSpPr>
        <p:spPr bwMode="auto">
          <a:xfrm>
            <a:off x="3332407" y="22227040"/>
            <a:ext cx="129440" cy="2448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8" name="Rectangle 37"/>
          <p:cNvSpPr/>
          <p:nvPr/>
        </p:nvSpPr>
        <p:spPr bwMode="auto">
          <a:xfrm>
            <a:off x="3537093" y="22227040"/>
            <a:ext cx="129440" cy="2448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9" name="Rectangle 38"/>
          <p:cNvSpPr/>
          <p:nvPr/>
        </p:nvSpPr>
        <p:spPr bwMode="auto">
          <a:xfrm>
            <a:off x="3741779" y="22227040"/>
            <a:ext cx="131671" cy="2448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0" name="Rectangle 39"/>
          <p:cNvSpPr/>
          <p:nvPr/>
        </p:nvSpPr>
        <p:spPr bwMode="auto">
          <a:xfrm>
            <a:off x="3948696" y="22227040"/>
            <a:ext cx="131671" cy="2448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1" name="Rectangle 40"/>
          <p:cNvSpPr/>
          <p:nvPr/>
        </p:nvSpPr>
        <p:spPr bwMode="auto">
          <a:xfrm>
            <a:off x="4155613" y="22227040"/>
            <a:ext cx="129440" cy="244863"/>
          </a:xfrm>
          <a:prstGeom prst="rect">
            <a:avLst/>
          </a:prstGeom>
          <a:solidFill>
            <a:srgbClr val="ED7D3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2" name="Rectangle 41"/>
          <p:cNvSpPr/>
          <p:nvPr/>
        </p:nvSpPr>
        <p:spPr bwMode="auto">
          <a:xfrm>
            <a:off x="4360299" y="22225429"/>
            <a:ext cx="131673" cy="248086"/>
          </a:xfrm>
          <a:prstGeom prst="rect">
            <a:avLst/>
          </a:prstGeom>
          <a:solidFill>
            <a:srgbClr val="ED7D3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3" name="Rectangle 41"/>
          <p:cNvSpPr/>
          <p:nvPr/>
        </p:nvSpPr>
        <p:spPr bwMode="auto">
          <a:xfrm>
            <a:off x="4567217" y="22225429"/>
            <a:ext cx="131673" cy="248086"/>
          </a:xfrm>
          <a:prstGeom prst="rect">
            <a:avLst/>
          </a:prstGeom>
          <a:solidFill>
            <a:srgbClr val="ED7D3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4" name="Rectangle 41"/>
          <p:cNvSpPr/>
          <p:nvPr/>
        </p:nvSpPr>
        <p:spPr bwMode="auto">
          <a:xfrm>
            <a:off x="5017998" y="21846657"/>
            <a:ext cx="131673" cy="24808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5" name="Rectangle 41"/>
          <p:cNvSpPr/>
          <p:nvPr/>
        </p:nvSpPr>
        <p:spPr bwMode="auto">
          <a:xfrm>
            <a:off x="5017998" y="22261428"/>
            <a:ext cx="131673" cy="248086"/>
          </a:xfrm>
          <a:prstGeom prst="rect">
            <a:avLst/>
          </a:prstGeom>
          <a:solidFill>
            <a:srgbClr val="ED7D3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6" name="TextBox 75"/>
          <p:cNvSpPr txBox="1"/>
          <p:nvPr/>
        </p:nvSpPr>
        <p:spPr>
          <a:xfrm>
            <a:off x="5194879" y="21696484"/>
            <a:ext cx="1236871" cy="49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FPGA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07517" y="18316438"/>
            <a:ext cx="2076687" cy="1240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4000070" y="17456822"/>
            <a:ext cx="800219" cy="495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Test</a:t>
            </a:r>
          </a:p>
        </p:txBody>
      </p:sp>
      <p:sp>
        <p:nvSpPr>
          <p:cNvPr id="347" name="テキスト ボックス 346"/>
          <p:cNvSpPr txBox="1"/>
          <p:nvPr/>
        </p:nvSpPr>
        <p:spPr>
          <a:xfrm>
            <a:off x="4000070" y="17778788"/>
            <a:ext cx="1648834" cy="495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command</a:t>
            </a:r>
            <a:endParaRPr kumimoji="1" lang="ja-JP" altLang="en-US" sz="2800" dirty="0"/>
          </a:p>
        </p:txBody>
      </p:sp>
      <p:sp>
        <p:nvSpPr>
          <p:cNvPr id="430" name="テキスト ボックス 429"/>
          <p:cNvSpPr txBox="1"/>
          <p:nvPr/>
        </p:nvSpPr>
        <p:spPr>
          <a:xfrm>
            <a:off x="1668495" y="20235490"/>
            <a:ext cx="1663912" cy="903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Measured</a:t>
            </a:r>
          </a:p>
          <a:p>
            <a:r>
              <a:rPr kumimoji="1" lang="en-US" altLang="ja-JP" sz="2800" dirty="0"/>
              <a:t>data</a:t>
            </a:r>
            <a:endParaRPr kumimoji="1" lang="ja-JP" altLang="en-US" sz="2800" dirty="0"/>
          </a:p>
        </p:txBody>
      </p:sp>
      <p:grpSp>
        <p:nvGrpSpPr>
          <p:cNvPr id="1036" name="図形グループ 1035"/>
          <p:cNvGrpSpPr/>
          <p:nvPr/>
        </p:nvGrpSpPr>
        <p:grpSpPr>
          <a:xfrm>
            <a:off x="7167467" y="17314760"/>
            <a:ext cx="5144033" cy="3658456"/>
            <a:chOff x="6937197" y="14187650"/>
            <a:chExt cx="5144033" cy="3862618"/>
          </a:xfrm>
        </p:grpSpPr>
        <p:sp>
          <p:nvSpPr>
            <p:cNvPr id="1033" name="正方形/長方形 1032"/>
            <p:cNvSpPr/>
            <p:nvPr/>
          </p:nvSpPr>
          <p:spPr>
            <a:xfrm>
              <a:off x="8009143" y="17370233"/>
              <a:ext cx="3119765" cy="2469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4" name="図 1033" descr="sample.em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197" y="14187650"/>
              <a:ext cx="5144033" cy="3852458"/>
            </a:xfrm>
            <a:prstGeom prst="rect">
              <a:avLst/>
            </a:prstGeom>
          </p:spPr>
        </p:pic>
        <p:sp>
          <p:nvSpPr>
            <p:cNvPr id="1035" name="正方形/長方形 1034"/>
            <p:cNvSpPr/>
            <p:nvPr/>
          </p:nvSpPr>
          <p:spPr>
            <a:xfrm>
              <a:off x="8899944" y="14324009"/>
              <a:ext cx="1272411" cy="29494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正方形/長方形 430"/>
            <p:cNvSpPr/>
            <p:nvPr/>
          </p:nvSpPr>
          <p:spPr>
            <a:xfrm>
              <a:off x="7995206" y="17627301"/>
              <a:ext cx="3133702" cy="42296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正方形/長方形 431"/>
            <p:cNvSpPr/>
            <p:nvPr/>
          </p:nvSpPr>
          <p:spPr>
            <a:xfrm rot="16200000">
              <a:off x="6240969" y="15970577"/>
              <a:ext cx="3133702" cy="42296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37" name="正方形/長方形 1036"/>
          <p:cNvSpPr/>
          <p:nvPr/>
        </p:nvSpPr>
        <p:spPr>
          <a:xfrm>
            <a:off x="8223624" y="17659730"/>
            <a:ext cx="3133702" cy="2964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8" name="テキスト ボックス 1037"/>
          <p:cNvSpPr txBox="1"/>
          <p:nvPr/>
        </p:nvSpPr>
        <p:spPr>
          <a:xfrm>
            <a:off x="8693012" y="16762573"/>
            <a:ext cx="2339102" cy="495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Frequencies of</a:t>
            </a:r>
          </a:p>
        </p:txBody>
      </p:sp>
      <p:sp>
        <p:nvSpPr>
          <p:cNvPr id="433" name="テキスト ボックス 432"/>
          <p:cNvSpPr txBox="1"/>
          <p:nvPr/>
        </p:nvSpPr>
        <p:spPr>
          <a:xfrm>
            <a:off x="8821090" y="17113974"/>
            <a:ext cx="2082947" cy="495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ROs on FPGA</a:t>
            </a:r>
            <a:endParaRPr kumimoji="1" lang="ja-JP" altLang="en-US" sz="2800" dirty="0"/>
          </a:p>
        </p:txBody>
      </p:sp>
      <p:sp>
        <p:nvSpPr>
          <p:cNvPr id="437" name="テキスト ボックス 436"/>
          <p:cNvSpPr txBox="1"/>
          <p:nvPr/>
        </p:nvSpPr>
        <p:spPr>
          <a:xfrm>
            <a:off x="7847283" y="20696179"/>
            <a:ext cx="3160340" cy="1311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Frequency is utilized</a:t>
            </a:r>
          </a:p>
          <a:p>
            <a:r>
              <a:rPr kumimoji="1" lang="en-US" altLang="ja-JP" sz="2800" dirty="0"/>
              <a:t>as a </a:t>
            </a:r>
            <a:r>
              <a:rPr kumimoji="1" lang="en-US" altLang="ja-JP" sz="2800" b="1" dirty="0"/>
              <a:t>fingerprint</a:t>
            </a:r>
            <a:r>
              <a:rPr kumimoji="1" lang="en-US" altLang="ja-JP" sz="2800" dirty="0"/>
              <a:t> of</a:t>
            </a:r>
          </a:p>
          <a:p>
            <a:r>
              <a:rPr kumimoji="1" lang="en-US" altLang="ja-JP" sz="2800" dirty="0"/>
              <a:t>each device</a:t>
            </a:r>
          </a:p>
        </p:txBody>
      </p:sp>
      <p:sp>
        <p:nvSpPr>
          <p:cNvPr id="438" name="テキスト ボックス 437"/>
          <p:cNvSpPr txBox="1"/>
          <p:nvPr/>
        </p:nvSpPr>
        <p:spPr>
          <a:xfrm>
            <a:off x="4857910" y="16366044"/>
            <a:ext cx="2956433" cy="495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Display on monitor</a:t>
            </a:r>
          </a:p>
        </p:txBody>
      </p:sp>
      <p:pic>
        <p:nvPicPr>
          <p:cNvPr id="1049" name="図 1048" descr="a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14" y="20654786"/>
            <a:ext cx="1566057" cy="1458662"/>
          </a:xfrm>
          <a:prstGeom prst="rect">
            <a:avLst/>
          </a:prstGeom>
        </p:spPr>
      </p:pic>
      <p:sp>
        <p:nvSpPr>
          <p:cNvPr id="443" name="円柱 442"/>
          <p:cNvSpPr/>
          <p:nvPr/>
        </p:nvSpPr>
        <p:spPr>
          <a:xfrm>
            <a:off x="18187242" y="15033047"/>
            <a:ext cx="2255109" cy="846677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444" name="テキスト ボックス 443"/>
          <p:cNvSpPr txBox="1"/>
          <p:nvPr/>
        </p:nvSpPr>
        <p:spPr>
          <a:xfrm>
            <a:off x="18326669" y="15179215"/>
            <a:ext cx="2206754" cy="55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(1)database</a:t>
            </a:r>
            <a:endParaRPr kumimoji="1" lang="ja-JP" altLang="en-US" sz="2800" dirty="0"/>
          </a:p>
        </p:txBody>
      </p:sp>
      <p:grpSp>
        <p:nvGrpSpPr>
          <p:cNvPr id="445" name="図形グループ 444"/>
          <p:cNvGrpSpPr/>
          <p:nvPr/>
        </p:nvGrpSpPr>
        <p:grpSpPr>
          <a:xfrm>
            <a:off x="17547152" y="16462005"/>
            <a:ext cx="3535287" cy="1002850"/>
            <a:chOff x="18692836" y="10022618"/>
            <a:chExt cx="4933178" cy="1364375"/>
          </a:xfrm>
        </p:grpSpPr>
        <p:sp>
          <p:nvSpPr>
            <p:cNvPr id="491" name="テキスト ボックス 490"/>
            <p:cNvSpPr txBox="1"/>
            <p:nvPr/>
          </p:nvSpPr>
          <p:spPr>
            <a:xfrm>
              <a:off x="19461797" y="10319428"/>
              <a:ext cx="4039378" cy="758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(3)identification</a:t>
              </a:r>
              <a:endParaRPr kumimoji="1" lang="ja-JP" altLang="en-US" sz="2800" dirty="0"/>
            </a:p>
          </p:txBody>
        </p:sp>
        <p:sp>
          <p:nvSpPr>
            <p:cNvPr id="492" name="ひし形 491"/>
            <p:cNvSpPr/>
            <p:nvPr/>
          </p:nvSpPr>
          <p:spPr>
            <a:xfrm>
              <a:off x="18692836" y="10022618"/>
              <a:ext cx="4933178" cy="1364375"/>
            </a:xfrm>
            <a:prstGeom prst="diamond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</p:grpSp>
      <p:cxnSp>
        <p:nvCxnSpPr>
          <p:cNvPr id="447" name="直線矢印コネクタ 446"/>
          <p:cNvCxnSpPr>
            <a:stCxn id="443" idx="3"/>
          </p:cNvCxnSpPr>
          <p:nvPr/>
        </p:nvCxnSpPr>
        <p:spPr>
          <a:xfrm>
            <a:off x="19314796" y="15879722"/>
            <a:ext cx="0" cy="582282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/>
          <p:cNvCxnSpPr/>
          <p:nvPr/>
        </p:nvCxnSpPr>
        <p:spPr>
          <a:xfrm>
            <a:off x="22527074" y="15896985"/>
            <a:ext cx="0" cy="8119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/>
          <p:cNvCxnSpPr>
            <a:endCxn id="492" idx="3"/>
          </p:cNvCxnSpPr>
          <p:nvPr/>
        </p:nvCxnSpPr>
        <p:spPr>
          <a:xfrm flipH="1">
            <a:off x="21082439" y="16963429"/>
            <a:ext cx="122692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/>
          <p:cNvSpPr txBox="1"/>
          <p:nvPr/>
        </p:nvSpPr>
        <p:spPr>
          <a:xfrm>
            <a:off x="22597952" y="16013295"/>
            <a:ext cx="1727633" cy="55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Measure</a:t>
            </a:r>
            <a:endParaRPr kumimoji="1" lang="ja-JP" altLang="en-US" sz="2800" dirty="0"/>
          </a:p>
        </p:txBody>
      </p:sp>
      <p:cxnSp>
        <p:nvCxnSpPr>
          <p:cNvPr id="451" name="直線コネクタ 450"/>
          <p:cNvCxnSpPr/>
          <p:nvPr/>
        </p:nvCxnSpPr>
        <p:spPr>
          <a:xfrm>
            <a:off x="21590559" y="13803593"/>
            <a:ext cx="0" cy="3355504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テキスト ボックス 451"/>
          <p:cNvSpPr txBox="1"/>
          <p:nvPr/>
        </p:nvSpPr>
        <p:spPr>
          <a:xfrm>
            <a:off x="21841371" y="14110700"/>
            <a:ext cx="1310206" cy="4955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User</a:t>
            </a:r>
            <a:endParaRPr kumimoji="1" lang="ja-JP" altLang="en-US" sz="2800" dirty="0"/>
          </a:p>
        </p:txBody>
      </p:sp>
      <p:sp>
        <p:nvSpPr>
          <p:cNvPr id="453" name="テキスト ボックス 452"/>
          <p:cNvSpPr txBox="1"/>
          <p:nvPr/>
        </p:nvSpPr>
        <p:spPr>
          <a:xfrm>
            <a:off x="18287114" y="14116159"/>
            <a:ext cx="2874466" cy="523220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Manufacturer</a:t>
            </a:r>
            <a:endParaRPr kumimoji="1" lang="ja-JP" altLang="en-US" sz="2800" dirty="0"/>
          </a:p>
        </p:txBody>
      </p:sp>
      <p:sp>
        <p:nvSpPr>
          <p:cNvPr id="454" name="角丸四角形吹き出し 453"/>
          <p:cNvSpPr/>
          <p:nvPr/>
        </p:nvSpPr>
        <p:spPr>
          <a:xfrm>
            <a:off x="14019358" y="13569169"/>
            <a:ext cx="3394683" cy="4009929"/>
          </a:xfrm>
          <a:prstGeom prst="wedgeRoundRectCallout">
            <a:avLst>
              <a:gd name="adj1" fmla="val 74919"/>
              <a:gd name="adj2" fmla="val -10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455" name="テキスト ボックス 454"/>
          <p:cNvSpPr txBox="1"/>
          <p:nvPr/>
        </p:nvSpPr>
        <p:spPr>
          <a:xfrm>
            <a:off x="22400196" y="16682676"/>
            <a:ext cx="2278207" cy="55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kumimoji="1" lang="en-US" altLang="ja-JP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en-US" altLang="ja-JP" sz="2800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kumimoji="1" lang="en-US" altLang="ja-JP" sz="2800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kumimoji="1" lang="en-US" altLang="ja-JP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kumimoji="1" lang="en-US" altLang="ja-JP" sz="2800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kumimoji="1" lang="en-US" altLang="ja-JP" sz="2800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kumimoji="1" lang="en-US" altLang="ja-JP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kumimoji="1" lang="is-IS" altLang="ja-JP" sz="2800" dirty="0">
                <a:solidFill>
                  <a:schemeClr val="tx2">
                    <a:lumMod val="75000"/>
                  </a:schemeClr>
                </a:solidFill>
              </a:rPr>
              <a:t>…,</a:t>
            </a:r>
            <a:r>
              <a:rPr kumimoji="1" lang="is-IS" altLang="ja-JP" sz="2800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kumimoji="1" lang="is-IS" altLang="ja-JP" sz="2800" baseline="-250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kumimoji="1" lang="en-US" altLang="ja-JP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ja-JP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7" name="テキスト ボックス 456"/>
          <p:cNvSpPr txBox="1"/>
          <p:nvPr/>
        </p:nvSpPr>
        <p:spPr>
          <a:xfrm>
            <a:off x="14453200" y="13503387"/>
            <a:ext cx="986347" cy="55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ID=1</a:t>
            </a:r>
            <a:endParaRPr kumimoji="1" lang="ja-JP" altLang="en-US" sz="2800" dirty="0"/>
          </a:p>
        </p:txBody>
      </p:sp>
      <p:sp>
        <p:nvSpPr>
          <p:cNvPr id="458" name="テキスト ボックス 457"/>
          <p:cNvSpPr txBox="1"/>
          <p:nvPr/>
        </p:nvSpPr>
        <p:spPr>
          <a:xfrm>
            <a:off x="14956416" y="13956158"/>
            <a:ext cx="2457625" cy="55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/>
              <a:t>V</a:t>
            </a:r>
            <a:r>
              <a:rPr kumimoji="1" lang="en-US" altLang="ja-JP" sz="2800" b="1" baseline="-25000" dirty="0"/>
              <a:t>1</a:t>
            </a:r>
            <a:r>
              <a:rPr kumimoji="1" lang="en-US" altLang="ja-JP" sz="2800" dirty="0"/>
              <a:t>(</a:t>
            </a:r>
            <a:r>
              <a:rPr kumimoji="1" lang="en-US" altLang="ja-JP" sz="2800" i="1" dirty="0"/>
              <a:t>p</a:t>
            </a:r>
            <a:r>
              <a:rPr kumimoji="1" lang="en-US" altLang="ja-JP" sz="2800" baseline="-25000" dirty="0"/>
              <a:t>1</a:t>
            </a:r>
            <a:r>
              <a:rPr kumimoji="1" lang="en-US" altLang="ja-JP" sz="2800" dirty="0"/>
              <a:t>,</a:t>
            </a:r>
            <a:r>
              <a:rPr kumimoji="1" lang="en-US" altLang="ja-JP" sz="2800" i="1" dirty="0"/>
              <a:t>p</a:t>
            </a:r>
            <a:r>
              <a:rPr kumimoji="1" lang="en-US" altLang="ja-JP" sz="2800" baseline="-25000" dirty="0"/>
              <a:t>2</a:t>
            </a:r>
            <a:r>
              <a:rPr kumimoji="1" lang="en-US" altLang="ja-JP" sz="2800" dirty="0"/>
              <a:t>,</a:t>
            </a:r>
            <a:r>
              <a:rPr kumimoji="1" lang="is-IS" altLang="ja-JP" sz="2800" dirty="0"/>
              <a:t>…,</a:t>
            </a:r>
            <a:r>
              <a:rPr kumimoji="1" lang="is-IS" altLang="ja-JP" sz="2800" i="1" dirty="0"/>
              <a:t>p</a:t>
            </a:r>
            <a:r>
              <a:rPr kumimoji="1" lang="is-IS" altLang="ja-JP" sz="2800" baseline="-25000" dirty="0"/>
              <a:t>i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460" name="テキスト ボックス 459"/>
          <p:cNvSpPr txBox="1"/>
          <p:nvPr/>
        </p:nvSpPr>
        <p:spPr>
          <a:xfrm>
            <a:off x="14452435" y="15880953"/>
            <a:ext cx="994017" cy="55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ID=n</a:t>
            </a:r>
            <a:endParaRPr kumimoji="1" lang="ja-JP" altLang="en-US" sz="2800" dirty="0"/>
          </a:p>
        </p:txBody>
      </p:sp>
      <p:sp>
        <p:nvSpPr>
          <p:cNvPr id="461" name="テキスト ボックス 460"/>
          <p:cNvSpPr txBox="1"/>
          <p:nvPr/>
        </p:nvSpPr>
        <p:spPr>
          <a:xfrm>
            <a:off x="14955652" y="16206992"/>
            <a:ext cx="2459643" cy="55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/>
              <a:t>V</a:t>
            </a:r>
            <a:r>
              <a:rPr kumimoji="1" lang="en-US" altLang="ja-JP" sz="2800" i="1" baseline="-25000" dirty="0"/>
              <a:t>n</a:t>
            </a:r>
            <a:r>
              <a:rPr kumimoji="1" lang="en-US" altLang="ja-JP" sz="2800" dirty="0"/>
              <a:t>(</a:t>
            </a:r>
            <a:r>
              <a:rPr kumimoji="1" lang="en-US" altLang="ja-JP" sz="2800" i="1" dirty="0"/>
              <a:t>p</a:t>
            </a:r>
            <a:r>
              <a:rPr kumimoji="1" lang="en-US" altLang="ja-JP" sz="2800" baseline="-25000" dirty="0"/>
              <a:t>1</a:t>
            </a:r>
            <a:r>
              <a:rPr kumimoji="1" lang="en-US" altLang="ja-JP" sz="2800" dirty="0"/>
              <a:t>,</a:t>
            </a:r>
            <a:r>
              <a:rPr kumimoji="1" lang="en-US" altLang="ja-JP" sz="2800" i="1" dirty="0"/>
              <a:t>p</a:t>
            </a:r>
            <a:r>
              <a:rPr kumimoji="1" lang="en-US" altLang="ja-JP" sz="2800" baseline="-25000" dirty="0"/>
              <a:t>2</a:t>
            </a:r>
            <a:r>
              <a:rPr kumimoji="1" lang="en-US" altLang="ja-JP" sz="2800" dirty="0"/>
              <a:t>,</a:t>
            </a:r>
            <a:r>
              <a:rPr kumimoji="1" lang="is-IS" altLang="ja-JP" sz="2800" dirty="0"/>
              <a:t>…,</a:t>
            </a:r>
            <a:r>
              <a:rPr kumimoji="1" lang="is-IS" altLang="ja-JP" sz="2800" i="1" dirty="0"/>
              <a:t>p</a:t>
            </a:r>
            <a:r>
              <a:rPr kumimoji="1" lang="is-IS" altLang="ja-JP" sz="2800" baseline="-25000" dirty="0"/>
              <a:t>i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462" name="テキスト ボックス 461"/>
          <p:cNvSpPr txBox="1"/>
          <p:nvPr/>
        </p:nvSpPr>
        <p:spPr>
          <a:xfrm rot="5400000">
            <a:off x="15550482" y="15780854"/>
            <a:ext cx="655829" cy="1940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is-I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63" name="テキスト ボックス 462"/>
          <p:cNvSpPr txBox="1"/>
          <p:nvPr/>
        </p:nvSpPr>
        <p:spPr>
          <a:xfrm>
            <a:off x="20742041" y="17116240"/>
            <a:ext cx="1851118" cy="55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(2)inquiry</a:t>
            </a:r>
            <a:endParaRPr kumimoji="1" lang="ja-JP" altLang="en-US" sz="2800" dirty="0"/>
          </a:p>
        </p:txBody>
      </p:sp>
      <p:sp>
        <p:nvSpPr>
          <p:cNvPr id="464" name="角丸四角形吹き出し 463"/>
          <p:cNvSpPr/>
          <p:nvPr/>
        </p:nvSpPr>
        <p:spPr>
          <a:xfrm>
            <a:off x="23418042" y="14708872"/>
            <a:ext cx="1849707" cy="747514"/>
          </a:xfrm>
          <a:prstGeom prst="wedgeRoundRectCallout">
            <a:avLst>
              <a:gd name="adj1" fmla="val -78594"/>
              <a:gd name="adj2" fmla="val 109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465" name="テキスト ボックス 464"/>
          <p:cNvSpPr txBox="1"/>
          <p:nvPr/>
        </p:nvSpPr>
        <p:spPr>
          <a:xfrm>
            <a:off x="23540953" y="14787162"/>
            <a:ext cx="1607632" cy="495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C0504D"/>
                </a:solidFill>
              </a:rPr>
              <a:t>Genuine?</a:t>
            </a:r>
            <a:endParaRPr kumimoji="1" lang="ja-JP" altLang="en-US" sz="2800" dirty="0">
              <a:solidFill>
                <a:srgbClr val="C0504D"/>
              </a:solidFill>
            </a:endParaRPr>
          </a:p>
        </p:txBody>
      </p:sp>
      <p:cxnSp>
        <p:nvCxnSpPr>
          <p:cNvPr id="466" name="直線矢印コネクタ 465"/>
          <p:cNvCxnSpPr>
            <a:cxnSpLocks/>
          </p:cNvCxnSpPr>
          <p:nvPr/>
        </p:nvCxnSpPr>
        <p:spPr>
          <a:xfrm flipH="1">
            <a:off x="19314796" y="17464855"/>
            <a:ext cx="3" cy="81778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直線矢印コネクタ 466"/>
          <p:cNvCxnSpPr>
            <a:cxnSpLocks/>
          </p:cNvCxnSpPr>
          <p:nvPr/>
        </p:nvCxnSpPr>
        <p:spPr>
          <a:xfrm flipV="1">
            <a:off x="19314796" y="18231176"/>
            <a:ext cx="3523647" cy="2513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/>
          <p:cNvSpPr txBox="1"/>
          <p:nvPr/>
        </p:nvSpPr>
        <p:spPr>
          <a:xfrm>
            <a:off x="22874952" y="17725120"/>
            <a:ext cx="1598792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Genuine or not</a:t>
            </a:r>
            <a:endParaRPr kumimoji="1" lang="ja-JP" altLang="en-US" sz="2800" dirty="0"/>
          </a:p>
        </p:txBody>
      </p:sp>
      <p:sp>
        <p:nvSpPr>
          <p:cNvPr id="470" name="テキスト ボックス 469"/>
          <p:cNvSpPr txBox="1"/>
          <p:nvPr/>
        </p:nvSpPr>
        <p:spPr>
          <a:xfrm>
            <a:off x="14453200" y="14495912"/>
            <a:ext cx="986347" cy="55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ID=2</a:t>
            </a:r>
            <a:endParaRPr kumimoji="1" lang="ja-JP" altLang="en-US" sz="2800" dirty="0"/>
          </a:p>
        </p:txBody>
      </p:sp>
      <p:sp>
        <p:nvSpPr>
          <p:cNvPr id="471" name="テキスト ボックス 470"/>
          <p:cNvSpPr txBox="1"/>
          <p:nvPr/>
        </p:nvSpPr>
        <p:spPr>
          <a:xfrm>
            <a:off x="14956416" y="14866677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/>
              <a:t>V</a:t>
            </a:r>
            <a:r>
              <a:rPr kumimoji="1" lang="en-US" altLang="ja-JP" sz="2800" b="1" i="1" baseline="-25000" dirty="0"/>
              <a:t>2</a:t>
            </a:r>
            <a:r>
              <a:rPr kumimoji="1" lang="en-US" altLang="ja-JP" sz="2800" dirty="0"/>
              <a:t>(</a:t>
            </a:r>
            <a:r>
              <a:rPr kumimoji="1" lang="en-US" altLang="ja-JP" sz="2800" i="1" dirty="0"/>
              <a:t>p</a:t>
            </a:r>
            <a:r>
              <a:rPr kumimoji="1" lang="en-US" altLang="ja-JP" sz="2800" baseline="-25000" dirty="0"/>
              <a:t>1</a:t>
            </a:r>
            <a:r>
              <a:rPr kumimoji="1" lang="en-US" altLang="ja-JP" sz="2800" dirty="0"/>
              <a:t>,</a:t>
            </a:r>
            <a:r>
              <a:rPr kumimoji="1" lang="en-US" altLang="ja-JP" sz="2800" i="1" dirty="0"/>
              <a:t>p</a:t>
            </a:r>
            <a:r>
              <a:rPr kumimoji="1" lang="en-US" altLang="ja-JP" sz="2800" baseline="-25000" dirty="0"/>
              <a:t>2</a:t>
            </a:r>
            <a:r>
              <a:rPr kumimoji="1" lang="en-US" altLang="ja-JP" sz="2800" dirty="0"/>
              <a:t>,</a:t>
            </a:r>
            <a:r>
              <a:rPr kumimoji="1" lang="is-IS" altLang="ja-JP" sz="2800" dirty="0"/>
              <a:t>…,</a:t>
            </a:r>
            <a:r>
              <a:rPr kumimoji="1" lang="is-IS" altLang="ja-JP" sz="2800" i="1" dirty="0"/>
              <a:t>p</a:t>
            </a:r>
            <a:r>
              <a:rPr kumimoji="1" lang="is-IS" altLang="ja-JP" sz="2800" baseline="-25000" dirty="0"/>
              <a:t>i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472" name="直線コネクタ 471"/>
          <p:cNvCxnSpPr/>
          <p:nvPr/>
        </p:nvCxnSpPr>
        <p:spPr>
          <a:xfrm>
            <a:off x="21602920" y="17765774"/>
            <a:ext cx="0" cy="833664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9" name="図 498" descr="computer_ls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878" y="13914630"/>
            <a:ext cx="720841" cy="653282"/>
          </a:xfrm>
          <a:prstGeom prst="rect">
            <a:avLst/>
          </a:prstGeom>
        </p:spPr>
      </p:pic>
      <p:pic>
        <p:nvPicPr>
          <p:cNvPr id="500" name="図 499" descr="computer_ls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878" y="15000159"/>
            <a:ext cx="720841" cy="653282"/>
          </a:xfrm>
          <a:prstGeom prst="rect">
            <a:avLst/>
          </a:prstGeom>
        </p:spPr>
      </p:pic>
      <p:pic>
        <p:nvPicPr>
          <p:cNvPr id="501" name="図 500" descr="computer_ls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878" y="16321995"/>
            <a:ext cx="720841" cy="653282"/>
          </a:xfrm>
          <a:prstGeom prst="rect">
            <a:avLst/>
          </a:prstGeom>
        </p:spPr>
      </p:pic>
      <p:pic>
        <p:nvPicPr>
          <p:cNvPr id="502" name="図 501" descr="computer_ls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501" y="14866677"/>
            <a:ext cx="1037609" cy="940362"/>
          </a:xfrm>
          <a:prstGeom prst="rect">
            <a:avLst/>
          </a:prstGeom>
        </p:spPr>
      </p:pic>
      <p:sp>
        <p:nvSpPr>
          <p:cNvPr id="503" name="Rounded Rectangle 90"/>
          <p:cNvSpPr/>
          <p:nvPr/>
        </p:nvSpPr>
        <p:spPr>
          <a:xfrm>
            <a:off x="13380037" y="12955934"/>
            <a:ext cx="11970668" cy="1081200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5" name="テキスト ボックス 504"/>
          <p:cNvSpPr txBox="1"/>
          <p:nvPr/>
        </p:nvSpPr>
        <p:spPr>
          <a:xfrm>
            <a:off x="13909137" y="18755792"/>
            <a:ext cx="11157036" cy="16616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Identification through machine learning</a:t>
            </a:r>
          </a:p>
          <a:p>
            <a:r>
              <a:rPr lang="en-US" altLang="ja-JP" sz="3600" dirty="0"/>
              <a:t>- Learn </a:t>
            </a:r>
            <a:r>
              <a:rPr lang="en-US" altLang="ja-JP" sz="3600" b="1" i="1" dirty="0"/>
              <a:t>f</a:t>
            </a:r>
            <a:r>
              <a:rPr lang="en-US" altLang="ja-JP" sz="3600" dirty="0"/>
              <a:t> based on training data set from the database</a:t>
            </a:r>
          </a:p>
          <a:p>
            <a:r>
              <a:rPr lang="en-US" altLang="ja-JP" sz="3600" dirty="0"/>
              <a:t> - Then, the device ID of new devices are estimated using </a:t>
            </a:r>
            <a:r>
              <a:rPr lang="en-US" altLang="ja-JP" sz="3600" b="1" i="1" dirty="0"/>
              <a:t>f</a:t>
            </a:r>
          </a:p>
        </p:txBody>
      </p:sp>
      <p:grpSp>
        <p:nvGrpSpPr>
          <p:cNvPr id="1052" name="図形グループ 1051"/>
          <p:cNvGrpSpPr/>
          <p:nvPr/>
        </p:nvGrpSpPr>
        <p:grpSpPr>
          <a:xfrm>
            <a:off x="14137491" y="20577082"/>
            <a:ext cx="7991433" cy="2582848"/>
            <a:chOff x="14996414" y="21180024"/>
            <a:chExt cx="8981438" cy="3257601"/>
          </a:xfrm>
        </p:grpSpPr>
        <p:sp>
          <p:nvSpPr>
            <p:cNvPr id="504" name="正方形/長方形 503"/>
            <p:cNvSpPr/>
            <p:nvPr/>
          </p:nvSpPr>
          <p:spPr>
            <a:xfrm>
              <a:off x="14996414" y="21180024"/>
              <a:ext cx="8981438" cy="3257601"/>
            </a:xfrm>
            <a:prstGeom prst="rect">
              <a:avLst/>
            </a:prstGeom>
            <a:solidFill>
              <a:srgbClr val="FFFF36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506" name="テキスト ボックス 505"/>
            <p:cNvSpPr txBox="1"/>
            <p:nvPr/>
          </p:nvSpPr>
          <p:spPr>
            <a:xfrm>
              <a:off x="16821455" y="21987299"/>
              <a:ext cx="1287438" cy="1213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800" dirty="0"/>
                <a:t>=  </a:t>
              </a:r>
              <a:r>
                <a:rPr lang="en-US" altLang="ja-JP" sz="6000" b="1" i="1" dirty="0">
                  <a:solidFill>
                    <a:schemeClr val="accent2"/>
                  </a:solidFill>
                </a:rPr>
                <a:t>f</a:t>
              </a:r>
              <a:r>
                <a:rPr lang="en-US" altLang="ja-JP" sz="4800" i="1" dirty="0"/>
                <a:t> </a:t>
              </a:r>
              <a:endParaRPr kumimoji="1" lang="ja-JP" altLang="en-US" sz="4800" dirty="0"/>
            </a:p>
          </p:txBody>
        </p:sp>
        <p:sp>
          <p:nvSpPr>
            <p:cNvPr id="507" name="テキスト ボックス 506"/>
            <p:cNvSpPr txBox="1"/>
            <p:nvPr/>
          </p:nvSpPr>
          <p:spPr>
            <a:xfrm>
              <a:off x="15699611" y="21461233"/>
              <a:ext cx="702980" cy="2678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i="1" dirty="0"/>
                <a:t>x</a:t>
              </a:r>
              <a:r>
                <a:rPr kumimoji="1" lang="en-US" altLang="ja-JP" sz="4400" i="1" baseline="-25000" dirty="0"/>
                <a:t>1</a:t>
              </a:r>
              <a:endParaRPr kumimoji="1" lang="en-US" altLang="ja-JP" sz="4400" baseline="-25000" dirty="0"/>
            </a:p>
            <a:p>
              <a:r>
                <a:rPr lang="en-US" altLang="ja-JP" sz="4400" dirty="0"/>
                <a:t> </a:t>
              </a:r>
            </a:p>
            <a:p>
              <a:r>
                <a:rPr lang="en-US" altLang="ja-JP" sz="4400" i="1" dirty="0"/>
                <a:t>x</a:t>
              </a:r>
              <a:r>
                <a:rPr lang="en-US" altLang="ja-JP" sz="4400" baseline="-25000" dirty="0"/>
                <a:t>n</a:t>
              </a:r>
            </a:p>
          </p:txBody>
        </p:sp>
        <p:sp>
          <p:nvSpPr>
            <p:cNvPr id="508" name="テキスト ボックス 507"/>
            <p:cNvSpPr txBox="1"/>
            <p:nvPr/>
          </p:nvSpPr>
          <p:spPr>
            <a:xfrm rot="5400000">
              <a:off x="15943841" y="22426782"/>
              <a:ext cx="791752" cy="1025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is-IS" altLang="ja-JP" sz="5400" dirty="0"/>
                <a:t>…</a:t>
              </a:r>
              <a:endParaRPr kumimoji="1" lang="ja-JP" altLang="en-US" sz="5400" dirty="0"/>
            </a:p>
          </p:txBody>
        </p:sp>
        <p:sp>
          <p:nvSpPr>
            <p:cNvPr id="509" name="テキスト ボックス 508"/>
            <p:cNvSpPr txBox="1"/>
            <p:nvPr/>
          </p:nvSpPr>
          <p:spPr>
            <a:xfrm>
              <a:off x="18503111" y="21321686"/>
              <a:ext cx="4655665" cy="2678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i="1" dirty="0"/>
                <a:t>P</a:t>
              </a:r>
              <a:r>
                <a:rPr lang="en-US" altLang="ja-JP" sz="4400" baseline="-25000" dirty="0"/>
                <a:t>(1</a:t>
              </a:r>
              <a:r>
                <a:rPr lang="en-US" altLang="ja-JP" sz="4400" i="1" baseline="-25000" dirty="0"/>
                <a:t>,</a:t>
              </a:r>
              <a:r>
                <a:rPr lang="en-US" altLang="ja-JP" sz="4400" baseline="-25000" dirty="0"/>
                <a:t>1)</a:t>
              </a:r>
              <a:r>
                <a:rPr lang="en-US" altLang="ja-JP" sz="4400" dirty="0"/>
                <a:t>, </a:t>
              </a:r>
              <a:r>
                <a:rPr lang="en-US" altLang="ja-JP" sz="4400" i="1" dirty="0"/>
                <a:t>p</a:t>
              </a:r>
              <a:r>
                <a:rPr lang="en-US" altLang="ja-JP" sz="4400" baseline="-25000" dirty="0"/>
                <a:t>(1</a:t>
              </a:r>
              <a:r>
                <a:rPr lang="en-US" altLang="ja-JP" sz="4400" i="1" baseline="-25000" dirty="0"/>
                <a:t>,</a:t>
              </a:r>
              <a:r>
                <a:rPr lang="en-US" altLang="ja-JP" sz="4400" baseline="-25000" dirty="0"/>
                <a:t>2)</a:t>
              </a:r>
              <a:r>
                <a:rPr lang="en-US" altLang="ja-JP" sz="4400" dirty="0"/>
                <a:t>,</a:t>
              </a:r>
              <a:r>
                <a:rPr lang="is-IS" altLang="ja-JP" sz="4400" dirty="0"/>
                <a:t>…, </a:t>
              </a:r>
              <a:r>
                <a:rPr lang="is-IS" altLang="ja-JP" sz="4400" i="1" dirty="0"/>
                <a:t>p</a:t>
              </a:r>
              <a:r>
                <a:rPr lang="en-US" altLang="ja-JP" sz="4400" baseline="-25000" dirty="0"/>
                <a:t>(1</a:t>
              </a:r>
              <a:r>
                <a:rPr lang="en-US" altLang="ja-JP" sz="4400" i="1" baseline="-25000" dirty="0"/>
                <a:t>,</a:t>
              </a:r>
              <a:r>
                <a:rPr lang="en-US" altLang="ja-JP" sz="4400" baseline="-25000" dirty="0"/>
                <a:t>i)</a:t>
              </a:r>
              <a:endParaRPr lang="is-IS" altLang="ja-JP" sz="4400" baseline="-25000" dirty="0"/>
            </a:p>
            <a:p>
              <a:r>
                <a:rPr lang="en-US" altLang="ja-JP" sz="4400" dirty="0"/>
                <a:t> </a:t>
              </a:r>
            </a:p>
            <a:p>
              <a:r>
                <a:rPr lang="en-US" altLang="ja-JP" sz="4400" i="1" dirty="0"/>
                <a:t>P</a:t>
              </a:r>
              <a:r>
                <a:rPr lang="en-US" altLang="ja-JP" sz="4400" baseline="-25000" dirty="0"/>
                <a:t>(</a:t>
              </a:r>
              <a:r>
                <a:rPr lang="en-US" altLang="ja-JP" sz="4400" i="1" baseline="-25000" dirty="0"/>
                <a:t>n,1</a:t>
              </a:r>
              <a:r>
                <a:rPr lang="en-US" altLang="ja-JP" sz="4400" baseline="-25000" dirty="0"/>
                <a:t>)</a:t>
              </a:r>
              <a:r>
                <a:rPr lang="en-US" altLang="ja-JP" sz="4400" dirty="0"/>
                <a:t>, </a:t>
              </a:r>
              <a:r>
                <a:rPr lang="en-US" altLang="ja-JP" sz="4400" i="1" dirty="0"/>
                <a:t>p</a:t>
              </a:r>
              <a:r>
                <a:rPr lang="en-US" altLang="ja-JP" sz="4400" baseline="-25000" dirty="0"/>
                <a:t>(</a:t>
              </a:r>
              <a:r>
                <a:rPr lang="en-US" altLang="ja-JP" sz="4400" i="1" baseline="-25000" dirty="0"/>
                <a:t>n,2</a:t>
              </a:r>
              <a:r>
                <a:rPr lang="en-US" altLang="ja-JP" sz="4400" baseline="-25000" dirty="0"/>
                <a:t>)</a:t>
              </a:r>
              <a:r>
                <a:rPr lang="en-US" altLang="ja-JP" sz="4400" dirty="0"/>
                <a:t>,</a:t>
              </a:r>
              <a:r>
                <a:rPr lang="is-IS" altLang="ja-JP" sz="4400" dirty="0"/>
                <a:t>…, </a:t>
              </a:r>
              <a:r>
                <a:rPr lang="is-IS" altLang="ja-JP" sz="4400" i="1" dirty="0"/>
                <a:t>p</a:t>
              </a:r>
              <a:r>
                <a:rPr lang="en-US" altLang="ja-JP" sz="4400" baseline="-25000" dirty="0"/>
                <a:t>(</a:t>
              </a:r>
              <a:r>
                <a:rPr lang="en-US" altLang="ja-JP" sz="4400" i="1" baseline="-25000" dirty="0"/>
                <a:t>n,i</a:t>
              </a:r>
              <a:r>
                <a:rPr lang="en-US" altLang="ja-JP" sz="4400" baseline="-25000" dirty="0"/>
                <a:t>)</a:t>
              </a:r>
              <a:endParaRPr lang="is-IS" altLang="ja-JP" sz="4400" baseline="-25000" dirty="0"/>
            </a:p>
          </p:txBody>
        </p:sp>
        <p:grpSp>
          <p:nvGrpSpPr>
            <p:cNvPr id="510" name="図形グループ 509"/>
            <p:cNvGrpSpPr/>
            <p:nvPr/>
          </p:nvGrpSpPr>
          <p:grpSpPr>
            <a:xfrm>
              <a:off x="15372284" y="21494250"/>
              <a:ext cx="8300115" cy="2602094"/>
              <a:chOff x="20125273" y="13974520"/>
              <a:chExt cx="8300115" cy="2985555"/>
            </a:xfrm>
          </p:grpSpPr>
          <p:grpSp>
            <p:nvGrpSpPr>
              <p:cNvPr id="511" name="図形グループ 510"/>
              <p:cNvGrpSpPr/>
              <p:nvPr/>
            </p:nvGrpSpPr>
            <p:grpSpPr>
              <a:xfrm>
                <a:off x="20125273" y="14023836"/>
                <a:ext cx="1383241" cy="2936239"/>
                <a:chOff x="20621400" y="17581868"/>
                <a:chExt cx="1383241" cy="3326192"/>
              </a:xfrm>
            </p:grpSpPr>
            <p:sp>
              <p:nvSpPr>
                <p:cNvPr id="514" name="左大かっこ 513"/>
                <p:cNvSpPr/>
                <p:nvPr/>
              </p:nvSpPr>
              <p:spPr>
                <a:xfrm>
                  <a:off x="20621400" y="17602188"/>
                  <a:ext cx="231004" cy="3305872"/>
                </a:xfrm>
                <a:prstGeom prst="leftBracket">
                  <a:avLst>
                    <a:gd name="adj" fmla="val 190571"/>
                  </a:avLst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4800"/>
                </a:p>
              </p:txBody>
            </p:sp>
            <p:sp>
              <p:nvSpPr>
                <p:cNvPr id="515" name="左大かっこ 514"/>
                <p:cNvSpPr/>
                <p:nvPr/>
              </p:nvSpPr>
              <p:spPr>
                <a:xfrm flipH="1">
                  <a:off x="21792141" y="17581868"/>
                  <a:ext cx="212500" cy="3305873"/>
                </a:xfrm>
                <a:prstGeom prst="leftBracket">
                  <a:avLst>
                    <a:gd name="adj" fmla="val 147580"/>
                  </a:avLst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4800"/>
                </a:p>
              </p:txBody>
            </p:sp>
          </p:grpSp>
          <p:sp>
            <p:nvSpPr>
              <p:cNvPr id="512" name="左大かっこ 511"/>
              <p:cNvSpPr/>
              <p:nvPr/>
            </p:nvSpPr>
            <p:spPr>
              <a:xfrm>
                <a:off x="23053422" y="13974520"/>
                <a:ext cx="231004" cy="2918302"/>
              </a:xfrm>
              <a:prstGeom prst="leftBracket">
                <a:avLst>
                  <a:gd name="adj" fmla="val 190571"/>
                </a:avLst>
              </a:prstGeom>
              <a:ln w="571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/>
              </a:p>
            </p:txBody>
          </p:sp>
          <p:sp>
            <p:nvSpPr>
              <p:cNvPr id="513" name="左大かっこ 512"/>
              <p:cNvSpPr/>
              <p:nvPr/>
            </p:nvSpPr>
            <p:spPr>
              <a:xfrm flipH="1">
                <a:off x="28212888" y="14003663"/>
                <a:ext cx="212500" cy="2918302"/>
              </a:xfrm>
              <a:prstGeom prst="leftBracket">
                <a:avLst>
                  <a:gd name="adj" fmla="val 147580"/>
                </a:avLst>
              </a:prstGeom>
              <a:ln w="571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/>
              </a:p>
            </p:txBody>
          </p:sp>
        </p:grpSp>
        <p:sp>
          <p:nvSpPr>
            <p:cNvPr id="516" name="テキスト ボックス 515"/>
            <p:cNvSpPr txBox="1"/>
            <p:nvPr/>
          </p:nvSpPr>
          <p:spPr>
            <a:xfrm rot="5400000">
              <a:off x="20641333" y="22426782"/>
              <a:ext cx="791752" cy="1025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is-IS" altLang="ja-JP" sz="5400" dirty="0"/>
                <a:t>…</a:t>
              </a:r>
              <a:endParaRPr kumimoji="1" lang="ja-JP" altLang="en-US" sz="5400" dirty="0"/>
            </a:p>
          </p:txBody>
        </p:sp>
      </p:grpSp>
      <p:sp>
        <p:nvSpPr>
          <p:cNvPr id="517" name="テキスト ボックス 516"/>
          <p:cNvSpPr txBox="1"/>
          <p:nvPr/>
        </p:nvSpPr>
        <p:spPr>
          <a:xfrm>
            <a:off x="20840315" y="7499977"/>
            <a:ext cx="15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system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518" name="テキスト ボックス 517"/>
          <p:cNvSpPr txBox="1"/>
          <p:nvPr/>
        </p:nvSpPr>
        <p:spPr>
          <a:xfrm>
            <a:off x="22098291" y="20724626"/>
            <a:ext cx="287771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i="1" dirty="0"/>
              <a:t>X</a:t>
            </a:r>
            <a:r>
              <a:rPr kumimoji="1" lang="en-US" altLang="ja-JP" sz="3200" i="1" baseline="-25000" dirty="0"/>
              <a:t>1</a:t>
            </a:r>
            <a:r>
              <a:rPr kumimoji="1" lang="en-US" altLang="ja-JP" sz="3200" dirty="0"/>
              <a:t>: device ID=1</a:t>
            </a:r>
          </a:p>
          <a:p>
            <a:endParaRPr lang="en-US" altLang="ja-JP" sz="2000" dirty="0"/>
          </a:p>
          <a:p>
            <a:r>
              <a:rPr lang="en-US" altLang="ja-JP" sz="3200" i="1" dirty="0"/>
              <a:t>P</a:t>
            </a:r>
            <a:r>
              <a:rPr lang="en-US" altLang="ja-JP" sz="3200" baseline="-25000" dirty="0"/>
              <a:t>(1</a:t>
            </a:r>
            <a:r>
              <a:rPr lang="en-US" altLang="ja-JP" sz="3200" i="1" baseline="-25000" dirty="0"/>
              <a:t>,</a:t>
            </a:r>
            <a:r>
              <a:rPr lang="en-US" altLang="ja-JP" sz="3200" baseline="-25000" dirty="0"/>
              <a:t>1)</a:t>
            </a:r>
            <a:r>
              <a:rPr lang="en-US" altLang="ja-JP" sz="3200" dirty="0"/>
              <a:t>,</a:t>
            </a:r>
            <a:r>
              <a:rPr lang="en-US" altLang="ja-JP" sz="3200" i="1" dirty="0"/>
              <a:t>p</a:t>
            </a:r>
            <a:r>
              <a:rPr lang="en-US" altLang="ja-JP" sz="3200" baseline="-25000" dirty="0"/>
              <a:t>(1</a:t>
            </a:r>
            <a:r>
              <a:rPr lang="en-US" altLang="ja-JP" sz="3200" i="1" baseline="-25000" dirty="0"/>
              <a:t>,</a:t>
            </a:r>
            <a:r>
              <a:rPr lang="en-US" altLang="ja-JP" sz="3200" baseline="-25000" dirty="0"/>
              <a:t>2)</a:t>
            </a:r>
            <a:r>
              <a:rPr lang="en-US" altLang="ja-JP" sz="3200" dirty="0"/>
              <a:t>,</a:t>
            </a:r>
            <a:r>
              <a:rPr lang="is-IS" altLang="ja-JP" sz="3200" dirty="0"/>
              <a:t>…,</a:t>
            </a:r>
            <a:r>
              <a:rPr lang="is-IS" altLang="ja-JP" sz="3200" i="1" dirty="0"/>
              <a:t>p</a:t>
            </a:r>
            <a:r>
              <a:rPr lang="en-US" altLang="ja-JP" sz="3200" baseline="-25000" dirty="0" smtClean="0"/>
              <a:t>(1</a:t>
            </a:r>
            <a:r>
              <a:rPr lang="en-US" altLang="ja-JP" sz="3200" i="1" baseline="-25000" dirty="0" smtClean="0"/>
              <a:t>,</a:t>
            </a:r>
            <a:r>
              <a:rPr lang="en-US" altLang="ja-JP" sz="3200" baseline="-25000" dirty="0" smtClean="0"/>
              <a:t>i</a:t>
            </a:r>
            <a:r>
              <a:rPr lang="en-US" altLang="ja-JP" sz="3200" baseline="-25000" dirty="0"/>
              <a:t>)</a:t>
            </a:r>
            <a:endParaRPr lang="is-IS" altLang="ja-JP" sz="3200" dirty="0"/>
          </a:p>
          <a:p>
            <a:r>
              <a:rPr kumimoji="1" lang="en-US" altLang="ja-JP" sz="3200" dirty="0"/>
              <a:t>:Feature vector</a:t>
            </a:r>
          </a:p>
        </p:txBody>
      </p:sp>
      <p:sp>
        <p:nvSpPr>
          <p:cNvPr id="519" name="テキスト ボックス 518"/>
          <p:cNvSpPr txBox="1"/>
          <p:nvPr/>
        </p:nvSpPr>
        <p:spPr>
          <a:xfrm>
            <a:off x="9650670" y="15403811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frequency</a:t>
            </a:r>
            <a:endParaRPr kumimoji="1" lang="ja-JP" altLang="en-US" sz="2800" dirty="0"/>
          </a:p>
        </p:txBody>
      </p:sp>
      <p:cxnSp>
        <p:nvCxnSpPr>
          <p:cNvPr id="132" name="直線コネクタ 131"/>
          <p:cNvCxnSpPr/>
          <p:nvPr/>
        </p:nvCxnSpPr>
        <p:spPr>
          <a:xfrm>
            <a:off x="10229684" y="14366373"/>
            <a:ext cx="0" cy="1183351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/>
          <p:cNvCxnSpPr/>
          <p:nvPr/>
        </p:nvCxnSpPr>
        <p:spPr>
          <a:xfrm>
            <a:off x="10629869" y="14366373"/>
            <a:ext cx="0" cy="1183351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9829003" y="15282727"/>
            <a:ext cx="400681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直線矢印コネクタ 520"/>
          <p:cNvCxnSpPr/>
          <p:nvPr/>
        </p:nvCxnSpPr>
        <p:spPr>
          <a:xfrm flipH="1">
            <a:off x="10654896" y="15282727"/>
            <a:ext cx="381760" cy="195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3"/>
          </p:cNvCxnSpPr>
          <p:nvPr/>
        </p:nvCxnSpPr>
        <p:spPr>
          <a:xfrm>
            <a:off x="4656366" y="16896258"/>
            <a:ext cx="3567258" cy="1286348"/>
          </a:xfrm>
          <a:prstGeom prst="bentConnector3">
            <a:avLst>
              <a:gd name="adj1" fmla="val 73609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B39B3CB-EA82-2B45-BCAA-167901548E4C}"/>
              </a:ext>
            </a:extLst>
          </p:cNvPr>
          <p:cNvSpPr txBox="1"/>
          <p:nvPr/>
        </p:nvSpPr>
        <p:spPr>
          <a:xfrm>
            <a:off x="8953703" y="25751380"/>
            <a:ext cx="8802669" cy="104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200" dirty="0"/>
              <a:t>Using </a:t>
            </a:r>
            <a:r>
              <a:rPr lang="en-US" sz="4200" b="1" i="1" dirty="0">
                <a:solidFill>
                  <a:schemeClr val="accent1"/>
                </a:solidFill>
              </a:rPr>
              <a:t>ring oscillator</a:t>
            </a:r>
            <a:r>
              <a:rPr lang="en-US" sz="4200" dirty="0"/>
              <a:t>, frequency is measured in different row and column position inside the FPGA.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200" dirty="0"/>
              <a:t>Fingerprint of </a:t>
            </a:r>
            <a:r>
              <a:rPr lang="en-US" sz="4200" b="1" i="1" dirty="0">
                <a:solidFill>
                  <a:schemeClr val="accent6"/>
                </a:solidFill>
              </a:rPr>
              <a:t>genuine</a:t>
            </a:r>
            <a:r>
              <a:rPr lang="en-US" sz="4200" dirty="0"/>
              <a:t> and </a:t>
            </a:r>
            <a:r>
              <a:rPr lang="en-US" sz="4200" b="1" i="1" dirty="0">
                <a:solidFill>
                  <a:srgbClr val="FF0000"/>
                </a:solidFill>
              </a:rPr>
              <a:t>counterfeited</a:t>
            </a:r>
            <a:r>
              <a:rPr lang="en-US" sz="4200" dirty="0"/>
              <a:t> FPGA looks different shape due to spatial process variations.  </a:t>
            </a:r>
            <a:endParaRPr lang="en-US" sz="4200" dirty="0" smtClean="0"/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200" dirty="0" smtClean="0"/>
              <a:t>Used </a:t>
            </a:r>
            <a:r>
              <a:rPr lang="en-US" sz="4200" b="1" i="1" dirty="0" smtClean="0">
                <a:solidFill>
                  <a:schemeClr val="accent4">
                    <a:lumMod val="50000"/>
                  </a:schemeClr>
                </a:solidFill>
              </a:rPr>
              <a:t>BASYS-3</a:t>
            </a:r>
            <a:r>
              <a:rPr lang="en-US" sz="4200" dirty="0" smtClean="0"/>
              <a:t> FPGA board and </a:t>
            </a:r>
            <a:r>
              <a:rPr lang="en-US" sz="4200" b="1" i="1" dirty="0" smtClean="0">
                <a:solidFill>
                  <a:schemeClr val="accent4">
                    <a:lumMod val="50000"/>
                  </a:schemeClr>
                </a:solidFill>
              </a:rPr>
              <a:t>ZYBO</a:t>
            </a:r>
            <a:r>
              <a:rPr lang="en-US" sz="4200" dirty="0" smtClean="0"/>
              <a:t> FPGA board of Xilinx Corp. for training and testing proposed technique. 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200" dirty="0"/>
              <a:t>Finally using </a:t>
            </a:r>
            <a:r>
              <a:rPr lang="en-US" sz="4200" b="1" i="1" dirty="0" smtClean="0">
                <a:solidFill>
                  <a:srgbClr val="7030A0"/>
                </a:solidFill>
              </a:rPr>
              <a:t>Machine Learning </a:t>
            </a:r>
            <a:r>
              <a:rPr lang="en-US" sz="4200" dirty="0"/>
              <a:t>technique classify the counterfeited FPGA from genuine FPGA. </a:t>
            </a:r>
          </a:p>
          <a:p>
            <a:pPr marL="571500" indent="-571500" algn="just">
              <a:buFont typeface="Wingdings" pitchFamily="2" charset="2"/>
              <a:buChar char="§"/>
            </a:pPr>
            <a:endParaRPr lang="en-US" sz="4400" dirty="0"/>
          </a:p>
          <a:p>
            <a:pPr marL="571500" indent="-571500" algn="just">
              <a:buFont typeface="Wingdings" pitchFamily="2" charset="2"/>
              <a:buChar char="§"/>
            </a:pPr>
            <a:endParaRPr lang="en-US" sz="4400" dirty="0"/>
          </a:p>
        </p:txBody>
      </p:sp>
      <p:pic>
        <p:nvPicPr>
          <p:cNvPr id="1026" name="Picture 2" descr="F:\cicp 2017\image\final\01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33" y="24567523"/>
            <a:ext cx="8170862" cy="61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cicp 2017\image\final\02.e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58" y="29130021"/>
            <a:ext cx="8170862" cy="61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cicp 2017\image\final\ML1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072" y="26410595"/>
            <a:ext cx="5867400" cy="44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cicp 2017\image\final\ML2.e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6004" y="31360475"/>
            <a:ext cx="5867400" cy="44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42670" y="25751380"/>
            <a:ext cx="613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cs typeface="Times New Roman" panose="02020603050405020304" pitchFamily="18" charset="0"/>
              </a:rPr>
              <a:t>Detect </a:t>
            </a:r>
            <a:r>
              <a:rPr lang="en-US" sz="3600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Counterfeited</a:t>
            </a:r>
            <a:r>
              <a:rPr lang="en-US" sz="3600" b="1" dirty="0" smtClean="0">
                <a:cs typeface="Times New Roman" panose="02020603050405020304" pitchFamily="18" charset="0"/>
              </a:rPr>
              <a:t> FPGA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782420" y="30709670"/>
            <a:ext cx="613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cs typeface="Times New Roman" panose="02020603050405020304" pitchFamily="18" charset="0"/>
              </a:rPr>
              <a:t>Detect </a:t>
            </a:r>
            <a:r>
              <a:rPr lang="en-US" sz="36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New</a:t>
            </a:r>
            <a:r>
              <a:rPr lang="en-US" sz="3600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cs typeface="Times New Roman" panose="02020603050405020304" pitchFamily="18" charset="0"/>
              </a:rPr>
              <a:t>FPGA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8759</TotalTime>
  <Words>376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Foisal Ahmed</cp:lastModifiedBy>
  <cp:revision>256</cp:revision>
  <cp:lastPrinted>2018-02-22T08:41:21Z</cp:lastPrinted>
  <dcterms:created xsi:type="dcterms:W3CDTF">2017-11-13T01:42:35Z</dcterms:created>
  <dcterms:modified xsi:type="dcterms:W3CDTF">2018-02-23T12:09:51Z</dcterms:modified>
</cp:coreProperties>
</file>