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602"/>
  </p:normalViewPr>
  <p:slideViewPr>
    <p:cSldViewPr snapToGrid="0">
      <p:cViewPr>
        <p:scale>
          <a:sx n="260" d="100"/>
          <a:sy n="260" d="100"/>
        </p:scale>
        <p:origin x="144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52E6-55BB-00F2-0A42-FCBF4D632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54252C-A908-700D-9AD9-E2D46F9F67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363D0-5AE0-0D26-A7E0-347DCE4C3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431A-A7D2-7047-BD49-AC5765B8CEF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B977D-EA84-F64F-37F9-2C807501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BEEDD-AEB9-F786-FC1F-3D8D02BB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D735-D6CB-6D45-9C53-1552D92E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0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ADF47-8038-1EC1-8C51-F17C5AA82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0B58B-39A7-51C0-3615-C9CCE26FB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B9A87-8A77-7585-DA99-E674CD15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431A-A7D2-7047-BD49-AC5765B8CEF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358A6-353E-8E1A-C4D8-F3982B8F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2D293-863A-62E4-811A-3B8B3304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D735-D6CB-6D45-9C53-1552D92E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1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C84D7D-E7D1-C68C-2CE7-190E50E42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A4DCE8-671E-F816-B9ED-069B294C3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A58F3-EB58-FAAA-FFD0-6EB48C1A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431A-A7D2-7047-BD49-AC5765B8CEF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B2D50-D7FB-4453-3B6D-325A848D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EC578-63B8-4C5F-599A-EF68FB00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D735-D6CB-6D45-9C53-1552D92E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09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1E2B9-EDDE-85BB-BC21-B11A0E156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C5D26-6AB2-2E95-1042-D572ACC33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D0AD6-1399-0BC2-D2B7-1D7FE18D6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431A-A7D2-7047-BD49-AC5765B8CEF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1D695-F06B-91BE-69A5-8463C6655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45E79-1C82-5E59-DA57-86F3FF0B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D735-D6CB-6D45-9C53-1552D92E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3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C33FD-189B-7569-2A4E-C9E6C9CA0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6FCAC-BB06-59CD-B629-2A90B71D9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1824E-997B-9594-F774-C7130CBF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431A-A7D2-7047-BD49-AC5765B8CEF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9449B-A625-47B8-EBDC-22BB345E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DB4D2-0582-1234-902B-688F58B0D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D735-D6CB-6D45-9C53-1552D92E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65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9BFB9-73E4-1EB1-FF1D-2FACAE564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6420B-A8E0-E62E-2962-6E61EDC1D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7D5F4A-90BE-4209-2EC1-1A6B09E7E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C798B-7E1E-6415-0ABE-0DF84B9F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431A-A7D2-7047-BD49-AC5765B8CEF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B6989-AF66-F5F8-7C5D-0EBBB7EE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BFCB4-7C76-B015-38BF-52C101EEF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D735-D6CB-6D45-9C53-1552D92E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708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63E6-A288-A19E-FC80-2D1C902E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CBF8E-62FB-3126-B9E9-FEC71B719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9EFA1-69B0-F7A4-59F6-558BCE5F6F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0DDCD-B3F9-3E92-BC71-5A0760A1F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F86001-3858-192B-D83C-3537E1E941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F1F72-AE1B-8785-8B34-771706DCE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431A-A7D2-7047-BD49-AC5765B8CEF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2D4E27-C094-5DA6-675B-E43716F9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4840C-60CE-7EFB-7B3F-10AE0E9A7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D735-D6CB-6D45-9C53-1552D92E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53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8F8A8-BE9D-4EBB-FA27-BB7CA8DF0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A936A-3DC8-F70F-6B28-CD98CBD9B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431A-A7D2-7047-BD49-AC5765B8CEF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37E9A-1320-AA00-B255-0E30D1D8C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E26FF8-9271-AC6B-6AE3-552ACE0AA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D735-D6CB-6D45-9C53-1552D92E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93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3E0EB-F204-7AC7-7213-EBE13398E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431A-A7D2-7047-BD49-AC5765B8CEF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75BB9-053B-0549-917A-6FA3CD16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637F2-1607-9271-E4EA-BF63D94A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D735-D6CB-6D45-9C53-1552D92E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8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1338-BFB1-1949-9236-162489EA9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2EF07-C79B-4236-8FDE-3EB1B68BF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D959C-0D62-7B5D-1015-C06D14993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95496-E2A4-592C-B997-182AA27D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431A-A7D2-7047-BD49-AC5765B8CEF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7884D-4E08-5810-F236-610AD02D7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00BA20-4580-7C4A-95E3-495BF557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D735-D6CB-6D45-9C53-1552D92E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885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4DCF-612B-15DB-EB2B-D5183E23A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F334CD-9AFA-BBAE-759F-47692D2E7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52C84-8801-5D36-2CC4-F45D4153E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9FD028-EA69-DCEB-5E45-F4EB2AF9E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9431A-A7D2-7047-BD49-AC5765B8CEF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01F72B-59FB-5C7F-33A6-93831FE68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F7E40-C422-3F02-2CFF-3F5FC4AE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5D735-D6CB-6D45-9C53-1552D92E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0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07C37-E6F6-7668-B4DB-CD3C534D3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7F916-81AC-D629-8056-69B445AC1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5516F-FBDD-7B48-0A6C-F095CE78FE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9431A-A7D2-7047-BD49-AC5765B8CEF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36D74-A5DF-CFA0-CD18-E3B70EB6C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86E35-D339-142A-DDC4-763E197ED7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A5D735-D6CB-6D45-9C53-1552D92E2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6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2A6E9EBA-B3CB-E1C3-EAB4-C34AC81A2B8E}"/>
              </a:ext>
            </a:extLst>
          </p:cNvPr>
          <p:cNvGrpSpPr/>
          <p:nvPr/>
        </p:nvGrpSpPr>
        <p:grpSpPr>
          <a:xfrm>
            <a:off x="4896650" y="369613"/>
            <a:ext cx="2870355" cy="1213063"/>
            <a:chOff x="6721088" y="4288350"/>
            <a:chExt cx="2098861" cy="169673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664499D-F91F-FA7B-53E2-3D2998E6BB9D}"/>
                </a:ext>
              </a:extLst>
            </p:cNvPr>
            <p:cNvGrpSpPr/>
            <p:nvPr/>
          </p:nvGrpSpPr>
          <p:grpSpPr>
            <a:xfrm>
              <a:off x="6721088" y="4288350"/>
              <a:ext cx="2098861" cy="1508521"/>
              <a:chOff x="3583111" y="1652015"/>
              <a:chExt cx="2098861" cy="1508521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E3082D8-CFBB-1FD3-FD7F-E79195CA9A34}"/>
                  </a:ext>
                </a:extLst>
              </p:cNvPr>
              <p:cNvSpPr/>
              <p:nvPr/>
            </p:nvSpPr>
            <p:spPr>
              <a:xfrm>
                <a:off x="3583111" y="1652015"/>
                <a:ext cx="2098861" cy="15085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A81CF1E-E110-82FE-15D7-C8EAED5A42AF}"/>
                  </a:ext>
                </a:extLst>
              </p:cNvPr>
              <p:cNvSpPr txBox="1"/>
              <p:nvPr/>
            </p:nvSpPr>
            <p:spPr>
              <a:xfrm>
                <a:off x="4004654" y="1652016"/>
                <a:ext cx="1255776" cy="387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技术背景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8833A24-8E5F-2B1F-A572-0A11217E6586}"/>
                </a:ext>
              </a:extLst>
            </p:cNvPr>
            <p:cNvSpPr txBox="1"/>
            <p:nvPr/>
          </p:nvSpPr>
          <p:spPr>
            <a:xfrm>
              <a:off x="6724641" y="4564455"/>
              <a:ext cx="2095307" cy="14206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buFont typeface="Wingdings" pitchFamily="2" charset="2"/>
                <a:buChar char="§"/>
              </a:pPr>
              <a:r>
                <a:rPr lang="en-US" sz="12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Github</a:t>
              </a:r>
              <a:r>
                <a:rPr lang="en-US" sz="1200" dirty="0">
                  <a:latin typeface="SimSun" panose="02010600030101010101" pitchFamily="2" charset="-122"/>
                  <a:ea typeface="SimSun" panose="02010600030101010101" pitchFamily="2" charset="-122"/>
                </a:rPr>
                <a:t> Campus Expert</a:t>
              </a:r>
            </a:p>
            <a:p>
              <a:pPr marL="171450" indent="-171450" algn="ctr">
                <a:buFont typeface="Wingdings" pitchFamily="2" charset="2"/>
                <a:buChar char="§"/>
              </a:pPr>
              <a:r>
                <a:rPr lang="zh-CN" altLang="en-US" sz="12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开发</a:t>
              </a:r>
              <a:r>
                <a:rPr lang="zh-CN" altLang="en-US" sz="1200" dirty="0">
                  <a:latin typeface="SimSun" panose="02010600030101010101" pitchFamily="2" charset="-122"/>
                  <a:ea typeface="SimSun" panose="02010600030101010101" pitchFamily="2" charset="-122"/>
                </a:rPr>
                <a:t>多个数万次下载</a:t>
              </a:r>
              <a:r>
                <a:rPr lang="en-US" altLang="zh-CN" sz="1200" dirty="0">
                  <a:latin typeface="SimSun" panose="02010600030101010101" pitchFamily="2" charset="-122"/>
                  <a:ea typeface="SimSun" panose="02010600030101010101" pitchFamily="2" charset="-122"/>
                </a:rPr>
                <a:t>R/Python/LLM</a:t>
              </a:r>
              <a:r>
                <a:rPr lang="zh-CN" altLang="en-US" sz="1200" dirty="0">
                  <a:latin typeface="SimSun" panose="02010600030101010101" pitchFamily="2" charset="-122"/>
                  <a:ea typeface="SimSun" panose="02010600030101010101" pitchFamily="2" charset="-122"/>
                </a:rPr>
                <a:t>软件包</a:t>
              </a:r>
              <a:endParaRPr lang="en-US" altLang="zh-CN" sz="1200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marL="171450" indent="-171450" algn="ctr">
                <a:buFont typeface="Wingdings" pitchFamily="2" charset="2"/>
                <a:buChar char="§"/>
              </a:pPr>
              <a:r>
                <a:rPr lang="en-US" sz="1200" dirty="0">
                  <a:latin typeface="SimSun" panose="02010600030101010101" pitchFamily="2" charset="-122"/>
                  <a:ea typeface="SimSun" panose="02010600030101010101" pitchFamily="2" charset="-122"/>
                </a:rPr>
                <a:t>清华</a:t>
              </a:r>
              <a:r>
                <a:rPr lang="en-US" sz="12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R语言社群</a:t>
              </a:r>
              <a:r>
                <a:rPr lang="en-US" sz="1200" dirty="0">
                  <a:latin typeface="SimSun" panose="02010600030101010101" pitchFamily="2" charset="-122"/>
                  <a:ea typeface="SimSun" panose="02010600030101010101" pitchFamily="2" charset="-122"/>
                </a:rPr>
                <a:t>学生发起人</a:t>
              </a:r>
              <a:endParaRPr lang="en-US" altLang="zh-CN" sz="1200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marL="171450" indent="-171450" algn="ctr">
                <a:buFont typeface="Wingdings" pitchFamily="2" charset="2"/>
                <a:buChar char="§"/>
              </a:pPr>
              <a:endParaRPr lang="en-US" altLang="zh-CN" sz="1200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59" name="Up-Down Arrow 58">
            <a:extLst>
              <a:ext uri="{FF2B5EF4-FFF2-40B4-BE49-F238E27FC236}">
                <a16:creationId xmlns:a16="http://schemas.microsoft.com/office/drawing/2014/main" id="{86F57223-AEE6-2E26-CC70-1AEBB913EA27}"/>
              </a:ext>
            </a:extLst>
          </p:cNvPr>
          <p:cNvSpPr/>
          <p:nvPr/>
        </p:nvSpPr>
        <p:spPr>
          <a:xfrm rot="2981865">
            <a:off x="4120398" y="1206486"/>
            <a:ext cx="242519" cy="576064"/>
          </a:xfrm>
          <a:prstGeom prst="upDownArrow">
            <a:avLst>
              <a:gd name="adj1" fmla="val 50000"/>
              <a:gd name="adj2" fmla="val 4741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0D9853B-DF96-77BC-8486-95AF335704AB}"/>
              </a:ext>
            </a:extLst>
          </p:cNvPr>
          <p:cNvGrpSpPr/>
          <p:nvPr/>
        </p:nvGrpSpPr>
        <p:grpSpPr>
          <a:xfrm>
            <a:off x="6813096" y="2011934"/>
            <a:ext cx="2870355" cy="1223187"/>
            <a:chOff x="6721088" y="4288350"/>
            <a:chExt cx="2098861" cy="154298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43ADF01-9302-3BB0-2AB3-6FC704B7916C}"/>
                </a:ext>
              </a:extLst>
            </p:cNvPr>
            <p:cNvGrpSpPr/>
            <p:nvPr/>
          </p:nvGrpSpPr>
          <p:grpSpPr>
            <a:xfrm>
              <a:off x="6721088" y="4288350"/>
              <a:ext cx="2098861" cy="1508521"/>
              <a:chOff x="3583111" y="1652015"/>
              <a:chExt cx="2098861" cy="1508521"/>
            </a:xfrm>
          </p:grpSpPr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0D21BCA7-6A8C-20DA-BCBA-2D37EB524A74}"/>
                  </a:ext>
                </a:extLst>
              </p:cNvPr>
              <p:cNvSpPr/>
              <p:nvPr/>
            </p:nvSpPr>
            <p:spPr>
              <a:xfrm>
                <a:off x="3583111" y="1652015"/>
                <a:ext cx="2098861" cy="15085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BADABBF-B9D3-D5A9-2223-7BC3B9B4E712}"/>
                  </a:ext>
                </a:extLst>
              </p:cNvPr>
              <p:cNvSpPr txBox="1"/>
              <p:nvPr/>
            </p:nvSpPr>
            <p:spPr>
              <a:xfrm>
                <a:off x="4004654" y="1652016"/>
                <a:ext cx="12557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跨文化协作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3C0ECBF-185A-6561-DD8F-889DDBB46950}"/>
                </a:ext>
              </a:extLst>
            </p:cNvPr>
            <p:cNvSpPr txBox="1"/>
            <p:nvPr/>
          </p:nvSpPr>
          <p:spPr>
            <a:xfrm>
              <a:off x="6724642" y="4600392"/>
              <a:ext cx="2095307" cy="1230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zh-CN" altLang="en-US" sz="1200" dirty="0">
                  <a:latin typeface="SimSun" panose="02010600030101010101" pitchFamily="2" charset="-122"/>
                  <a:ea typeface="SimSun" panose="02010600030101010101" pitchFamily="2" charset="-122"/>
                </a:rPr>
                <a:t>东京大学</a:t>
              </a:r>
              <a:r>
                <a:rPr lang="zh-CN" altLang="en-US" sz="12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客座教授</a:t>
              </a:r>
              <a:r>
                <a:rPr lang="zh-CN" altLang="en-US" sz="1200" dirty="0">
                  <a:latin typeface="SimSun" panose="02010600030101010101" pitchFamily="2" charset="-122"/>
                  <a:ea typeface="SimSun" panose="02010600030101010101" pitchFamily="2" charset="-122"/>
                </a:rPr>
                <a:t>、</a:t>
              </a:r>
              <a:r>
                <a:rPr lang="zh-CN" altLang="en-US" sz="12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国际协作经验</a:t>
              </a:r>
              <a:endParaRPr lang="en-US" altLang="zh-CN" sz="1200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marL="171450" indent="-171450" algn="ctr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zh-CN" altLang="en-US" sz="12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独旅</a:t>
              </a:r>
              <a:r>
                <a:rPr lang="en-US" altLang="zh-CN" sz="12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35</a:t>
              </a:r>
              <a:r>
                <a:rPr lang="zh-CN" altLang="en-US" sz="12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个国家</a:t>
              </a:r>
              <a:r>
                <a:rPr lang="zh-CN" altLang="en-US" sz="1200" dirty="0">
                  <a:latin typeface="SimSun" panose="02010600030101010101" pitchFamily="2" charset="-122"/>
                  <a:ea typeface="SimSun" panose="02010600030101010101" pitchFamily="2" charset="-122"/>
                </a:rPr>
                <a:t>，熟悉跨文化</a:t>
              </a:r>
              <a:r>
                <a:rPr lang="zh-CN" altLang="en-US" sz="12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行为逻辑</a:t>
              </a:r>
              <a:endParaRPr lang="en-US" altLang="zh-CN" sz="1200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marL="171450" indent="-171450" algn="ctr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zh-CN" altLang="en-US" sz="1200" dirty="0">
                  <a:latin typeface="SimSun" panose="02010600030101010101" pitchFamily="2" charset="-122"/>
                  <a:ea typeface="SimSun" panose="02010600030101010101" pitchFamily="2" charset="-122"/>
                </a:rPr>
                <a:t>政府、科研、研发</a:t>
              </a:r>
              <a:r>
                <a:rPr lang="zh-CN" altLang="en-US" sz="12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团队管理经验</a:t>
              </a:r>
              <a:endParaRPr lang="en-US" altLang="zh-CN" sz="1200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F9C7A391-06FC-1794-ACEB-7B6F938E72C6}"/>
              </a:ext>
            </a:extLst>
          </p:cNvPr>
          <p:cNvGrpSpPr/>
          <p:nvPr/>
        </p:nvGrpSpPr>
        <p:grpSpPr>
          <a:xfrm>
            <a:off x="2917822" y="1963924"/>
            <a:ext cx="2875225" cy="1223653"/>
            <a:chOff x="6721088" y="4288350"/>
            <a:chExt cx="2098861" cy="1508521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1E98C08-85A9-04CC-4570-8B312BAC4D6D}"/>
                </a:ext>
              </a:extLst>
            </p:cNvPr>
            <p:cNvGrpSpPr/>
            <p:nvPr/>
          </p:nvGrpSpPr>
          <p:grpSpPr>
            <a:xfrm>
              <a:off x="6721088" y="4288350"/>
              <a:ext cx="2098861" cy="1508521"/>
              <a:chOff x="3583111" y="1652015"/>
              <a:chExt cx="2098861" cy="1508521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E1B3DBA6-AD90-A486-89AA-6489495E7ADC}"/>
                  </a:ext>
                </a:extLst>
              </p:cNvPr>
              <p:cNvSpPr/>
              <p:nvPr/>
            </p:nvSpPr>
            <p:spPr>
              <a:xfrm>
                <a:off x="3583111" y="1652015"/>
                <a:ext cx="2098861" cy="150852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D157304-F182-C1C9-FBAC-EC31B171EC37}"/>
                  </a:ext>
                </a:extLst>
              </p:cNvPr>
              <p:cNvSpPr txBox="1"/>
              <p:nvPr/>
            </p:nvSpPr>
            <p:spPr>
              <a:xfrm>
                <a:off x="4004654" y="1652016"/>
                <a:ext cx="1255776" cy="387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沟通表达</a:t>
                </a: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9E74667-C3D6-61ED-A65F-47D2A0DF16C1}"/>
                </a:ext>
              </a:extLst>
            </p:cNvPr>
            <p:cNvSpPr txBox="1"/>
            <p:nvPr/>
          </p:nvSpPr>
          <p:spPr>
            <a:xfrm>
              <a:off x="6722865" y="4565352"/>
              <a:ext cx="2095307" cy="12309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 algn="ctr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zh-CN" altLang="en-US" sz="12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国际顶级期刊</a:t>
              </a:r>
              <a:r>
                <a:rPr lang="zh-CN" altLang="en-US" sz="1200" dirty="0">
                  <a:latin typeface="SimSun" panose="02010600030101010101" pitchFamily="2" charset="-122"/>
                  <a:ea typeface="SimSun" panose="02010600030101010101" pitchFamily="2" charset="-122"/>
                </a:rPr>
                <a:t>作者、审稿人</a:t>
              </a:r>
              <a:endParaRPr lang="en-US" altLang="zh-CN" sz="1200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marL="171450" indent="-171450" algn="ctr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zh-CN" altLang="en-US" sz="12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双语讲师</a:t>
              </a:r>
              <a:r>
                <a:rPr lang="zh-CN" altLang="en-US" sz="1200" dirty="0">
                  <a:latin typeface="SimSun" panose="02010600030101010101" pitchFamily="2" charset="-122"/>
                  <a:ea typeface="SimSun" panose="02010600030101010101" pitchFamily="2" charset="-122"/>
                </a:rPr>
                <a:t>，政府专报</a:t>
              </a:r>
              <a:r>
                <a:rPr lang="zh-CN" altLang="en-US" sz="12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起草人</a:t>
              </a:r>
              <a:endParaRPr lang="en-US" altLang="zh-CN" sz="1200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marL="171450" indent="-171450" algn="ctr">
                <a:lnSpc>
                  <a:spcPct val="150000"/>
                </a:lnSpc>
                <a:buFont typeface="Wingdings" pitchFamily="2" charset="2"/>
                <a:buChar char="§"/>
              </a:pPr>
              <a:r>
                <a:rPr lang="zh-CN" altLang="en-US" sz="1200" b="1" dirty="0">
                  <a:latin typeface="SimSun" panose="02010600030101010101" pitchFamily="2" charset="-122"/>
                  <a:ea typeface="SimSun" panose="02010600030101010101" pitchFamily="2" charset="-122"/>
                </a:rPr>
                <a:t>社科背景</a:t>
              </a:r>
              <a:r>
                <a:rPr lang="zh-CN" altLang="en-US" sz="1200" dirty="0">
                  <a:latin typeface="SimSun" panose="02010600030101010101" pitchFamily="2" charset="-122"/>
                  <a:ea typeface="SimSun" panose="02010600030101010101" pitchFamily="2" charset="-122"/>
                </a:rPr>
                <a:t>，能“讲好产品故事”</a:t>
              </a:r>
              <a:endParaRPr lang="en-US" altLang="zh-CN" sz="1200" b="1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79" name="Up-Down Arrow 78">
            <a:extLst>
              <a:ext uri="{FF2B5EF4-FFF2-40B4-BE49-F238E27FC236}">
                <a16:creationId xmlns:a16="http://schemas.microsoft.com/office/drawing/2014/main" id="{0DAE8F6B-617F-3167-2C37-A1327FFF207A}"/>
              </a:ext>
            </a:extLst>
          </p:cNvPr>
          <p:cNvSpPr/>
          <p:nvPr/>
        </p:nvSpPr>
        <p:spPr>
          <a:xfrm rot="5400000">
            <a:off x="6210568" y="2321836"/>
            <a:ext cx="242519" cy="576064"/>
          </a:xfrm>
          <a:prstGeom prst="upDownArrow">
            <a:avLst>
              <a:gd name="adj1" fmla="val 50000"/>
              <a:gd name="adj2" fmla="val 4741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Up-Down Arrow 79">
            <a:extLst>
              <a:ext uri="{FF2B5EF4-FFF2-40B4-BE49-F238E27FC236}">
                <a16:creationId xmlns:a16="http://schemas.microsoft.com/office/drawing/2014/main" id="{112CC023-AEB3-4D0D-34FE-4F2C8A3B4361}"/>
              </a:ext>
            </a:extLst>
          </p:cNvPr>
          <p:cNvSpPr/>
          <p:nvPr/>
        </p:nvSpPr>
        <p:spPr>
          <a:xfrm rot="7913758">
            <a:off x="8298013" y="1210306"/>
            <a:ext cx="242519" cy="576064"/>
          </a:xfrm>
          <a:prstGeom prst="upDownArrow">
            <a:avLst>
              <a:gd name="adj1" fmla="val 50000"/>
              <a:gd name="adj2" fmla="val 4741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00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746EDA9-4869-03B4-4299-A5BF0B47F004}"/>
              </a:ext>
            </a:extLst>
          </p:cNvPr>
          <p:cNvGrpSpPr/>
          <p:nvPr/>
        </p:nvGrpSpPr>
        <p:grpSpPr>
          <a:xfrm>
            <a:off x="2246308" y="1470587"/>
            <a:ext cx="570240" cy="1246496"/>
            <a:chOff x="5295024" y="373798"/>
            <a:chExt cx="570240" cy="124649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F467290-7632-9D7A-5451-EF5E811369FB}"/>
                </a:ext>
              </a:extLst>
            </p:cNvPr>
            <p:cNvGrpSpPr/>
            <p:nvPr/>
          </p:nvGrpSpPr>
          <p:grpSpPr>
            <a:xfrm>
              <a:off x="5295024" y="373798"/>
              <a:ext cx="495190" cy="1246496"/>
              <a:chOff x="3950311" y="1463557"/>
              <a:chExt cx="496030" cy="114482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7FBD559-76DA-F436-34CC-DB6EBA784010}"/>
                  </a:ext>
                </a:extLst>
              </p:cNvPr>
              <p:cNvSpPr/>
              <p:nvPr/>
            </p:nvSpPr>
            <p:spPr>
              <a:xfrm>
                <a:off x="4026978" y="1463557"/>
                <a:ext cx="419363" cy="11448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E240E4-9F93-846B-EDFF-374DFCB8FFDB}"/>
                  </a:ext>
                </a:extLst>
              </p:cNvPr>
              <p:cNvSpPr txBox="1"/>
              <p:nvPr/>
            </p:nvSpPr>
            <p:spPr>
              <a:xfrm>
                <a:off x="3950311" y="1463557"/>
                <a:ext cx="419363" cy="1102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err="1">
                    <a:latin typeface="SimHei" panose="02010609060101010101" pitchFamily="49" charset="-122"/>
                    <a:ea typeface="SimHei" panose="02010609060101010101" pitchFamily="49" charset="-122"/>
                  </a:rPr>
                  <a:t>理解用户</a:t>
                </a:r>
                <a:r>
                  <a:rPr lang="zh-CN" altLang="en-US" sz="1200" b="1" dirty="0">
                    <a:latin typeface="SimHei" panose="02010609060101010101" pitchFamily="49" charset="-122"/>
                    <a:ea typeface="SimHei" panose="02010609060101010101" pitchFamily="49" charset="-122"/>
                  </a:rPr>
                  <a:t>提需</a:t>
                </a:r>
                <a:endParaRPr lang="en-US" sz="1200" b="1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00A7877-2F92-3171-7852-82044D0093E5}"/>
                </a:ext>
              </a:extLst>
            </p:cNvPr>
            <p:cNvSpPr txBox="1"/>
            <p:nvPr/>
          </p:nvSpPr>
          <p:spPr>
            <a:xfrm>
              <a:off x="5504353" y="535384"/>
              <a:ext cx="36091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latin typeface="SimSun" panose="02010600030101010101" pitchFamily="2" charset="-122"/>
                  <a:ea typeface="SimSun" panose="02010600030101010101" pitchFamily="2" charset="-122"/>
                </a:rPr>
                <a:t>提出研究问题</a:t>
              </a:r>
              <a:endParaRPr lang="en-US" altLang="zh-CN" sz="900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A2DF89-914D-2C2B-99C4-8E843BB63232}"/>
              </a:ext>
            </a:extLst>
          </p:cNvPr>
          <p:cNvGrpSpPr/>
          <p:nvPr/>
        </p:nvGrpSpPr>
        <p:grpSpPr>
          <a:xfrm>
            <a:off x="2949340" y="1470587"/>
            <a:ext cx="570240" cy="1246497"/>
            <a:chOff x="5295024" y="535384"/>
            <a:chExt cx="570240" cy="124649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EFD9C2F-55C7-10B5-9ADF-5A879F81B3B1}"/>
                </a:ext>
              </a:extLst>
            </p:cNvPr>
            <p:cNvGrpSpPr/>
            <p:nvPr/>
          </p:nvGrpSpPr>
          <p:grpSpPr>
            <a:xfrm>
              <a:off x="5295024" y="535385"/>
              <a:ext cx="495190" cy="1246496"/>
              <a:chOff x="3950311" y="1611962"/>
              <a:chExt cx="496030" cy="1144827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C56F175-E5E4-D4AD-112D-2FDEE9428FAE}"/>
                  </a:ext>
                </a:extLst>
              </p:cNvPr>
              <p:cNvSpPr/>
              <p:nvPr/>
            </p:nvSpPr>
            <p:spPr>
              <a:xfrm>
                <a:off x="4026978" y="1611962"/>
                <a:ext cx="419363" cy="11448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6966BE2-1347-A43E-42AE-4B9088CCDE1D}"/>
                  </a:ext>
                </a:extLst>
              </p:cNvPr>
              <p:cNvSpPr txBox="1"/>
              <p:nvPr/>
            </p:nvSpPr>
            <p:spPr>
              <a:xfrm>
                <a:off x="3950311" y="1654363"/>
                <a:ext cx="419363" cy="110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 err="1">
                    <a:latin typeface="SimHei" panose="02010609060101010101" pitchFamily="49" charset="-122"/>
                    <a:ea typeface="SimHei" panose="02010609060101010101" pitchFamily="49" charset="-122"/>
                  </a:rPr>
                  <a:t>制定产品方案</a:t>
                </a:r>
                <a:endParaRPr lang="en-US" sz="1200" b="1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2B2AF8-17D7-72A3-EA54-FE39E3B16540}"/>
                </a:ext>
              </a:extLst>
            </p:cNvPr>
            <p:cNvSpPr txBox="1"/>
            <p:nvPr/>
          </p:nvSpPr>
          <p:spPr>
            <a:xfrm>
              <a:off x="5504353" y="535384"/>
              <a:ext cx="360911" cy="1061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latin typeface="SimSun" panose="02010600030101010101" pitchFamily="2" charset="-122"/>
                  <a:ea typeface="SimSun" panose="02010600030101010101" pitchFamily="2" charset="-122"/>
                </a:rPr>
                <a:t>   制定研究计划</a:t>
              </a:r>
              <a:endParaRPr lang="en-US" altLang="zh-CN" sz="900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5029300-D115-F21A-1604-982C5AFE471B}"/>
              </a:ext>
            </a:extLst>
          </p:cNvPr>
          <p:cNvGrpSpPr/>
          <p:nvPr/>
        </p:nvGrpSpPr>
        <p:grpSpPr>
          <a:xfrm>
            <a:off x="3680009" y="1470587"/>
            <a:ext cx="571727" cy="1246496"/>
            <a:chOff x="5295024" y="535385"/>
            <a:chExt cx="571727" cy="124649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1AAD64E-B317-BBE7-C455-FB1AE6A6270A}"/>
                </a:ext>
              </a:extLst>
            </p:cNvPr>
            <p:cNvGrpSpPr/>
            <p:nvPr/>
          </p:nvGrpSpPr>
          <p:grpSpPr>
            <a:xfrm>
              <a:off x="5295024" y="535385"/>
              <a:ext cx="495190" cy="1246496"/>
              <a:chOff x="3950311" y="1611962"/>
              <a:chExt cx="496030" cy="114482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2E573D-C997-0AA1-544B-6243558CEDAF}"/>
                  </a:ext>
                </a:extLst>
              </p:cNvPr>
              <p:cNvSpPr/>
              <p:nvPr/>
            </p:nvSpPr>
            <p:spPr>
              <a:xfrm>
                <a:off x="4026978" y="1611962"/>
                <a:ext cx="419363" cy="11448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175DB4C-5652-8EC5-8825-90C849DAFB54}"/>
                  </a:ext>
                </a:extLst>
              </p:cNvPr>
              <p:cNvSpPr txBox="1"/>
              <p:nvPr/>
            </p:nvSpPr>
            <p:spPr>
              <a:xfrm>
                <a:off x="3950311" y="1654363"/>
                <a:ext cx="419363" cy="110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 b="1">
                    <a:latin typeface="SimHei" panose="02010609060101010101" pitchFamily="49" charset="-122"/>
                    <a:ea typeface="SimHei" panose="02010609060101010101" pitchFamily="49" charset="-122"/>
                  </a:rPr>
                  <a:t>收集用户反馈</a:t>
                </a:r>
                <a:endParaRPr lang="en-US" sz="1200" b="1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6B77637-0356-B1CF-1A19-4938F9780C61}"/>
                </a:ext>
              </a:extLst>
            </p:cNvPr>
            <p:cNvSpPr txBox="1"/>
            <p:nvPr/>
          </p:nvSpPr>
          <p:spPr>
            <a:xfrm>
              <a:off x="5505840" y="673884"/>
              <a:ext cx="36091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latin typeface="SimSun" panose="02010600030101010101" pitchFamily="2" charset="-122"/>
                  <a:ea typeface="SimSun" panose="02010600030101010101" pitchFamily="2" charset="-122"/>
                </a:rPr>
                <a:t>      </a:t>
              </a:r>
              <a:endParaRPr lang="en-US" altLang="zh-CN" sz="900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algn="ctr"/>
              <a:r>
                <a:rPr lang="zh-CN" altLang="en-US" sz="900" dirty="0">
                  <a:latin typeface="SimSun" panose="02010600030101010101" pitchFamily="2" charset="-122"/>
                  <a:ea typeface="SimSun" panose="02010600030101010101" pitchFamily="2" charset="-122"/>
                </a:rPr>
                <a:t>验证假设</a:t>
              </a:r>
              <a:endParaRPr lang="en-US" altLang="zh-CN" sz="900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32B7FA-6804-5F6B-57ED-3AC7789D0A7F}"/>
              </a:ext>
            </a:extLst>
          </p:cNvPr>
          <p:cNvGrpSpPr/>
          <p:nvPr/>
        </p:nvGrpSpPr>
        <p:grpSpPr>
          <a:xfrm>
            <a:off x="4410465" y="1470587"/>
            <a:ext cx="571727" cy="1246496"/>
            <a:chOff x="5295024" y="535385"/>
            <a:chExt cx="571727" cy="124649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DC67A59-B3D5-28E7-B01D-E737A5BD1B04}"/>
                </a:ext>
              </a:extLst>
            </p:cNvPr>
            <p:cNvGrpSpPr/>
            <p:nvPr/>
          </p:nvGrpSpPr>
          <p:grpSpPr>
            <a:xfrm>
              <a:off x="5295024" y="535385"/>
              <a:ext cx="495190" cy="1246496"/>
              <a:chOff x="3950311" y="1611962"/>
              <a:chExt cx="496030" cy="114482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FB0358A3-FCFC-8F6D-9203-AFF027141F92}"/>
                  </a:ext>
                </a:extLst>
              </p:cNvPr>
              <p:cNvSpPr/>
              <p:nvPr/>
            </p:nvSpPr>
            <p:spPr>
              <a:xfrm>
                <a:off x="4026978" y="1611962"/>
                <a:ext cx="419363" cy="11448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EDE46D8-30A2-CADF-E264-B0E6F3806585}"/>
                  </a:ext>
                </a:extLst>
              </p:cNvPr>
              <p:cNvSpPr txBox="1"/>
              <p:nvPr/>
            </p:nvSpPr>
            <p:spPr>
              <a:xfrm>
                <a:off x="3950311" y="1654363"/>
                <a:ext cx="419363" cy="11024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1200" b="1">
                    <a:latin typeface="SimHei" panose="02010609060101010101" pitchFamily="49" charset="-122"/>
                    <a:ea typeface="SimHei" panose="02010609060101010101" pitchFamily="49" charset="-122"/>
                  </a:rPr>
                  <a:t>升华产品价值</a:t>
                </a:r>
                <a:endParaRPr lang="en-US" sz="1200" b="1" dirty="0">
                  <a:latin typeface="SimHei" panose="02010609060101010101" pitchFamily="49" charset="-122"/>
                  <a:ea typeface="SimHei" panose="02010609060101010101" pitchFamily="49" charset="-122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08BF023-AAC2-F91E-2595-D2B6CDA5FAB7}"/>
                </a:ext>
              </a:extLst>
            </p:cNvPr>
            <p:cNvSpPr txBox="1"/>
            <p:nvPr/>
          </p:nvSpPr>
          <p:spPr>
            <a:xfrm>
              <a:off x="5505840" y="673884"/>
              <a:ext cx="360911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900" dirty="0">
                  <a:latin typeface="SimSun" panose="02010600030101010101" pitchFamily="2" charset="-122"/>
                  <a:ea typeface="SimSun" panose="02010600030101010101" pitchFamily="2" charset="-122"/>
                </a:rPr>
                <a:t>      </a:t>
              </a:r>
              <a:endParaRPr lang="en-US" altLang="zh-CN" sz="900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  <a:p>
              <a:pPr algn="ctr"/>
              <a:r>
                <a:rPr lang="zh-CN" altLang="en-US" sz="900" dirty="0">
                  <a:latin typeface="SimSun" panose="02010600030101010101" pitchFamily="2" charset="-122"/>
                  <a:ea typeface="SimSun" panose="02010600030101010101" pitchFamily="2" charset="-122"/>
                </a:rPr>
                <a:t>理论建构</a:t>
              </a:r>
              <a:endParaRPr lang="en-US" altLang="zh-CN" sz="900" dirty="0">
                <a:latin typeface="SimSun" panose="02010600030101010101" pitchFamily="2" charset="-122"/>
                <a:ea typeface="SimSun" panose="02010600030101010101" pitchFamily="2" charset="-122"/>
              </a:endParaRPr>
            </a:p>
          </p:txBody>
        </p:sp>
      </p:grpSp>
      <p:sp>
        <p:nvSpPr>
          <p:cNvPr id="28" name="Down Arrow 27">
            <a:extLst>
              <a:ext uri="{FF2B5EF4-FFF2-40B4-BE49-F238E27FC236}">
                <a16:creationId xmlns:a16="http://schemas.microsoft.com/office/drawing/2014/main" id="{576C24F1-082F-0FC5-5BB4-43A8ED9F41AA}"/>
              </a:ext>
            </a:extLst>
          </p:cNvPr>
          <p:cNvSpPr/>
          <p:nvPr/>
        </p:nvSpPr>
        <p:spPr>
          <a:xfrm rot="16200000">
            <a:off x="2816548" y="1975495"/>
            <a:ext cx="132025" cy="17603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481DA30B-90DB-97DD-BC6B-B59A946CB7A4}"/>
              </a:ext>
            </a:extLst>
          </p:cNvPr>
          <p:cNvSpPr/>
          <p:nvPr/>
        </p:nvSpPr>
        <p:spPr>
          <a:xfrm rot="16200000">
            <a:off x="3541010" y="1983644"/>
            <a:ext cx="132025" cy="17603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775543F6-4054-CDCA-2516-B1564131BC1F}"/>
              </a:ext>
            </a:extLst>
          </p:cNvPr>
          <p:cNvSpPr/>
          <p:nvPr/>
        </p:nvSpPr>
        <p:spPr>
          <a:xfrm rot="16200000">
            <a:off x="4269616" y="1985274"/>
            <a:ext cx="132025" cy="176034"/>
          </a:xfrm>
          <a:prstGeom prst="down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148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92</Words>
  <Application>Microsoft Macintosh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SimHei</vt:lpstr>
      <vt:lpstr>SimSun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Adrian Sun</dc:creator>
  <cp:lastModifiedBy>Adrian Sun</cp:lastModifiedBy>
  <cp:revision>1</cp:revision>
  <dcterms:created xsi:type="dcterms:W3CDTF">2025-04-14T01:58:00Z</dcterms:created>
  <dcterms:modified xsi:type="dcterms:W3CDTF">2025-04-14T15:42:00Z</dcterms:modified>
</cp:coreProperties>
</file>