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5"/>
    <p:restoredTop sz="94767"/>
  </p:normalViewPr>
  <p:slideViewPr>
    <p:cSldViewPr snapToGrid="0" snapToObjects="1">
      <p:cViewPr varScale="1">
        <p:scale>
          <a:sx n="127" d="100"/>
          <a:sy n="127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16C95-5D19-6645-B10D-E884BF357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2A22BE-6FC3-8048-A239-7053638D2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8DFD88-9EF1-DF41-8F13-2A5D9AB6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2022/1/3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C291F6-89DE-794B-AABB-600230F8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0A47EB-95DC-EA4E-9E0F-58A8D6F7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987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30068E-47DA-6D47-8265-25EAED7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DCAD8E-7E54-5B43-BF7A-09342A39E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5167E3-3107-3E41-B97A-1A00E536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2022/1/3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68268A-1A51-E641-A66D-69A7EEF1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4DBBF9-BDC3-3247-9490-F5DFF738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491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76A888B-B49A-824F-A645-2C70DAC58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296556-79E9-8B4A-9B06-E6740CA16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B6DA1E-575F-3542-92C3-10C5D06D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2022/1/3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EAE500-C474-5E45-BED2-337587F9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3538C1-93C5-F141-B64F-94BE9333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52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B5531-DCE7-0549-9B6C-73630E25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2B0365-8573-D542-8C21-30436060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217747-2AE1-3B4D-9953-09138385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2022/1/3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1156EA-30A0-1D46-877F-971DCB9A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8853E1-2B99-F64D-9521-ADF62205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884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7AD6A-6515-F14E-8888-7E9AC846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4EFC62-9FDE-3F42-B033-FA05C93B2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47C8EE-AA26-6948-8881-56E5C0A4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2022/1/3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EB7467-1267-E541-8C40-7F28F3FB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3408BB-F937-5446-9DFE-5ED2ECB0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740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14F8E-8B7A-9C44-B010-C43F2258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C94E2A-29D9-9447-957D-F38498E86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81A56B-08D7-B045-B498-0A6F1FE6C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8FECAE-EE86-A448-ACDD-3CE5FF84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2022/1/3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C30015-8B40-1748-8584-B30F56BC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C814A7-0FC3-834C-98EB-3C0D6C94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002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C096E9-6C28-7A45-8E7D-F65D78D8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53AFFA-67D6-8044-A316-FE23083A1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488437-8F24-4E48-B54F-EA9721605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143DC39-EB7F-224F-B3C3-2F0A476DE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2326C1-00FF-C440-910A-F2C2BF227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260F80-4613-074A-9C5C-B334F4DB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2022/1/3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3D350DE-3D7C-2D4C-AE03-038E59AC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A86AAE9-D15C-5942-ABB0-7D103899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963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D7370B-CD72-B34D-972E-FEC5F369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B7DCF87-6C7E-9941-B7AA-02ABA346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2022/1/3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6033AF-C744-CE44-9547-D651E083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E0EC2E-4DBB-1545-ACB1-582FB63C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446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3F50F17-BB6C-1C44-B610-60B96602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2022/1/3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A813E47-9462-4C40-A5F3-4BEA1E02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268911-92A3-D146-BF3F-3BC946F9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208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9F8707-ECDA-9E4C-A2EB-6EB3CC45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E3973C-DA72-B24C-A30E-269B8273E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0C912D-5D61-D44D-944F-2EC58C3B6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728EC6-5B42-6D4E-BF50-47B8EB98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2022/1/3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03B0BF-23DD-004D-9F6B-F24D785E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A0CB4A-09CE-154E-9459-3B96F27F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528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44D5C-48B7-D24A-AE03-1DA46527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13D0B7E-FEF4-F342-A057-4A2E5A572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0B0838-E98E-6745-A200-05FB5EC07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C14518-A51E-E845-8CAA-6C471D39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2022/1/3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2862E0-2F3F-B14F-86D6-C36A50D5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458D16-2D9E-3448-9BBB-9615A8D9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115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9BCA922-A420-7D48-8F20-F12E0CE3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5B464E-C7D3-E24B-AABD-85F066603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59EC87-CB27-1D4B-A76B-B4837514E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79345-709F-4149-9277-0486DBFABD93}" type="datetimeFigureOut">
              <a:rPr kumimoji="1" lang="zh-TW" altLang="en-US" smtClean="0"/>
              <a:t>2022/1/3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7BF78C-A03E-914D-902E-FC8205F7E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2D504B-3AEE-A943-AD23-E182E6147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2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86797CC-D964-9D46-9836-6F92E872BFD5}"/>
              </a:ext>
            </a:extLst>
          </p:cNvPr>
          <p:cNvCxnSpPr>
            <a:cxnSpLocks/>
          </p:cNvCxnSpPr>
          <p:nvPr/>
        </p:nvCxnSpPr>
        <p:spPr>
          <a:xfrm flipV="1">
            <a:off x="4567015" y="1268335"/>
            <a:ext cx="0" cy="449604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F5B33A-D96B-9D4A-9061-9C1B2C5C96E3}"/>
              </a:ext>
            </a:extLst>
          </p:cNvPr>
          <p:cNvSpPr txBox="1"/>
          <p:nvPr/>
        </p:nvSpPr>
        <p:spPr>
          <a:xfrm>
            <a:off x="431800" y="1233030"/>
            <a:ext cx="1959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SimSong" panose="02020300000000000000" pitchFamily="18" charset="-122"/>
                <a:ea typeface="SimSong" panose="02020300000000000000" pitchFamily="18" charset="-122"/>
              </a:rPr>
              <a:t>政策扩散现有研究</a:t>
            </a:r>
            <a:endParaRPr lang="en-US" sz="16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F39783-DA27-8747-8E71-F4A324C83A26}"/>
              </a:ext>
            </a:extLst>
          </p:cNvPr>
          <p:cNvSpPr txBox="1"/>
          <p:nvPr/>
        </p:nvSpPr>
        <p:spPr>
          <a:xfrm>
            <a:off x="7198581" y="1233030"/>
            <a:ext cx="15178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err="1">
                <a:latin typeface="SimSong" panose="02020300000000000000" pitchFamily="18" charset="-122"/>
                <a:ea typeface="SimSong" panose="02020300000000000000" pitchFamily="18" charset="-122"/>
              </a:rPr>
              <a:t>未来推进方向</a:t>
            </a:r>
            <a:endParaRPr lang="en-US" sz="15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F669FB7-40C3-3F42-8D7B-E45E4A0C6386}"/>
              </a:ext>
            </a:extLst>
          </p:cNvPr>
          <p:cNvSpPr txBox="1"/>
          <p:nvPr/>
        </p:nvSpPr>
        <p:spPr>
          <a:xfrm>
            <a:off x="4380062" y="1233030"/>
            <a:ext cx="1959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err="1">
                <a:latin typeface="SimSong" panose="02020300000000000000" pitchFamily="18" charset="-122"/>
                <a:ea typeface="SimSong" panose="02020300000000000000" pitchFamily="18" charset="-122"/>
              </a:rPr>
              <a:t>现有研究的不足</a:t>
            </a:r>
            <a:endParaRPr lang="en-US" sz="15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</p:txBody>
      </p:sp>
      <p:grpSp>
        <p:nvGrpSpPr>
          <p:cNvPr id="76" name="群組 14">
            <a:extLst>
              <a:ext uri="{FF2B5EF4-FFF2-40B4-BE49-F238E27FC236}">
                <a16:creationId xmlns:a16="http://schemas.microsoft.com/office/drawing/2014/main" id="{96602BA2-B3FC-4D4A-BDFC-064F88842D80}"/>
              </a:ext>
            </a:extLst>
          </p:cNvPr>
          <p:cNvGrpSpPr/>
          <p:nvPr/>
        </p:nvGrpSpPr>
        <p:grpSpPr>
          <a:xfrm>
            <a:off x="4751126" y="3587208"/>
            <a:ext cx="2295857" cy="390182"/>
            <a:chOff x="4389120" y="3025835"/>
            <a:chExt cx="1125271" cy="322085"/>
          </a:xfrm>
        </p:grpSpPr>
        <p:sp>
          <p:nvSpPr>
            <p:cNvPr id="77" name="矩形 15">
              <a:extLst>
                <a:ext uri="{FF2B5EF4-FFF2-40B4-BE49-F238E27FC236}">
                  <a16:creationId xmlns:a16="http://schemas.microsoft.com/office/drawing/2014/main" id="{415AFC47-9AE0-0848-B34E-085479337DB1}"/>
                </a:ext>
              </a:extLst>
            </p:cNvPr>
            <p:cNvSpPr/>
            <p:nvPr/>
          </p:nvSpPr>
          <p:spPr>
            <a:xfrm>
              <a:off x="4389120" y="3025835"/>
              <a:ext cx="1125266" cy="3165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78" name="文字方塊 16">
              <a:extLst>
                <a:ext uri="{FF2B5EF4-FFF2-40B4-BE49-F238E27FC236}">
                  <a16:creationId xmlns:a16="http://schemas.microsoft.com/office/drawing/2014/main" id="{57D658E3-C86B-D34B-A9D9-7E428EA4D8AC}"/>
                </a:ext>
              </a:extLst>
            </p:cNvPr>
            <p:cNvSpPr txBox="1"/>
            <p:nvPr/>
          </p:nvSpPr>
          <p:spPr>
            <a:xfrm>
              <a:off x="4389120" y="3043047"/>
              <a:ext cx="1125271" cy="304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铁板一块的</a:t>
              </a:r>
              <a:r>
                <a:rPr kumimoji="1" lang="zh-TW" altLang="en-US" b="1" dirty="0">
                  <a:latin typeface="SimSun" panose="02010600030101010101" pitchFamily="2" charset="-122"/>
                  <a:ea typeface="SimSun" panose="02010600030101010101" pitchFamily="2" charset="-122"/>
                </a:rPr>
                <a:t>行动者</a:t>
              </a:r>
            </a:p>
          </p:txBody>
        </p:sp>
      </p:grpSp>
      <p:grpSp>
        <p:nvGrpSpPr>
          <p:cNvPr id="82" name="群組 14">
            <a:extLst>
              <a:ext uri="{FF2B5EF4-FFF2-40B4-BE49-F238E27FC236}">
                <a16:creationId xmlns:a16="http://schemas.microsoft.com/office/drawing/2014/main" id="{A8098F67-F061-4249-A965-031CF346DC7B}"/>
              </a:ext>
            </a:extLst>
          </p:cNvPr>
          <p:cNvGrpSpPr/>
          <p:nvPr/>
        </p:nvGrpSpPr>
        <p:grpSpPr>
          <a:xfrm>
            <a:off x="4751146" y="3018479"/>
            <a:ext cx="2295845" cy="395228"/>
            <a:chOff x="4389120" y="3025835"/>
            <a:chExt cx="1125271" cy="262654"/>
          </a:xfrm>
        </p:grpSpPr>
        <p:sp>
          <p:nvSpPr>
            <p:cNvPr id="83" name="矩形 15">
              <a:extLst>
                <a:ext uri="{FF2B5EF4-FFF2-40B4-BE49-F238E27FC236}">
                  <a16:creationId xmlns:a16="http://schemas.microsoft.com/office/drawing/2014/main" id="{FD1D242F-CD58-C944-9413-016A42400521}"/>
                </a:ext>
              </a:extLst>
            </p:cNvPr>
            <p:cNvSpPr/>
            <p:nvPr/>
          </p:nvSpPr>
          <p:spPr>
            <a:xfrm>
              <a:off x="4389120" y="3025835"/>
              <a:ext cx="1125258" cy="262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84" name="文字方塊 16">
              <a:extLst>
                <a:ext uri="{FF2B5EF4-FFF2-40B4-BE49-F238E27FC236}">
                  <a16:creationId xmlns:a16="http://schemas.microsoft.com/office/drawing/2014/main" id="{306F7406-0F6F-004E-A17B-EE70A3A3C877}"/>
                </a:ext>
              </a:extLst>
            </p:cNvPr>
            <p:cNvSpPr txBox="1"/>
            <p:nvPr/>
          </p:nvSpPr>
          <p:spPr>
            <a:xfrm>
              <a:off x="4389120" y="3043044"/>
              <a:ext cx="1125271" cy="24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被忽视的</a:t>
              </a:r>
              <a:r>
                <a:rPr kumimoji="1" lang="zh-TW" altLang="en-US" b="1" dirty="0">
                  <a:latin typeface="SimSun" panose="02010600030101010101" pitchFamily="2" charset="-122"/>
                  <a:ea typeface="SimSun" panose="02010600030101010101" pitchFamily="2" charset="-122"/>
                </a:rPr>
                <a:t>民众角色</a:t>
              </a:r>
            </a:p>
          </p:txBody>
        </p:sp>
      </p:grpSp>
      <p:grpSp>
        <p:nvGrpSpPr>
          <p:cNvPr id="88" name="群組 14">
            <a:extLst>
              <a:ext uri="{FF2B5EF4-FFF2-40B4-BE49-F238E27FC236}">
                <a16:creationId xmlns:a16="http://schemas.microsoft.com/office/drawing/2014/main" id="{A79F1507-D783-2A4D-91FC-097A20020807}"/>
              </a:ext>
            </a:extLst>
          </p:cNvPr>
          <p:cNvGrpSpPr/>
          <p:nvPr/>
        </p:nvGrpSpPr>
        <p:grpSpPr>
          <a:xfrm>
            <a:off x="4751126" y="4149888"/>
            <a:ext cx="2295851" cy="395228"/>
            <a:chOff x="4389120" y="3025835"/>
            <a:chExt cx="763176" cy="262654"/>
          </a:xfrm>
        </p:grpSpPr>
        <p:sp>
          <p:nvSpPr>
            <p:cNvPr id="89" name="矩形 15">
              <a:extLst>
                <a:ext uri="{FF2B5EF4-FFF2-40B4-BE49-F238E27FC236}">
                  <a16:creationId xmlns:a16="http://schemas.microsoft.com/office/drawing/2014/main" id="{C690B1CF-5A95-5A43-A352-D2D59EE0C9A9}"/>
                </a:ext>
              </a:extLst>
            </p:cNvPr>
            <p:cNvSpPr/>
            <p:nvPr/>
          </p:nvSpPr>
          <p:spPr>
            <a:xfrm>
              <a:off x="4389120" y="3025835"/>
              <a:ext cx="763165" cy="262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90" name="文字方塊 16">
              <a:extLst>
                <a:ext uri="{FF2B5EF4-FFF2-40B4-BE49-F238E27FC236}">
                  <a16:creationId xmlns:a16="http://schemas.microsoft.com/office/drawing/2014/main" id="{813523F2-84F6-3944-89F3-F91F84A372B5}"/>
                </a:ext>
              </a:extLst>
            </p:cNvPr>
            <p:cNvSpPr txBox="1"/>
            <p:nvPr/>
          </p:nvSpPr>
          <p:spPr>
            <a:xfrm>
              <a:off x="4389120" y="3043043"/>
              <a:ext cx="763176" cy="24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缺失的政策</a:t>
              </a:r>
              <a:r>
                <a:rPr kumimoji="1" lang="zh-TW" altLang="en-US" b="1" dirty="0">
                  <a:latin typeface="SimSun" panose="02010600030101010101" pitchFamily="2" charset="-122"/>
                  <a:ea typeface="SimSun" panose="02010600030101010101" pitchFamily="2" charset="-122"/>
                </a:rPr>
                <a:t>自主性</a:t>
              </a:r>
            </a:p>
          </p:txBody>
        </p:sp>
      </p:grpSp>
      <p:grpSp>
        <p:nvGrpSpPr>
          <p:cNvPr id="91" name="群組 14">
            <a:extLst>
              <a:ext uri="{FF2B5EF4-FFF2-40B4-BE49-F238E27FC236}">
                <a16:creationId xmlns:a16="http://schemas.microsoft.com/office/drawing/2014/main" id="{BECBE9DF-9D86-1846-A467-8DF65B2DC3BB}"/>
              </a:ext>
            </a:extLst>
          </p:cNvPr>
          <p:cNvGrpSpPr/>
          <p:nvPr/>
        </p:nvGrpSpPr>
        <p:grpSpPr>
          <a:xfrm>
            <a:off x="4751126" y="2484604"/>
            <a:ext cx="2295816" cy="395228"/>
            <a:chOff x="4389120" y="3025835"/>
            <a:chExt cx="1125271" cy="262654"/>
          </a:xfrm>
        </p:grpSpPr>
        <p:sp>
          <p:nvSpPr>
            <p:cNvPr id="92" name="矩形 15">
              <a:extLst>
                <a:ext uri="{FF2B5EF4-FFF2-40B4-BE49-F238E27FC236}">
                  <a16:creationId xmlns:a16="http://schemas.microsoft.com/office/drawing/2014/main" id="{8898D41C-B9F2-4646-9191-5A88B2185F0C}"/>
                </a:ext>
              </a:extLst>
            </p:cNvPr>
            <p:cNvSpPr/>
            <p:nvPr/>
          </p:nvSpPr>
          <p:spPr>
            <a:xfrm>
              <a:off x="4389120" y="3025835"/>
              <a:ext cx="1125258" cy="262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93" name="文字方塊 16">
              <a:extLst>
                <a:ext uri="{FF2B5EF4-FFF2-40B4-BE49-F238E27FC236}">
                  <a16:creationId xmlns:a16="http://schemas.microsoft.com/office/drawing/2014/main" id="{E44EC854-A61D-2247-8388-36AFC83502A3}"/>
                </a:ext>
              </a:extLst>
            </p:cNvPr>
            <p:cNvSpPr txBox="1"/>
            <p:nvPr/>
          </p:nvSpPr>
          <p:spPr>
            <a:xfrm>
              <a:off x="4389120" y="3043040"/>
              <a:ext cx="1125271" cy="24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过度关注</a:t>
              </a:r>
              <a:r>
                <a:rPr kumimoji="1" lang="zh-TW" altLang="en-US" b="1" dirty="0">
                  <a:latin typeface="SimSun" panose="02010600030101010101" pitchFamily="2" charset="-122"/>
                  <a:ea typeface="SimSun" panose="02010600030101010101" pitchFamily="2" charset="-122"/>
                </a:rPr>
                <a:t>政策采纳</a:t>
              </a:r>
            </a:p>
          </p:txBody>
        </p:sp>
      </p:grpSp>
      <p:cxnSp>
        <p:nvCxnSpPr>
          <p:cNvPr id="94" name="直線接點 10">
            <a:extLst>
              <a:ext uri="{FF2B5EF4-FFF2-40B4-BE49-F238E27FC236}">
                <a16:creationId xmlns:a16="http://schemas.microsoft.com/office/drawing/2014/main" id="{BBA01399-8E66-124E-96A7-B9C76EACD676}"/>
              </a:ext>
            </a:extLst>
          </p:cNvPr>
          <p:cNvCxnSpPr>
            <a:cxnSpLocks/>
          </p:cNvCxnSpPr>
          <p:nvPr/>
        </p:nvCxnSpPr>
        <p:spPr>
          <a:xfrm flipV="1">
            <a:off x="7231121" y="1295422"/>
            <a:ext cx="0" cy="449604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A93FDD-8FC0-3843-BE9B-70F86745D5F4}"/>
              </a:ext>
            </a:extLst>
          </p:cNvPr>
          <p:cNvGrpSpPr/>
          <p:nvPr/>
        </p:nvGrpSpPr>
        <p:grpSpPr>
          <a:xfrm>
            <a:off x="522700" y="2058245"/>
            <a:ext cx="3886198" cy="3019663"/>
            <a:chOff x="62069" y="1797225"/>
            <a:chExt cx="3886198" cy="301966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C4C5FE7-DA18-8945-80E3-DE4296DB566B}"/>
                </a:ext>
              </a:extLst>
            </p:cNvPr>
            <p:cNvGrpSpPr/>
            <p:nvPr/>
          </p:nvGrpSpPr>
          <p:grpSpPr>
            <a:xfrm>
              <a:off x="65256" y="1797225"/>
              <a:ext cx="3883011" cy="384741"/>
              <a:chOff x="65256" y="1797225"/>
              <a:chExt cx="3883011" cy="384741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E37EE2B-164C-1148-85B0-36E40A1E1446}"/>
                  </a:ext>
                </a:extLst>
              </p:cNvPr>
              <p:cNvSpPr/>
              <p:nvPr/>
            </p:nvSpPr>
            <p:spPr>
              <a:xfrm>
                <a:off x="65261" y="1797225"/>
                <a:ext cx="3883006" cy="384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7153A8-CF20-8B40-8CAF-EC98E149A103}"/>
                  </a:ext>
                </a:extLst>
              </p:cNvPr>
              <p:cNvSpPr txBox="1"/>
              <p:nvPr/>
            </p:nvSpPr>
            <p:spPr>
              <a:xfrm>
                <a:off x="65256" y="180628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b="1" dirty="0">
                    <a:solidFill>
                      <a:schemeClr val="bg1"/>
                    </a:solidFill>
                    <a:highlight>
                      <a:srgbClr val="000000"/>
                    </a:highlight>
                    <a:latin typeface="SimSun" panose="02010600030101010101" pitchFamily="2" charset="-122"/>
                    <a:ea typeface="SimSun" panose="02010600030101010101" pitchFamily="2" charset="-122"/>
                  </a:rPr>
                  <a:t>概念</a:t>
                </a:r>
                <a:endParaRPr lang="en-US" dirty="0">
                  <a:solidFill>
                    <a:schemeClr val="bg1"/>
                  </a:solidFill>
                  <a:highlight>
                    <a:srgbClr val="000000"/>
                  </a:highlight>
                </a:endParaRPr>
              </a:p>
            </p:txBody>
          </p:sp>
          <p:sp>
            <p:nvSpPr>
              <p:cNvPr id="113" name="文字方塊 16">
                <a:extLst>
                  <a:ext uri="{FF2B5EF4-FFF2-40B4-BE49-F238E27FC236}">
                    <a16:creationId xmlns:a16="http://schemas.microsoft.com/office/drawing/2014/main" id="{4A854491-EE12-CE46-A5B4-1B037179236E}"/>
                  </a:ext>
                </a:extLst>
              </p:cNvPr>
              <p:cNvSpPr txBox="1"/>
              <p:nvPr/>
            </p:nvSpPr>
            <p:spPr>
              <a:xfrm>
                <a:off x="650758" y="1797225"/>
                <a:ext cx="2082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界定、辨析与意义</a:t>
                </a:r>
                <a:endPara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75FC553F-0395-FC43-8BB2-EFC514F4CFF4}"/>
                </a:ext>
              </a:extLst>
            </p:cNvPr>
            <p:cNvGrpSpPr/>
            <p:nvPr/>
          </p:nvGrpSpPr>
          <p:grpSpPr>
            <a:xfrm>
              <a:off x="65257" y="2319622"/>
              <a:ext cx="3879824" cy="384741"/>
              <a:chOff x="65256" y="1797225"/>
              <a:chExt cx="3883011" cy="384741"/>
            </a:xfrm>
          </p:grpSpPr>
          <p:sp>
            <p:nvSpPr>
              <p:cNvPr id="116" name="矩形 15">
                <a:extLst>
                  <a:ext uri="{FF2B5EF4-FFF2-40B4-BE49-F238E27FC236}">
                    <a16:creationId xmlns:a16="http://schemas.microsoft.com/office/drawing/2014/main" id="{8EEB4CD3-4A03-1F4C-ACF3-FFE411FB8AF1}"/>
                  </a:ext>
                </a:extLst>
              </p:cNvPr>
              <p:cNvSpPr/>
              <p:nvPr/>
            </p:nvSpPr>
            <p:spPr>
              <a:xfrm>
                <a:off x="65261" y="1797225"/>
                <a:ext cx="3883006" cy="384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69522DE-E17B-5C4D-B998-10D4FB571610}"/>
                  </a:ext>
                </a:extLst>
              </p:cNvPr>
              <p:cNvSpPr txBox="1"/>
              <p:nvPr/>
            </p:nvSpPr>
            <p:spPr>
              <a:xfrm>
                <a:off x="65256" y="180628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b="1" dirty="0">
                    <a:solidFill>
                      <a:schemeClr val="bg1"/>
                    </a:solidFill>
                    <a:highlight>
                      <a:srgbClr val="000000"/>
                    </a:highlight>
                    <a:latin typeface="SimSun" panose="02010600030101010101" pitchFamily="2" charset="-122"/>
                    <a:ea typeface="SimSun" panose="02010600030101010101" pitchFamily="2" charset="-122"/>
                  </a:rPr>
                  <a:t>主体</a:t>
                </a:r>
                <a:endParaRPr lang="en-US" dirty="0">
                  <a:solidFill>
                    <a:schemeClr val="bg1"/>
                  </a:solidFill>
                  <a:highlight>
                    <a:srgbClr val="000000"/>
                  </a:highlight>
                </a:endParaRPr>
              </a:p>
            </p:txBody>
          </p:sp>
          <p:sp>
            <p:nvSpPr>
              <p:cNvPr id="118" name="文字方塊 16">
                <a:extLst>
                  <a:ext uri="{FF2B5EF4-FFF2-40B4-BE49-F238E27FC236}">
                    <a16:creationId xmlns:a16="http://schemas.microsoft.com/office/drawing/2014/main" id="{B7692ED3-C801-2449-9EED-6324D24BD30C}"/>
                  </a:ext>
                </a:extLst>
              </p:cNvPr>
              <p:cNvSpPr txBox="1"/>
              <p:nvPr/>
            </p:nvSpPr>
            <p:spPr>
              <a:xfrm>
                <a:off x="650758" y="1797225"/>
                <a:ext cx="3217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制定者</a:t>
                </a: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、先行者和政策企业家</a:t>
                </a:r>
                <a:endPara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7CF187E-8A58-2F4D-AAFB-F84BD755A25D}"/>
                </a:ext>
              </a:extLst>
            </p:cNvPr>
            <p:cNvGrpSpPr/>
            <p:nvPr/>
          </p:nvGrpSpPr>
          <p:grpSpPr>
            <a:xfrm>
              <a:off x="62069" y="2853705"/>
              <a:ext cx="3883011" cy="384741"/>
              <a:chOff x="65256" y="1797225"/>
              <a:chExt cx="3883011" cy="384741"/>
            </a:xfrm>
          </p:grpSpPr>
          <p:sp>
            <p:nvSpPr>
              <p:cNvPr id="120" name="矩形 15">
                <a:extLst>
                  <a:ext uri="{FF2B5EF4-FFF2-40B4-BE49-F238E27FC236}">
                    <a16:creationId xmlns:a16="http://schemas.microsoft.com/office/drawing/2014/main" id="{EA8E78B7-B283-2345-BC5E-4AEC003ED7EB}"/>
                  </a:ext>
                </a:extLst>
              </p:cNvPr>
              <p:cNvSpPr/>
              <p:nvPr/>
            </p:nvSpPr>
            <p:spPr>
              <a:xfrm>
                <a:off x="65261" y="1797225"/>
                <a:ext cx="3883006" cy="384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FD8EE3A-5B0F-F94E-8417-6C1F23B0AB5E}"/>
                  </a:ext>
                </a:extLst>
              </p:cNvPr>
              <p:cNvSpPr txBox="1"/>
              <p:nvPr/>
            </p:nvSpPr>
            <p:spPr>
              <a:xfrm>
                <a:off x="65256" y="180628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b="1" dirty="0">
                    <a:solidFill>
                      <a:schemeClr val="bg1"/>
                    </a:solidFill>
                    <a:highlight>
                      <a:srgbClr val="000000"/>
                    </a:highlight>
                    <a:latin typeface="SimSun" panose="02010600030101010101" pitchFamily="2" charset="-122"/>
                    <a:ea typeface="SimSun" panose="02010600030101010101" pitchFamily="2" charset="-122"/>
                  </a:rPr>
                  <a:t>内容</a:t>
                </a:r>
                <a:endParaRPr lang="en-US" dirty="0">
                  <a:solidFill>
                    <a:schemeClr val="bg1"/>
                  </a:solidFill>
                  <a:highlight>
                    <a:srgbClr val="000000"/>
                  </a:highlight>
                </a:endParaRPr>
              </a:p>
            </p:txBody>
          </p:sp>
          <p:sp>
            <p:nvSpPr>
              <p:cNvPr id="122" name="文字方塊 16">
                <a:extLst>
                  <a:ext uri="{FF2B5EF4-FFF2-40B4-BE49-F238E27FC236}">
                    <a16:creationId xmlns:a16="http://schemas.microsoft.com/office/drawing/2014/main" id="{699882C6-C93D-8B4B-81BD-4B5FF60BBDD6}"/>
                  </a:ext>
                </a:extLst>
              </p:cNvPr>
              <p:cNvSpPr txBox="1"/>
              <p:nvPr/>
            </p:nvSpPr>
            <p:spPr>
              <a:xfrm>
                <a:off x="650758" y="1797225"/>
                <a:ext cx="3217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常规政策与非常规扩散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B31D4D9-B75B-F643-9EF7-C8899F32E4F5}"/>
                </a:ext>
              </a:extLst>
            </p:cNvPr>
            <p:cNvGrpSpPr/>
            <p:nvPr/>
          </p:nvGrpSpPr>
          <p:grpSpPr>
            <a:xfrm>
              <a:off x="62069" y="3386088"/>
              <a:ext cx="3883011" cy="384741"/>
              <a:chOff x="65256" y="1797225"/>
              <a:chExt cx="3883011" cy="384741"/>
            </a:xfrm>
          </p:grpSpPr>
          <p:sp>
            <p:nvSpPr>
              <p:cNvPr id="124" name="矩形 15">
                <a:extLst>
                  <a:ext uri="{FF2B5EF4-FFF2-40B4-BE49-F238E27FC236}">
                    <a16:creationId xmlns:a16="http://schemas.microsoft.com/office/drawing/2014/main" id="{37225187-FC45-A049-8FB1-CA43BA6C4D21}"/>
                  </a:ext>
                </a:extLst>
              </p:cNvPr>
              <p:cNvSpPr/>
              <p:nvPr/>
            </p:nvSpPr>
            <p:spPr>
              <a:xfrm>
                <a:off x="65261" y="1797225"/>
                <a:ext cx="3883006" cy="384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E444399-66F3-2447-A2D5-B97D6055F70D}"/>
                  </a:ext>
                </a:extLst>
              </p:cNvPr>
              <p:cNvSpPr txBox="1"/>
              <p:nvPr/>
            </p:nvSpPr>
            <p:spPr>
              <a:xfrm>
                <a:off x="65256" y="180628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b="1" dirty="0">
                    <a:solidFill>
                      <a:schemeClr val="bg1"/>
                    </a:solidFill>
                    <a:highlight>
                      <a:srgbClr val="000000"/>
                    </a:highlight>
                    <a:latin typeface="SimSun" panose="02010600030101010101" pitchFamily="2" charset="-122"/>
                    <a:ea typeface="SimSun" panose="02010600030101010101" pitchFamily="2" charset="-122"/>
                  </a:rPr>
                  <a:t>逻辑</a:t>
                </a:r>
                <a:endParaRPr lang="en-US" dirty="0">
                  <a:solidFill>
                    <a:schemeClr val="bg1"/>
                  </a:solidFill>
                  <a:highlight>
                    <a:srgbClr val="000000"/>
                  </a:highlight>
                </a:endParaRPr>
              </a:p>
            </p:txBody>
          </p:sp>
          <p:sp>
            <p:nvSpPr>
              <p:cNvPr id="126" name="文字方塊 16">
                <a:extLst>
                  <a:ext uri="{FF2B5EF4-FFF2-40B4-BE49-F238E27FC236}">
                    <a16:creationId xmlns:a16="http://schemas.microsoft.com/office/drawing/2014/main" id="{E411E494-F4E8-A549-8D5E-E56BBCB52A97}"/>
                  </a:ext>
                </a:extLst>
              </p:cNvPr>
              <p:cNvSpPr txBox="1"/>
              <p:nvPr/>
            </p:nvSpPr>
            <p:spPr>
              <a:xfrm>
                <a:off x="650758" y="1797225"/>
                <a:ext cx="3217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近邻</a:t>
                </a: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、</a:t>
                </a:r>
                <a:r>
                  <a: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相似和策略性扩散</a:t>
                </a:r>
                <a:endParaRPr kumimoji="1" lang="en-US" altLang="zh-TW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78F0ED3-4419-1246-ABE9-16213335D128}"/>
                </a:ext>
              </a:extLst>
            </p:cNvPr>
            <p:cNvGrpSpPr/>
            <p:nvPr/>
          </p:nvGrpSpPr>
          <p:grpSpPr>
            <a:xfrm>
              <a:off x="62069" y="3910185"/>
              <a:ext cx="3883011" cy="384741"/>
              <a:chOff x="65256" y="1797225"/>
              <a:chExt cx="3883011" cy="384741"/>
            </a:xfrm>
          </p:grpSpPr>
          <p:sp>
            <p:nvSpPr>
              <p:cNvPr id="128" name="矩形 15">
                <a:extLst>
                  <a:ext uri="{FF2B5EF4-FFF2-40B4-BE49-F238E27FC236}">
                    <a16:creationId xmlns:a16="http://schemas.microsoft.com/office/drawing/2014/main" id="{24B0D2B2-0585-D147-BE87-A47913CD59A0}"/>
                  </a:ext>
                </a:extLst>
              </p:cNvPr>
              <p:cNvSpPr/>
              <p:nvPr/>
            </p:nvSpPr>
            <p:spPr>
              <a:xfrm>
                <a:off x="65261" y="1797225"/>
                <a:ext cx="3883006" cy="384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F5FD2CF-E9DB-8846-A6F4-B0BF973F3DA0}"/>
                  </a:ext>
                </a:extLst>
              </p:cNvPr>
              <p:cNvSpPr txBox="1"/>
              <p:nvPr/>
            </p:nvSpPr>
            <p:spPr>
              <a:xfrm>
                <a:off x="65256" y="180628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b="1" dirty="0">
                    <a:solidFill>
                      <a:schemeClr val="bg1"/>
                    </a:solidFill>
                    <a:highlight>
                      <a:srgbClr val="000000"/>
                    </a:highlight>
                    <a:latin typeface="SimSun" panose="02010600030101010101" pitchFamily="2" charset="-122"/>
                    <a:ea typeface="SimSun" panose="02010600030101010101" pitchFamily="2" charset="-122"/>
                  </a:rPr>
                  <a:t>机制</a:t>
                </a:r>
                <a:endParaRPr lang="en-US" dirty="0">
                  <a:solidFill>
                    <a:schemeClr val="bg1"/>
                  </a:solidFill>
                  <a:highlight>
                    <a:srgbClr val="000000"/>
                  </a:highlight>
                </a:endParaRPr>
              </a:p>
            </p:txBody>
          </p:sp>
          <p:sp>
            <p:nvSpPr>
              <p:cNvPr id="130" name="文字方塊 16">
                <a:extLst>
                  <a:ext uri="{FF2B5EF4-FFF2-40B4-BE49-F238E27FC236}">
                    <a16:creationId xmlns:a16="http://schemas.microsoft.com/office/drawing/2014/main" id="{72E2273D-FD7F-0C47-9222-A47B272AB2D8}"/>
                  </a:ext>
                </a:extLst>
              </p:cNvPr>
              <p:cNvSpPr txBox="1"/>
              <p:nvPr/>
            </p:nvSpPr>
            <p:spPr>
              <a:xfrm>
                <a:off x="650758" y="1797225"/>
                <a:ext cx="3217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学习</a:t>
                </a: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、竞争、强制和社会化</a:t>
                </a:r>
                <a:endParaRPr kumimoji="1" lang="en-US" altLang="zh-TW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0E0CABC-693A-B248-A03C-FB7A7705E11C}"/>
                </a:ext>
              </a:extLst>
            </p:cNvPr>
            <p:cNvGrpSpPr/>
            <p:nvPr/>
          </p:nvGrpSpPr>
          <p:grpSpPr>
            <a:xfrm>
              <a:off x="62069" y="4432147"/>
              <a:ext cx="3883011" cy="384741"/>
              <a:chOff x="65256" y="1797225"/>
              <a:chExt cx="3883011" cy="384741"/>
            </a:xfrm>
          </p:grpSpPr>
          <p:sp>
            <p:nvSpPr>
              <p:cNvPr id="132" name="矩形 15">
                <a:extLst>
                  <a:ext uri="{FF2B5EF4-FFF2-40B4-BE49-F238E27FC236}">
                    <a16:creationId xmlns:a16="http://schemas.microsoft.com/office/drawing/2014/main" id="{85337342-99F7-514C-AAC7-720759749744}"/>
                  </a:ext>
                </a:extLst>
              </p:cNvPr>
              <p:cNvSpPr/>
              <p:nvPr/>
            </p:nvSpPr>
            <p:spPr>
              <a:xfrm>
                <a:off x="65261" y="1797225"/>
                <a:ext cx="3883006" cy="384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F62BAA0-485E-2A40-A9C7-DDFD7B3E1120}"/>
                  </a:ext>
                </a:extLst>
              </p:cNvPr>
              <p:cNvSpPr txBox="1"/>
              <p:nvPr/>
            </p:nvSpPr>
            <p:spPr>
              <a:xfrm>
                <a:off x="65256" y="180628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TW" altLang="en-US" b="1" dirty="0">
                    <a:solidFill>
                      <a:schemeClr val="bg1"/>
                    </a:solidFill>
                    <a:highlight>
                      <a:srgbClr val="000000"/>
                    </a:highlight>
                    <a:latin typeface="SimSun" panose="02010600030101010101" pitchFamily="2" charset="-122"/>
                    <a:ea typeface="SimSun" panose="02010600030101010101" pitchFamily="2" charset="-122"/>
                  </a:rPr>
                  <a:t>方法</a:t>
                </a:r>
                <a:endParaRPr lang="en-US" dirty="0">
                  <a:solidFill>
                    <a:schemeClr val="bg1"/>
                  </a:solidFill>
                  <a:highlight>
                    <a:srgbClr val="000000"/>
                  </a:highlight>
                </a:endParaRPr>
              </a:p>
            </p:txBody>
          </p:sp>
          <p:sp>
            <p:nvSpPr>
              <p:cNvPr id="134" name="文字方塊 16">
                <a:extLst>
                  <a:ext uri="{FF2B5EF4-FFF2-40B4-BE49-F238E27FC236}">
                    <a16:creationId xmlns:a16="http://schemas.microsoft.com/office/drawing/2014/main" id="{2FCC3689-1727-FE45-8841-2FA894E507F1}"/>
                  </a:ext>
                </a:extLst>
              </p:cNvPr>
              <p:cNvSpPr txBox="1"/>
              <p:nvPr/>
            </p:nvSpPr>
            <p:spPr>
              <a:xfrm>
                <a:off x="650758" y="1797225"/>
                <a:ext cx="3217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定量、定性和混合研究方法</a:t>
                </a:r>
                <a:endPara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706AB32-1173-BC48-B739-6ACC837AB99E}"/>
              </a:ext>
            </a:extLst>
          </p:cNvPr>
          <p:cNvGrpSpPr/>
          <p:nvPr/>
        </p:nvGrpSpPr>
        <p:grpSpPr>
          <a:xfrm>
            <a:off x="7416802" y="2304281"/>
            <a:ext cx="3919417" cy="400746"/>
            <a:chOff x="6950233" y="2051298"/>
            <a:chExt cx="3919417" cy="400746"/>
          </a:xfrm>
        </p:grpSpPr>
        <p:sp>
          <p:nvSpPr>
            <p:cNvPr id="157" name="矩形 15">
              <a:extLst>
                <a:ext uri="{FF2B5EF4-FFF2-40B4-BE49-F238E27FC236}">
                  <a16:creationId xmlns:a16="http://schemas.microsoft.com/office/drawing/2014/main" id="{B41B58FE-DB82-1E4D-AB0F-088A93192DEE}"/>
                </a:ext>
              </a:extLst>
            </p:cNvPr>
            <p:cNvSpPr/>
            <p:nvPr/>
          </p:nvSpPr>
          <p:spPr>
            <a:xfrm>
              <a:off x="6986644" y="2067303"/>
              <a:ext cx="3883006" cy="384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B44DAFB-9020-774B-8D9F-3981E82F2F87}"/>
                </a:ext>
              </a:extLst>
            </p:cNvPr>
            <p:cNvSpPr txBox="1"/>
            <p:nvPr/>
          </p:nvSpPr>
          <p:spPr>
            <a:xfrm>
              <a:off x="6950233" y="205129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imSong" panose="02020300000000000000" pitchFamily="18" charset="-122"/>
                  <a:ea typeface="SimSong" panose="02020300000000000000" pitchFamily="18" charset="-122"/>
                </a:rPr>
                <a:t>超越政策采纳</a:t>
              </a:r>
              <a:r>
                <a:rPr lang="zh-CN" altLang="en-US" dirty="0">
                  <a:latin typeface="SimSong" panose="02020300000000000000" pitchFamily="18" charset="-122"/>
                  <a:ea typeface="SimSong" panose="02020300000000000000" pitchFamily="18" charset="-122"/>
                </a:rPr>
                <a:t>：</a:t>
              </a:r>
              <a:endParaRPr lang="en-US" dirty="0">
                <a:latin typeface="SimSong" panose="02020300000000000000" pitchFamily="18" charset="-122"/>
                <a:ea typeface="SimSong" panose="02020300000000000000" pitchFamily="18" charset="-122"/>
              </a:endParaRPr>
            </a:p>
          </p:txBody>
        </p:sp>
        <p:sp>
          <p:nvSpPr>
            <p:cNvPr id="159" name="文字方塊 16">
              <a:extLst>
                <a:ext uri="{FF2B5EF4-FFF2-40B4-BE49-F238E27FC236}">
                  <a16:creationId xmlns:a16="http://schemas.microsoft.com/office/drawing/2014/main" id="{55CB002A-CDD8-164B-8355-A296A84F7268}"/>
                </a:ext>
              </a:extLst>
            </p:cNvPr>
            <p:cNvSpPr txBox="1"/>
            <p:nvPr/>
          </p:nvSpPr>
          <p:spPr>
            <a:xfrm>
              <a:off x="8422174" y="2051298"/>
              <a:ext cx="2304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chemeClr val="bg1"/>
                  </a:solidFill>
                  <a:highlight>
                    <a:srgbClr val="000000"/>
                  </a:highlight>
                  <a:latin typeface="SimSun" panose="02010600030101010101" pitchFamily="2" charset="-122"/>
                  <a:ea typeface="SimSun" panose="02010600030101010101" pitchFamily="2" charset="-122"/>
                </a:rPr>
                <a:t>政治话语</a:t>
              </a:r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与政策扩散</a:t>
              </a:r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D13985D-326F-8748-AE76-3D9EB673C93F}"/>
              </a:ext>
            </a:extLst>
          </p:cNvPr>
          <p:cNvGrpSpPr/>
          <p:nvPr/>
        </p:nvGrpSpPr>
        <p:grpSpPr>
          <a:xfrm>
            <a:off x="7416802" y="2785311"/>
            <a:ext cx="3919417" cy="400746"/>
            <a:chOff x="6950233" y="2051298"/>
            <a:chExt cx="3919417" cy="400746"/>
          </a:xfrm>
        </p:grpSpPr>
        <p:sp>
          <p:nvSpPr>
            <p:cNvPr id="161" name="矩形 15">
              <a:extLst>
                <a:ext uri="{FF2B5EF4-FFF2-40B4-BE49-F238E27FC236}">
                  <a16:creationId xmlns:a16="http://schemas.microsoft.com/office/drawing/2014/main" id="{0D7B64BD-639B-354A-8502-25F7BA8B15A3}"/>
                </a:ext>
              </a:extLst>
            </p:cNvPr>
            <p:cNvSpPr/>
            <p:nvPr/>
          </p:nvSpPr>
          <p:spPr>
            <a:xfrm>
              <a:off x="6986644" y="2067303"/>
              <a:ext cx="3883006" cy="384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A1B17F0-F295-1F49-9CAC-FA2A1B12B554}"/>
                </a:ext>
              </a:extLst>
            </p:cNvPr>
            <p:cNvSpPr txBox="1"/>
            <p:nvPr/>
          </p:nvSpPr>
          <p:spPr>
            <a:xfrm>
              <a:off x="6950233" y="205129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超越政治精英：</a:t>
              </a:r>
              <a:endParaRPr lang="en-US" dirty="0">
                <a:latin typeface="SimSong" panose="02020300000000000000" pitchFamily="18" charset="-122"/>
                <a:ea typeface="SimSong" panose="02020300000000000000" pitchFamily="18" charset="-122"/>
              </a:endParaRPr>
            </a:p>
          </p:txBody>
        </p:sp>
        <p:sp>
          <p:nvSpPr>
            <p:cNvPr id="163" name="文字方塊 16">
              <a:extLst>
                <a:ext uri="{FF2B5EF4-FFF2-40B4-BE49-F238E27FC236}">
                  <a16:creationId xmlns:a16="http://schemas.microsoft.com/office/drawing/2014/main" id="{21A70387-4411-D24C-B692-E7F63CAA1A14}"/>
                </a:ext>
              </a:extLst>
            </p:cNvPr>
            <p:cNvSpPr txBox="1"/>
            <p:nvPr/>
          </p:nvSpPr>
          <p:spPr>
            <a:xfrm>
              <a:off x="8422174" y="2051298"/>
              <a:ext cx="2301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chemeClr val="bg1"/>
                  </a:solidFill>
                  <a:highlight>
                    <a:srgbClr val="000000"/>
                  </a:highlight>
                  <a:latin typeface="SimSun" panose="02010600030101010101" pitchFamily="2" charset="-122"/>
                  <a:ea typeface="SimSun" panose="02010600030101010101" pitchFamily="2" charset="-122"/>
                </a:rPr>
                <a:t>民众角色</a:t>
              </a:r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与政策扩散</a:t>
              </a:r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6761CC5-33E2-8C4E-B5DD-A5183FC596A0}"/>
              </a:ext>
            </a:extLst>
          </p:cNvPr>
          <p:cNvGrpSpPr/>
          <p:nvPr/>
        </p:nvGrpSpPr>
        <p:grpSpPr>
          <a:xfrm>
            <a:off x="7416802" y="3282346"/>
            <a:ext cx="3919417" cy="400746"/>
            <a:chOff x="6950233" y="2051298"/>
            <a:chExt cx="3919417" cy="400746"/>
          </a:xfrm>
        </p:grpSpPr>
        <p:sp>
          <p:nvSpPr>
            <p:cNvPr id="165" name="矩形 15">
              <a:extLst>
                <a:ext uri="{FF2B5EF4-FFF2-40B4-BE49-F238E27FC236}">
                  <a16:creationId xmlns:a16="http://schemas.microsoft.com/office/drawing/2014/main" id="{4034A3EA-C0F3-C54F-A6DE-544DDA8BEB26}"/>
                </a:ext>
              </a:extLst>
            </p:cNvPr>
            <p:cNvSpPr/>
            <p:nvPr/>
          </p:nvSpPr>
          <p:spPr>
            <a:xfrm>
              <a:off x="6986644" y="2067303"/>
              <a:ext cx="3883006" cy="384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FBDBEA0-40A1-1244-ABB8-BA1D9960E956}"/>
                </a:ext>
              </a:extLst>
            </p:cNvPr>
            <p:cNvSpPr txBox="1"/>
            <p:nvPr/>
          </p:nvSpPr>
          <p:spPr>
            <a:xfrm>
              <a:off x="6950233" y="205129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imSong" panose="02020300000000000000" pitchFamily="18" charset="-122"/>
                  <a:ea typeface="SimSong" panose="02020300000000000000" pitchFamily="18" charset="-122"/>
                </a:rPr>
                <a:t>超越整体组织</a:t>
              </a:r>
              <a:r>
                <a:rPr lang="zh-CN" altLang="en-US" dirty="0">
                  <a:latin typeface="SimSong" panose="02020300000000000000" pitchFamily="18" charset="-122"/>
                  <a:ea typeface="SimSong" panose="02020300000000000000" pitchFamily="18" charset="-122"/>
                </a:rPr>
                <a:t>：</a:t>
              </a:r>
              <a:endParaRPr lang="en-US" dirty="0">
                <a:latin typeface="SimSong" panose="02020300000000000000" pitchFamily="18" charset="-122"/>
                <a:ea typeface="SimSong" panose="02020300000000000000" pitchFamily="18" charset="-122"/>
              </a:endParaRPr>
            </a:p>
          </p:txBody>
        </p:sp>
        <p:sp>
          <p:nvSpPr>
            <p:cNvPr id="167" name="文字方塊 16">
              <a:extLst>
                <a:ext uri="{FF2B5EF4-FFF2-40B4-BE49-F238E27FC236}">
                  <a16:creationId xmlns:a16="http://schemas.microsoft.com/office/drawing/2014/main" id="{983ED563-A78A-8845-992E-674A010C217A}"/>
                </a:ext>
              </a:extLst>
            </p:cNvPr>
            <p:cNvSpPr txBox="1"/>
            <p:nvPr/>
          </p:nvSpPr>
          <p:spPr>
            <a:xfrm>
              <a:off x="8422174" y="2051298"/>
              <a:ext cx="2301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chemeClr val="bg1"/>
                  </a:solidFill>
                  <a:highlight>
                    <a:srgbClr val="000000"/>
                  </a:highlight>
                  <a:latin typeface="SimSun" panose="02010600030101010101" pitchFamily="2" charset="-122"/>
                  <a:ea typeface="SimSun" panose="02010600030101010101" pitchFamily="2" charset="-122"/>
                </a:rPr>
                <a:t>政治态度</a:t>
              </a:r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与政策扩散</a:t>
              </a:r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FF97FD14-EEC0-7040-A628-CE2DA90280FF}"/>
              </a:ext>
            </a:extLst>
          </p:cNvPr>
          <p:cNvGrpSpPr/>
          <p:nvPr/>
        </p:nvGrpSpPr>
        <p:grpSpPr>
          <a:xfrm>
            <a:off x="7415252" y="3795386"/>
            <a:ext cx="3919417" cy="400746"/>
            <a:chOff x="6950233" y="2051298"/>
            <a:chExt cx="3919417" cy="400746"/>
          </a:xfrm>
        </p:grpSpPr>
        <p:sp>
          <p:nvSpPr>
            <p:cNvPr id="169" name="矩形 15">
              <a:extLst>
                <a:ext uri="{FF2B5EF4-FFF2-40B4-BE49-F238E27FC236}">
                  <a16:creationId xmlns:a16="http://schemas.microsoft.com/office/drawing/2014/main" id="{28F1291E-9E26-4E46-BB03-DC45EDC2D9CD}"/>
                </a:ext>
              </a:extLst>
            </p:cNvPr>
            <p:cNvSpPr/>
            <p:nvPr/>
          </p:nvSpPr>
          <p:spPr>
            <a:xfrm>
              <a:off x="6986644" y="2067303"/>
              <a:ext cx="3883006" cy="384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6C513A9-49F1-D74D-A384-DD7C502B8530}"/>
                </a:ext>
              </a:extLst>
            </p:cNvPr>
            <p:cNvSpPr txBox="1"/>
            <p:nvPr/>
          </p:nvSpPr>
          <p:spPr>
            <a:xfrm>
              <a:off x="6950233" y="205129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imSong" panose="02020300000000000000" pitchFamily="18" charset="-122"/>
                  <a:ea typeface="SimSong" panose="02020300000000000000" pitchFamily="18" charset="-122"/>
                </a:rPr>
                <a:t>超越政策文本</a:t>
              </a:r>
              <a:r>
                <a:rPr lang="zh-CN" altLang="en-US" dirty="0">
                  <a:latin typeface="SimSong" panose="02020300000000000000" pitchFamily="18" charset="-122"/>
                  <a:ea typeface="SimSong" panose="02020300000000000000" pitchFamily="18" charset="-122"/>
                </a:rPr>
                <a:t>：</a:t>
              </a:r>
              <a:endParaRPr lang="en-US" dirty="0">
                <a:latin typeface="SimSong" panose="02020300000000000000" pitchFamily="18" charset="-122"/>
                <a:ea typeface="SimSong" panose="02020300000000000000" pitchFamily="18" charset="-122"/>
              </a:endParaRPr>
            </a:p>
          </p:txBody>
        </p:sp>
        <p:sp>
          <p:nvSpPr>
            <p:cNvPr id="171" name="文字方塊 16">
              <a:extLst>
                <a:ext uri="{FF2B5EF4-FFF2-40B4-BE49-F238E27FC236}">
                  <a16:creationId xmlns:a16="http://schemas.microsoft.com/office/drawing/2014/main" id="{D45E0297-2261-6B4C-9995-A367E0BCEAE8}"/>
                </a:ext>
              </a:extLst>
            </p:cNvPr>
            <p:cNvSpPr txBox="1"/>
            <p:nvPr/>
          </p:nvSpPr>
          <p:spPr>
            <a:xfrm>
              <a:off x="8422174" y="2051298"/>
              <a:ext cx="2303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chemeClr val="bg1"/>
                  </a:solidFill>
                  <a:highlight>
                    <a:srgbClr val="000000"/>
                  </a:highlight>
                  <a:latin typeface="SimSun" panose="02010600030101010101" pitchFamily="2" charset="-122"/>
                  <a:ea typeface="SimSun" panose="02010600030101010101" pitchFamily="2" charset="-122"/>
                </a:rPr>
                <a:t>政治信号</a:t>
              </a:r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与政策扩散</a:t>
              </a:r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A169263-9627-5D46-A065-6201F5AEA659}"/>
              </a:ext>
            </a:extLst>
          </p:cNvPr>
          <p:cNvGrpSpPr/>
          <p:nvPr/>
        </p:nvGrpSpPr>
        <p:grpSpPr>
          <a:xfrm>
            <a:off x="7415252" y="4292421"/>
            <a:ext cx="3919417" cy="400746"/>
            <a:chOff x="6950233" y="2051298"/>
            <a:chExt cx="3919417" cy="400746"/>
          </a:xfrm>
        </p:grpSpPr>
        <p:sp>
          <p:nvSpPr>
            <p:cNvPr id="173" name="矩形 15">
              <a:extLst>
                <a:ext uri="{FF2B5EF4-FFF2-40B4-BE49-F238E27FC236}">
                  <a16:creationId xmlns:a16="http://schemas.microsoft.com/office/drawing/2014/main" id="{130D4DBE-6C52-5C46-B12A-8563AC89B382}"/>
                </a:ext>
              </a:extLst>
            </p:cNvPr>
            <p:cNvSpPr/>
            <p:nvPr/>
          </p:nvSpPr>
          <p:spPr>
            <a:xfrm>
              <a:off x="6986644" y="2067303"/>
              <a:ext cx="3883006" cy="3847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50DAE70-3024-AD4D-85CB-0DB15D8E8232}"/>
                </a:ext>
              </a:extLst>
            </p:cNvPr>
            <p:cNvSpPr txBox="1"/>
            <p:nvPr/>
          </p:nvSpPr>
          <p:spPr>
            <a:xfrm>
              <a:off x="6950233" y="205129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SimSong" panose="02020300000000000000" pitchFamily="18" charset="-122"/>
                  <a:ea typeface="SimSong" panose="02020300000000000000" pitchFamily="18" charset="-122"/>
                </a:rPr>
                <a:t>超越定量定性</a:t>
              </a:r>
              <a:r>
                <a:rPr lang="zh-CN" altLang="en-US" dirty="0">
                  <a:latin typeface="SimSong" panose="02020300000000000000" pitchFamily="18" charset="-122"/>
                  <a:ea typeface="SimSong" panose="02020300000000000000" pitchFamily="18" charset="-122"/>
                </a:rPr>
                <a:t>：</a:t>
              </a:r>
              <a:endParaRPr lang="en-US" dirty="0">
                <a:latin typeface="SimSong" panose="02020300000000000000" pitchFamily="18" charset="-122"/>
                <a:ea typeface="SimSong" panose="02020300000000000000" pitchFamily="18" charset="-122"/>
              </a:endParaRPr>
            </a:p>
          </p:txBody>
        </p:sp>
        <p:sp>
          <p:nvSpPr>
            <p:cNvPr id="175" name="文字方塊 16">
              <a:extLst>
                <a:ext uri="{FF2B5EF4-FFF2-40B4-BE49-F238E27FC236}">
                  <a16:creationId xmlns:a16="http://schemas.microsoft.com/office/drawing/2014/main" id="{D97F4A5B-A13E-314A-990D-655D78D8AA2B}"/>
                </a:ext>
              </a:extLst>
            </p:cNvPr>
            <p:cNvSpPr txBox="1"/>
            <p:nvPr/>
          </p:nvSpPr>
          <p:spPr>
            <a:xfrm>
              <a:off x="8422174" y="2051298"/>
              <a:ext cx="2303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chemeClr val="bg1"/>
                  </a:solidFill>
                  <a:highlight>
                    <a:srgbClr val="000000"/>
                  </a:highlight>
                  <a:latin typeface="SimSun" panose="02010600030101010101" pitchFamily="2" charset="-122"/>
                  <a:ea typeface="SimSun" panose="02010600030101010101" pitchFamily="2" charset="-122"/>
                </a:rPr>
                <a:t>混合研究</a:t>
              </a:r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与政策扩散</a:t>
              </a:r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36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E772C7-DB49-1F4F-96EC-47AB8095D51B}"/>
              </a:ext>
            </a:extLst>
          </p:cNvPr>
          <p:cNvCxnSpPr>
            <a:cxnSpLocks/>
          </p:cNvCxnSpPr>
          <p:nvPr/>
        </p:nvCxnSpPr>
        <p:spPr>
          <a:xfrm>
            <a:off x="2895600" y="3060700"/>
            <a:ext cx="551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31DF97-AEF8-5D4A-9F39-3633B1AE8E90}"/>
              </a:ext>
            </a:extLst>
          </p:cNvPr>
          <p:cNvCxnSpPr>
            <a:cxnSpLocks/>
          </p:cNvCxnSpPr>
          <p:nvPr/>
        </p:nvCxnSpPr>
        <p:spPr>
          <a:xfrm flipV="1">
            <a:off x="5600700" y="736600"/>
            <a:ext cx="0" cy="4648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6">
            <a:extLst>
              <a:ext uri="{FF2B5EF4-FFF2-40B4-BE49-F238E27FC236}">
                <a16:creationId xmlns:a16="http://schemas.microsoft.com/office/drawing/2014/main" id="{A8A20D7A-81AC-FE46-8520-1A2A69C5635F}"/>
              </a:ext>
            </a:extLst>
          </p:cNvPr>
          <p:cNvSpPr txBox="1"/>
          <p:nvPr/>
        </p:nvSpPr>
        <p:spPr>
          <a:xfrm>
            <a:off x="3498859" y="3877616"/>
            <a:ext cx="147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学习机制</a:t>
            </a:r>
            <a:endParaRPr kumimoji="1" lang="en-US" altLang="zh-TW" sz="2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文字方塊 16">
            <a:extLst>
              <a:ext uri="{FF2B5EF4-FFF2-40B4-BE49-F238E27FC236}">
                <a16:creationId xmlns:a16="http://schemas.microsoft.com/office/drawing/2014/main" id="{BECEDBB5-9E0B-3C4E-9298-83B50E01791B}"/>
              </a:ext>
            </a:extLst>
          </p:cNvPr>
          <p:cNvSpPr txBox="1"/>
          <p:nvPr/>
        </p:nvSpPr>
        <p:spPr>
          <a:xfrm>
            <a:off x="3498859" y="1697565"/>
            <a:ext cx="147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竞争机制</a:t>
            </a:r>
            <a:endParaRPr kumimoji="1" lang="en-US" altLang="zh-TW" sz="2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" name="文字方塊 16">
            <a:extLst>
              <a:ext uri="{FF2B5EF4-FFF2-40B4-BE49-F238E27FC236}">
                <a16:creationId xmlns:a16="http://schemas.microsoft.com/office/drawing/2014/main" id="{7D3DC251-956E-3B48-AC25-9DCC569F3AE7}"/>
              </a:ext>
            </a:extLst>
          </p:cNvPr>
          <p:cNvSpPr txBox="1"/>
          <p:nvPr/>
        </p:nvSpPr>
        <p:spPr>
          <a:xfrm>
            <a:off x="6229344" y="1697565"/>
            <a:ext cx="147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强制机制</a:t>
            </a:r>
            <a:endParaRPr kumimoji="1" lang="en-US" altLang="zh-TW" sz="2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文字方塊 16">
            <a:extLst>
              <a:ext uri="{FF2B5EF4-FFF2-40B4-BE49-F238E27FC236}">
                <a16:creationId xmlns:a16="http://schemas.microsoft.com/office/drawing/2014/main" id="{2C3988FD-ACC5-7B49-8044-F71F870CEC3A}"/>
              </a:ext>
            </a:extLst>
          </p:cNvPr>
          <p:cNvSpPr txBox="1"/>
          <p:nvPr/>
        </p:nvSpPr>
        <p:spPr>
          <a:xfrm>
            <a:off x="6311900" y="3877616"/>
            <a:ext cx="147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社会化机制</a:t>
            </a:r>
            <a:endParaRPr kumimoji="1" lang="en-US" altLang="zh-TW" sz="2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61CF64-2223-654A-ADC0-BACB1CE7C7F5}"/>
              </a:ext>
            </a:extLst>
          </p:cNvPr>
          <p:cNvSpPr txBox="1"/>
          <p:nvPr/>
        </p:nvSpPr>
        <p:spPr>
          <a:xfrm>
            <a:off x="7171930" y="2672460"/>
            <a:ext cx="1235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SimSong" panose="02020300000000000000" pitchFamily="18" charset="-122"/>
                <a:ea typeface="SimSong" panose="02020300000000000000" pitchFamily="18" charset="-122"/>
              </a:rPr>
              <a:t>主要行动者</a:t>
            </a:r>
            <a:endParaRPr lang="en-US" sz="16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AE4C57-3C7D-0E4F-863E-1D7D54CEC45B}"/>
              </a:ext>
            </a:extLst>
          </p:cNvPr>
          <p:cNvSpPr txBox="1"/>
          <p:nvPr/>
        </p:nvSpPr>
        <p:spPr>
          <a:xfrm>
            <a:off x="5600700" y="4278697"/>
            <a:ext cx="4952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SimSong" panose="02020300000000000000" pitchFamily="18" charset="-122"/>
                <a:ea typeface="SimSong" panose="02020300000000000000" pitchFamily="18" charset="-122"/>
              </a:rPr>
              <a:t>互动烈度</a:t>
            </a:r>
            <a:endParaRPr lang="en-US" sz="16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E060A8-7E5D-C14D-8261-4FBB61073270}"/>
              </a:ext>
            </a:extLst>
          </p:cNvPr>
          <p:cNvSpPr txBox="1"/>
          <p:nvPr/>
        </p:nvSpPr>
        <p:spPr>
          <a:xfrm>
            <a:off x="2794001" y="3090446"/>
            <a:ext cx="1235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SimSong" panose="02020300000000000000" pitchFamily="18" charset="-122"/>
                <a:ea typeface="SimSong" panose="02020300000000000000" pitchFamily="18" charset="-122"/>
              </a:rPr>
              <a:t>内部行动者</a:t>
            </a:r>
            <a:endParaRPr lang="en-US" sz="16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AA4A1E-57BE-754C-9A21-26589995A97D}"/>
              </a:ext>
            </a:extLst>
          </p:cNvPr>
          <p:cNvSpPr txBox="1"/>
          <p:nvPr/>
        </p:nvSpPr>
        <p:spPr>
          <a:xfrm>
            <a:off x="7171930" y="3080917"/>
            <a:ext cx="1235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SimSong" panose="02020300000000000000" pitchFamily="18" charset="-122"/>
                <a:ea typeface="SimSong" panose="02020300000000000000" pitchFamily="18" charset="-122"/>
              </a:rPr>
              <a:t>外部先行者</a:t>
            </a:r>
            <a:endParaRPr lang="en-US" sz="16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81798-9BC0-D24D-972C-DEBCC36839FD}"/>
              </a:ext>
            </a:extLst>
          </p:cNvPr>
          <p:cNvSpPr txBox="1"/>
          <p:nvPr/>
        </p:nvSpPr>
        <p:spPr>
          <a:xfrm>
            <a:off x="5184369" y="5017361"/>
            <a:ext cx="416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SimSong" panose="02020300000000000000" pitchFamily="18" charset="-122"/>
                <a:ea typeface="SimSong" panose="02020300000000000000" pitchFamily="18" charset="-122"/>
              </a:rPr>
              <a:t>低</a:t>
            </a:r>
            <a:endParaRPr lang="en-US" sz="16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62D9AE-85FB-D240-9290-E2DB63FC882E}"/>
              </a:ext>
            </a:extLst>
          </p:cNvPr>
          <p:cNvSpPr txBox="1"/>
          <p:nvPr/>
        </p:nvSpPr>
        <p:spPr>
          <a:xfrm>
            <a:off x="5184369" y="771417"/>
            <a:ext cx="416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SimSong" panose="02020300000000000000" pitchFamily="18" charset="-122"/>
                <a:ea typeface="SimSong" panose="02020300000000000000" pitchFamily="18" charset="-122"/>
              </a:rPr>
              <a:t>高</a:t>
            </a:r>
            <a:endParaRPr lang="en-US" sz="16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260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 descr="Shape&#10;&#10;Description automatically generated">
            <a:extLst>
              <a:ext uri="{FF2B5EF4-FFF2-40B4-BE49-F238E27FC236}">
                <a16:creationId xmlns:a16="http://schemas.microsoft.com/office/drawing/2014/main" id="{6A20E4BD-3D53-C543-B71C-18549272B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87" y="190918"/>
            <a:ext cx="6104729" cy="648118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9906064-EE1C-D549-AF10-8D972891800F}"/>
              </a:ext>
            </a:extLst>
          </p:cNvPr>
          <p:cNvSpPr txBox="1"/>
          <p:nvPr/>
        </p:nvSpPr>
        <p:spPr>
          <a:xfrm rot="446519">
            <a:off x="5428025" y="3593382"/>
            <a:ext cx="1235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SimSong" panose="02020300000000000000" pitchFamily="18" charset="-122"/>
                <a:ea typeface="SimSong" panose="02020300000000000000" pitchFamily="18" charset="-122"/>
              </a:rPr>
              <a:t>中央指令</a:t>
            </a:r>
            <a:endParaRPr lang="en-US" sz="16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2052C2-D0AB-6F49-8F55-E37366034A76}"/>
              </a:ext>
            </a:extLst>
          </p:cNvPr>
          <p:cNvSpPr txBox="1"/>
          <p:nvPr/>
        </p:nvSpPr>
        <p:spPr>
          <a:xfrm rot="16200000">
            <a:off x="3872393" y="5014838"/>
            <a:ext cx="1235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SimSong" panose="02020300000000000000" pitchFamily="18" charset="-122"/>
                <a:ea typeface="SimSong" panose="02020300000000000000" pitchFamily="18" charset="-122"/>
              </a:rPr>
              <a:t>权威话语</a:t>
            </a:r>
            <a:endParaRPr lang="en-US" sz="16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83035A-2770-7345-90FA-4639255C2811}"/>
              </a:ext>
            </a:extLst>
          </p:cNvPr>
          <p:cNvSpPr txBox="1"/>
          <p:nvPr/>
        </p:nvSpPr>
        <p:spPr>
          <a:xfrm rot="19113006">
            <a:off x="3293693" y="3790898"/>
            <a:ext cx="1235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SimSong" panose="02020300000000000000" pitchFamily="18" charset="-122"/>
                <a:ea typeface="SimSong" panose="02020300000000000000" pitchFamily="18" charset="-122"/>
              </a:rPr>
              <a:t>地方灵活性</a:t>
            </a:r>
            <a:endParaRPr lang="en-US" sz="16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9E5BAE6-80EB-8942-89C5-235B605BF2DE}"/>
              </a:ext>
            </a:extLst>
          </p:cNvPr>
          <p:cNvSpPr txBox="1"/>
          <p:nvPr/>
        </p:nvSpPr>
        <p:spPr>
          <a:xfrm>
            <a:off x="8127870" y="3147378"/>
            <a:ext cx="4064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imSong" panose="02020300000000000000" pitchFamily="18" charset="-122"/>
                <a:ea typeface="SimSong" panose="02020300000000000000" pitchFamily="18" charset="-122"/>
              </a:rPr>
              <a:t>I</a:t>
            </a:r>
            <a:r>
              <a:rPr lang="zh-CN" altLang="en-US" sz="1200" b="1" dirty="0">
                <a:latin typeface="SimSong" panose="02020300000000000000" pitchFamily="18" charset="-122"/>
                <a:ea typeface="SimSong" panose="02020300000000000000" pitchFamily="18" charset="-122"/>
              </a:rPr>
              <a:t>   中央指令强、地方灵活性强、权威话语强：桂林</a:t>
            </a:r>
            <a:endParaRPr lang="en-US" altLang="zh-CN" sz="12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  <a:p>
            <a:r>
              <a:rPr lang="en-US" altLang="zh-CN" sz="1200" b="1" dirty="0">
                <a:latin typeface="SimSong" panose="02020300000000000000" pitchFamily="18" charset="-122"/>
                <a:ea typeface="SimSong" panose="02020300000000000000" pitchFamily="18" charset="-122"/>
              </a:rPr>
              <a:t>II</a:t>
            </a:r>
            <a:r>
              <a:rPr lang="zh-CN" altLang="en-US" sz="1200" b="1" dirty="0">
                <a:latin typeface="SimSong" panose="02020300000000000000" pitchFamily="18" charset="-122"/>
                <a:ea typeface="SimSong" panose="02020300000000000000" pitchFamily="18" charset="-122"/>
              </a:rPr>
              <a:t>  中央指令弱、地方灵活性强、权威话语强：苏州</a:t>
            </a:r>
            <a:endParaRPr lang="en-US" altLang="zh-CN" sz="12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  <a:p>
            <a:r>
              <a:rPr lang="en-US" altLang="zh-CN" sz="1200" b="1" dirty="0">
                <a:latin typeface="SimSong" panose="02020300000000000000" pitchFamily="18" charset="-122"/>
                <a:ea typeface="SimSong" panose="02020300000000000000" pitchFamily="18" charset="-122"/>
              </a:rPr>
              <a:t>III</a:t>
            </a:r>
            <a:r>
              <a:rPr lang="zh-CN" altLang="en-US" sz="1200" b="1" dirty="0">
                <a:latin typeface="SimSong" panose="02020300000000000000" pitchFamily="18" charset="-122"/>
                <a:ea typeface="SimSong" panose="02020300000000000000" pitchFamily="18" charset="-122"/>
              </a:rPr>
              <a:t> 中央指令弱、地方灵活性弱、权威话语强：内乡</a:t>
            </a:r>
            <a:endParaRPr lang="en-US" altLang="zh-CN" sz="12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  <a:p>
            <a:r>
              <a:rPr lang="en-US" altLang="zh-CN" sz="1200" b="1" dirty="0">
                <a:latin typeface="SimSong" panose="02020300000000000000" pitchFamily="18" charset="-122"/>
                <a:ea typeface="SimSong" panose="02020300000000000000" pitchFamily="18" charset="-122"/>
              </a:rPr>
              <a:t>IV</a:t>
            </a:r>
            <a:r>
              <a:rPr lang="zh-CN" altLang="en-US" sz="1200" b="1" dirty="0">
                <a:latin typeface="SimSong" panose="02020300000000000000" pitchFamily="18" charset="-122"/>
                <a:ea typeface="SimSong" panose="02020300000000000000" pitchFamily="18" charset="-122"/>
              </a:rPr>
              <a:t>  中央指令强、地方灵活性弱、权威话语强：郴州</a:t>
            </a:r>
            <a:endParaRPr lang="en-US" altLang="zh-CN" sz="12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  <a:p>
            <a:r>
              <a:rPr lang="en-US" altLang="zh-CN" sz="1200" b="1" dirty="0">
                <a:latin typeface="SimSong" panose="02020300000000000000" pitchFamily="18" charset="-122"/>
                <a:ea typeface="SimSong" panose="02020300000000000000" pitchFamily="18" charset="-122"/>
              </a:rPr>
              <a:t>V</a:t>
            </a:r>
            <a:r>
              <a:rPr lang="zh-CN" altLang="en-US" sz="1200" b="1" dirty="0">
                <a:latin typeface="SimSong" panose="02020300000000000000" pitchFamily="18" charset="-122"/>
                <a:ea typeface="SimSong" panose="02020300000000000000" pitchFamily="18" charset="-122"/>
              </a:rPr>
              <a:t>   中央指令强、地方灵活性强、权威话语弱：深圳</a:t>
            </a:r>
            <a:endParaRPr lang="en-US" altLang="zh-CN" sz="12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  <a:p>
            <a:r>
              <a:rPr lang="en-US" altLang="zh-CN" sz="1200" b="1" dirty="0">
                <a:latin typeface="SimSong" panose="02020300000000000000" pitchFamily="18" charset="-122"/>
                <a:ea typeface="SimSong" panose="02020300000000000000" pitchFamily="18" charset="-122"/>
              </a:rPr>
              <a:t>VI  </a:t>
            </a:r>
            <a:r>
              <a:rPr lang="zh-CN" altLang="en-US" sz="1200" b="1" dirty="0">
                <a:latin typeface="SimSong" panose="02020300000000000000" pitchFamily="18" charset="-122"/>
                <a:ea typeface="SimSong" panose="02020300000000000000" pitchFamily="18" charset="-122"/>
              </a:rPr>
              <a:t>中央指令弱、地方灵活性强、权威话语弱：上海</a:t>
            </a:r>
            <a:endParaRPr lang="en-US" altLang="zh-CN" sz="12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  <a:p>
            <a:r>
              <a:rPr lang="en-US" altLang="zh-CN" sz="1200" b="1" dirty="0">
                <a:latin typeface="SimSong" panose="02020300000000000000" pitchFamily="18" charset="-122"/>
                <a:ea typeface="SimSong" panose="02020300000000000000" pitchFamily="18" charset="-122"/>
              </a:rPr>
              <a:t>VII</a:t>
            </a:r>
            <a:r>
              <a:rPr lang="zh-CN" altLang="en-US" sz="1200" b="1" dirty="0">
                <a:latin typeface="SimSong" panose="02020300000000000000" pitchFamily="18" charset="-122"/>
                <a:ea typeface="SimSong" panose="02020300000000000000" pitchFamily="18" charset="-122"/>
              </a:rPr>
              <a:t> 中央指令弱、地方灵活性强、权威话语弱：很多地方</a:t>
            </a:r>
            <a:endParaRPr lang="en-US" altLang="zh-CN" sz="12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  <a:p>
            <a:r>
              <a:rPr lang="en-US" altLang="zh-CN" sz="1200" b="1" dirty="0">
                <a:latin typeface="SimSong" panose="02020300000000000000" pitchFamily="18" charset="-122"/>
                <a:ea typeface="SimSong" panose="02020300000000000000" pitchFamily="18" charset="-122"/>
              </a:rPr>
              <a:t>VIII</a:t>
            </a:r>
            <a:r>
              <a:rPr lang="zh-CN" altLang="en-US" sz="1200" b="1" dirty="0">
                <a:latin typeface="SimSong" panose="02020300000000000000" pitchFamily="18" charset="-122"/>
                <a:ea typeface="SimSong" panose="02020300000000000000" pitchFamily="18" charset="-122"/>
              </a:rPr>
              <a:t>中央指令强、地方灵活性弱、权威话语弱：承德</a:t>
            </a:r>
            <a:endParaRPr lang="en-US" altLang="zh-CN" sz="12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  <a:p>
            <a:endParaRPr lang="en-US" altLang="zh-CN" sz="12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  <a:p>
            <a:endParaRPr lang="en-US" altLang="zh-CN" sz="12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  <a:p>
            <a:endParaRPr lang="en-US" sz="1200" b="1" dirty="0">
              <a:latin typeface="SimSong" panose="02020300000000000000" pitchFamily="18" charset="-122"/>
              <a:ea typeface="SimSong" panose="020203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83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233</Words>
  <Application>Microsoft Macintosh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SimSong</vt:lpstr>
      <vt:lpstr>SimSun</vt:lpstr>
      <vt:lpstr>Arial</vt:lpstr>
      <vt:lpstr>Calibri</vt:lpstr>
      <vt:lpstr>Calibri Light</vt:lpstr>
      <vt:lpstr>Office 佈景主題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孙 宇飞</dc:creator>
  <cp:lastModifiedBy>Yufei Sun</cp:lastModifiedBy>
  <cp:revision>6</cp:revision>
  <dcterms:created xsi:type="dcterms:W3CDTF">2021-06-27T13:15:34Z</dcterms:created>
  <dcterms:modified xsi:type="dcterms:W3CDTF">2022-01-03T10:41:15Z</dcterms:modified>
</cp:coreProperties>
</file>