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96"/>
  </p:notesMasterIdLst>
  <p:handoutMasterIdLst>
    <p:handoutMasterId r:id="rId97"/>
  </p:handoutMasterIdLst>
  <p:sldIdLst>
    <p:sldId id="256" r:id="rId2"/>
    <p:sldId id="275" r:id="rId3"/>
    <p:sldId id="274" r:id="rId4"/>
    <p:sldId id="257" r:id="rId5"/>
    <p:sldId id="291" r:id="rId6"/>
    <p:sldId id="337" r:id="rId7"/>
    <p:sldId id="276" r:id="rId8"/>
    <p:sldId id="260" r:id="rId9"/>
    <p:sldId id="296" r:id="rId10"/>
    <p:sldId id="282" r:id="rId11"/>
    <p:sldId id="316" r:id="rId12"/>
    <p:sldId id="326" r:id="rId13"/>
    <p:sldId id="297" r:id="rId14"/>
    <p:sldId id="283" r:id="rId15"/>
    <p:sldId id="321" r:id="rId16"/>
    <p:sldId id="322" r:id="rId17"/>
    <p:sldId id="325" r:id="rId18"/>
    <p:sldId id="329" r:id="rId19"/>
    <p:sldId id="261" r:id="rId20"/>
    <p:sldId id="284" r:id="rId21"/>
    <p:sldId id="298" r:id="rId22"/>
    <p:sldId id="310" r:id="rId23"/>
    <p:sldId id="311" r:id="rId24"/>
    <p:sldId id="299" r:id="rId25"/>
    <p:sldId id="285" r:id="rId26"/>
    <p:sldId id="317" r:id="rId27"/>
    <p:sldId id="318" r:id="rId28"/>
    <p:sldId id="319" r:id="rId29"/>
    <p:sldId id="286" r:id="rId30"/>
    <p:sldId id="305" r:id="rId31"/>
    <p:sldId id="320" r:id="rId32"/>
    <p:sldId id="289" r:id="rId33"/>
    <p:sldId id="309" r:id="rId34"/>
    <p:sldId id="324" r:id="rId35"/>
    <p:sldId id="288" r:id="rId36"/>
    <p:sldId id="343" r:id="rId37"/>
    <p:sldId id="323" r:id="rId38"/>
    <p:sldId id="290" r:id="rId39"/>
    <p:sldId id="304" r:id="rId40"/>
    <p:sldId id="344" r:id="rId41"/>
    <p:sldId id="332" r:id="rId42"/>
    <p:sldId id="277" r:id="rId43"/>
    <p:sldId id="292" r:id="rId44"/>
    <p:sldId id="312" r:id="rId45"/>
    <p:sldId id="313" r:id="rId46"/>
    <p:sldId id="315" r:id="rId47"/>
    <p:sldId id="347" r:id="rId48"/>
    <p:sldId id="348" r:id="rId49"/>
    <p:sldId id="349" r:id="rId50"/>
    <p:sldId id="351" r:id="rId51"/>
    <p:sldId id="352" r:id="rId52"/>
    <p:sldId id="314" r:id="rId53"/>
    <p:sldId id="334" r:id="rId54"/>
    <p:sldId id="262" r:id="rId55"/>
    <p:sldId id="300" r:id="rId56"/>
    <p:sldId id="335" r:id="rId57"/>
    <p:sldId id="336" r:id="rId58"/>
    <p:sldId id="302" r:id="rId59"/>
    <p:sldId id="308" r:id="rId60"/>
    <p:sldId id="294" r:id="rId61"/>
    <p:sldId id="270" r:id="rId62"/>
    <p:sldId id="278" r:id="rId63"/>
    <p:sldId id="263" r:id="rId64"/>
    <p:sldId id="267" r:id="rId65"/>
    <p:sldId id="279" r:id="rId66"/>
    <p:sldId id="266" r:id="rId67"/>
    <p:sldId id="281" r:id="rId68"/>
    <p:sldId id="272" r:id="rId69"/>
    <p:sldId id="353" r:id="rId70"/>
    <p:sldId id="264" r:id="rId71"/>
    <p:sldId id="293" r:id="rId72"/>
    <p:sldId id="339" r:id="rId73"/>
    <p:sldId id="340" r:id="rId74"/>
    <p:sldId id="356" r:id="rId75"/>
    <p:sldId id="357" r:id="rId76"/>
    <p:sldId id="358" r:id="rId77"/>
    <p:sldId id="359" r:id="rId78"/>
    <p:sldId id="360" r:id="rId79"/>
    <p:sldId id="361" r:id="rId80"/>
    <p:sldId id="362" r:id="rId81"/>
    <p:sldId id="363" r:id="rId82"/>
    <p:sldId id="364" r:id="rId83"/>
    <p:sldId id="365" r:id="rId84"/>
    <p:sldId id="366" r:id="rId85"/>
    <p:sldId id="372" r:id="rId86"/>
    <p:sldId id="373" r:id="rId87"/>
    <p:sldId id="375" r:id="rId88"/>
    <p:sldId id="376" r:id="rId89"/>
    <p:sldId id="377" r:id="rId90"/>
    <p:sldId id="370" r:id="rId91"/>
    <p:sldId id="374" r:id="rId92"/>
    <p:sldId id="371" r:id="rId93"/>
    <p:sldId id="367" r:id="rId94"/>
    <p:sldId id="368" r:id="rId95"/>
  </p:sldIdLst>
  <p:sldSz cx="9144000" cy="6858000" type="screen4x3"/>
  <p:notesSz cx="7010400" cy="9296400"/>
  <p:custDataLst>
    <p:tags r:id="rId9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009999"/>
    <a:srgbClr val="FF3300"/>
    <a:srgbClr val="FF6633"/>
    <a:srgbClr val="F8F8F8"/>
    <a:srgbClr val="006666"/>
    <a:srgbClr val="008080"/>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4660"/>
  </p:normalViewPr>
  <p:slideViewPr>
    <p:cSldViewPr>
      <p:cViewPr varScale="1">
        <p:scale>
          <a:sx n="115" d="100"/>
          <a:sy n="115" d="100"/>
        </p:scale>
        <p:origin x="1458"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573"/>
    </p:cViewPr>
  </p:sorterViewPr>
  <p:notesViewPr>
    <p:cSldViewPr>
      <p:cViewPr varScale="1">
        <p:scale>
          <a:sx n="66" d="100"/>
          <a:sy n="66" d="100"/>
        </p:scale>
        <p:origin x="-3154"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gs" Target="tags/tag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vl1pPr>
          </a:lstStyle>
          <a:p>
            <a:endParaRPr lang="en-US"/>
          </a:p>
        </p:txBody>
      </p:sp>
      <p:sp>
        <p:nvSpPr>
          <p:cNvPr id="176131" name="Rectangle 3"/>
          <p:cNvSpPr>
            <a:spLocks noGrp="1" noChangeArrowheads="1"/>
          </p:cNvSpPr>
          <p:nvPr>
            <p:ph type="dt" sz="quarter" idx="1"/>
          </p:nvPr>
        </p:nvSpPr>
        <p:spPr bwMode="auto">
          <a:xfrm>
            <a:off x="3971925"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vl1pPr>
          </a:lstStyle>
          <a:p>
            <a:endParaRPr lang="en-US"/>
          </a:p>
        </p:txBody>
      </p:sp>
      <p:sp>
        <p:nvSpPr>
          <p:cNvPr id="176132" name="Rectangle 4"/>
          <p:cNvSpPr>
            <a:spLocks noGrp="1" noChangeArrowheads="1"/>
          </p:cNvSpPr>
          <p:nvPr>
            <p:ph type="ftr" sz="quarter" idx="2"/>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vl1pPr>
          </a:lstStyle>
          <a:p>
            <a:endParaRPr lang="en-US"/>
          </a:p>
        </p:txBody>
      </p:sp>
      <p:sp>
        <p:nvSpPr>
          <p:cNvPr id="176133" name="Rectangle 5"/>
          <p:cNvSpPr>
            <a:spLocks noGrp="1" noChangeArrowheads="1"/>
          </p:cNvSpPr>
          <p:nvPr>
            <p:ph type="sldNum" sz="quarter" idx="3"/>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vl1pPr>
          </a:lstStyle>
          <a:p>
            <a:fld id="{9F4EA467-D71E-4E57-A459-346323B29F3F}" type="slidenum">
              <a:rPr lang="en-US"/>
              <a:pPr/>
              <a:t>‹#›</a:t>
            </a:fld>
            <a:endParaRPr lang="en-US"/>
          </a:p>
        </p:txBody>
      </p:sp>
    </p:spTree>
    <p:extLst>
      <p:ext uri="{BB962C8B-B14F-4D97-AF65-F5344CB8AC3E}">
        <p14:creationId xmlns:p14="http://schemas.microsoft.com/office/powerpoint/2010/main" val="3219433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vl1pPr>
          </a:lstStyle>
          <a:p>
            <a:endParaRPr lang="en-US"/>
          </a:p>
        </p:txBody>
      </p:sp>
      <p:sp>
        <p:nvSpPr>
          <p:cNvPr id="195587" name="Rectangle 3"/>
          <p:cNvSpPr>
            <a:spLocks noGrp="1" noChangeArrowheads="1"/>
          </p:cNvSpPr>
          <p:nvPr>
            <p:ph type="dt" idx="1"/>
          </p:nvPr>
        </p:nvSpPr>
        <p:spPr bwMode="auto">
          <a:xfrm>
            <a:off x="3971925"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vl1pPr>
          </a:lstStyle>
          <a:p>
            <a:endParaRPr lang="en-US"/>
          </a:p>
        </p:txBody>
      </p:sp>
      <p:sp>
        <p:nvSpPr>
          <p:cNvPr id="19558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5589" name="Rectangle 5"/>
          <p:cNvSpPr>
            <a:spLocks noGrp="1" noChangeArrowheads="1"/>
          </p:cNvSpPr>
          <p:nvPr>
            <p:ph type="body" sz="quarter" idx="3"/>
          </p:nvPr>
        </p:nvSpPr>
        <p:spPr bwMode="auto">
          <a:xfrm>
            <a:off x="935038" y="4416425"/>
            <a:ext cx="5140325"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5590" name="Rectangle 6"/>
          <p:cNvSpPr>
            <a:spLocks noGrp="1" noChangeArrowheads="1"/>
          </p:cNvSpPr>
          <p:nvPr>
            <p:ph type="ftr" sz="quarter" idx="4"/>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vl1pPr>
          </a:lstStyle>
          <a:p>
            <a:endParaRPr lang="en-US"/>
          </a:p>
        </p:txBody>
      </p:sp>
      <p:sp>
        <p:nvSpPr>
          <p:cNvPr id="195591" name="Rectangle 7"/>
          <p:cNvSpPr>
            <a:spLocks noGrp="1" noChangeArrowheads="1"/>
          </p:cNvSpPr>
          <p:nvPr>
            <p:ph type="sldNum" sz="quarter" idx="5"/>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vl1pPr>
          </a:lstStyle>
          <a:p>
            <a:fld id="{FF6BEF80-84D3-4136-ADB6-9739D95C33BF}" type="slidenum">
              <a:rPr lang="en-US"/>
              <a:pPr/>
              <a:t>‹#›</a:t>
            </a:fld>
            <a:endParaRPr lang="en-US"/>
          </a:p>
        </p:txBody>
      </p:sp>
    </p:spTree>
    <p:extLst>
      <p:ext uri="{BB962C8B-B14F-4D97-AF65-F5344CB8AC3E}">
        <p14:creationId xmlns:p14="http://schemas.microsoft.com/office/powerpoint/2010/main" val="23533515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2FC6261-BA8C-4F42-90C5-FB4F83A9ABEC}" type="slidenum">
              <a:rPr lang="en-US" smtClean="0"/>
              <a:pPr/>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215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C6261-BA8C-4F42-90C5-FB4F83A9ABEC}" type="slidenum">
              <a:rPr lang="en-US" smtClean="0"/>
              <a:pPr/>
              <a:t>‹#›</a:t>
            </a:fld>
            <a:endParaRPr lang="en-US"/>
          </a:p>
        </p:txBody>
      </p:sp>
    </p:spTree>
    <p:extLst>
      <p:ext uri="{BB962C8B-B14F-4D97-AF65-F5344CB8AC3E}">
        <p14:creationId xmlns:p14="http://schemas.microsoft.com/office/powerpoint/2010/main" val="3484241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C6261-BA8C-4F42-90C5-FB4F83A9ABEC}" type="slidenum">
              <a:rPr lang="en-US" smtClean="0"/>
              <a:pPr/>
              <a:t>‹#›</a:t>
            </a:fld>
            <a:endParaRPr lang="en-US"/>
          </a:p>
        </p:txBody>
      </p:sp>
    </p:spTree>
    <p:extLst>
      <p:ext uri="{BB962C8B-B14F-4D97-AF65-F5344CB8AC3E}">
        <p14:creationId xmlns:p14="http://schemas.microsoft.com/office/powerpoint/2010/main" val="3918299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752600"/>
            <a:ext cx="7772400" cy="4191000"/>
          </a:xfrm>
        </p:spPr>
        <p:txBody>
          <a:bodyPr/>
          <a:lstStyle/>
          <a:p>
            <a:endParaRPr lang="en-US"/>
          </a:p>
        </p:txBody>
      </p:sp>
      <p:sp>
        <p:nvSpPr>
          <p:cNvPr id="4" name="Date Placeholder 3"/>
          <p:cNvSpPr>
            <a:spLocks noGrp="1"/>
          </p:cNvSpPr>
          <p:nvPr>
            <p:ph type="dt" sz="half" idx="10"/>
          </p:nvPr>
        </p:nvSpPr>
        <p:spPr>
          <a:xfrm>
            <a:off x="457200" y="60198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0198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858000" y="6019800"/>
            <a:ext cx="1905000" cy="457200"/>
          </a:xfrm>
        </p:spPr>
        <p:txBody>
          <a:bodyPr/>
          <a:lstStyle>
            <a:lvl1pPr>
              <a:defRPr/>
            </a:lvl1pPr>
          </a:lstStyle>
          <a:p>
            <a:fld id="{6E181174-6FCB-4D78-B995-0990D762D250}" type="slidenum">
              <a:rPr lang="en-US"/>
              <a:pPr/>
              <a:t>‹#›</a:t>
            </a:fld>
            <a:endParaRPr lang="en-US"/>
          </a:p>
        </p:txBody>
      </p:sp>
    </p:spTree>
    <p:extLst>
      <p:ext uri="{BB962C8B-B14F-4D97-AF65-F5344CB8AC3E}">
        <p14:creationId xmlns:p14="http://schemas.microsoft.com/office/powerpoint/2010/main" val="4174350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C6261-BA8C-4F42-90C5-FB4F83A9ABEC}" type="slidenum">
              <a:rPr lang="en-US" smtClean="0"/>
              <a:pPr/>
              <a:t>‹#›</a:t>
            </a:fld>
            <a:endParaRPr lang="en-US"/>
          </a:p>
        </p:txBody>
      </p:sp>
    </p:spTree>
    <p:extLst>
      <p:ext uri="{BB962C8B-B14F-4D97-AF65-F5344CB8AC3E}">
        <p14:creationId xmlns:p14="http://schemas.microsoft.com/office/powerpoint/2010/main" val="83830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C6261-BA8C-4F42-90C5-FB4F83A9ABEC}" type="slidenum">
              <a:rPr lang="en-US" smtClean="0"/>
              <a:pPr/>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39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C6261-BA8C-4F42-90C5-FB4F83A9ABEC}" type="slidenum">
              <a:rPr lang="en-US" smtClean="0"/>
              <a:pPr/>
              <a:t>‹#›</a:t>
            </a:fld>
            <a:endParaRPr lang="en-US"/>
          </a:p>
        </p:txBody>
      </p:sp>
    </p:spTree>
    <p:extLst>
      <p:ext uri="{BB962C8B-B14F-4D97-AF65-F5344CB8AC3E}">
        <p14:creationId xmlns:p14="http://schemas.microsoft.com/office/powerpoint/2010/main" val="316946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FC6261-BA8C-4F42-90C5-FB4F83A9ABEC}" type="slidenum">
              <a:rPr lang="en-US" smtClean="0"/>
              <a:pPr/>
              <a:t>‹#›</a:t>
            </a:fld>
            <a:endParaRPr lang="en-US"/>
          </a:p>
        </p:txBody>
      </p:sp>
    </p:spTree>
    <p:extLst>
      <p:ext uri="{BB962C8B-B14F-4D97-AF65-F5344CB8AC3E}">
        <p14:creationId xmlns:p14="http://schemas.microsoft.com/office/powerpoint/2010/main" val="624140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FC6261-BA8C-4F42-90C5-FB4F83A9ABEC}" type="slidenum">
              <a:rPr lang="en-US" smtClean="0"/>
              <a:pPr/>
              <a:t>‹#›</a:t>
            </a:fld>
            <a:endParaRPr lang="en-US"/>
          </a:p>
        </p:txBody>
      </p:sp>
    </p:spTree>
    <p:extLst>
      <p:ext uri="{BB962C8B-B14F-4D97-AF65-F5344CB8AC3E}">
        <p14:creationId xmlns:p14="http://schemas.microsoft.com/office/powerpoint/2010/main" val="1738899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FC6261-BA8C-4F42-90C5-FB4F83A9ABEC}" type="slidenum">
              <a:rPr lang="en-US" smtClean="0"/>
              <a:pPr/>
              <a:t>‹#›</a:t>
            </a:fld>
            <a:endParaRPr lang="en-US"/>
          </a:p>
        </p:txBody>
      </p:sp>
    </p:spTree>
    <p:extLst>
      <p:ext uri="{BB962C8B-B14F-4D97-AF65-F5344CB8AC3E}">
        <p14:creationId xmlns:p14="http://schemas.microsoft.com/office/powerpoint/2010/main" val="1025887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C6261-BA8C-4F42-90C5-FB4F83A9ABEC}" type="slidenum">
              <a:rPr lang="en-US" smtClean="0"/>
              <a:pPr/>
              <a:t>‹#›</a:t>
            </a:fld>
            <a:endParaRPr lang="en-US"/>
          </a:p>
        </p:txBody>
      </p:sp>
    </p:spTree>
    <p:extLst>
      <p:ext uri="{BB962C8B-B14F-4D97-AF65-F5344CB8AC3E}">
        <p14:creationId xmlns:p14="http://schemas.microsoft.com/office/powerpoint/2010/main" val="385650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C6261-BA8C-4F42-90C5-FB4F83A9ABEC}" type="slidenum">
              <a:rPr lang="en-US" smtClean="0"/>
              <a:pPr/>
              <a:t>‹#›</a:t>
            </a:fld>
            <a:endParaRPr lang="en-US"/>
          </a:p>
        </p:txBody>
      </p:sp>
    </p:spTree>
    <p:extLst>
      <p:ext uri="{BB962C8B-B14F-4D97-AF65-F5344CB8AC3E}">
        <p14:creationId xmlns:p14="http://schemas.microsoft.com/office/powerpoint/2010/main" val="3926917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C2FC6261-BA8C-4F42-90C5-FB4F83A9ABEC}" type="slidenum">
              <a:rPr lang="en-US" smtClean="0"/>
              <a:pPr/>
              <a:t>‹#›</a:t>
            </a:fld>
            <a:endParaRPr lang="en-US"/>
          </a:p>
        </p:txBody>
      </p:sp>
    </p:spTree>
    <p:extLst>
      <p:ext uri="{BB962C8B-B14F-4D97-AF65-F5344CB8AC3E}">
        <p14:creationId xmlns:p14="http://schemas.microsoft.com/office/powerpoint/2010/main" val="19290482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8.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0.bin"/></Relationships>
</file>

<file path=ppt/slides/_rels/slide8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5"/>
          <p:cNvSpPr>
            <a:spLocks noGrp="1" noChangeArrowheads="1"/>
          </p:cNvSpPr>
          <p:nvPr>
            <p:ph type="ctrTitle"/>
          </p:nvPr>
        </p:nvSpPr>
        <p:spPr>
          <a:xfrm>
            <a:off x="609600" y="1371600"/>
            <a:ext cx="7772400" cy="4343400"/>
          </a:xfrm>
        </p:spPr>
        <p:txBody>
          <a:bodyPr>
            <a:normAutofit fontScale="90000"/>
          </a:bodyPr>
          <a:lstStyle/>
          <a:p>
            <a:r>
              <a:rPr lang="en-US" dirty="0"/>
              <a:t>Missing Data and potential fixes</a:t>
            </a:r>
            <a:br>
              <a:rPr lang="en-US" dirty="0"/>
            </a:br>
            <a:r>
              <a:rPr lang="en-US" dirty="0"/>
              <a:t/>
            </a:r>
            <a:br>
              <a:rPr lang="en-US" dirty="0"/>
            </a:br>
            <a:r>
              <a:rPr lang="en-US" dirty="0"/>
              <a:t/>
            </a:r>
            <a:br>
              <a:rPr lang="en-US" dirty="0"/>
            </a:br>
            <a:r>
              <a:rPr lang="en-US" sz="2400" dirty="0"/>
              <a:t/>
            </a:r>
            <a:br>
              <a:rPr lang="en-US" sz="2400" dirty="0"/>
            </a:br>
            <a:r>
              <a:rPr lang="en-US" sz="2400" dirty="0" smtClean="0"/>
              <a:t>Yu-Sung Su</a:t>
            </a:r>
            <a:br>
              <a:rPr lang="en-US" sz="2400" dirty="0" smtClean="0"/>
            </a:br>
            <a:r>
              <a:rPr lang="en-US" sz="2400" dirty="0" smtClean="0"/>
              <a:t>Tsinghua University</a:t>
            </a:r>
            <a:br>
              <a:rPr lang="en-US" sz="2400" dirty="0" smtClean="0"/>
            </a:br>
            <a:r>
              <a:rPr lang="en-US" sz="2400" dirty="0"/>
              <a:t/>
            </a:r>
            <a:br>
              <a:rPr lang="en-US" sz="2400" dirty="0"/>
            </a:b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609600"/>
            <a:ext cx="7772400" cy="762000"/>
          </a:xfrm>
        </p:spPr>
        <p:txBody>
          <a:bodyPr>
            <a:normAutofit/>
          </a:bodyPr>
          <a:lstStyle/>
          <a:p>
            <a:r>
              <a:rPr lang="en-US" sz="3200"/>
              <a:t>Complete cases (or listwise deletion)</a:t>
            </a:r>
          </a:p>
        </p:txBody>
      </p:sp>
      <p:sp>
        <p:nvSpPr>
          <p:cNvPr id="96259" name="Rectangle 3"/>
          <p:cNvSpPr>
            <a:spLocks noGrp="1" noChangeArrowheads="1"/>
          </p:cNvSpPr>
          <p:nvPr>
            <p:ph idx="1"/>
          </p:nvPr>
        </p:nvSpPr>
        <p:spPr>
          <a:xfrm>
            <a:off x="685800" y="1828800"/>
            <a:ext cx="7772400" cy="4191000"/>
          </a:xfrm>
        </p:spPr>
        <p:txBody>
          <a:bodyPr/>
          <a:lstStyle/>
          <a:p>
            <a:pPr>
              <a:lnSpc>
                <a:spcPct val="90000"/>
              </a:lnSpc>
            </a:pPr>
            <a:r>
              <a:rPr lang="en-US" sz="2600"/>
              <a:t>Removes all observations from the dataset that have any missing values (Stata does automatically when you run an analysis)</a:t>
            </a:r>
          </a:p>
          <a:p>
            <a:pPr>
              <a:lnSpc>
                <a:spcPct val="90000"/>
              </a:lnSpc>
            </a:pPr>
            <a:r>
              <a:rPr lang="en-US" sz="2600"/>
              <a:t>At best is inefficient (yields higher standard errors) because of reduced sample size</a:t>
            </a:r>
          </a:p>
          <a:p>
            <a:pPr>
              <a:lnSpc>
                <a:spcPct val="90000"/>
              </a:lnSpc>
            </a:pPr>
            <a:r>
              <a:rPr lang="en-US" sz="2600"/>
              <a:t>At worst can cause severe bias</a:t>
            </a:r>
          </a:p>
          <a:p>
            <a:pPr>
              <a:lnSpc>
                <a:spcPct val="90000"/>
              </a:lnSpc>
            </a:pPr>
            <a:r>
              <a:rPr lang="en-US" sz="2600"/>
              <a:t>Reductions in sample size may preclude certain types of analyses, e.g. subgroup analyses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09600" y="381000"/>
            <a:ext cx="7772400" cy="762000"/>
          </a:xfrm>
        </p:spPr>
        <p:txBody>
          <a:bodyPr>
            <a:normAutofit/>
          </a:bodyPr>
          <a:lstStyle/>
          <a:p>
            <a:pPr algn="ctr"/>
            <a:r>
              <a:rPr lang="en-US"/>
              <a:t>Complete case assumptions</a:t>
            </a:r>
          </a:p>
        </p:txBody>
      </p:sp>
      <p:sp>
        <p:nvSpPr>
          <p:cNvPr id="133123" name="Rectangle 3"/>
          <p:cNvSpPr>
            <a:spLocks noGrp="1" noChangeArrowheads="1"/>
          </p:cNvSpPr>
          <p:nvPr>
            <p:ph idx="1"/>
          </p:nvPr>
        </p:nvSpPr>
        <p:spPr>
          <a:xfrm>
            <a:off x="457200" y="1295400"/>
            <a:ext cx="8305800" cy="5181600"/>
          </a:xfrm>
        </p:spPr>
        <p:txBody>
          <a:bodyPr/>
          <a:lstStyle/>
          <a:p>
            <a:pPr>
              <a:lnSpc>
                <a:spcPct val="90000"/>
              </a:lnSpc>
            </a:pPr>
            <a:r>
              <a:rPr lang="en-US" sz="2400" dirty="0"/>
              <a:t>The assumption needed for this to be a generally valid approach is that the data are </a:t>
            </a:r>
            <a:r>
              <a:rPr lang="en-US" sz="2400" b="1" dirty="0"/>
              <a:t>Missing Completely at Random (MCAR)</a:t>
            </a:r>
            <a:r>
              <a:rPr lang="en-US" sz="2400" dirty="0"/>
              <a:t>.  Formally we write as</a:t>
            </a:r>
          </a:p>
          <a:p>
            <a:pPr algn="ctr">
              <a:lnSpc>
                <a:spcPct val="90000"/>
              </a:lnSpc>
              <a:buFontTx/>
              <a:buNone/>
            </a:pPr>
            <a:r>
              <a:rPr lang="en-US" sz="2400" dirty="0"/>
              <a:t>	</a:t>
            </a:r>
            <a:r>
              <a:rPr lang="en-US" sz="2400" i="1" dirty="0">
                <a:latin typeface="Times New Roman" panose="02020603050405020304" pitchFamily="18" charset="0"/>
                <a:cs typeface="Times New Roman" panose="02020603050405020304" pitchFamily="18" charset="0"/>
              </a:rPr>
              <a:t>p(R|X) = p(R)</a:t>
            </a:r>
          </a:p>
          <a:p>
            <a:pPr>
              <a:lnSpc>
                <a:spcPct val="90000"/>
              </a:lnSpc>
              <a:buFontTx/>
              <a:buNone/>
            </a:pPr>
            <a:r>
              <a:rPr lang="en-US" sz="2400" dirty="0"/>
              <a:t>	where </a:t>
            </a:r>
            <a:r>
              <a:rPr lang="en-US" sz="2400" i="1" dirty="0"/>
              <a:t>R</a:t>
            </a:r>
            <a:r>
              <a:rPr lang="en-US" sz="2400" dirty="0"/>
              <a:t> is an indicator for nonresponse and </a:t>
            </a:r>
            <a:r>
              <a:rPr lang="en-US" sz="2400" b="1" i="1" dirty="0"/>
              <a:t>X</a:t>
            </a:r>
            <a:r>
              <a:rPr lang="en-US" sz="2400" dirty="0"/>
              <a:t> is all the variables in our dataset</a:t>
            </a:r>
          </a:p>
          <a:p>
            <a:pPr>
              <a:lnSpc>
                <a:spcPct val="90000"/>
              </a:lnSpc>
            </a:pPr>
            <a:r>
              <a:rPr lang="en-US" sz="2400" dirty="0"/>
              <a:t>Intuition 1: complete case sample is a random sample of the complete sample</a:t>
            </a:r>
          </a:p>
          <a:p>
            <a:pPr>
              <a:lnSpc>
                <a:spcPct val="90000"/>
              </a:lnSpc>
            </a:pPr>
            <a:r>
              <a:rPr lang="en-US" sz="2400" dirty="0"/>
              <a:t>Intuition 2: each person in the sample has an equal probability of having been dropped from the sample </a:t>
            </a:r>
          </a:p>
          <a:p>
            <a:pPr>
              <a:lnSpc>
                <a:spcPct val="90000"/>
              </a:lnSpc>
            </a:pPr>
            <a:r>
              <a:rPr lang="en-US" sz="2400" dirty="0"/>
              <a:t>This is generally not a plausible assumption.  Usually, certain types of people are much more likely than others to have missing data.</a:t>
            </a:r>
          </a:p>
          <a:p>
            <a:pPr>
              <a:lnSpc>
                <a:spcPct val="90000"/>
              </a:lnSpc>
              <a:buFontTx/>
              <a:buNone/>
            </a:pP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85800" y="609600"/>
            <a:ext cx="7772400" cy="533400"/>
          </a:xfrm>
        </p:spPr>
        <p:txBody>
          <a:bodyPr>
            <a:normAutofit/>
          </a:bodyPr>
          <a:lstStyle/>
          <a:p>
            <a:r>
              <a:rPr lang="en-US" sz="3200"/>
              <a:t>More about complete cases</a:t>
            </a:r>
          </a:p>
        </p:txBody>
      </p:sp>
      <p:sp>
        <p:nvSpPr>
          <p:cNvPr id="143363" name="Rectangle 3"/>
          <p:cNvSpPr>
            <a:spLocks noGrp="1" noChangeArrowheads="1"/>
          </p:cNvSpPr>
          <p:nvPr>
            <p:ph idx="1"/>
          </p:nvPr>
        </p:nvSpPr>
        <p:spPr>
          <a:xfrm>
            <a:off x="685800" y="1333500"/>
            <a:ext cx="7772400" cy="4191000"/>
          </a:xfrm>
        </p:spPr>
        <p:txBody>
          <a:bodyPr/>
          <a:lstStyle/>
          <a:p>
            <a:pPr>
              <a:lnSpc>
                <a:spcPct val="90000"/>
              </a:lnSpc>
            </a:pPr>
            <a:r>
              <a:rPr lang="en-US" sz="2400"/>
              <a:t>Actually, if the missingness is only on the outcome variable </a:t>
            </a:r>
            <a:r>
              <a:rPr lang="en-US" sz="2400" i="1"/>
              <a:t>and </a:t>
            </a:r>
            <a:r>
              <a:rPr lang="en-US" sz="2400"/>
              <a:t>if you fit the exact right model it shouldn’t matter if it’s fit on just a subset of the data (this is NOT true for missing predictor variables)</a:t>
            </a:r>
          </a:p>
          <a:p>
            <a:pPr>
              <a:lnSpc>
                <a:spcPct val="90000"/>
              </a:lnSpc>
            </a:pPr>
            <a:r>
              <a:rPr lang="en-US" sz="2400"/>
              <a:t>If model is not quite right or missingness is on predictors it’s better to fit on imputed dataset even if imputations formed under an imperfect model</a:t>
            </a:r>
          </a:p>
          <a:p>
            <a:pPr>
              <a:lnSpc>
                <a:spcPct val="90000"/>
              </a:lnSpc>
            </a:pPr>
            <a:r>
              <a:rPr lang="en-US" sz="2400"/>
              <a:t>When there are complicated missing data patterns the sample size can get reduced very quickly to a point when it will be difficult to use the remaining data to extrapolate to the rest of the original sample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Complete variables</a:t>
            </a:r>
          </a:p>
        </p:txBody>
      </p:sp>
      <p:graphicFrame>
        <p:nvGraphicFramePr>
          <p:cNvPr id="112643" name="Group 3"/>
          <p:cNvGraphicFramePr>
            <a:graphicFrameLocks noGrp="1"/>
          </p:cNvGraphicFramePr>
          <p:nvPr/>
        </p:nvGraphicFramePr>
        <p:xfrm>
          <a:off x="838200" y="1828800"/>
          <a:ext cx="2971800" cy="4343400"/>
        </p:xfrm>
        <a:graphic>
          <a:graphicData uri="http://schemas.openxmlformats.org/drawingml/2006/table">
            <a:tbl>
              <a:tblPr/>
              <a:tblGrid>
                <a:gridCol w="7429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12690" name="AutoShape 50"/>
          <p:cNvSpPr>
            <a:spLocks noChangeArrowheads="1"/>
          </p:cNvSpPr>
          <p:nvPr/>
        </p:nvSpPr>
        <p:spPr bwMode="auto">
          <a:xfrm>
            <a:off x="4191000" y="3429000"/>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12738" name="Group 98"/>
          <p:cNvGraphicFramePr>
            <a:graphicFrameLocks noGrp="1"/>
          </p:cNvGraphicFramePr>
          <p:nvPr/>
        </p:nvGraphicFramePr>
        <p:xfrm>
          <a:off x="5410200" y="1828800"/>
          <a:ext cx="742950" cy="4343400"/>
        </p:xfrm>
        <a:graphic>
          <a:graphicData uri="http://schemas.openxmlformats.org/drawingml/2006/table">
            <a:tbl>
              <a:tblPr/>
              <a:tblGrid>
                <a:gridCol w="742950">
                  <a:extLst>
                    <a:ext uri="{9D8B030D-6E8A-4147-A177-3AD203B41FA5}">
                      <a16:colId xmlns:a16="http://schemas.microsoft.com/office/drawing/2014/main" val="20000"/>
                    </a:ext>
                  </a:extLst>
                </a:gridCol>
              </a:tblGrid>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Complete variables</a:t>
            </a:r>
          </a:p>
        </p:txBody>
      </p:sp>
      <p:sp>
        <p:nvSpPr>
          <p:cNvPr id="97283" name="Rectangle 3"/>
          <p:cNvSpPr>
            <a:spLocks noGrp="1" noChangeArrowheads="1"/>
          </p:cNvSpPr>
          <p:nvPr>
            <p:ph idx="1"/>
          </p:nvPr>
        </p:nvSpPr>
        <p:spPr>
          <a:xfrm>
            <a:off x="685800" y="1752600"/>
            <a:ext cx="7772400" cy="4419600"/>
          </a:xfrm>
        </p:spPr>
        <p:txBody>
          <a:bodyPr/>
          <a:lstStyle/>
          <a:p>
            <a:pPr>
              <a:lnSpc>
                <a:spcPct val="90000"/>
              </a:lnSpc>
            </a:pPr>
            <a:r>
              <a:rPr lang="en-US" sz="2800"/>
              <a:t>This throws out all </a:t>
            </a:r>
            <a:r>
              <a:rPr lang="en-US" sz="2800" i="1"/>
              <a:t>variables</a:t>
            </a:r>
            <a:r>
              <a:rPr lang="en-US" sz="2800"/>
              <a:t> that have any missing data</a:t>
            </a:r>
          </a:p>
          <a:p>
            <a:pPr>
              <a:lnSpc>
                <a:spcPct val="90000"/>
              </a:lnSpc>
            </a:pPr>
            <a:r>
              <a:rPr lang="en-US" sz="2800"/>
              <a:t>So full sample size is retained, but we may be left with only a few variables which aren’t of sufficient substantive interest</a:t>
            </a:r>
          </a:p>
          <a:p>
            <a:pPr>
              <a:lnSpc>
                <a:spcPct val="90000"/>
              </a:lnSpc>
            </a:pPr>
            <a:r>
              <a:rPr lang="en-US" sz="2800"/>
              <a:t>Makes it difficult to meet assumptions need for other types of (e.g. causal) analyses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85800" y="533400"/>
            <a:ext cx="7772400" cy="685800"/>
          </a:xfrm>
        </p:spPr>
        <p:txBody>
          <a:bodyPr/>
          <a:lstStyle/>
          <a:p>
            <a:r>
              <a:rPr lang="en-US" sz="3200"/>
              <a:t>Non-response weighting</a:t>
            </a:r>
          </a:p>
        </p:txBody>
      </p:sp>
      <p:sp>
        <p:nvSpPr>
          <p:cNvPr id="138243" name="Rectangle 3"/>
          <p:cNvSpPr>
            <a:spLocks noGrp="1" noChangeArrowheads="1"/>
          </p:cNvSpPr>
          <p:nvPr>
            <p:ph idx="1"/>
          </p:nvPr>
        </p:nvSpPr>
        <p:spPr>
          <a:xfrm>
            <a:off x="685800" y="1447800"/>
            <a:ext cx="7772400" cy="4495800"/>
          </a:xfrm>
        </p:spPr>
        <p:txBody>
          <a:bodyPr>
            <a:normAutofit lnSpcReduction="10000"/>
          </a:bodyPr>
          <a:lstStyle/>
          <a:p>
            <a:pPr>
              <a:lnSpc>
                <a:spcPct val="90000"/>
              </a:lnSpc>
            </a:pPr>
            <a:r>
              <a:rPr lang="en-US" sz="2400"/>
              <a:t>Suppose only one variable has missing data</a:t>
            </a:r>
          </a:p>
          <a:p>
            <a:pPr>
              <a:lnSpc>
                <a:spcPct val="90000"/>
              </a:lnSpc>
            </a:pPr>
            <a:r>
              <a:rPr lang="en-US" sz="2400"/>
              <a:t>Build a model to predict whether a value is observed using observed values from the other variables</a:t>
            </a:r>
          </a:p>
          <a:p>
            <a:pPr>
              <a:lnSpc>
                <a:spcPct val="90000"/>
              </a:lnSpc>
            </a:pPr>
            <a:r>
              <a:rPr lang="en-US" sz="2400"/>
              <a:t>Use these predicted probabilities to create survey weights </a:t>
            </a:r>
          </a:p>
          <a:p>
            <a:pPr>
              <a:lnSpc>
                <a:spcPct val="90000"/>
              </a:lnSpc>
            </a:pPr>
            <a:r>
              <a:rPr lang="en-US" sz="2400"/>
              <a:t>Re-weight the complete case sample so that it is representative of the full sample once again</a:t>
            </a:r>
          </a:p>
          <a:p>
            <a:pPr>
              <a:lnSpc>
                <a:spcPct val="90000"/>
              </a:lnSpc>
            </a:pPr>
            <a:r>
              <a:rPr lang="en-US" sz="2400"/>
              <a:t>This becomes much more complicated when there is more than one variable with missing data</a:t>
            </a:r>
          </a:p>
          <a:p>
            <a:pPr>
              <a:lnSpc>
                <a:spcPct val="90000"/>
              </a:lnSpc>
            </a:pPr>
            <a:r>
              <a:rPr lang="en-US" sz="2400"/>
              <a:t>This has the potential to create crazy standard errors when probabilities get close to 1 or 0 (though one could create “stabilized weights”)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85800" y="533400"/>
            <a:ext cx="7772400" cy="685800"/>
          </a:xfrm>
        </p:spPr>
        <p:txBody>
          <a:bodyPr>
            <a:normAutofit/>
          </a:bodyPr>
          <a:lstStyle/>
          <a:p>
            <a:r>
              <a:rPr lang="en-US"/>
              <a:t>Non-response weighting</a:t>
            </a:r>
          </a:p>
        </p:txBody>
      </p:sp>
      <p:graphicFrame>
        <p:nvGraphicFramePr>
          <p:cNvPr id="139267" name="Group 3"/>
          <p:cNvGraphicFramePr>
            <a:graphicFrameLocks noGrp="1"/>
          </p:cNvGraphicFramePr>
          <p:nvPr/>
        </p:nvGraphicFramePr>
        <p:xfrm>
          <a:off x="762000" y="1676400"/>
          <a:ext cx="2819400" cy="4465638"/>
        </p:xfrm>
        <a:graphic>
          <a:graphicData uri="http://schemas.openxmlformats.org/drawingml/2006/table">
            <a:tbl>
              <a:tblPr/>
              <a:tblGrid>
                <a:gridCol w="704850">
                  <a:extLst>
                    <a:ext uri="{9D8B030D-6E8A-4147-A177-3AD203B41FA5}">
                      <a16:colId xmlns:a16="http://schemas.microsoft.com/office/drawing/2014/main" val="20000"/>
                    </a:ext>
                  </a:extLst>
                </a:gridCol>
                <a:gridCol w="669925">
                  <a:extLst>
                    <a:ext uri="{9D8B030D-6E8A-4147-A177-3AD203B41FA5}">
                      <a16:colId xmlns:a16="http://schemas.microsoft.com/office/drawing/2014/main" val="20001"/>
                    </a:ext>
                  </a:extLst>
                </a:gridCol>
                <a:gridCol w="739775">
                  <a:extLst>
                    <a:ext uri="{9D8B030D-6E8A-4147-A177-3AD203B41FA5}">
                      <a16:colId xmlns:a16="http://schemas.microsoft.com/office/drawing/2014/main" val="20002"/>
                    </a:ext>
                  </a:extLst>
                </a:gridCol>
                <a:gridCol w="704850">
                  <a:extLst>
                    <a:ext uri="{9D8B030D-6E8A-4147-A177-3AD203B41FA5}">
                      <a16:colId xmlns:a16="http://schemas.microsoft.com/office/drawing/2014/main" val="20003"/>
                    </a:ext>
                  </a:extLst>
                </a:gridCol>
              </a:tblGrid>
              <a:tr h="4635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2"/>
                          </a:solidFill>
                          <a:effectLst/>
                          <a:latin typeface="Tahoma" pitchFamily="34" charset="0"/>
                        </a:rPr>
                        <a:t>X</a:t>
                      </a:r>
                      <a:r>
                        <a:rPr kumimoji="0" lang="en-US" sz="2000" b="0" i="0" u="none" strike="noStrike" cap="none" normalizeH="0" baseline="-25000" smtClean="0">
                          <a:ln>
                            <a:noFill/>
                          </a:ln>
                          <a:solidFill>
                            <a:schemeClr val="tx2"/>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2"/>
                          </a:solidFill>
                          <a:effectLst/>
                          <a:latin typeface="Tahoma" pitchFamily="34" charset="0"/>
                        </a:rPr>
                        <a:t>X</a:t>
                      </a:r>
                      <a:r>
                        <a:rPr kumimoji="0" lang="en-US" sz="2000" b="0" i="0" u="none" strike="noStrike" cap="none" normalizeH="0" baseline="-25000" smtClean="0">
                          <a:ln>
                            <a:noFill/>
                          </a:ln>
                          <a:solidFill>
                            <a:schemeClr val="tx2"/>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2"/>
                          </a:solidFill>
                          <a:effectLst/>
                          <a:latin typeface="Tahoma" pitchFamily="34" charset="0"/>
                        </a:rPr>
                        <a:t>X</a:t>
                      </a:r>
                      <a:r>
                        <a:rPr kumimoji="0" lang="en-US" sz="2000" b="0" i="0" u="none" strike="noStrike" cap="none" normalizeH="0" baseline="-25000" smtClean="0">
                          <a:ln>
                            <a:noFill/>
                          </a:ln>
                          <a:solidFill>
                            <a:schemeClr val="tx2"/>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2"/>
                          </a:solidFill>
                          <a:effectLst/>
                          <a:latin typeface="Tahoma" pitchFamily="34" charset="0"/>
                        </a:rPr>
                        <a:t>X</a:t>
                      </a:r>
                      <a:r>
                        <a:rPr kumimoji="0" lang="en-US" sz="2000" b="0" i="0" u="none" strike="noStrike" cap="none" normalizeH="0" baseline="-25000" smtClean="0">
                          <a:ln>
                            <a:noFill/>
                          </a:ln>
                          <a:solidFill>
                            <a:schemeClr val="tx2"/>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16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aphicFrame>
        <p:nvGraphicFramePr>
          <p:cNvPr id="139329" name="Group 65"/>
          <p:cNvGraphicFramePr>
            <a:graphicFrameLocks noGrp="1"/>
          </p:cNvGraphicFramePr>
          <p:nvPr/>
        </p:nvGraphicFramePr>
        <p:xfrm>
          <a:off x="4267200" y="1676400"/>
          <a:ext cx="3810000" cy="2465388"/>
        </p:xfrm>
        <a:graphic>
          <a:graphicData uri="http://schemas.openxmlformats.org/drawingml/2006/table">
            <a:tbl>
              <a:tblPr/>
              <a:tblGrid>
                <a:gridCol w="704850">
                  <a:extLst>
                    <a:ext uri="{9D8B030D-6E8A-4147-A177-3AD203B41FA5}">
                      <a16:colId xmlns:a16="http://schemas.microsoft.com/office/drawing/2014/main" val="20000"/>
                    </a:ext>
                  </a:extLst>
                </a:gridCol>
                <a:gridCol w="669925">
                  <a:extLst>
                    <a:ext uri="{9D8B030D-6E8A-4147-A177-3AD203B41FA5}">
                      <a16:colId xmlns:a16="http://schemas.microsoft.com/office/drawing/2014/main" val="20001"/>
                    </a:ext>
                  </a:extLst>
                </a:gridCol>
                <a:gridCol w="739775">
                  <a:extLst>
                    <a:ext uri="{9D8B030D-6E8A-4147-A177-3AD203B41FA5}">
                      <a16:colId xmlns:a16="http://schemas.microsoft.com/office/drawing/2014/main" val="20002"/>
                    </a:ext>
                  </a:extLst>
                </a:gridCol>
                <a:gridCol w="70485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4635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2"/>
                          </a:solidFill>
                          <a:effectLst/>
                          <a:latin typeface="Tahoma" pitchFamily="34" charset="0"/>
                        </a:rPr>
                        <a:t>X</a:t>
                      </a:r>
                      <a:r>
                        <a:rPr kumimoji="0" lang="en-US" sz="2000" b="0" i="0" u="none" strike="noStrike" cap="none" normalizeH="0" baseline="-25000" smtClean="0">
                          <a:ln>
                            <a:noFill/>
                          </a:ln>
                          <a:solidFill>
                            <a:schemeClr val="tx2"/>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2"/>
                          </a:solidFill>
                          <a:effectLst/>
                          <a:latin typeface="Tahoma" pitchFamily="34" charset="0"/>
                        </a:rPr>
                        <a:t>X</a:t>
                      </a:r>
                      <a:r>
                        <a:rPr kumimoji="0" lang="en-US" sz="2000" b="0" i="0" u="none" strike="noStrike" cap="none" normalizeH="0" baseline="-25000" smtClean="0">
                          <a:ln>
                            <a:noFill/>
                          </a:ln>
                          <a:solidFill>
                            <a:schemeClr val="tx2"/>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2"/>
                          </a:solidFill>
                          <a:effectLst/>
                          <a:latin typeface="Tahoma" pitchFamily="34" charset="0"/>
                        </a:rPr>
                        <a:t>X</a:t>
                      </a:r>
                      <a:r>
                        <a:rPr kumimoji="0" lang="en-US" sz="2000" b="0" i="0" u="none" strike="noStrike" cap="none" normalizeH="0" baseline="-25000" smtClean="0">
                          <a:ln>
                            <a:noFill/>
                          </a:ln>
                          <a:solidFill>
                            <a:schemeClr val="tx2"/>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2"/>
                          </a:solidFill>
                          <a:effectLst/>
                          <a:latin typeface="Tahoma" pitchFamily="34" charset="0"/>
                        </a:rPr>
                        <a:t>X</a:t>
                      </a:r>
                      <a:r>
                        <a:rPr kumimoji="0" lang="en-US" sz="2000" b="0" i="0" u="none" strike="noStrike" cap="none" normalizeH="0" baseline="-25000" smtClean="0">
                          <a:ln>
                            <a:noFill/>
                          </a:ln>
                          <a:solidFill>
                            <a:schemeClr val="tx2"/>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2"/>
                          </a:solidFill>
                          <a:effectLst/>
                          <a:latin typeface="Tahoma" pitchFamily="34" charset="0"/>
                        </a:rPr>
                        <a:t>Weight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.125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.125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16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.125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.125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9373" name="Text Box 109"/>
          <p:cNvSpPr txBox="1">
            <a:spLocks noChangeArrowheads="1"/>
          </p:cNvSpPr>
          <p:nvPr/>
        </p:nvSpPr>
        <p:spPr bwMode="auto">
          <a:xfrm>
            <a:off x="4191000" y="4419600"/>
            <a:ext cx="376737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err="1">
                <a:latin typeface="Times New Roman" panose="02020603050405020304" pitchFamily="18" charset="0"/>
                <a:cs typeface="Times New Roman" panose="02020603050405020304" pitchFamily="18" charset="0"/>
              </a:rPr>
              <a:t>Pr</a:t>
            </a:r>
            <a:r>
              <a:rPr lang="en-US" dirty="0">
                <a:latin typeface="Times New Roman" panose="02020603050405020304" pitchFamily="18" charset="0"/>
                <a:cs typeface="Times New Roman" panose="02020603050405020304" pitchFamily="18" charset="0"/>
              </a:rPr>
              <a:t>(missing|0,1,7)=1/5</a:t>
            </a:r>
          </a:p>
          <a:p>
            <a:r>
              <a:rPr lang="en-US" dirty="0" err="1">
                <a:latin typeface="Times New Roman" panose="02020603050405020304" pitchFamily="18" charset="0"/>
                <a:cs typeface="Times New Roman" panose="02020603050405020304" pitchFamily="18" charset="0"/>
              </a:rPr>
              <a:t>Pr</a:t>
            </a:r>
            <a:r>
              <a:rPr lang="en-US" dirty="0">
                <a:latin typeface="Times New Roman" panose="02020603050405020304" pitchFamily="18" charset="0"/>
                <a:cs typeface="Times New Roman" panose="02020603050405020304" pitchFamily="18" charset="0"/>
              </a:rPr>
              <a:t>(missing|1,8,2)=4/5</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e.g.</a:t>
            </a:r>
          </a:p>
          <a:p>
            <a:r>
              <a:rPr lang="en-US" dirty="0">
                <a:latin typeface="Times New Roman" panose="02020603050405020304" pitchFamily="18" charset="0"/>
                <a:cs typeface="Times New Roman" panose="02020603050405020304" pitchFamily="18" charset="0"/>
              </a:rPr>
              <a:t>weight(0,1,7)=.20/(4*.</a:t>
            </a:r>
            <a:r>
              <a:rPr lang="en-US" dirty="0" smtClean="0">
                <a:latin typeface="Times New Roman" panose="02020603050405020304" pitchFamily="18" charset="0"/>
                <a:cs typeface="Times New Roman" panose="02020603050405020304" pitchFamily="18" charset="0"/>
              </a:rPr>
              <a:t>20+1*.80</a:t>
            </a:r>
            <a:r>
              <a:rPr lang="en-US" dirty="0">
                <a:latin typeface="Times New Roman" panose="02020603050405020304" pitchFamily="18" charset="0"/>
                <a:cs typeface="Times New Roman" panose="02020603050405020304" pitchFamily="18" charset="0"/>
              </a:rPr>
              <a:t>)=.125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685800" y="990600"/>
            <a:ext cx="7772400" cy="990600"/>
          </a:xfrm>
        </p:spPr>
        <p:txBody>
          <a:bodyPr>
            <a:normAutofit fontScale="90000"/>
          </a:bodyPr>
          <a:lstStyle/>
          <a:p>
            <a:r>
              <a:rPr lang="en-US" sz="1800" dirty="0"/>
              <a:t/>
            </a:r>
            <a:br>
              <a:rPr lang="en-US" sz="1800" dirty="0"/>
            </a:br>
            <a:r>
              <a:rPr lang="en-US" sz="1800" dirty="0"/>
              <a:t/>
            </a:r>
            <a:br>
              <a:rPr lang="en-US" sz="1800" dirty="0"/>
            </a:br>
            <a:r>
              <a:rPr lang="en-US" sz="1800" dirty="0"/>
              <a:t>(overly simplistic)</a:t>
            </a:r>
            <a:br>
              <a:rPr lang="en-US" sz="1800" dirty="0"/>
            </a:br>
            <a:r>
              <a:rPr lang="en-US" dirty="0"/>
              <a:t>Summary of methods that throw away data</a:t>
            </a:r>
          </a:p>
        </p:txBody>
      </p:sp>
      <p:graphicFrame>
        <p:nvGraphicFramePr>
          <p:cNvPr id="142428" name="Group 92"/>
          <p:cNvGraphicFramePr>
            <a:graphicFrameLocks noGrp="1"/>
          </p:cNvGraphicFramePr>
          <p:nvPr/>
        </p:nvGraphicFramePr>
        <p:xfrm>
          <a:off x="647700" y="2590800"/>
          <a:ext cx="7848600" cy="3390583"/>
        </p:xfrm>
        <a:graphic>
          <a:graphicData uri="http://schemas.openxmlformats.org/drawingml/2006/table">
            <a:tbl>
              <a:tblPr/>
              <a:tblGrid>
                <a:gridCol w="1554163">
                  <a:extLst>
                    <a:ext uri="{9D8B030D-6E8A-4147-A177-3AD203B41FA5}">
                      <a16:colId xmlns:a16="http://schemas.microsoft.com/office/drawing/2014/main" val="20000"/>
                    </a:ext>
                  </a:extLst>
                </a:gridCol>
                <a:gridCol w="1360487">
                  <a:extLst>
                    <a:ext uri="{9D8B030D-6E8A-4147-A177-3AD203B41FA5}">
                      <a16:colId xmlns:a16="http://schemas.microsoft.com/office/drawing/2014/main" val="20001"/>
                    </a:ext>
                  </a:extLst>
                </a:gridCol>
                <a:gridCol w="1360488">
                  <a:extLst>
                    <a:ext uri="{9D8B030D-6E8A-4147-A177-3AD203B41FA5}">
                      <a16:colId xmlns:a16="http://schemas.microsoft.com/office/drawing/2014/main" val="20002"/>
                    </a:ext>
                  </a:extLst>
                </a:gridCol>
                <a:gridCol w="1165225">
                  <a:extLst>
                    <a:ext uri="{9D8B030D-6E8A-4147-A177-3AD203B41FA5}">
                      <a16:colId xmlns:a16="http://schemas.microsoft.com/office/drawing/2014/main" val="20003"/>
                    </a:ext>
                  </a:extLst>
                </a:gridCol>
                <a:gridCol w="1166812">
                  <a:extLst>
                    <a:ext uri="{9D8B030D-6E8A-4147-A177-3AD203B41FA5}">
                      <a16:colId xmlns:a16="http://schemas.microsoft.com/office/drawing/2014/main" val="20004"/>
                    </a:ext>
                  </a:extLst>
                </a:gridCol>
                <a:gridCol w="1241425">
                  <a:extLst>
                    <a:ext uri="{9D8B030D-6E8A-4147-A177-3AD203B41FA5}">
                      <a16:colId xmlns:a16="http://schemas.microsoft.com/office/drawing/2014/main" val="20005"/>
                    </a:ext>
                  </a:extLst>
                </a:gridCol>
              </a:tblGrid>
              <a:tr h="67786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smtClean="0">
                          <a:ln>
                            <a:noFill/>
                          </a:ln>
                          <a:solidFill>
                            <a:schemeClr val="tx1"/>
                          </a:solidFill>
                          <a:effectLst/>
                          <a:latin typeface="Tahoma" pitchFamily="34" charset="0"/>
                        </a:rPr>
                        <a:t>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dirty="0" smtClean="0">
                          <a:ln>
                            <a:noFill/>
                          </a:ln>
                          <a:solidFill>
                            <a:schemeClr val="tx1"/>
                          </a:solidFill>
                          <a:effectLst/>
                          <a:latin typeface="Tahoma" pitchFamily="34" charset="0"/>
                        </a:rPr>
                        <a:t>Requires strong assumptions about missing 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dirty="0" smtClean="0">
                          <a:ln>
                            <a:noFill/>
                          </a:ln>
                          <a:solidFill>
                            <a:schemeClr val="tx1"/>
                          </a:solidFill>
                          <a:effectLst/>
                          <a:latin typeface="Tahoma" pitchFamily="34" charset="0"/>
                        </a:rPr>
                        <a:t>Requires strong parametric assumptions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dirty="0" smtClean="0">
                          <a:ln>
                            <a:noFill/>
                          </a:ln>
                          <a:solidFill>
                            <a:schemeClr val="tx1"/>
                          </a:solidFill>
                          <a:effectLst/>
                          <a:latin typeface="Tahoma" pitchFamily="34" charset="0"/>
                        </a:rPr>
                        <a:t>Increases standard errors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dirty="0" smtClean="0">
                          <a:ln>
                            <a:noFill/>
                          </a:ln>
                          <a:solidFill>
                            <a:schemeClr val="tx1"/>
                          </a:solidFill>
                          <a:effectLst/>
                          <a:latin typeface="Tahoma" pitchFamily="34" charset="0"/>
                        </a:rPr>
                        <a:t>Leads to underestimates of </a:t>
                      </a:r>
                      <a:r>
                        <a:rPr kumimoji="0" lang="en-US" sz="1600" b="0" i="0" u="none" strike="noStrike" cap="none" normalizeH="0" baseline="0" dirty="0" err="1" smtClean="0">
                          <a:ln>
                            <a:noFill/>
                          </a:ln>
                          <a:solidFill>
                            <a:schemeClr val="tx1"/>
                          </a:solidFill>
                          <a:effectLst/>
                          <a:latin typeface="Tahoma" pitchFamily="34" charset="0"/>
                        </a:rPr>
                        <a:t>s.e.’s</a:t>
                      </a:r>
                      <a:endParaRPr kumimoji="0" lang="en-US" sz="16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dirty="0" smtClean="0">
                          <a:ln>
                            <a:noFill/>
                          </a:ln>
                          <a:solidFill>
                            <a:schemeClr val="tx1"/>
                          </a:solidFill>
                          <a:effectLst/>
                          <a:latin typeface="Tahoma" pitchFamily="34" charset="0"/>
                        </a:rPr>
                        <a:t>Complex to implement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Complete cases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smtClean="0">
                          <a:ln>
                            <a:noFill/>
                          </a:ln>
                          <a:solidFill>
                            <a:schemeClr val="tx1"/>
                          </a:solidFill>
                          <a:effectLst/>
                          <a:latin typeface="Tahoma" pitchFamily="34" charset="0"/>
                        </a:rPr>
                        <a:t>YES (OR) 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dirty="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Available cases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dirty="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dirty="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Weighting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ctrTitle"/>
          </p:nvPr>
        </p:nvSpPr>
        <p:spPr/>
        <p:txBody>
          <a:bodyPr/>
          <a:lstStyle/>
          <a:p>
            <a:pPr algn="ctr"/>
            <a:r>
              <a:rPr lang="en-US" sz="4800"/>
              <a:t>Single Imputation</a:t>
            </a:r>
          </a:p>
        </p:txBody>
      </p:sp>
      <p:sp>
        <p:nvSpPr>
          <p:cNvPr id="2" name="副标题 1"/>
          <p:cNvSpPr>
            <a:spLocks noGrp="1"/>
          </p:cNvSpPr>
          <p:nvPr>
            <p:ph type="subTitle" idx="1"/>
          </p:nvPr>
        </p:nvSpPr>
        <p:spPr/>
        <p:txBody>
          <a:bodyP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a:bodyPr>
          <a:lstStyle/>
          <a:p>
            <a:r>
              <a:rPr lang="en-US" sz="3200"/>
              <a:t>Methods that keep all the data by imputing missing values (once)</a:t>
            </a:r>
          </a:p>
        </p:txBody>
      </p:sp>
      <p:sp>
        <p:nvSpPr>
          <p:cNvPr id="71683" name="Rectangle 3"/>
          <p:cNvSpPr>
            <a:spLocks noGrp="1" noChangeArrowheads="1"/>
          </p:cNvSpPr>
          <p:nvPr>
            <p:ph idx="1"/>
          </p:nvPr>
        </p:nvSpPr>
        <p:spPr>
          <a:xfrm>
            <a:off x="685800" y="2057400"/>
            <a:ext cx="7772400" cy="3200400"/>
          </a:xfrm>
        </p:spPr>
        <p:txBody>
          <a:bodyPr/>
          <a:lstStyle/>
          <a:p>
            <a:r>
              <a:rPr lang="en-US" sz="2800"/>
              <a:t>Mean imputation</a:t>
            </a:r>
          </a:p>
          <a:p>
            <a:r>
              <a:rPr lang="en-US" sz="2800"/>
              <a:t>Last value carried forward</a:t>
            </a:r>
          </a:p>
          <a:p>
            <a:r>
              <a:rPr lang="en-US" sz="2800"/>
              <a:t>Dummy variables for missingness</a:t>
            </a:r>
          </a:p>
          <a:p>
            <a:r>
              <a:rPr lang="en-US" sz="2800"/>
              <a:t>Reports from other people </a:t>
            </a:r>
          </a:p>
          <a:p>
            <a:r>
              <a:rPr lang="en-US" sz="2800"/>
              <a:t>Regression imputation</a:t>
            </a:r>
          </a:p>
          <a:p>
            <a:r>
              <a:rPr lang="en-US" sz="2800"/>
              <a:t>Hotdecking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a:xfrm>
            <a:off x="685800" y="2857500"/>
            <a:ext cx="7772400" cy="1143000"/>
          </a:xfrm>
        </p:spPr>
        <p:txBody>
          <a:bodyPr/>
          <a:lstStyle/>
          <a:p>
            <a:r>
              <a:rPr lang="en-US" sz="6000" smtClean="0"/>
              <a:t>Why care?</a:t>
            </a:r>
            <a:endParaRPr lang="en-US" sz="6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85800" y="609600"/>
            <a:ext cx="7772400" cy="762000"/>
          </a:xfrm>
        </p:spPr>
        <p:txBody>
          <a:bodyPr/>
          <a:lstStyle/>
          <a:p>
            <a:r>
              <a:rPr lang="en-US" sz="3200"/>
              <a:t>Mean imputation</a:t>
            </a:r>
          </a:p>
        </p:txBody>
      </p:sp>
      <p:sp>
        <p:nvSpPr>
          <p:cNvPr id="98307" name="Rectangle 3"/>
          <p:cNvSpPr>
            <a:spLocks noGrp="1" noChangeArrowheads="1"/>
          </p:cNvSpPr>
          <p:nvPr>
            <p:ph idx="1"/>
          </p:nvPr>
        </p:nvSpPr>
        <p:spPr>
          <a:xfrm>
            <a:off x="685800" y="1524000"/>
            <a:ext cx="7772400" cy="4572000"/>
          </a:xfrm>
        </p:spPr>
        <p:txBody>
          <a:bodyPr/>
          <a:lstStyle/>
          <a:p>
            <a:pPr>
              <a:lnSpc>
                <a:spcPct val="90000"/>
              </a:lnSpc>
            </a:pPr>
            <a:r>
              <a:rPr lang="en-US" sz="2600"/>
              <a:t>Fills in all missing values for a given variable with the mean of the observed values for that variable</a:t>
            </a:r>
          </a:p>
          <a:p>
            <a:pPr>
              <a:lnSpc>
                <a:spcPct val="90000"/>
              </a:lnSpc>
            </a:pPr>
            <a:r>
              <a:rPr lang="en-US" sz="2600"/>
              <a:t>Can cause </a:t>
            </a:r>
            <a:r>
              <a:rPr lang="en-US" sz="2600" i="1"/>
              <a:t>big</a:t>
            </a:r>
            <a:r>
              <a:rPr lang="en-US" sz="2600"/>
              <a:t> problems, particularly in skewed data or data with e.g. big pile-ups at zero (like income data)</a:t>
            </a:r>
          </a:p>
          <a:p>
            <a:pPr>
              <a:lnSpc>
                <a:spcPct val="90000"/>
              </a:lnSpc>
            </a:pPr>
            <a:r>
              <a:rPr lang="en-US" sz="2600"/>
              <a:t>Underestimates variance for summaries of that variable</a:t>
            </a:r>
          </a:p>
          <a:p>
            <a:pPr>
              <a:lnSpc>
                <a:spcPct val="90000"/>
              </a:lnSpc>
            </a:pPr>
            <a:r>
              <a:rPr lang="en-US" sz="2600"/>
              <a:t>Skews summaries of that variable (so can affect measures of location as well)</a:t>
            </a:r>
          </a:p>
          <a:p>
            <a:pPr>
              <a:lnSpc>
                <a:spcPct val="90000"/>
              </a:lnSpc>
            </a:pPr>
            <a:r>
              <a:rPr lang="en-US" sz="2600"/>
              <a:t>Biases measures of association with other variables (correlation, regression,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Mean imputation</a:t>
            </a:r>
          </a:p>
        </p:txBody>
      </p:sp>
      <p:graphicFrame>
        <p:nvGraphicFramePr>
          <p:cNvPr id="113781" name="Group 117"/>
          <p:cNvGraphicFramePr>
            <a:graphicFrameLocks noGrp="1"/>
          </p:cNvGraphicFramePr>
          <p:nvPr/>
        </p:nvGraphicFramePr>
        <p:xfrm>
          <a:off x="838200" y="1828800"/>
          <a:ext cx="2971800" cy="4343400"/>
        </p:xfrm>
        <a:graphic>
          <a:graphicData uri="http://schemas.openxmlformats.org/drawingml/2006/table">
            <a:tbl>
              <a:tblPr/>
              <a:tblGrid>
                <a:gridCol w="7429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13714" name="AutoShape 50"/>
          <p:cNvSpPr>
            <a:spLocks noChangeArrowheads="1"/>
          </p:cNvSpPr>
          <p:nvPr/>
        </p:nvSpPr>
        <p:spPr bwMode="auto">
          <a:xfrm>
            <a:off x="4191000" y="3429000"/>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13782" name="Group 118"/>
          <p:cNvGraphicFramePr>
            <a:graphicFrameLocks noGrp="1"/>
          </p:cNvGraphicFramePr>
          <p:nvPr/>
        </p:nvGraphicFramePr>
        <p:xfrm>
          <a:off x="5410200" y="1828800"/>
          <a:ext cx="2971800" cy="4343400"/>
        </p:xfrm>
        <a:graphic>
          <a:graphicData uri="http://schemas.openxmlformats.org/drawingml/2006/table">
            <a:tbl>
              <a:tblPr/>
              <a:tblGrid>
                <a:gridCol w="7429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3762" name="Object 98"/>
          <p:cNvGraphicFramePr>
            <a:graphicFrameLocks noChangeAspect="1"/>
          </p:cNvGraphicFramePr>
          <p:nvPr/>
        </p:nvGraphicFramePr>
        <p:xfrm>
          <a:off x="5791200" y="457200"/>
          <a:ext cx="1371600" cy="457200"/>
        </p:xfrm>
        <a:graphic>
          <a:graphicData uri="http://schemas.openxmlformats.org/presentationml/2006/ole">
            <mc:AlternateContent xmlns:mc="http://schemas.openxmlformats.org/markup-compatibility/2006">
              <mc:Choice xmlns:v="urn:schemas-microsoft-com:vml" Requires="v">
                <p:oleObj spid="_x0000_s113824" name="Equation" r:id="rId3" imgW="571320" imgH="228600" progId="Equation.3">
                  <p:embed/>
                </p:oleObj>
              </mc:Choice>
              <mc:Fallback>
                <p:oleObj name="Equation" r:id="rId3" imgW="571320" imgH="228600" progId="Equation.3">
                  <p:embed/>
                  <p:pic>
                    <p:nvPicPr>
                      <p:cNvPr id="0" name="Object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457200"/>
                        <a:ext cx="1371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783" name="Object 119"/>
          <p:cNvGraphicFramePr>
            <a:graphicFrameLocks noChangeAspect="1"/>
          </p:cNvGraphicFramePr>
          <p:nvPr/>
        </p:nvGraphicFramePr>
        <p:xfrm>
          <a:off x="5791200" y="825500"/>
          <a:ext cx="1371600" cy="482600"/>
        </p:xfrm>
        <a:graphic>
          <a:graphicData uri="http://schemas.openxmlformats.org/presentationml/2006/ole">
            <mc:AlternateContent xmlns:mc="http://schemas.openxmlformats.org/markup-compatibility/2006">
              <mc:Choice xmlns:v="urn:schemas-microsoft-com:vml" Requires="v">
                <p:oleObj spid="_x0000_s113825" name="Equation" r:id="rId5" imgW="571320" imgH="241200" progId="Equation.3">
                  <p:embed/>
                </p:oleObj>
              </mc:Choice>
              <mc:Fallback>
                <p:oleObj name="Equation" r:id="rId5" imgW="571320" imgH="241200" progId="Equation.3">
                  <p:embed/>
                  <p:pic>
                    <p:nvPicPr>
                      <p:cNvPr id="0" name="Object 1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825500"/>
                        <a:ext cx="13716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784" name="Object 120"/>
          <p:cNvGraphicFramePr>
            <a:graphicFrameLocks noChangeAspect="1"/>
          </p:cNvGraphicFramePr>
          <p:nvPr/>
        </p:nvGraphicFramePr>
        <p:xfrm>
          <a:off x="5776913" y="1231900"/>
          <a:ext cx="1401762" cy="457200"/>
        </p:xfrm>
        <a:graphic>
          <a:graphicData uri="http://schemas.openxmlformats.org/presentationml/2006/ole">
            <mc:AlternateContent xmlns:mc="http://schemas.openxmlformats.org/markup-compatibility/2006">
              <mc:Choice xmlns:v="urn:schemas-microsoft-com:vml" Requires="v">
                <p:oleObj spid="_x0000_s113826" name="Equation" r:id="rId7" imgW="583920" imgH="228600" progId="Equation.3">
                  <p:embed/>
                </p:oleObj>
              </mc:Choice>
              <mc:Fallback>
                <p:oleObj name="Equation" r:id="rId7" imgW="583920" imgH="228600" progId="Equation.3">
                  <p:embed/>
                  <p:pic>
                    <p:nvPicPr>
                      <p:cNvPr id="0" name="Object 1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6913" y="1231900"/>
                        <a:ext cx="14017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t>Illustration of mean imputation</a:t>
            </a:r>
          </a:p>
        </p:txBody>
      </p:sp>
      <p:graphicFrame>
        <p:nvGraphicFramePr>
          <p:cNvPr id="126979" name="Object 3"/>
          <p:cNvGraphicFramePr>
            <a:graphicFrameLocks noChangeAspect="1"/>
          </p:cNvGraphicFramePr>
          <p:nvPr/>
        </p:nvGraphicFramePr>
        <p:xfrm>
          <a:off x="762000" y="1828800"/>
          <a:ext cx="4114800" cy="4475163"/>
        </p:xfrm>
        <a:graphic>
          <a:graphicData uri="http://schemas.openxmlformats.org/presentationml/2006/ole">
            <mc:AlternateContent xmlns:mc="http://schemas.openxmlformats.org/markup-compatibility/2006">
              <mc:Choice xmlns:v="urn:schemas-microsoft-com:vml" Requires="v">
                <p:oleObj spid="_x0000_s126996" name="Graph Sheet" r:id="rId3" imgW="3352680" imgH="2590560" progId="SPLUSGraphSheetFileType">
                  <p:embed/>
                </p:oleObj>
              </mc:Choice>
              <mc:Fallback>
                <p:oleObj name="Graph Sheet" r:id="rId3" imgW="3352680" imgH="2590560" progId="SPLUSGraphSheetFileTyp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28800"/>
                        <a:ext cx="4114800"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0" name="Text Box 4"/>
          <p:cNvSpPr txBox="1">
            <a:spLocks noChangeArrowheads="1"/>
          </p:cNvSpPr>
          <p:nvPr/>
        </p:nvSpPr>
        <p:spPr bwMode="auto">
          <a:xfrm>
            <a:off x="4800600" y="2057400"/>
            <a:ext cx="381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First histogram is variable without missing data</a:t>
            </a:r>
          </a:p>
        </p:txBody>
      </p:sp>
      <p:sp>
        <p:nvSpPr>
          <p:cNvPr id="126981" name="Text Box 5"/>
          <p:cNvSpPr txBox="1">
            <a:spLocks noChangeArrowheads="1"/>
          </p:cNvSpPr>
          <p:nvPr/>
        </p:nvSpPr>
        <p:spPr bwMode="auto">
          <a:xfrm>
            <a:off x="4800600" y="5029200"/>
            <a:ext cx="3489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Third histogram is variable</a:t>
            </a:r>
          </a:p>
          <a:p>
            <a:r>
              <a:rPr lang="en-US"/>
              <a:t>with mean imputation</a:t>
            </a:r>
          </a:p>
        </p:txBody>
      </p:sp>
      <p:sp>
        <p:nvSpPr>
          <p:cNvPr id="126982" name="Text Box 6"/>
          <p:cNvSpPr txBox="1">
            <a:spLocks noChangeArrowheads="1"/>
          </p:cNvSpPr>
          <p:nvPr/>
        </p:nvSpPr>
        <p:spPr bwMode="auto">
          <a:xfrm>
            <a:off x="4800600" y="3429000"/>
            <a:ext cx="37099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Second histogram is variable</a:t>
            </a:r>
          </a:p>
          <a:p>
            <a:r>
              <a:rPr lang="en-US"/>
              <a:t>with missing data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85800" y="304800"/>
            <a:ext cx="7772400" cy="762000"/>
          </a:xfrm>
        </p:spPr>
        <p:txBody>
          <a:bodyPr>
            <a:normAutofit/>
          </a:bodyPr>
          <a:lstStyle/>
          <a:p>
            <a:r>
              <a:rPr lang="en-US"/>
              <a:t>Illustration of mean imputation</a:t>
            </a:r>
          </a:p>
        </p:txBody>
      </p:sp>
      <p:sp>
        <p:nvSpPr>
          <p:cNvPr id="128004" name="Text Box 4"/>
          <p:cNvSpPr txBox="1">
            <a:spLocks noChangeArrowheads="1"/>
          </p:cNvSpPr>
          <p:nvPr/>
        </p:nvSpPr>
        <p:spPr bwMode="auto">
          <a:xfrm>
            <a:off x="4572000" y="1447800"/>
            <a:ext cx="381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First scatter is variable, W, without missing data, and another variable, Y</a:t>
            </a:r>
          </a:p>
        </p:txBody>
      </p:sp>
      <p:sp>
        <p:nvSpPr>
          <p:cNvPr id="128007" name="Text Box 7"/>
          <p:cNvSpPr txBox="1">
            <a:spLocks noChangeArrowheads="1"/>
          </p:cNvSpPr>
          <p:nvPr/>
        </p:nvSpPr>
        <p:spPr bwMode="auto">
          <a:xfrm>
            <a:off x="838200" y="5257800"/>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Correlation between variables W and Y is .92</a:t>
            </a:r>
          </a:p>
          <a:p>
            <a:r>
              <a:rPr lang="en-US"/>
              <a:t>Correlation between mean-imputed W and Y is .74</a:t>
            </a:r>
          </a:p>
        </p:txBody>
      </p:sp>
      <p:graphicFrame>
        <p:nvGraphicFramePr>
          <p:cNvPr id="128008" name="Object 8"/>
          <p:cNvGraphicFramePr>
            <a:graphicFrameLocks noChangeAspect="1"/>
          </p:cNvGraphicFramePr>
          <p:nvPr/>
        </p:nvGraphicFramePr>
        <p:xfrm>
          <a:off x="609600" y="1066800"/>
          <a:ext cx="3316288" cy="4064000"/>
        </p:xfrm>
        <a:graphic>
          <a:graphicData uri="http://schemas.openxmlformats.org/presentationml/2006/ole">
            <mc:AlternateContent xmlns:mc="http://schemas.openxmlformats.org/markup-compatibility/2006">
              <mc:Choice xmlns:v="urn:schemas-microsoft-com:vml" Requires="v">
                <p:oleObj spid="_x0000_s128023" name="Graph Sheet" r:id="rId3" imgW="10058400" imgH="7772400" progId="SPLUSGraphSheetFileType">
                  <p:embed/>
                </p:oleObj>
              </mc:Choice>
              <mc:Fallback>
                <p:oleObj name="Graph Sheet" r:id="rId3" imgW="10058400" imgH="7772400" progId="SPLUSGraphSheetFileType">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066800"/>
                        <a:ext cx="3316288"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09" name="Text Box 9"/>
          <p:cNvSpPr txBox="1">
            <a:spLocks noChangeArrowheads="1"/>
          </p:cNvSpPr>
          <p:nvPr/>
        </p:nvSpPr>
        <p:spPr bwMode="auto">
          <a:xfrm>
            <a:off x="4572000" y="3429000"/>
            <a:ext cx="381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First scatter is variable, W, with mean-imputed data, and another variable, 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85800" y="609600"/>
            <a:ext cx="7772400" cy="762000"/>
          </a:xfrm>
        </p:spPr>
        <p:txBody>
          <a:bodyPr/>
          <a:lstStyle/>
          <a:p>
            <a:r>
              <a:rPr lang="en-US" sz="3200"/>
              <a:t>Last value carried forward</a:t>
            </a:r>
          </a:p>
        </p:txBody>
      </p:sp>
      <p:graphicFrame>
        <p:nvGraphicFramePr>
          <p:cNvPr id="114793" name="Group 105"/>
          <p:cNvGraphicFramePr>
            <a:graphicFrameLocks noGrp="1"/>
          </p:cNvGraphicFramePr>
          <p:nvPr/>
        </p:nvGraphicFramePr>
        <p:xfrm>
          <a:off x="990600" y="1828800"/>
          <a:ext cx="2743200" cy="4419601"/>
        </p:xfrm>
        <a:graphic>
          <a:graphicData uri="http://schemas.openxmlformats.org/drawingml/2006/table">
            <a:tbl>
              <a:tblPr/>
              <a:tblGrid>
                <a:gridCol w="1301750">
                  <a:extLst>
                    <a:ext uri="{9D8B030D-6E8A-4147-A177-3AD203B41FA5}">
                      <a16:colId xmlns:a16="http://schemas.microsoft.com/office/drawing/2014/main" val="20000"/>
                    </a:ext>
                  </a:extLst>
                </a:gridCol>
                <a:gridCol w="1441450">
                  <a:extLst>
                    <a:ext uri="{9D8B030D-6E8A-4147-A177-3AD203B41FA5}">
                      <a16:colId xmlns:a16="http://schemas.microsoft.com/office/drawing/2014/main" val="20001"/>
                    </a:ext>
                  </a:extLst>
                </a:gridCol>
              </a:tblGrid>
              <a:tr h="7731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pre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post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22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14738" name="AutoShape 50"/>
          <p:cNvSpPr>
            <a:spLocks noChangeArrowheads="1"/>
          </p:cNvSpPr>
          <p:nvPr/>
        </p:nvSpPr>
        <p:spPr bwMode="auto">
          <a:xfrm>
            <a:off x="4191000" y="3429000"/>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14794" name="Group 106"/>
          <p:cNvGraphicFramePr>
            <a:graphicFrameLocks noGrp="1"/>
          </p:cNvGraphicFramePr>
          <p:nvPr/>
        </p:nvGraphicFramePr>
        <p:xfrm>
          <a:off x="5562600" y="1828800"/>
          <a:ext cx="2667000" cy="4419601"/>
        </p:xfrm>
        <a:graphic>
          <a:graphicData uri="http://schemas.openxmlformats.org/drawingml/2006/table">
            <a:tbl>
              <a:tblPr/>
              <a:tblGrid>
                <a:gridCol w="1265238">
                  <a:extLst>
                    <a:ext uri="{9D8B030D-6E8A-4147-A177-3AD203B41FA5}">
                      <a16:colId xmlns:a16="http://schemas.microsoft.com/office/drawing/2014/main" val="20000"/>
                    </a:ext>
                  </a:extLst>
                </a:gridCol>
                <a:gridCol w="1401762">
                  <a:extLst>
                    <a:ext uri="{9D8B030D-6E8A-4147-A177-3AD203B41FA5}">
                      <a16:colId xmlns:a16="http://schemas.microsoft.com/office/drawing/2014/main" val="20001"/>
                    </a:ext>
                  </a:extLst>
                </a:gridCol>
              </a:tblGrid>
              <a:tr h="7731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pre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post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22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14823" name="Line 135"/>
          <p:cNvSpPr>
            <a:spLocks noChangeShapeType="1"/>
          </p:cNvSpPr>
          <p:nvPr/>
        </p:nvSpPr>
        <p:spPr bwMode="auto">
          <a:xfrm>
            <a:off x="6629400" y="4953000"/>
            <a:ext cx="457200" cy="0"/>
          </a:xfrm>
          <a:prstGeom prst="line">
            <a:avLst/>
          </a:prstGeom>
          <a:noFill/>
          <a:ln w="28575">
            <a:solidFill>
              <a:srgbClr val="0066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824" name="Line 136"/>
          <p:cNvSpPr>
            <a:spLocks noChangeShapeType="1"/>
          </p:cNvSpPr>
          <p:nvPr/>
        </p:nvSpPr>
        <p:spPr bwMode="auto">
          <a:xfrm>
            <a:off x="6629400" y="5486400"/>
            <a:ext cx="457200" cy="0"/>
          </a:xfrm>
          <a:prstGeom prst="line">
            <a:avLst/>
          </a:prstGeom>
          <a:noFill/>
          <a:ln w="28575">
            <a:solidFill>
              <a:srgbClr val="0066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825" name="Line 137"/>
          <p:cNvSpPr>
            <a:spLocks noChangeShapeType="1"/>
          </p:cNvSpPr>
          <p:nvPr/>
        </p:nvSpPr>
        <p:spPr bwMode="auto">
          <a:xfrm>
            <a:off x="6629400" y="6019800"/>
            <a:ext cx="457200" cy="0"/>
          </a:xfrm>
          <a:prstGeom prst="line">
            <a:avLst/>
          </a:prstGeom>
          <a:noFill/>
          <a:ln w="28575">
            <a:solidFill>
              <a:srgbClr val="0066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5800" y="609600"/>
            <a:ext cx="7772400" cy="838200"/>
          </a:xfrm>
        </p:spPr>
        <p:txBody>
          <a:bodyPr/>
          <a:lstStyle/>
          <a:p>
            <a:r>
              <a:rPr lang="en-US" sz="3200"/>
              <a:t>Last value carried forward</a:t>
            </a:r>
          </a:p>
        </p:txBody>
      </p:sp>
      <p:sp>
        <p:nvSpPr>
          <p:cNvPr id="99331" name="Rectangle 3"/>
          <p:cNvSpPr>
            <a:spLocks noGrp="1" noChangeArrowheads="1"/>
          </p:cNvSpPr>
          <p:nvPr>
            <p:ph idx="1"/>
          </p:nvPr>
        </p:nvSpPr>
        <p:spPr>
          <a:xfrm>
            <a:off x="685800" y="1752600"/>
            <a:ext cx="7772400" cy="4343400"/>
          </a:xfrm>
        </p:spPr>
        <p:txBody>
          <a:bodyPr/>
          <a:lstStyle/>
          <a:p>
            <a:pPr>
              <a:lnSpc>
                <a:spcPct val="90000"/>
              </a:lnSpc>
            </a:pPr>
            <a:r>
              <a:rPr lang="en-US" sz="2600"/>
              <a:t>In studies with pre-test/post-test type measures (or the same questions asked over repeated time periods), missing post-test values are filled in with the pre-test value (or observed value from most recent time point in past)</a:t>
            </a:r>
          </a:p>
          <a:p>
            <a:pPr>
              <a:lnSpc>
                <a:spcPct val="90000"/>
              </a:lnSpc>
            </a:pPr>
            <a:r>
              <a:rPr lang="en-US" sz="2600"/>
              <a:t>This is often assumed to be conservative (that is, if biased, at least biased towards zero), but it can be quite anti-conservative!</a:t>
            </a:r>
          </a:p>
          <a:p>
            <a:pPr>
              <a:lnSpc>
                <a:spcPct val="90000"/>
              </a:lnSpc>
            </a:pPr>
            <a:r>
              <a:rPr lang="en-US" sz="2600"/>
              <a:t>Also will lead to underestimates of standard errors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sz="3200"/>
              <a:t>Example of potential problem with last value carried forward</a:t>
            </a:r>
          </a:p>
        </p:txBody>
      </p:sp>
      <p:sp>
        <p:nvSpPr>
          <p:cNvPr id="134147" name="Rectangle 3"/>
          <p:cNvSpPr>
            <a:spLocks noGrp="1" noChangeArrowheads="1"/>
          </p:cNvSpPr>
          <p:nvPr>
            <p:ph idx="1"/>
          </p:nvPr>
        </p:nvSpPr>
        <p:spPr>
          <a:xfrm>
            <a:off x="857251" y="2057400"/>
            <a:ext cx="7404653" cy="4419600"/>
          </a:xfrm>
        </p:spPr>
        <p:txBody>
          <a:bodyPr>
            <a:normAutofit fontScale="92500"/>
          </a:bodyPr>
          <a:lstStyle/>
          <a:p>
            <a:pPr>
              <a:lnSpc>
                <a:spcPct val="110000"/>
              </a:lnSpc>
            </a:pPr>
            <a:r>
              <a:rPr lang="en-US" sz="2400" dirty="0"/>
              <a:t>Consider a randomized experiment where the targeted sample is chosen specifically because they are observed to engage in risky behavior</a:t>
            </a:r>
          </a:p>
          <a:p>
            <a:pPr>
              <a:lnSpc>
                <a:spcPct val="110000"/>
              </a:lnSpc>
            </a:pPr>
            <a:r>
              <a:rPr lang="en-US" sz="2400" dirty="0"/>
              <a:t>Due to regression to the mean type effects we might expect a reduction in risky behavior even in the absence of the randomized experiment, therefore carrying the last value forward will result in values that look worse than they truly are</a:t>
            </a:r>
          </a:p>
          <a:p>
            <a:pPr>
              <a:lnSpc>
                <a:spcPct val="110000"/>
              </a:lnSpc>
            </a:pPr>
            <a:r>
              <a:rPr lang="en-US" sz="2400" dirty="0"/>
              <a:t>If we see differential rates of missing data across the treatment and control groups, this will results in biased treatment effect estimates that are </a:t>
            </a:r>
            <a:r>
              <a:rPr lang="en-US" sz="2400" i="1" dirty="0"/>
              <a:t>anti-conservative</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85800" y="152400"/>
            <a:ext cx="7772400" cy="990600"/>
          </a:xfrm>
        </p:spPr>
        <p:txBody>
          <a:bodyPr>
            <a:normAutofit fontScale="90000"/>
          </a:bodyPr>
          <a:lstStyle/>
          <a:p>
            <a:r>
              <a:rPr lang="en-US" dirty="0"/>
              <a:t>Last value carried forward: example</a:t>
            </a:r>
          </a:p>
        </p:txBody>
      </p:sp>
      <p:graphicFrame>
        <p:nvGraphicFramePr>
          <p:cNvPr id="135285" name="Group 117"/>
          <p:cNvGraphicFramePr>
            <a:graphicFrameLocks noGrp="1"/>
          </p:cNvGraphicFramePr>
          <p:nvPr/>
        </p:nvGraphicFramePr>
        <p:xfrm>
          <a:off x="762000" y="1295400"/>
          <a:ext cx="2917825" cy="4937761"/>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089025">
                  <a:extLst>
                    <a:ext uri="{9D8B030D-6E8A-4147-A177-3AD203B41FA5}">
                      <a16:colId xmlns:a16="http://schemas.microsoft.com/office/drawing/2014/main" val="20002"/>
                    </a:ext>
                  </a:extLst>
                </a:gridCol>
              </a:tblGrid>
              <a:tr h="7731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25000" smtClean="0">
                          <a:ln>
                            <a:noFill/>
                          </a:ln>
                          <a:solidFill>
                            <a:schemeClr val="tx2"/>
                          </a:solidFill>
                          <a:effectLst/>
                          <a:latin typeface="Tahoma" pitchFamily="34" charset="0"/>
                        </a:rPr>
                        <a:t>Treatment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pre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post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22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1" u="none" strike="noStrike" cap="none" normalizeH="0" baseline="0" smtClean="0">
                          <a:ln>
                            <a:noFill/>
                          </a:ln>
                          <a:solidFill>
                            <a:srgbClr val="FF3300"/>
                          </a:solidFill>
                          <a:effectLst/>
                          <a:latin typeface="Tahoma" pitchFamily="34"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1" u="none" strike="noStrike" cap="none" normalizeH="0" baseline="0" smtClean="0">
                          <a:ln>
                            <a:noFill/>
                          </a:ln>
                          <a:solidFill>
                            <a:srgbClr val="FF3300"/>
                          </a:solidFill>
                          <a:effectLst/>
                          <a:latin typeface="Tahoma" pitchFamily="34"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1" u="none" strike="noStrike" cap="none" normalizeH="0" baseline="0" smtClean="0">
                          <a:ln>
                            <a:noFill/>
                          </a:ln>
                          <a:solidFill>
                            <a:srgbClr val="FF3300"/>
                          </a:solidFill>
                          <a:effectLst/>
                          <a:latin typeface="Tahoma"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1" u="none" strike="noStrike" cap="none" normalizeH="0" baseline="0" smtClean="0">
                          <a:ln>
                            <a:noFill/>
                          </a:ln>
                          <a:solidFill>
                            <a:srgbClr val="CC3300"/>
                          </a:solidFill>
                          <a:effectLst/>
                          <a:latin typeface="Tahoma"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35200" name="AutoShape 32"/>
          <p:cNvSpPr>
            <a:spLocks noChangeArrowheads="1"/>
          </p:cNvSpPr>
          <p:nvPr/>
        </p:nvSpPr>
        <p:spPr bwMode="auto">
          <a:xfrm>
            <a:off x="4191000" y="3429000"/>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30" name="Line 62"/>
          <p:cNvSpPr>
            <a:spLocks noChangeShapeType="1"/>
          </p:cNvSpPr>
          <p:nvPr/>
        </p:nvSpPr>
        <p:spPr bwMode="auto">
          <a:xfrm>
            <a:off x="7162800" y="3360738"/>
            <a:ext cx="457200" cy="0"/>
          </a:xfrm>
          <a:prstGeom prst="line">
            <a:avLst/>
          </a:prstGeom>
          <a:noFill/>
          <a:ln w="28575">
            <a:solidFill>
              <a:srgbClr val="0066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5231" name="Line 63"/>
          <p:cNvSpPr>
            <a:spLocks noChangeShapeType="1"/>
          </p:cNvSpPr>
          <p:nvPr/>
        </p:nvSpPr>
        <p:spPr bwMode="auto">
          <a:xfrm>
            <a:off x="7162800" y="3886200"/>
            <a:ext cx="457200" cy="0"/>
          </a:xfrm>
          <a:prstGeom prst="line">
            <a:avLst/>
          </a:prstGeom>
          <a:noFill/>
          <a:ln w="28575">
            <a:solidFill>
              <a:srgbClr val="0066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5232" name="Line 64"/>
          <p:cNvSpPr>
            <a:spLocks noChangeShapeType="1"/>
          </p:cNvSpPr>
          <p:nvPr/>
        </p:nvSpPr>
        <p:spPr bwMode="auto">
          <a:xfrm>
            <a:off x="7162800" y="5486400"/>
            <a:ext cx="457200" cy="0"/>
          </a:xfrm>
          <a:prstGeom prst="line">
            <a:avLst/>
          </a:prstGeom>
          <a:noFill/>
          <a:ln w="28575">
            <a:solidFill>
              <a:srgbClr val="0066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35286" name="Group 118"/>
          <p:cNvGraphicFramePr>
            <a:graphicFrameLocks noGrp="1"/>
          </p:cNvGraphicFramePr>
          <p:nvPr/>
        </p:nvGraphicFramePr>
        <p:xfrm>
          <a:off x="5486400" y="1295400"/>
          <a:ext cx="2917825" cy="4937761"/>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089025">
                  <a:extLst>
                    <a:ext uri="{9D8B030D-6E8A-4147-A177-3AD203B41FA5}">
                      <a16:colId xmlns:a16="http://schemas.microsoft.com/office/drawing/2014/main" val="20002"/>
                    </a:ext>
                  </a:extLst>
                </a:gridCol>
              </a:tblGrid>
              <a:tr h="7731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25000" smtClean="0">
                          <a:ln>
                            <a:noFill/>
                          </a:ln>
                          <a:solidFill>
                            <a:schemeClr val="tx2"/>
                          </a:solidFill>
                          <a:effectLst/>
                          <a:latin typeface="Tahoma" pitchFamily="34" charset="0"/>
                        </a:rPr>
                        <a:t>Treatment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pre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post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22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FF3300"/>
                          </a:solidFill>
                          <a:effectLst/>
                          <a:latin typeface="Tahoma"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FF3300"/>
                          </a:solidFill>
                          <a:effectLst/>
                          <a:latin typeface="Tahoma" pitchFamily="34"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FF3300"/>
                          </a:solidFill>
                          <a:effectLst/>
                          <a:latin typeface="Tahoma" pitchFamily="34"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35329" name="Line 161"/>
          <p:cNvSpPr>
            <a:spLocks noChangeShapeType="1"/>
          </p:cNvSpPr>
          <p:nvPr/>
        </p:nvSpPr>
        <p:spPr bwMode="auto">
          <a:xfrm>
            <a:off x="7162800" y="2819400"/>
            <a:ext cx="457200" cy="0"/>
          </a:xfrm>
          <a:prstGeom prst="line">
            <a:avLst/>
          </a:prstGeom>
          <a:noFill/>
          <a:ln w="28575">
            <a:solidFill>
              <a:srgbClr val="0066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sz="3200"/>
              <a:t>Conclusions from LVCF example</a:t>
            </a:r>
          </a:p>
        </p:txBody>
      </p:sp>
      <p:sp>
        <p:nvSpPr>
          <p:cNvPr id="136195" name="Rectangle 3"/>
          <p:cNvSpPr>
            <a:spLocks noGrp="1" noChangeArrowheads="1"/>
          </p:cNvSpPr>
          <p:nvPr>
            <p:ph idx="1"/>
          </p:nvPr>
        </p:nvSpPr>
        <p:spPr>
          <a:xfrm>
            <a:off x="685800" y="1752600"/>
            <a:ext cx="7467600" cy="4648200"/>
          </a:xfrm>
        </p:spPr>
        <p:txBody>
          <a:bodyPr/>
          <a:lstStyle/>
          <a:p>
            <a:pPr>
              <a:lnSpc>
                <a:spcPct val="100000"/>
              </a:lnSpc>
            </a:pPr>
            <a:r>
              <a:rPr lang="en-US" sz="2600" dirty="0"/>
              <a:t>In this case even though there is no effect of the treatment, this missing data strategy would lead us to believe that there was a positive treatment effect</a:t>
            </a:r>
          </a:p>
          <a:p>
            <a:pPr>
              <a:lnSpc>
                <a:spcPct val="100000"/>
              </a:lnSpc>
            </a:pPr>
            <a:r>
              <a:rPr lang="en-US" sz="2600" dirty="0"/>
              <a:t>This is because the missing data rate is higher in the control group -- which is often the case</a:t>
            </a:r>
          </a:p>
          <a:p>
            <a:pPr>
              <a:lnSpc>
                <a:spcPct val="100000"/>
              </a:lnSpc>
            </a:pPr>
            <a:r>
              <a:rPr lang="en-US" sz="2600" dirty="0"/>
              <a:t>Thus this is an anti-conservative estimate!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85800" y="381000"/>
            <a:ext cx="7772400" cy="685800"/>
          </a:xfrm>
        </p:spPr>
        <p:txBody>
          <a:bodyPr/>
          <a:lstStyle/>
          <a:p>
            <a:r>
              <a:rPr lang="en-US" sz="3200"/>
              <a:t>Dummy variables for missingness</a:t>
            </a:r>
          </a:p>
        </p:txBody>
      </p:sp>
      <p:sp>
        <p:nvSpPr>
          <p:cNvPr id="100355" name="Rectangle 3"/>
          <p:cNvSpPr>
            <a:spLocks noGrp="1" noChangeArrowheads="1"/>
          </p:cNvSpPr>
          <p:nvPr>
            <p:ph idx="1"/>
          </p:nvPr>
        </p:nvSpPr>
        <p:spPr>
          <a:xfrm>
            <a:off x="533400" y="1219200"/>
            <a:ext cx="8077200" cy="5257800"/>
          </a:xfrm>
        </p:spPr>
        <p:txBody>
          <a:bodyPr>
            <a:normAutofit fontScale="92500" lnSpcReduction="10000"/>
          </a:bodyPr>
          <a:lstStyle/>
          <a:p>
            <a:pPr>
              <a:lnSpc>
                <a:spcPct val="110000"/>
              </a:lnSpc>
            </a:pPr>
            <a:r>
              <a:rPr lang="en-US" sz="2400" dirty="0"/>
              <a:t>Fills in missing values with 0 (or the mean) and then includes new variables that are indicators for </a:t>
            </a:r>
            <a:r>
              <a:rPr lang="en-US" sz="2400" dirty="0" err="1"/>
              <a:t>missingness</a:t>
            </a:r>
            <a:r>
              <a:rPr lang="en-US" sz="2400" dirty="0"/>
              <a:t> for each variable with missing data</a:t>
            </a:r>
          </a:p>
          <a:p>
            <a:pPr>
              <a:lnSpc>
                <a:spcPct val="110000"/>
              </a:lnSpc>
            </a:pPr>
            <a:r>
              <a:rPr lang="en-US" sz="2400" dirty="0"/>
              <a:t>Used often by economists and other social scientists</a:t>
            </a:r>
          </a:p>
          <a:p>
            <a:pPr>
              <a:lnSpc>
                <a:spcPct val="110000"/>
              </a:lnSpc>
            </a:pPr>
            <a:r>
              <a:rPr lang="en-US" sz="2400" dirty="0"/>
              <a:t>Can easily cause bias because it forces the slopes of observed variables to be the same in both missing data groups</a:t>
            </a:r>
          </a:p>
          <a:p>
            <a:pPr>
              <a:lnSpc>
                <a:spcPct val="110000"/>
              </a:lnSpc>
            </a:pPr>
            <a:r>
              <a:rPr lang="en-US" sz="2400" dirty="0"/>
              <a:t>Adding an interaction between the </a:t>
            </a:r>
            <a:r>
              <a:rPr lang="en-US" sz="2400" dirty="0" err="1"/>
              <a:t>missingness</a:t>
            </a:r>
            <a:r>
              <a:rPr lang="en-US" sz="2400" dirty="0"/>
              <a:t> dummy and other variables can help with the bias -- leads to similar estimates as complete cases (see Jones, JASA, 1996) which is also problematic but generally less biased</a:t>
            </a:r>
          </a:p>
          <a:p>
            <a:pPr>
              <a:lnSpc>
                <a:spcPct val="110000"/>
              </a:lnSpc>
            </a:pPr>
            <a:r>
              <a:rPr lang="en-US" sz="2400" dirty="0"/>
              <a:t>This strategy is formally related to “pattern mixture models” (we won’t discuss today</a:t>
            </a:r>
            <a:r>
              <a:rPr lang="en-US" sz="2400" dirty="0" smtClean="0"/>
              <a:t>)</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z="3200"/>
              <a:t>Why should you care about missing data?</a:t>
            </a:r>
          </a:p>
        </p:txBody>
      </p:sp>
      <p:sp>
        <p:nvSpPr>
          <p:cNvPr id="87043" name="Rectangle 3"/>
          <p:cNvSpPr>
            <a:spLocks noGrp="1" noChangeArrowheads="1"/>
          </p:cNvSpPr>
          <p:nvPr>
            <p:ph idx="1"/>
          </p:nvPr>
        </p:nvSpPr>
        <p:spPr>
          <a:xfrm>
            <a:off x="685800" y="1905000"/>
            <a:ext cx="7772400" cy="4191000"/>
          </a:xfrm>
        </p:spPr>
        <p:txBody>
          <a:bodyPr/>
          <a:lstStyle/>
          <a:p>
            <a:r>
              <a:rPr lang="en-US" sz="2800" dirty="0"/>
              <a:t>Bias (even in randomized experiments)</a:t>
            </a:r>
          </a:p>
          <a:p>
            <a:r>
              <a:rPr lang="en-US" sz="2800" dirty="0"/>
              <a:t>Efficiency loss (particularly within subgroups)</a:t>
            </a:r>
          </a:p>
          <a:p>
            <a:r>
              <a:rPr lang="en-US" sz="2800" dirty="0"/>
              <a:t>Correct standard errors</a:t>
            </a:r>
          </a:p>
          <a:p>
            <a:r>
              <a:rPr lang="en-US" sz="2800" dirty="0"/>
              <a:t>May be interested in missing data mechanism (</a:t>
            </a:r>
            <a:r>
              <a:rPr lang="en-US" sz="2800" i="1" dirty="0"/>
              <a:t>why</a:t>
            </a:r>
            <a:r>
              <a:rPr lang="en-US" sz="2800" dirty="0"/>
              <a:t> are these people missing)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9" name="Rectangle 7"/>
          <p:cNvSpPr>
            <a:spLocks noGrp="1" noChangeArrowheads="1"/>
          </p:cNvSpPr>
          <p:nvPr>
            <p:ph type="title"/>
          </p:nvPr>
        </p:nvSpPr>
        <p:spPr>
          <a:xfrm>
            <a:off x="685800" y="228600"/>
            <a:ext cx="7772400" cy="762000"/>
          </a:xfrm>
        </p:spPr>
        <p:txBody>
          <a:bodyPr/>
          <a:lstStyle/>
          <a:p>
            <a:r>
              <a:rPr lang="en-US" sz="3200"/>
              <a:t>Dummy variables: example</a:t>
            </a:r>
          </a:p>
        </p:txBody>
      </p:sp>
      <p:sp>
        <p:nvSpPr>
          <p:cNvPr id="120840" name="Rectangle 8"/>
          <p:cNvSpPr>
            <a:spLocks noGrp="1" noChangeArrowheads="1"/>
          </p:cNvSpPr>
          <p:nvPr>
            <p:ph idx="1"/>
          </p:nvPr>
        </p:nvSpPr>
        <p:spPr>
          <a:xfrm>
            <a:off x="533400" y="1066800"/>
            <a:ext cx="7772400" cy="5334000"/>
          </a:xfrm>
        </p:spPr>
        <p:txBody>
          <a:bodyPr>
            <a:normAutofit fontScale="85000" lnSpcReduction="20000"/>
          </a:bodyPr>
          <a:lstStyle/>
          <a:p>
            <a:pPr>
              <a:lnSpc>
                <a:spcPct val="120000"/>
              </a:lnSpc>
            </a:pPr>
            <a:r>
              <a:rPr lang="en-US" sz="2200" dirty="0"/>
              <a:t>Suppose we have data: </a:t>
            </a:r>
            <a:r>
              <a:rPr lang="en-US" sz="2400" i="1" dirty="0">
                <a:latin typeface="Times New Roman" pitchFamily="18" charset="0"/>
              </a:rPr>
              <a:t>y</a:t>
            </a:r>
            <a:r>
              <a:rPr lang="en-US" sz="2200" dirty="0"/>
              <a:t> (outcome), </a:t>
            </a:r>
            <a:r>
              <a:rPr lang="en-US" sz="2400" i="1" dirty="0">
                <a:latin typeface="Times New Roman" pitchFamily="18" charset="0"/>
              </a:rPr>
              <a:t>treat</a:t>
            </a:r>
            <a:r>
              <a:rPr lang="en-US" sz="2200" dirty="0"/>
              <a:t> (treatment variable), </a:t>
            </a:r>
            <a:r>
              <a:rPr lang="en-US" sz="2400" i="1" dirty="0">
                <a:latin typeface="Times New Roman" pitchFamily="18" charset="0"/>
              </a:rPr>
              <a:t>x</a:t>
            </a:r>
            <a:r>
              <a:rPr lang="en-US" sz="2200" dirty="0"/>
              <a:t> (covariate) and we’re interested in the effect of the treatment on the outcome (n=1000)</a:t>
            </a:r>
          </a:p>
          <a:p>
            <a:pPr>
              <a:lnSpc>
                <a:spcPct val="120000"/>
              </a:lnSpc>
            </a:pPr>
            <a:r>
              <a:rPr lang="en-US" sz="2200" dirty="0"/>
              <a:t>The true model for the data is:</a:t>
            </a:r>
          </a:p>
          <a:p>
            <a:pPr algn="ctr">
              <a:lnSpc>
                <a:spcPct val="120000"/>
              </a:lnSpc>
              <a:buFontTx/>
              <a:buNone/>
            </a:pPr>
            <a:r>
              <a:rPr lang="en-US" sz="2600" i="1" dirty="0">
                <a:latin typeface="Times New Roman" pitchFamily="18" charset="0"/>
              </a:rPr>
              <a:t>y</a:t>
            </a:r>
            <a:r>
              <a:rPr lang="en-US" sz="2600" dirty="0">
                <a:latin typeface="Times New Roman" pitchFamily="18" charset="0"/>
              </a:rPr>
              <a:t> = 5</a:t>
            </a:r>
            <a:r>
              <a:rPr lang="en-US" sz="2600" i="1" dirty="0">
                <a:latin typeface="Times New Roman" pitchFamily="18" charset="0"/>
              </a:rPr>
              <a:t>x</a:t>
            </a:r>
            <a:r>
              <a:rPr lang="en-US" sz="2600" dirty="0">
                <a:latin typeface="Times New Roman" pitchFamily="18" charset="0"/>
              </a:rPr>
              <a:t> + 0*</a:t>
            </a:r>
            <a:r>
              <a:rPr lang="en-US" sz="2600" i="1" dirty="0">
                <a:latin typeface="Times New Roman" pitchFamily="18" charset="0"/>
              </a:rPr>
              <a:t>treat</a:t>
            </a:r>
            <a:r>
              <a:rPr lang="en-US" sz="2600" dirty="0">
                <a:latin typeface="Times New Roman" pitchFamily="18" charset="0"/>
              </a:rPr>
              <a:t> + </a:t>
            </a:r>
            <a:r>
              <a:rPr lang="en-US" sz="2600" i="1" dirty="0">
                <a:latin typeface="Times New Roman" pitchFamily="18" charset="0"/>
              </a:rPr>
              <a:t>e</a:t>
            </a:r>
          </a:p>
          <a:p>
            <a:pPr algn="ctr">
              <a:lnSpc>
                <a:spcPct val="120000"/>
              </a:lnSpc>
              <a:buFontTx/>
              <a:buNone/>
            </a:pPr>
            <a:r>
              <a:rPr lang="en-US" sz="2200" dirty="0"/>
              <a:t>(there is no treatment effect)</a:t>
            </a:r>
          </a:p>
          <a:p>
            <a:pPr>
              <a:lnSpc>
                <a:spcPct val="120000"/>
              </a:lnSpc>
            </a:pPr>
            <a:r>
              <a:rPr lang="en-US" sz="2200" dirty="0"/>
              <a:t>Higher missing data rate for </a:t>
            </a:r>
            <a:r>
              <a:rPr lang="en-US" sz="2400" i="1" dirty="0">
                <a:latin typeface="Times New Roman" pitchFamily="18" charset="0"/>
              </a:rPr>
              <a:t>x</a:t>
            </a:r>
            <a:r>
              <a:rPr lang="en-US" sz="2200" dirty="0"/>
              <a:t> among controls than </a:t>
            </a:r>
            <a:r>
              <a:rPr lang="en-US" sz="2200" dirty="0" err="1"/>
              <a:t>treateds</a:t>
            </a:r>
            <a:endParaRPr lang="en-US" sz="2200" dirty="0"/>
          </a:p>
          <a:p>
            <a:pPr>
              <a:lnSpc>
                <a:spcPct val="120000"/>
              </a:lnSpc>
            </a:pPr>
            <a:r>
              <a:rPr lang="en-US" sz="2200" dirty="0"/>
              <a:t>Generating data according to this model with x and treat correlated, I estimated using the dummy variable method and got coefficient estimates of:</a:t>
            </a:r>
          </a:p>
          <a:p>
            <a:pPr>
              <a:lnSpc>
                <a:spcPct val="120000"/>
              </a:lnSpc>
              <a:buFontTx/>
              <a:buNone/>
            </a:pPr>
            <a:r>
              <a:rPr lang="en-US" sz="2200" dirty="0"/>
              <a:t>		4.6 for the </a:t>
            </a:r>
            <a:r>
              <a:rPr lang="en-US" sz="2400" dirty="0">
                <a:latin typeface="Times New Roman" pitchFamily="18" charset="0"/>
              </a:rPr>
              <a:t>x</a:t>
            </a:r>
            <a:r>
              <a:rPr lang="en-US" sz="2200" dirty="0"/>
              <a:t>-coefficient</a:t>
            </a:r>
          </a:p>
          <a:p>
            <a:pPr>
              <a:lnSpc>
                <a:spcPct val="120000"/>
              </a:lnSpc>
              <a:buFontTx/>
              <a:buNone/>
            </a:pPr>
            <a:r>
              <a:rPr lang="en-US" sz="2200" dirty="0"/>
              <a:t>		2.0 for the coefficient on treatment (highly statistically 	significant!) thus leading one to believe there is a 	significant treatment effect when in fact none exists</a:t>
            </a:r>
          </a:p>
          <a:p>
            <a:pPr>
              <a:lnSpc>
                <a:spcPct val="90000"/>
              </a:lnSpc>
              <a:buFontTx/>
              <a:buNone/>
            </a:pPr>
            <a:endParaRPr lang="en-US" sz="2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85800" y="609600"/>
            <a:ext cx="7772400" cy="609600"/>
          </a:xfrm>
        </p:spPr>
        <p:txBody>
          <a:bodyPr/>
          <a:lstStyle/>
          <a:p>
            <a:r>
              <a:rPr lang="en-US" sz="3200"/>
              <a:t>Dummy variables example</a:t>
            </a:r>
          </a:p>
        </p:txBody>
      </p:sp>
      <p:graphicFrame>
        <p:nvGraphicFramePr>
          <p:cNvPr id="137219" name="Object 3"/>
          <p:cNvGraphicFramePr>
            <a:graphicFrameLocks noChangeAspect="1"/>
          </p:cNvGraphicFramePr>
          <p:nvPr/>
        </p:nvGraphicFramePr>
        <p:xfrm>
          <a:off x="1752600" y="1143000"/>
          <a:ext cx="5259388" cy="5156200"/>
        </p:xfrm>
        <a:graphic>
          <a:graphicData uri="http://schemas.openxmlformats.org/presentationml/2006/ole">
            <mc:AlternateContent xmlns:mc="http://schemas.openxmlformats.org/markup-compatibility/2006">
              <mc:Choice xmlns:v="urn:schemas-microsoft-com:vml" Requires="v">
                <p:oleObj spid="_x0000_s137233" name="Graph Sheet" r:id="rId3" imgW="10058400" imgH="7772400" progId="SPLUSGraphSheetFileType">
                  <p:embed/>
                </p:oleObj>
              </mc:Choice>
              <mc:Fallback>
                <p:oleObj name="Graph Sheet" r:id="rId3" imgW="10058400" imgH="7772400" progId="SPLUSGraphSheetFileTyp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143000"/>
                        <a:ext cx="5259388" cy="515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85800" y="609600"/>
            <a:ext cx="7772400" cy="685800"/>
          </a:xfrm>
        </p:spPr>
        <p:txBody>
          <a:bodyPr/>
          <a:lstStyle/>
          <a:p>
            <a:r>
              <a:rPr lang="en-US" sz="3200"/>
              <a:t>Reports from other people</a:t>
            </a:r>
          </a:p>
        </p:txBody>
      </p:sp>
      <p:sp>
        <p:nvSpPr>
          <p:cNvPr id="103427" name="Rectangle 3"/>
          <p:cNvSpPr>
            <a:spLocks noGrp="1" noChangeArrowheads="1"/>
          </p:cNvSpPr>
          <p:nvPr>
            <p:ph idx="1"/>
          </p:nvPr>
        </p:nvSpPr>
        <p:spPr>
          <a:xfrm>
            <a:off x="685800" y="1600200"/>
            <a:ext cx="7772400" cy="4419600"/>
          </a:xfrm>
        </p:spPr>
        <p:txBody>
          <a:bodyPr/>
          <a:lstStyle/>
          <a:p>
            <a:r>
              <a:rPr lang="en-US" sz="2600"/>
              <a:t>Suppose we are missing data regarding the fathers of children in a dataset</a:t>
            </a:r>
          </a:p>
          <a:p>
            <a:r>
              <a:rPr lang="en-US" sz="2600"/>
              <a:t>Why not fill these values in with </a:t>
            </a:r>
            <a:r>
              <a:rPr lang="en-US" sz="2600" i="1"/>
              <a:t>mother’s report</a:t>
            </a:r>
            <a:r>
              <a:rPr lang="en-US" sz="2600"/>
              <a:t> of the values?</a:t>
            </a:r>
          </a:p>
          <a:p>
            <a:r>
              <a:rPr lang="en-US" sz="2600"/>
              <a:t>At best will probably have measurement error (added noise) and misestimated standard errors due to single imputation</a:t>
            </a:r>
          </a:p>
          <a:p>
            <a:r>
              <a:rPr lang="en-US" sz="2600"/>
              <a:t>At worst could be systematically biased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85800" y="609600"/>
            <a:ext cx="7772400" cy="685800"/>
          </a:xfrm>
        </p:spPr>
        <p:txBody>
          <a:bodyPr/>
          <a:lstStyle/>
          <a:p>
            <a:r>
              <a:rPr lang="en-US" sz="3200"/>
              <a:t>Reports from other people</a:t>
            </a:r>
          </a:p>
        </p:txBody>
      </p:sp>
      <p:graphicFrame>
        <p:nvGraphicFramePr>
          <p:cNvPr id="124980" name="Group 52"/>
          <p:cNvGraphicFramePr>
            <a:graphicFrameLocks noGrp="1"/>
          </p:cNvGraphicFramePr>
          <p:nvPr/>
        </p:nvGraphicFramePr>
        <p:xfrm>
          <a:off x="838200" y="1828800"/>
          <a:ext cx="2190750" cy="4343400"/>
        </p:xfrm>
        <a:graphic>
          <a:graphicData uri="http://schemas.openxmlformats.org/drawingml/2006/table">
            <a:tbl>
              <a:tblPr/>
              <a:tblGrid>
                <a:gridCol w="7429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tblGrid>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24981" name="Group 53"/>
          <p:cNvGraphicFramePr>
            <a:graphicFrameLocks noGrp="1"/>
          </p:cNvGraphicFramePr>
          <p:nvPr/>
        </p:nvGraphicFramePr>
        <p:xfrm>
          <a:off x="4419600" y="1828800"/>
          <a:ext cx="2190750" cy="4343400"/>
        </p:xfrm>
        <a:graphic>
          <a:graphicData uri="http://schemas.openxmlformats.org/drawingml/2006/table">
            <a:tbl>
              <a:tblPr/>
              <a:tblGrid>
                <a:gridCol w="7429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tblGrid>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25019" name="AutoShape 91"/>
          <p:cNvSpPr>
            <a:spLocks noChangeArrowheads="1"/>
          </p:cNvSpPr>
          <p:nvPr/>
        </p:nvSpPr>
        <p:spPr bwMode="auto">
          <a:xfrm>
            <a:off x="3200400" y="3733800"/>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5020" name="Picture 92" descr="bd0000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3800" y="3048000"/>
            <a:ext cx="484188" cy="990600"/>
          </a:xfrm>
          <a:prstGeom prst="rect">
            <a:avLst/>
          </a:prstGeom>
          <a:noFill/>
          <a:extLst>
            <a:ext uri="{909E8E84-426E-40DD-AFC4-6F175D3DCCD1}">
              <a14:hiddenFill xmlns:a14="http://schemas.microsoft.com/office/drawing/2010/main">
                <a:solidFill>
                  <a:srgbClr val="FFFFFF"/>
                </a:solidFill>
              </a14:hiddenFill>
            </a:ext>
          </a:extLst>
        </p:spPr>
      </p:pic>
      <p:sp>
        <p:nvSpPr>
          <p:cNvPr id="125021" name="AutoShape 93"/>
          <p:cNvSpPr>
            <a:spLocks noChangeArrowheads="1"/>
          </p:cNvSpPr>
          <p:nvPr/>
        </p:nvSpPr>
        <p:spPr bwMode="auto">
          <a:xfrm rot="21517537" flipH="1">
            <a:off x="7086600" y="2819400"/>
            <a:ext cx="457200" cy="304800"/>
          </a:xfrm>
          <a:prstGeom prst="wedgeEllipseCallout">
            <a:avLst>
              <a:gd name="adj1" fmla="val -72616"/>
              <a:gd name="adj2" fmla="val 5696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sp>
        <p:nvSpPr>
          <p:cNvPr id="125022" name="Text Box 94"/>
          <p:cNvSpPr txBox="1">
            <a:spLocks noChangeArrowheads="1"/>
          </p:cNvSpPr>
          <p:nvPr/>
        </p:nvSpPr>
        <p:spPr bwMode="auto">
          <a:xfrm>
            <a:off x="7086600" y="28194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t>5</a:t>
            </a:r>
          </a:p>
        </p:txBody>
      </p:sp>
      <p:sp>
        <p:nvSpPr>
          <p:cNvPr id="125023" name="AutoShape 95"/>
          <p:cNvSpPr>
            <a:spLocks noChangeArrowheads="1"/>
          </p:cNvSpPr>
          <p:nvPr/>
        </p:nvSpPr>
        <p:spPr bwMode="auto">
          <a:xfrm>
            <a:off x="7467600" y="1524000"/>
            <a:ext cx="1219200" cy="1143000"/>
          </a:xfrm>
          <a:prstGeom prst="cloudCallout">
            <a:avLst>
              <a:gd name="adj1" fmla="val -16667"/>
              <a:gd name="adj2" fmla="val 74861"/>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pic>
        <p:nvPicPr>
          <p:cNvPr id="125024" name="Picture 96" descr="bd0000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1676400"/>
            <a:ext cx="460375" cy="912813"/>
          </a:xfrm>
          <a:prstGeom prst="rect">
            <a:avLst/>
          </a:prstGeom>
          <a:noFill/>
          <a:extLst>
            <a:ext uri="{909E8E84-426E-40DD-AFC4-6F175D3DCCD1}">
              <a14:hiddenFill xmlns:a14="http://schemas.microsoft.com/office/drawing/2010/main">
                <a:solidFill>
                  <a:srgbClr val="FFFFFF"/>
                </a:solidFill>
              </a14:hiddenFill>
            </a:ext>
          </a:extLst>
        </p:spPr>
      </p:pic>
      <p:sp>
        <p:nvSpPr>
          <p:cNvPr id="125025" name="Line 97"/>
          <p:cNvSpPr>
            <a:spLocks noChangeShapeType="1"/>
          </p:cNvSpPr>
          <p:nvPr/>
        </p:nvSpPr>
        <p:spPr bwMode="auto">
          <a:xfrm flipH="1">
            <a:off x="6477000" y="3124200"/>
            <a:ext cx="685800" cy="1066800"/>
          </a:xfrm>
          <a:prstGeom prst="line">
            <a:avLst/>
          </a:prstGeom>
          <a:noFill/>
          <a:ln w="28575">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685800" y="609600"/>
            <a:ext cx="7772400" cy="457200"/>
          </a:xfrm>
        </p:spPr>
        <p:txBody>
          <a:bodyPr>
            <a:normAutofit fontScale="90000"/>
          </a:bodyPr>
          <a:lstStyle/>
          <a:p>
            <a:r>
              <a:rPr lang="en-US" sz="2800"/>
              <a:t>Reports from other people</a:t>
            </a:r>
          </a:p>
        </p:txBody>
      </p:sp>
      <p:sp>
        <p:nvSpPr>
          <p:cNvPr id="141315" name="Rectangle 3"/>
          <p:cNvSpPr>
            <a:spLocks noGrp="1" noChangeArrowheads="1"/>
          </p:cNvSpPr>
          <p:nvPr>
            <p:ph idx="1"/>
          </p:nvPr>
        </p:nvSpPr>
        <p:spPr>
          <a:xfrm>
            <a:off x="533400" y="1143000"/>
            <a:ext cx="8153400" cy="4572000"/>
          </a:xfrm>
        </p:spPr>
        <p:txBody>
          <a:bodyPr>
            <a:normAutofit fontScale="77500" lnSpcReduction="20000"/>
          </a:bodyPr>
          <a:lstStyle/>
          <a:p>
            <a:pPr>
              <a:lnSpc>
                <a:spcPct val="90000"/>
              </a:lnSpc>
            </a:pPr>
            <a:r>
              <a:rPr lang="en-US" sz="2400"/>
              <a:t>Example of a discrepancy you might not expect:  comparing reports of their marital status across members of a couple</a:t>
            </a:r>
            <a:endParaRPr lang="en-US" sz="1000"/>
          </a:p>
          <a:p>
            <a:pPr>
              <a:lnSpc>
                <a:spcPct val="90000"/>
              </a:lnSpc>
            </a:pPr>
            <a:endParaRPr lang="en-US" sz="800">
              <a:latin typeface="Courier New" pitchFamily="49" charset="0"/>
            </a:endParaRPr>
          </a:p>
          <a:p>
            <a:pPr>
              <a:lnSpc>
                <a:spcPct val="90000"/>
              </a:lnSpc>
            </a:pPr>
            <a:r>
              <a:rPr lang="en-US" sz="1600" b="1">
                <a:latin typeface="Courier New" pitchFamily="49" charset="0"/>
              </a:rPr>
              <a:t>              |   couple's marital</a:t>
            </a:r>
          </a:p>
          <a:p>
            <a:pPr>
              <a:lnSpc>
                <a:spcPct val="90000"/>
              </a:lnSpc>
            </a:pPr>
            <a:r>
              <a:rPr lang="en-US" sz="1600" b="1">
                <a:latin typeface="Courier New" pitchFamily="49" charset="0"/>
              </a:rPr>
              <a:t>              |  status at 12 month</a:t>
            </a:r>
          </a:p>
          <a:p>
            <a:pPr>
              <a:lnSpc>
                <a:spcPct val="90000"/>
              </a:lnSpc>
            </a:pPr>
            <a:r>
              <a:rPr lang="en-US" sz="1600" b="1">
                <a:latin typeface="Courier New" pitchFamily="49" charset="0"/>
              </a:rPr>
              <a:t> mother’s     |     father’s report</a:t>
            </a:r>
          </a:p>
          <a:p>
            <a:pPr>
              <a:lnSpc>
                <a:spcPct val="90000"/>
              </a:lnSpc>
            </a:pPr>
            <a:r>
              <a:rPr lang="en-US" sz="1600" b="1">
                <a:latin typeface="Courier New" pitchFamily="49" charset="0"/>
              </a:rPr>
              <a:t> report       |      0 no      1 yes |     Total</a:t>
            </a:r>
          </a:p>
          <a:p>
            <a:pPr>
              <a:lnSpc>
                <a:spcPct val="90000"/>
              </a:lnSpc>
            </a:pPr>
            <a:r>
              <a:rPr lang="en-US" sz="1600" b="1">
                <a:latin typeface="Courier New" pitchFamily="49" charset="0"/>
              </a:rPr>
              <a:t>--------------+----------------------+----------</a:t>
            </a:r>
          </a:p>
          <a:p>
            <a:pPr>
              <a:lnSpc>
                <a:spcPct val="90000"/>
              </a:lnSpc>
            </a:pPr>
            <a:r>
              <a:rPr lang="en-US" sz="1600" b="1">
                <a:latin typeface="Courier New" pitchFamily="49" charset="0"/>
              </a:rPr>
              <a:t>    1 married |        27        229 |       256 </a:t>
            </a:r>
          </a:p>
          <a:p>
            <a:pPr>
              <a:lnSpc>
                <a:spcPct val="90000"/>
              </a:lnSpc>
            </a:pPr>
            <a:r>
              <a:rPr lang="en-US" sz="1600" b="1">
                <a:latin typeface="Courier New" pitchFamily="49" charset="0"/>
              </a:rPr>
              <a:t>      2 cohab |       981         48 |     1,029 </a:t>
            </a:r>
          </a:p>
          <a:p>
            <a:pPr>
              <a:lnSpc>
                <a:spcPct val="90000"/>
              </a:lnSpc>
            </a:pPr>
            <a:r>
              <a:rPr lang="en-US" sz="1600" b="1">
                <a:latin typeface="Courier New" pitchFamily="49" charset="0"/>
              </a:rPr>
              <a:t>3 nonresident |     1,022          9 |     1,031 </a:t>
            </a:r>
          </a:p>
          <a:p>
            <a:pPr>
              <a:lnSpc>
                <a:spcPct val="90000"/>
              </a:lnSpc>
            </a:pPr>
            <a:r>
              <a:rPr lang="en-US" sz="1600" b="1">
                <a:latin typeface="Courier New" pitchFamily="49" charset="0"/>
              </a:rPr>
              <a:t>--------------+----------------------+----------</a:t>
            </a:r>
          </a:p>
          <a:p>
            <a:pPr>
              <a:lnSpc>
                <a:spcPct val="90000"/>
              </a:lnSpc>
            </a:pPr>
            <a:r>
              <a:rPr lang="en-US" sz="1600" b="1">
                <a:latin typeface="Courier New" pitchFamily="49" charset="0"/>
              </a:rPr>
              <a:t>        Total |     2,030        286 |     2,316 </a:t>
            </a:r>
            <a:endParaRPr lang="en-US" sz="2800" b="1"/>
          </a:p>
          <a:p>
            <a:pPr>
              <a:lnSpc>
                <a:spcPct val="90000"/>
              </a:lnSpc>
              <a:buFontTx/>
              <a:buNone/>
            </a:pPr>
            <a:endParaRPr lang="en-US" sz="2400" b="1"/>
          </a:p>
          <a:p>
            <a:pPr>
              <a:lnSpc>
                <a:spcPct val="90000"/>
              </a:lnSpc>
            </a:pPr>
            <a:r>
              <a:rPr lang="en-US" sz="2400"/>
              <a:t>Similar things in reports of number of sex acts and proportion of protected sex acts across members of the same couple in Project Connect data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85800" y="304800"/>
            <a:ext cx="7772400" cy="685800"/>
          </a:xfrm>
        </p:spPr>
        <p:txBody>
          <a:bodyPr/>
          <a:lstStyle/>
          <a:p>
            <a:r>
              <a:rPr lang="en-US" sz="3200"/>
              <a:t>Regression imputation</a:t>
            </a:r>
          </a:p>
        </p:txBody>
      </p:sp>
      <p:sp>
        <p:nvSpPr>
          <p:cNvPr id="102403" name="Rectangle 3"/>
          <p:cNvSpPr>
            <a:spLocks noGrp="1" noChangeArrowheads="1"/>
          </p:cNvSpPr>
          <p:nvPr>
            <p:ph idx="1"/>
          </p:nvPr>
        </p:nvSpPr>
        <p:spPr>
          <a:xfrm>
            <a:off x="685800" y="1219200"/>
            <a:ext cx="7772400" cy="5334000"/>
          </a:xfrm>
        </p:spPr>
        <p:txBody>
          <a:bodyPr/>
          <a:lstStyle/>
          <a:p>
            <a:r>
              <a:rPr lang="en-US" sz="2400"/>
              <a:t>Suppose only one variable has missing data.</a:t>
            </a:r>
          </a:p>
          <a:p>
            <a:r>
              <a:rPr lang="en-US" sz="2400"/>
              <a:t>Within the complete case sample, build a model that predicts the values of that variable</a:t>
            </a:r>
          </a:p>
          <a:p>
            <a:r>
              <a:rPr lang="en-US" sz="2400"/>
              <a:t>Use this model with the fully observed variables within the cases with missing data to predict (impute) those values</a:t>
            </a:r>
          </a:p>
          <a:p>
            <a:r>
              <a:rPr lang="en-US" sz="2400"/>
              <a:t>This method becomes much more complicated when there are many variables with missing data</a:t>
            </a:r>
          </a:p>
          <a:p>
            <a:r>
              <a:rPr lang="en-US" sz="2400"/>
              <a:t>At best will underestimate standard errors</a:t>
            </a:r>
          </a:p>
          <a:p>
            <a:r>
              <a:rPr lang="en-US" sz="2400"/>
              <a:t>The “impute” command in Stata will perform these imputations one variable at a time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533400" y="381000"/>
            <a:ext cx="7772400" cy="381000"/>
          </a:xfrm>
        </p:spPr>
        <p:txBody>
          <a:bodyPr>
            <a:normAutofit fontScale="90000"/>
          </a:bodyPr>
          <a:lstStyle/>
          <a:p>
            <a:r>
              <a:rPr lang="en-US" sz="2600"/>
              <a:t>Regression imputation</a:t>
            </a:r>
          </a:p>
        </p:txBody>
      </p:sp>
      <p:graphicFrame>
        <p:nvGraphicFramePr>
          <p:cNvPr id="165037" name="Group 173"/>
          <p:cNvGraphicFramePr>
            <a:graphicFrameLocks noGrp="1"/>
          </p:cNvGraphicFramePr>
          <p:nvPr/>
        </p:nvGraphicFramePr>
        <p:xfrm>
          <a:off x="838200" y="762000"/>
          <a:ext cx="2971800" cy="4389120"/>
        </p:xfrm>
        <a:graphic>
          <a:graphicData uri="http://schemas.openxmlformats.org/drawingml/2006/table">
            <a:tbl>
              <a:tblPr/>
              <a:tblGrid>
                <a:gridCol w="7429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64965" name="Text Box 101"/>
          <p:cNvSpPr txBox="1">
            <a:spLocks noChangeArrowheads="1"/>
          </p:cNvSpPr>
          <p:nvPr/>
        </p:nvSpPr>
        <p:spPr bwMode="auto">
          <a:xfrm>
            <a:off x="381000" y="5181600"/>
            <a:ext cx="4191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500" b="1">
                <a:latin typeface="Courier New" pitchFamily="49" charset="0"/>
              </a:rPr>
              <a:t>        |  Coef.   Std. Err. </a:t>
            </a:r>
          </a:p>
          <a:p>
            <a:r>
              <a:rPr lang="en-US" sz="1500" b="1">
                <a:latin typeface="Courier New" pitchFamily="49" charset="0"/>
              </a:rPr>
              <a:t>--------+-----------------------</a:t>
            </a:r>
          </a:p>
          <a:p>
            <a:r>
              <a:rPr lang="en-US" sz="1500" b="1">
                <a:latin typeface="Courier New" pitchFamily="49" charset="0"/>
              </a:rPr>
              <a:t>     x1 |   4.6   .5291503  </a:t>
            </a:r>
          </a:p>
          <a:p>
            <a:r>
              <a:rPr lang="en-US" sz="1500" b="1">
                <a:latin typeface="Courier New" pitchFamily="49" charset="0"/>
              </a:rPr>
              <a:t>     x2 |   1.4   .5291503 </a:t>
            </a:r>
          </a:p>
          <a:p>
            <a:r>
              <a:rPr lang="en-US" sz="1500" b="1">
                <a:latin typeface="Courier New" pitchFamily="49" charset="0"/>
              </a:rPr>
              <a:t>     x3 |   -.45  .3149074 </a:t>
            </a:r>
          </a:p>
          <a:p>
            <a:r>
              <a:rPr lang="en-US" sz="1500" b="1">
                <a:latin typeface="Courier New" pitchFamily="49" charset="0"/>
              </a:rPr>
              <a:t>  _cons |   1.6   1.465151</a:t>
            </a:r>
          </a:p>
        </p:txBody>
      </p:sp>
      <p:graphicFrame>
        <p:nvGraphicFramePr>
          <p:cNvPr id="164966" name="Group 102"/>
          <p:cNvGraphicFramePr>
            <a:graphicFrameLocks noGrp="1"/>
          </p:cNvGraphicFramePr>
          <p:nvPr/>
        </p:nvGraphicFramePr>
        <p:xfrm>
          <a:off x="4800600" y="762000"/>
          <a:ext cx="2971800" cy="4389120"/>
        </p:xfrm>
        <a:graphic>
          <a:graphicData uri="http://schemas.openxmlformats.org/drawingml/2006/table">
            <a:tbl>
              <a:tblPr/>
              <a:tblGrid>
                <a:gridCol w="7429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7.25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6.75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65034" name="Text Box 170"/>
          <p:cNvSpPr txBox="1">
            <a:spLocks noChangeArrowheads="1"/>
          </p:cNvSpPr>
          <p:nvPr/>
        </p:nvSpPr>
        <p:spPr bwMode="auto">
          <a:xfrm>
            <a:off x="4648200" y="5486400"/>
            <a:ext cx="35544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For observation 5:</a:t>
            </a:r>
          </a:p>
          <a:p>
            <a:r>
              <a:rPr lang="en-US" sz="2000"/>
              <a:t>1.6 + 1*4.6 + 5*1.5 - 10*.45=</a:t>
            </a:r>
            <a:r>
              <a:rPr lang="en-US" sz="2000">
                <a:solidFill>
                  <a:srgbClr val="FF0000"/>
                </a:solidFill>
              </a:rPr>
              <a:t>8.7</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85800" y="609600"/>
            <a:ext cx="7772400" cy="609600"/>
          </a:xfrm>
        </p:spPr>
        <p:txBody>
          <a:bodyPr>
            <a:normAutofit/>
          </a:bodyPr>
          <a:lstStyle/>
          <a:p>
            <a:pPr algn="ctr"/>
            <a:r>
              <a:rPr lang="en-US" sz="3200"/>
              <a:t>Illustration of regression imputation</a:t>
            </a:r>
          </a:p>
        </p:txBody>
      </p:sp>
      <p:pic>
        <p:nvPicPr>
          <p:cNvPr id="140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4038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0296" name="Text Box 8"/>
          <p:cNvSpPr txBox="1">
            <a:spLocks noChangeArrowheads="1"/>
          </p:cNvSpPr>
          <p:nvPr/>
        </p:nvSpPr>
        <p:spPr bwMode="auto">
          <a:xfrm>
            <a:off x="762000" y="5257800"/>
            <a:ext cx="3429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latin typeface="Courier New" pitchFamily="49" charset="0"/>
              </a:rPr>
              <a:t>y |      Coef.   Std. Err. </a:t>
            </a:r>
          </a:p>
          <a:p>
            <a:r>
              <a:rPr lang="en-US" sz="1600">
                <a:latin typeface="Courier New" pitchFamily="49" charset="0"/>
              </a:rPr>
              <a:t>x |    2.40121   .3060657   </a:t>
            </a:r>
          </a:p>
          <a:p>
            <a:r>
              <a:rPr lang="en-US" sz="1600">
                <a:latin typeface="Courier New" pitchFamily="49" charset="0"/>
              </a:rPr>
              <a:t>Root MSE = 4.15</a:t>
            </a:r>
          </a:p>
        </p:txBody>
      </p:sp>
      <p:sp>
        <p:nvSpPr>
          <p:cNvPr id="140298" name="Text Box 10"/>
          <p:cNvSpPr txBox="1">
            <a:spLocks noChangeArrowheads="1"/>
          </p:cNvSpPr>
          <p:nvPr/>
        </p:nvSpPr>
        <p:spPr bwMode="auto">
          <a:xfrm>
            <a:off x="4953000" y="5232400"/>
            <a:ext cx="348456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latin typeface="Courier New" pitchFamily="49" charset="0"/>
              </a:rPr>
              <a:t>y |      Coef.   Std. Err. </a:t>
            </a:r>
          </a:p>
          <a:p>
            <a:r>
              <a:rPr lang="en-US" sz="1600">
                <a:latin typeface="Courier New" pitchFamily="49" charset="0"/>
              </a:rPr>
              <a:t>x |    2.195098   .2451244 </a:t>
            </a:r>
          </a:p>
          <a:p>
            <a:r>
              <a:rPr lang="en-US" sz="1600">
                <a:latin typeface="Courier New" pitchFamily="49" charset="0"/>
              </a:rPr>
              <a:t>Root MSE = 3.32</a:t>
            </a:r>
          </a:p>
        </p:txBody>
      </p:sp>
      <p:pic>
        <p:nvPicPr>
          <p:cNvPr id="14029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447800"/>
            <a:ext cx="4343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685800" y="381000"/>
            <a:ext cx="7772400" cy="609600"/>
          </a:xfrm>
        </p:spPr>
        <p:txBody>
          <a:bodyPr/>
          <a:lstStyle/>
          <a:p>
            <a:r>
              <a:rPr lang="en-US" sz="3200"/>
              <a:t>Hotdecking</a:t>
            </a:r>
          </a:p>
        </p:txBody>
      </p:sp>
      <p:sp>
        <p:nvSpPr>
          <p:cNvPr id="104451" name="Rectangle 3"/>
          <p:cNvSpPr>
            <a:spLocks noGrp="1" noChangeArrowheads="1"/>
          </p:cNvSpPr>
          <p:nvPr>
            <p:ph idx="1"/>
          </p:nvPr>
        </p:nvSpPr>
        <p:spPr>
          <a:xfrm>
            <a:off x="381000" y="1143000"/>
            <a:ext cx="8305800" cy="4914900"/>
          </a:xfrm>
        </p:spPr>
        <p:txBody>
          <a:bodyPr>
            <a:normAutofit fontScale="92500" lnSpcReduction="10000"/>
          </a:bodyPr>
          <a:lstStyle/>
          <a:p>
            <a:pPr>
              <a:lnSpc>
                <a:spcPct val="110000"/>
              </a:lnSpc>
            </a:pPr>
            <a:r>
              <a:rPr lang="en-US" sz="2000"/>
              <a:t>Replaces missing values using other values found in the dataset</a:t>
            </a:r>
          </a:p>
          <a:p>
            <a:pPr>
              <a:lnSpc>
                <a:spcPct val="110000"/>
              </a:lnSpc>
            </a:pPr>
            <a:r>
              <a:rPr lang="en-US" sz="2000"/>
              <a:t>For each person with a missing value on variable </a:t>
            </a:r>
            <a:r>
              <a:rPr lang="en-US" sz="2000" i="1"/>
              <a:t>Y</a:t>
            </a:r>
            <a:r>
              <a:rPr lang="en-US" sz="2000"/>
              <a:t>, find another person who has all the same values (or close to the same values) on observed variables </a:t>
            </a:r>
            <a:r>
              <a:rPr lang="en-US" sz="2000" i="1"/>
              <a:t>X</a:t>
            </a:r>
            <a:r>
              <a:rPr lang="en-US" sz="2000" i="1" baseline="-25000"/>
              <a:t>1</a:t>
            </a:r>
            <a:r>
              <a:rPr lang="en-US" sz="2000" i="1"/>
              <a:t>, X</a:t>
            </a:r>
            <a:r>
              <a:rPr lang="en-US" sz="2000" i="1" baseline="-25000"/>
              <a:t>2</a:t>
            </a:r>
            <a:r>
              <a:rPr lang="en-US" sz="2000" i="1"/>
              <a:t>, X</a:t>
            </a:r>
            <a:r>
              <a:rPr lang="en-US" sz="2000" i="1" baseline="-25000"/>
              <a:t>3</a:t>
            </a:r>
            <a:r>
              <a:rPr lang="en-US" sz="2000" i="1"/>
              <a:t>…,</a:t>
            </a:r>
            <a:r>
              <a:rPr lang="en-US" sz="2000"/>
              <a:t> and use that person’s </a:t>
            </a:r>
            <a:r>
              <a:rPr lang="en-US" sz="2000" i="1"/>
              <a:t>Y</a:t>
            </a:r>
            <a:r>
              <a:rPr lang="en-US" sz="2000"/>
              <a:t> value.</a:t>
            </a:r>
          </a:p>
          <a:p>
            <a:pPr>
              <a:lnSpc>
                <a:spcPct val="110000"/>
              </a:lnSpc>
            </a:pPr>
            <a:r>
              <a:rPr lang="en-US" sz="2000"/>
              <a:t>Avoids making modeling assumptions</a:t>
            </a:r>
          </a:p>
          <a:p>
            <a:pPr>
              <a:lnSpc>
                <a:spcPct val="110000"/>
              </a:lnSpc>
            </a:pPr>
            <a:r>
              <a:rPr lang="en-US" sz="2000"/>
              <a:t>Potentially ok in terms of bias but gets complicated if many variables have missing data and can be problematic if there is too much missing data</a:t>
            </a:r>
          </a:p>
          <a:p>
            <a:pPr>
              <a:lnSpc>
                <a:spcPct val="110000"/>
              </a:lnSpc>
            </a:pPr>
            <a:r>
              <a:rPr lang="en-US" sz="2000"/>
              <a:t>Sampling variability is accounted for but standard errors may be underestimated (depending on how hotdecking is done) if a model is used and the uncertainty regarding the model is not accounted for</a:t>
            </a:r>
          </a:p>
          <a:p>
            <a:pPr>
              <a:lnSpc>
                <a:spcPct val="110000"/>
              </a:lnSpc>
            </a:pPr>
            <a:r>
              <a:rPr lang="en-US" sz="2000"/>
              <a:t>Census has used this technique for years</a:t>
            </a:r>
          </a:p>
          <a:p>
            <a:pPr>
              <a:lnSpc>
                <a:spcPct val="110000"/>
              </a:lnSpc>
            </a:pPr>
            <a:r>
              <a:rPr lang="en-US" sz="2000"/>
              <a:t>Stata has a hotdeck command (have to download) that randomly samples within strata defined by fully observed categorical variables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685800" y="609600"/>
            <a:ext cx="7772400" cy="685800"/>
          </a:xfrm>
        </p:spPr>
        <p:txBody>
          <a:bodyPr/>
          <a:lstStyle/>
          <a:p>
            <a:r>
              <a:rPr lang="en-US" sz="3200"/>
              <a:t>Hotdecking</a:t>
            </a:r>
          </a:p>
        </p:txBody>
      </p:sp>
      <p:graphicFrame>
        <p:nvGraphicFramePr>
          <p:cNvPr id="119813" name="Group 5"/>
          <p:cNvGraphicFramePr>
            <a:graphicFrameLocks noGrp="1"/>
          </p:cNvGraphicFramePr>
          <p:nvPr/>
        </p:nvGraphicFramePr>
        <p:xfrm>
          <a:off x="838200" y="1828800"/>
          <a:ext cx="2971800" cy="4343400"/>
        </p:xfrm>
        <a:graphic>
          <a:graphicData uri="http://schemas.openxmlformats.org/drawingml/2006/table">
            <a:tbl>
              <a:tblPr/>
              <a:tblGrid>
                <a:gridCol w="7429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FF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9860" name="Group 52"/>
          <p:cNvGraphicFramePr>
            <a:graphicFrameLocks noGrp="1"/>
          </p:cNvGraphicFramePr>
          <p:nvPr/>
        </p:nvGraphicFramePr>
        <p:xfrm>
          <a:off x="5181600" y="1828800"/>
          <a:ext cx="2971800" cy="4343400"/>
        </p:xfrm>
        <a:graphic>
          <a:graphicData uri="http://schemas.openxmlformats.org/drawingml/2006/table">
            <a:tbl>
              <a:tblPr/>
              <a:tblGrid>
                <a:gridCol w="7429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accent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accent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accent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accent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accent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accent1"/>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accent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accent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FF3300"/>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accent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accent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accent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accent1"/>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19907" name="AutoShape 99"/>
          <p:cNvSpPr>
            <a:spLocks noChangeArrowheads="1"/>
          </p:cNvSpPr>
          <p:nvPr/>
        </p:nvSpPr>
        <p:spPr bwMode="auto">
          <a:xfrm>
            <a:off x="4038600" y="3505200"/>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909" name="Freeform 101"/>
          <p:cNvSpPr>
            <a:spLocks/>
          </p:cNvSpPr>
          <p:nvPr/>
        </p:nvSpPr>
        <p:spPr bwMode="auto">
          <a:xfrm>
            <a:off x="8247063" y="4235450"/>
            <a:ext cx="506412" cy="1625600"/>
          </a:xfrm>
          <a:custGeom>
            <a:avLst/>
            <a:gdLst>
              <a:gd name="T0" fmla="*/ 31 w 319"/>
              <a:gd name="T1" fmla="*/ 1024 h 1024"/>
              <a:gd name="T2" fmla="*/ 147 w 319"/>
              <a:gd name="T3" fmla="*/ 958 h 1024"/>
              <a:gd name="T4" fmla="*/ 232 w 319"/>
              <a:gd name="T5" fmla="*/ 855 h 1024"/>
              <a:gd name="T6" fmla="*/ 274 w 319"/>
              <a:gd name="T7" fmla="*/ 782 h 1024"/>
              <a:gd name="T8" fmla="*/ 292 w 319"/>
              <a:gd name="T9" fmla="*/ 715 h 1024"/>
              <a:gd name="T10" fmla="*/ 310 w 319"/>
              <a:gd name="T11" fmla="*/ 618 h 1024"/>
              <a:gd name="T12" fmla="*/ 219 w 319"/>
              <a:gd name="T13" fmla="*/ 176 h 1024"/>
              <a:gd name="T14" fmla="*/ 110 w 319"/>
              <a:gd name="T15" fmla="*/ 73 h 1024"/>
              <a:gd name="T16" fmla="*/ 62 w 319"/>
              <a:gd name="T17" fmla="*/ 42 h 1024"/>
              <a:gd name="T18" fmla="*/ 13 w 319"/>
              <a:gd name="T19" fmla="*/ 30 h 1024"/>
              <a:gd name="T20" fmla="*/ 19 w 319"/>
              <a:gd name="T21" fmla="*/ 54 h 1024"/>
              <a:gd name="T22" fmla="*/ 31 w 319"/>
              <a:gd name="T23" fmla="*/ 91 h 1024"/>
              <a:gd name="T24" fmla="*/ 25 w 319"/>
              <a:gd name="T25" fmla="*/ 12 h 1024"/>
              <a:gd name="T26" fmla="*/ 7 w 319"/>
              <a:gd name="T27" fmla="*/ 24 h 1024"/>
              <a:gd name="T28" fmla="*/ 38 w 319"/>
              <a:gd name="T29" fmla="*/ 18 h 1024"/>
              <a:gd name="T30" fmla="*/ 104 w 319"/>
              <a:gd name="T31" fmla="*/ 0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1024">
                <a:moveTo>
                  <a:pt x="31" y="1024"/>
                </a:moveTo>
                <a:cubicBezTo>
                  <a:pt x="78" y="1009"/>
                  <a:pt x="107" y="983"/>
                  <a:pt x="147" y="958"/>
                </a:cubicBezTo>
                <a:cubicBezTo>
                  <a:pt x="173" y="918"/>
                  <a:pt x="202" y="891"/>
                  <a:pt x="232" y="855"/>
                </a:cubicBezTo>
                <a:cubicBezTo>
                  <a:pt x="252" y="830"/>
                  <a:pt x="257" y="807"/>
                  <a:pt x="274" y="782"/>
                </a:cubicBezTo>
                <a:cubicBezTo>
                  <a:pt x="288" y="727"/>
                  <a:pt x="281" y="749"/>
                  <a:pt x="292" y="715"/>
                </a:cubicBezTo>
                <a:cubicBezTo>
                  <a:pt x="297" y="682"/>
                  <a:pt x="305" y="651"/>
                  <a:pt x="310" y="618"/>
                </a:cubicBezTo>
                <a:cubicBezTo>
                  <a:pt x="306" y="505"/>
                  <a:pt x="319" y="269"/>
                  <a:pt x="219" y="176"/>
                </a:cubicBezTo>
                <a:cubicBezTo>
                  <a:pt x="197" y="131"/>
                  <a:pt x="158" y="89"/>
                  <a:pt x="110" y="73"/>
                </a:cubicBezTo>
                <a:cubicBezTo>
                  <a:pt x="95" y="57"/>
                  <a:pt x="83" y="49"/>
                  <a:pt x="62" y="42"/>
                </a:cubicBezTo>
                <a:cubicBezTo>
                  <a:pt x="51" y="31"/>
                  <a:pt x="34" y="4"/>
                  <a:pt x="13" y="30"/>
                </a:cubicBezTo>
                <a:cubicBezTo>
                  <a:pt x="8" y="36"/>
                  <a:pt x="17" y="46"/>
                  <a:pt x="19" y="54"/>
                </a:cubicBezTo>
                <a:cubicBezTo>
                  <a:pt x="23" y="66"/>
                  <a:pt x="31" y="91"/>
                  <a:pt x="31" y="91"/>
                </a:cubicBezTo>
                <a:cubicBezTo>
                  <a:pt x="42" y="63"/>
                  <a:pt x="34" y="39"/>
                  <a:pt x="25" y="12"/>
                </a:cubicBezTo>
                <a:cubicBezTo>
                  <a:pt x="19" y="16"/>
                  <a:pt x="0" y="21"/>
                  <a:pt x="7" y="24"/>
                </a:cubicBezTo>
                <a:cubicBezTo>
                  <a:pt x="17" y="28"/>
                  <a:pt x="28" y="21"/>
                  <a:pt x="38" y="18"/>
                </a:cubicBezTo>
                <a:cubicBezTo>
                  <a:pt x="61" y="12"/>
                  <a:pt x="80" y="0"/>
                  <a:pt x="104" y="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9911" name="Freeform 103"/>
          <p:cNvSpPr>
            <a:spLocks/>
          </p:cNvSpPr>
          <p:nvPr/>
        </p:nvSpPr>
        <p:spPr bwMode="auto">
          <a:xfrm>
            <a:off x="8229600" y="2608263"/>
            <a:ext cx="404813" cy="2868612"/>
          </a:xfrm>
          <a:custGeom>
            <a:avLst/>
            <a:gdLst>
              <a:gd name="T0" fmla="*/ 12 w 255"/>
              <a:gd name="T1" fmla="*/ 0 h 1807"/>
              <a:gd name="T2" fmla="*/ 79 w 255"/>
              <a:gd name="T3" fmla="*/ 55 h 1807"/>
              <a:gd name="T4" fmla="*/ 115 w 255"/>
              <a:gd name="T5" fmla="*/ 109 h 1807"/>
              <a:gd name="T6" fmla="*/ 164 w 255"/>
              <a:gd name="T7" fmla="*/ 218 h 1807"/>
              <a:gd name="T8" fmla="*/ 212 w 255"/>
              <a:gd name="T9" fmla="*/ 418 h 1807"/>
              <a:gd name="T10" fmla="*/ 255 w 255"/>
              <a:gd name="T11" fmla="*/ 691 h 1807"/>
              <a:gd name="T12" fmla="*/ 243 w 255"/>
              <a:gd name="T13" fmla="*/ 1261 h 1807"/>
              <a:gd name="T14" fmla="*/ 206 w 255"/>
              <a:gd name="T15" fmla="*/ 1407 h 1807"/>
              <a:gd name="T16" fmla="*/ 188 w 255"/>
              <a:gd name="T17" fmla="*/ 1461 h 1807"/>
              <a:gd name="T18" fmla="*/ 115 w 255"/>
              <a:gd name="T19" fmla="*/ 1680 h 1807"/>
              <a:gd name="T20" fmla="*/ 42 w 255"/>
              <a:gd name="T21" fmla="*/ 1740 h 1807"/>
              <a:gd name="T22" fmla="*/ 6 w 255"/>
              <a:gd name="T23" fmla="*/ 1764 h 1807"/>
              <a:gd name="T24" fmla="*/ 12 w 255"/>
              <a:gd name="T25" fmla="*/ 1692 h 1807"/>
              <a:gd name="T26" fmla="*/ 18 w 255"/>
              <a:gd name="T27" fmla="*/ 1674 h 1807"/>
              <a:gd name="T28" fmla="*/ 55 w 255"/>
              <a:gd name="T29" fmla="*/ 1783 h 1807"/>
              <a:gd name="T30" fmla="*/ 97 w 255"/>
              <a:gd name="T31" fmla="*/ 1807 h 1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5" h="1807">
                <a:moveTo>
                  <a:pt x="12" y="0"/>
                </a:moveTo>
                <a:cubicBezTo>
                  <a:pt x="44" y="11"/>
                  <a:pt x="53" y="37"/>
                  <a:pt x="79" y="55"/>
                </a:cubicBezTo>
                <a:cubicBezTo>
                  <a:pt x="91" y="73"/>
                  <a:pt x="108" y="88"/>
                  <a:pt x="115" y="109"/>
                </a:cubicBezTo>
                <a:cubicBezTo>
                  <a:pt x="127" y="146"/>
                  <a:pt x="143" y="186"/>
                  <a:pt x="164" y="218"/>
                </a:cubicBezTo>
                <a:cubicBezTo>
                  <a:pt x="180" y="285"/>
                  <a:pt x="195" y="351"/>
                  <a:pt x="212" y="418"/>
                </a:cubicBezTo>
                <a:cubicBezTo>
                  <a:pt x="221" y="510"/>
                  <a:pt x="240" y="600"/>
                  <a:pt x="255" y="691"/>
                </a:cubicBezTo>
                <a:cubicBezTo>
                  <a:pt x="250" y="881"/>
                  <a:pt x="250" y="1071"/>
                  <a:pt x="243" y="1261"/>
                </a:cubicBezTo>
                <a:cubicBezTo>
                  <a:pt x="241" y="1304"/>
                  <a:pt x="219" y="1364"/>
                  <a:pt x="206" y="1407"/>
                </a:cubicBezTo>
                <a:cubicBezTo>
                  <a:pt x="201" y="1425"/>
                  <a:pt x="188" y="1461"/>
                  <a:pt x="188" y="1461"/>
                </a:cubicBezTo>
                <a:cubicBezTo>
                  <a:pt x="180" y="1550"/>
                  <a:pt x="184" y="1620"/>
                  <a:pt x="115" y="1680"/>
                </a:cubicBezTo>
                <a:cubicBezTo>
                  <a:pt x="95" y="1697"/>
                  <a:pt x="63" y="1726"/>
                  <a:pt x="42" y="1740"/>
                </a:cubicBezTo>
                <a:cubicBezTo>
                  <a:pt x="30" y="1748"/>
                  <a:pt x="6" y="1764"/>
                  <a:pt x="6" y="1764"/>
                </a:cubicBezTo>
                <a:cubicBezTo>
                  <a:pt x="8" y="1740"/>
                  <a:pt x="9" y="1716"/>
                  <a:pt x="12" y="1692"/>
                </a:cubicBezTo>
                <a:cubicBezTo>
                  <a:pt x="13" y="1686"/>
                  <a:pt x="17" y="1668"/>
                  <a:pt x="18" y="1674"/>
                </a:cubicBezTo>
                <a:cubicBezTo>
                  <a:pt x="29" y="1740"/>
                  <a:pt x="0" y="1766"/>
                  <a:pt x="55" y="1783"/>
                </a:cubicBezTo>
                <a:cubicBezTo>
                  <a:pt x="68" y="1792"/>
                  <a:pt x="86" y="1796"/>
                  <a:pt x="97" y="1807"/>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9912" name="Freeform 104"/>
          <p:cNvSpPr>
            <a:spLocks/>
          </p:cNvSpPr>
          <p:nvPr/>
        </p:nvSpPr>
        <p:spPr bwMode="auto">
          <a:xfrm>
            <a:off x="6705600" y="2438400"/>
            <a:ext cx="558800" cy="508000"/>
          </a:xfrm>
          <a:custGeom>
            <a:avLst/>
            <a:gdLst>
              <a:gd name="T0" fmla="*/ 213 w 352"/>
              <a:gd name="T1" fmla="*/ 7 h 320"/>
              <a:gd name="T2" fmla="*/ 37 w 352"/>
              <a:gd name="T3" fmla="*/ 56 h 320"/>
              <a:gd name="T4" fmla="*/ 128 w 352"/>
              <a:gd name="T5" fmla="*/ 310 h 320"/>
              <a:gd name="T6" fmla="*/ 273 w 352"/>
              <a:gd name="T7" fmla="*/ 274 h 320"/>
              <a:gd name="T8" fmla="*/ 340 w 352"/>
              <a:gd name="T9" fmla="*/ 195 h 320"/>
              <a:gd name="T10" fmla="*/ 352 w 352"/>
              <a:gd name="T11" fmla="*/ 159 h 320"/>
              <a:gd name="T12" fmla="*/ 267 w 352"/>
              <a:gd name="T13" fmla="*/ 31 h 320"/>
            </a:gdLst>
            <a:ahLst/>
            <a:cxnLst>
              <a:cxn ang="0">
                <a:pos x="T0" y="T1"/>
              </a:cxn>
              <a:cxn ang="0">
                <a:pos x="T2" y="T3"/>
              </a:cxn>
              <a:cxn ang="0">
                <a:pos x="T4" y="T5"/>
              </a:cxn>
              <a:cxn ang="0">
                <a:pos x="T6" y="T7"/>
              </a:cxn>
              <a:cxn ang="0">
                <a:pos x="T8" y="T9"/>
              </a:cxn>
              <a:cxn ang="0">
                <a:pos x="T10" y="T11"/>
              </a:cxn>
              <a:cxn ang="0">
                <a:pos x="T12" y="T13"/>
              </a:cxn>
            </a:cxnLst>
            <a:rect l="0" t="0" r="r" b="b"/>
            <a:pathLst>
              <a:path w="352" h="320">
                <a:moveTo>
                  <a:pt x="213" y="7"/>
                </a:moveTo>
                <a:cubicBezTo>
                  <a:pt x="135" y="11"/>
                  <a:pt x="88" y="0"/>
                  <a:pt x="37" y="56"/>
                </a:cubicBezTo>
                <a:cubicBezTo>
                  <a:pt x="0" y="166"/>
                  <a:pt x="16" y="273"/>
                  <a:pt x="128" y="310"/>
                </a:cubicBezTo>
                <a:cubicBezTo>
                  <a:pt x="191" y="306"/>
                  <a:pt x="233" y="320"/>
                  <a:pt x="273" y="274"/>
                </a:cubicBezTo>
                <a:cubicBezTo>
                  <a:pt x="294" y="250"/>
                  <a:pt x="330" y="226"/>
                  <a:pt x="340" y="195"/>
                </a:cubicBezTo>
                <a:cubicBezTo>
                  <a:pt x="344" y="183"/>
                  <a:pt x="352" y="159"/>
                  <a:pt x="352" y="159"/>
                </a:cubicBezTo>
                <a:cubicBezTo>
                  <a:pt x="343" y="77"/>
                  <a:pt x="337" y="66"/>
                  <a:pt x="267" y="31"/>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9913" name="Freeform 105"/>
          <p:cNvSpPr>
            <a:spLocks/>
          </p:cNvSpPr>
          <p:nvPr/>
        </p:nvSpPr>
        <p:spPr bwMode="auto">
          <a:xfrm>
            <a:off x="7493000" y="5702300"/>
            <a:ext cx="558800" cy="515938"/>
          </a:xfrm>
          <a:custGeom>
            <a:avLst/>
            <a:gdLst>
              <a:gd name="T0" fmla="*/ 282 w 352"/>
              <a:gd name="T1" fmla="*/ 40 h 325"/>
              <a:gd name="T2" fmla="*/ 209 w 352"/>
              <a:gd name="T3" fmla="*/ 3 h 325"/>
              <a:gd name="T4" fmla="*/ 112 w 352"/>
              <a:gd name="T5" fmla="*/ 16 h 325"/>
              <a:gd name="T6" fmla="*/ 58 w 352"/>
              <a:gd name="T7" fmla="*/ 46 h 325"/>
              <a:gd name="T8" fmla="*/ 15 w 352"/>
              <a:gd name="T9" fmla="*/ 113 h 325"/>
              <a:gd name="T10" fmla="*/ 21 w 352"/>
              <a:gd name="T11" fmla="*/ 197 h 325"/>
              <a:gd name="T12" fmla="*/ 34 w 352"/>
              <a:gd name="T13" fmla="*/ 210 h 325"/>
              <a:gd name="T14" fmla="*/ 46 w 352"/>
              <a:gd name="T15" fmla="*/ 234 h 325"/>
              <a:gd name="T16" fmla="*/ 137 w 352"/>
              <a:gd name="T17" fmla="*/ 325 h 325"/>
              <a:gd name="T18" fmla="*/ 215 w 352"/>
              <a:gd name="T19" fmla="*/ 319 h 325"/>
              <a:gd name="T20" fmla="*/ 325 w 352"/>
              <a:gd name="T21" fmla="*/ 197 h 325"/>
              <a:gd name="T22" fmla="*/ 282 w 352"/>
              <a:gd name="T23" fmla="*/ 4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325">
                <a:moveTo>
                  <a:pt x="282" y="40"/>
                </a:moveTo>
                <a:cubicBezTo>
                  <a:pt x="256" y="22"/>
                  <a:pt x="241" y="10"/>
                  <a:pt x="209" y="3"/>
                </a:cubicBezTo>
                <a:cubicBezTo>
                  <a:pt x="177" y="6"/>
                  <a:pt x="141" y="0"/>
                  <a:pt x="112" y="16"/>
                </a:cubicBezTo>
                <a:cubicBezTo>
                  <a:pt x="47" y="51"/>
                  <a:pt x="100" y="32"/>
                  <a:pt x="58" y="46"/>
                </a:cubicBezTo>
                <a:cubicBezTo>
                  <a:pt x="44" y="68"/>
                  <a:pt x="29" y="91"/>
                  <a:pt x="15" y="113"/>
                </a:cubicBezTo>
                <a:cubicBezTo>
                  <a:pt x="0" y="137"/>
                  <a:pt x="16" y="169"/>
                  <a:pt x="21" y="197"/>
                </a:cubicBezTo>
                <a:cubicBezTo>
                  <a:pt x="22" y="203"/>
                  <a:pt x="31" y="205"/>
                  <a:pt x="34" y="210"/>
                </a:cubicBezTo>
                <a:cubicBezTo>
                  <a:pt x="39" y="217"/>
                  <a:pt x="42" y="226"/>
                  <a:pt x="46" y="234"/>
                </a:cubicBezTo>
                <a:cubicBezTo>
                  <a:pt x="70" y="277"/>
                  <a:pt x="84" y="312"/>
                  <a:pt x="137" y="325"/>
                </a:cubicBezTo>
                <a:cubicBezTo>
                  <a:pt x="163" y="323"/>
                  <a:pt x="190" y="325"/>
                  <a:pt x="215" y="319"/>
                </a:cubicBezTo>
                <a:cubicBezTo>
                  <a:pt x="245" y="312"/>
                  <a:pt x="306" y="225"/>
                  <a:pt x="325" y="197"/>
                </a:cubicBezTo>
                <a:cubicBezTo>
                  <a:pt x="334" y="126"/>
                  <a:pt x="352" y="75"/>
                  <a:pt x="282" y="40"/>
                </a:cubicBez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5"/>
          <p:cNvSpPr>
            <a:spLocks noGrp="1" noChangeArrowheads="1"/>
          </p:cNvSpPr>
          <p:nvPr>
            <p:ph type="title"/>
          </p:nvPr>
        </p:nvSpPr>
        <p:spPr>
          <a:xfrm>
            <a:off x="685800" y="609600"/>
            <a:ext cx="7772400" cy="609600"/>
          </a:xfrm>
        </p:spPr>
        <p:txBody>
          <a:bodyPr/>
          <a:lstStyle/>
          <a:p>
            <a:pPr algn="ctr"/>
            <a:r>
              <a:rPr lang="en-US" sz="3200"/>
              <a:t>Example: Project Connect</a:t>
            </a:r>
          </a:p>
        </p:txBody>
      </p:sp>
      <p:sp>
        <p:nvSpPr>
          <p:cNvPr id="66598" name="Rectangle 38"/>
          <p:cNvSpPr>
            <a:spLocks noGrp="1" noChangeArrowheads="1"/>
          </p:cNvSpPr>
          <p:nvPr>
            <p:ph idx="1"/>
          </p:nvPr>
        </p:nvSpPr>
        <p:spPr>
          <a:xfrm>
            <a:off x="685800" y="1524000"/>
            <a:ext cx="7772400" cy="4191000"/>
          </a:xfrm>
        </p:spPr>
        <p:txBody>
          <a:bodyPr/>
          <a:lstStyle/>
          <a:p>
            <a:pPr algn="just"/>
            <a:r>
              <a:rPr lang="en-US" sz="2800" dirty="0" smtClean="0"/>
              <a:t> Randomized </a:t>
            </a:r>
            <a:r>
              <a:rPr lang="en-US" sz="2800" dirty="0"/>
              <a:t>trial targeting couples at high risk for HIV infection</a:t>
            </a:r>
          </a:p>
          <a:p>
            <a:pPr algn="just"/>
            <a:r>
              <a:rPr lang="en-US" sz="2800" dirty="0" smtClean="0"/>
              <a:t> Treatment </a:t>
            </a:r>
            <a:r>
              <a:rPr lang="en-US" sz="2800" dirty="0"/>
              <a:t>arms received counseling sessions regarding ways to reduce risk of HIV infection focusing largely on safe sex practices; control arm just received educational materials</a:t>
            </a:r>
          </a:p>
          <a:p>
            <a:pPr algn="just"/>
            <a:r>
              <a:rPr lang="en-US" sz="2800" dirty="0" smtClean="0"/>
              <a:t> Outcomes </a:t>
            </a:r>
            <a:r>
              <a:rPr lang="en-US" sz="2800" dirty="0"/>
              <a:t>reflecting risky behaviors were measured at 3 month and 12 month follow-up points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685800" y="609600"/>
            <a:ext cx="7772400" cy="609600"/>
          </a:xfrm>
        </p:spPr>
        <p:txBody>
          <a:bodyPr/>
          <a:lstStyle/>
          <a:p>
            <a:r>
              <a:rPr lang="en-US" sz="3200"/>
              <a:t>Hotdecking</a:t>
            </a:r>
          </a:p>
        </p:txBody>
      </p:sp>
      <p:sp>
        <p:nvSpPr>
          <p:cNvPr id="165891" name="Rectangle 3"/>
          <p:cNvSpPr>
            <a:spLocks noGrp="1" noChangeArrowheads="1"/>
          </p:cNvSpPr>
          <p:nvPr>
            <p:ph idx="1"/>
          </p:nvPr>
        </p:nvSpPr>
        <p:spPr>
          <a:xfrm>
            <a:off x="685800" y="1333500"/>
            <a:ext cx="7772400" cy="4191000"/>
          </a:xfrm>
        </p:spPr>
        <p:txBody>
          <a:bodyPr>
            <a:normAutofit fontScale="92500" lnSpcReduction="10000"/>
          </a:bodyPr>
          <a:lstStyle/>
          <a:p>
            <a:r>
              <a:rPr lang="en-US" sz="2600" dirty="0" err="1"/>
              <a:t>Hotdecking</a:t>
            </a:r>
            <a:r>
              <a:rPr lang="en-US" sz="2600" dirty="0"/>
              <a:t> actually comes in many varieties. </a:t>
            </a:r>
            <a:endParaRPr lang="en-US" sz="2600" dirty="0" smtClean="0"/>
          </a:p>
          <a:p>
            <a:r>
              <a:rPr lang="en-US" sz="2600" dirty="0" smtClean="0"/>
              <a:t>I </a:t>
            </a:r>
            <a:r>
              <a:rPr lang="en-US" sz="2600" dirty="0"/>
              <a:t>presented a form of “exact matching” algorithm.  </a:t>
            </a:r>
            <a:endParaRPr lang="en-US" sz="2600" dirty="0" smtClean="0"/>
          </a:p>
          <a:p>
            <a:r>
              <a:rPr lang="en-US" sz="2600" dirty="0" smtClean="0"/>
              <a:t>But </a:t>
            </a:r>
            <a:r>
              <a:rPr lang="en-US" sz="2600" dirty="0"/>
              <a:t>there are other ways to determine the “distance” between two observations. </a:t>
            </a:r>
            <a:endParaRPr lang="en-US" sz="2600" dirty="0" smtClean="0"/>
          </a:p>
          <a:p>
            <a:r>
              <a:rPr lang="en-US" sz="2600" dirty="0" smtClean="0"/>
              <a:t>Modeling </a:t>
            </a:r>
            <a:r>
              <a:rPr lang="en-US" sz="2600" dirty="0"/>
              <a:t>of the probability of non-response given other variables can be used and then matching can take place using predicted probabilities (like propensity score matching). </a:t>
            </a:r>
            <a:endParaRPr lang="en-US" sz="2600" dirty="0" smtClean="0"/>
          </a:p>
          <a:p>
            <a:r>
              <a:rPr lang="en-US" sz="2600" dirty="0" smtClean="0"/>
              <a:t>Also </a:t>
            </a:r>
            <a:r>
              <a:rPr lang="en-US" sz="2600" dirty="0"/>
              <a:t>predicted values for a missing value can be compared against the observed values to determine a match (predictive mean matching).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85800" y="228600"/>
            <a:ext cx="7772400" cy="457200"/>
          </a:xfrm>
        </p:spPr>
        <p:txBody>
          <a:bodyPr>
            <a:normAutofit fontScale="90000"/>
          </a:bodyPr>
          <a:lstStyle/>
          <a:p>
            <a:r>
              <a:rPr lang="en-US" sz="2800" dirty="0"/>
              <a:t/>
            </a:r>
            <a:br>
              <a:rPr lang="en-US" sz="2800" dirty="0"/>
            </a:br>
            <a:r>
              <a:rPr lang="en-US" sz="1800" dirty="0" smtClean="0"/>
              <a:t>(overly </a:t>
            </a:r>
            <a:r>
              <a:rPr lang="en-US" sz="1800" dirty="0"/>
              <a:t>simplistic)</a:t>
            </a:r>
            <a:br>
              <a:rPr lang="en-US" sz="1800" dirty="0"/>
            </a:br>
            <a:r>
              <a:rPr lang="en-US" sz="2800" dirty="0"/>
              <a:t>Summary of single imputation methods</a:t>
            </a:r>
          </a:p>
        </p:txBody>
      </p:sp>
      <p:graphicFrame>
        <p:nvGraphicFramePr>
          <p:cNvPr id="149624" name="Group 120"/>
          <p:cNvGraphicFramePr>
            <a:graphicFrameLocks noGrp="1"/>
          </p:cNvGraphicFramePr>
          <p:nvPr>
            <p:extLst>
              <p:ext uri="{D42A27DB-BD31-4B8C-83A1-F6EECF244321}">
                <p14:modId xmlns:p14="http://schemas.microsoft.com/office/powerpoint/2010/main" val="1083377256"/>
              </p:ext>
            </p:extLst>
          </p:nvPr>
        </p:nvGraphicFramePr>
        <p:xfrm>
          <a:off x="647700" y="1066800"/>
          <a:ext cx="7848600" cy="5509261"/>
        </p:xfrm>
        <a:graphic>
          <a:graphicData uri="http://schemas.openxmlformats.org/drawingml/2006/table">
            <a:tbl>
              <a:tblPr/>
              <a:tblGrid>
                <a:gridCol w="1554163">
                  <a:extLst>
                    <a:ext uri="{9D8B030D-6E8A-4147-A177-3AD203B41FA5}">
                      <a16:colId xmlns:a16="http://schemas.microsoft.com/office/drawing/2014/main" val="20000"/>
                    </a:ext>
                  </a:extLst>
                </a:gridCol>
                <a:gridCol w="1360487">
                  <a:extLst>
                    <a:ext uri="{9D8B030D-6E8A-4147-A177-3AD203B41FA5}">
                      <a16:colId xmlns:a16="http://schemas.microsoft.com/office/drawing/2014/main" val="20001"/>
                    </a:ext>
                  </a:extLst>
                </a:gridCol>
                <a:gridCol w="1360488">
                  <a:extLst>
                    <a:ext uri="{9D8B030D-6E8A-4147-A177-3AD203B41FA5}">
                      <a16:colId xmlns:a16="http://schemas.microsoft.com/office/drawing/2014/main" val="20002"/>
                    </a:ext>
                  </a:extLst>
                </a:gridCol>
                <a:gridCol w="1165225">
                  <a:extLst>
                    <a:ext uri="{9D8B030D-6E8A-4147-A177-3AD203B41FA5}">
                      <a16:colId xmlns:a16="http://schemas.microsoft.com/office/drawing/2014/main" val="20003"/>
                    </a:ext>
                  </a:extLst>
                </a:gridCol>
                <a:gridCol w="1166812">
                  <a:extLst>
                    <a:ext uri="{9D8B030D-6E8A-4147-A177-3AD203B41FA5}">
                      <a16:colId xmlns:a16="http://schemas.microsoft.com/office/drawing/2014/main" val="20004"/>
                    </a:ext>
                  </a:extLst>
                </a:gridCol>
                <a:gridCol w="1241425">
                  <a:extLst>
                    <a:ext uri="{9D8B030D-6E8A-4147-A177-3AD203B41FA5}">
                      <a16:colId xmlns:a16="http://schemas.microsoft.com/office/drawing/2014/main" val="20005"/>
                    </a:ext>
                  </a:extLst>
                </a:gridCol>
              </a:tblGrid>
              <a:tr h="11953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smtClean="0">
                          <a:ln>
                            <a:noFill/>
                          </a:ln>
                          <a:solidFill>
                            <a:schemeClr val="tx1"/>
                          </a:solidFill>
                          <a:effectLst/>
                          <a:latin typeface="Tahoma" pitchFamily="34" charset="0"/>
                        </a:rPr>
                        <a:t>Method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smtClean="0">
                          <a:ln>
                            <a:noFill/>
                          </a:ln>
                          <a:solidFill>
                            <a:schemeClr val="tx1"/>
                          </a:solidFill>
                          <a:effectLst/>
                          <a:latin typeface="Tahoma" pitchFamily="34" charset="0"/>
                        </a:rPr>
                        <a:t>Requires strong assumptions about missing data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smtClean="0">
                          <a:ln>
                            <a:noFill/>
                          </a:ln>
                          <a:solidFill>
                            <a:schemeClr val="tx1"/>
                          </a:solidFill>
                          <a:effectLst/>
                          <a:latin typeface="Tahoma" pitchFamily="34" charset="0"/>
                        </a:rPr>
                        <a:t>Requires strong parametric assumptions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smtClean="0">
                          <a:ln>
                            <a:noFill/>
                          </a:ln>
                          <a:solidFill>
                            <a:schemeClr val="tx1"/>
                          </a:solidFill>
                          <a:effectLst/>
                          <a:latin typeface="Tahoma" pitchFamily="34" charset="0"/>
                        </a:rPr>
                        <a:t>Increases standard errors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smtClean="0">
                          <a:ln>
                            <a:noFill/>
                          </a:ln>
                          <a:solidFill>
                            <a:schemeClr val="tx1"/>
                          </a:solidFill>
                          <a:effectLst/>
                          <a:latin typeface="Tahoma" pitchFamily="34" charset="0"/>
                        </a:rPr>
                        <a:t>Leads to underestimates of s.e.’s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600" b="0" i="0" u="none" strike="noStrike" cap="none" normalizeH="0" baseline="0" smtClean="0">
                          <a:ln>
                            <a:noFill/>
                          </a:ln>
                          <a:solidFill>
                            <a:schemeClr val="tx1"/>
                          </a:solidFill>
                          <a:effectLst/>
                          <a:latin typeface="Tahoma" pitchFamily="34" charset="0"/>
                        </a:rPr>
                        <a:t>Complex to implement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34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Mean imputation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dirty="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10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LVCF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10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Dummy variables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dirty="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10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Reports from others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depends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dirty="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10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Regression imputation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810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Hotdeck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depends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smtClean="0">
                          <a:ln>
                            <a:noFill/>
                          </a:ln>
                          <a:solidFill>
                            <a:schemeClr val="tx1"/>
                          </a:solidFill>
                          <a:effectLst/>
                          <a:latin typeface="Tahoma" pitchFamily="34" charset="0"/>
                        </a:rPr>
                        <a:t>depends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sz="20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smtClean="0">
                          <a:ln>
                            <a:noFill/>
                          </a:ln>
                          <a:solidFill>
                            <a:schemeClr val="tx1"/>
                          </a:solidFill>
                          <a:effectLst/>
                          <a:latin typeface="Tahoma" pitchFamily="34" charset="0"/>
                        </a:rPr>
                        <a:t>depends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000" b="0" i="0" u="none" strike="noStrike" cap="none" normalizeH="0" baseline="0" dirty="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p:txBody>
          <a:bodyPr>
            <a:normAutofit/>
          </a:bodyPr>
          <a:lstStyle/>
          <a:p>
            <a:pPr algn="ctr"/>
            <a:r>
              <a:rPr lang="en-US" sz="5400"/>
              <a:t>If not these, </a:t>
            </a:r>
            <a:br>
              <a:rPr lang="en-US" sz="5400"/>
            </a:br>
            <a:r>
              <a:rPr lang="en-US" sz="5400"/>
              <a:t>then what?</a:t>
            </a:r>
          </a:p>
        </p:txBody>
      </p:sp>
      <p:sp>
        <p:nvSpPr>
          <p:cNvPr id="2" name="副标题 1"/>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685800" y="533400"/>
            <a:ext cx="7772400" cy="685800"/>
          </a:xfrm>
        </p:spPr>
        <p:txBody>
          <a:bodyPr/>
          <a:lstStyle/>
          <a:p>
            <a:r>
              <a:rPr lang="en-US" sz="3200"/>
              <a:t>First best: Bayesian Analyses </a:t>
            </a:r>
          </a:p>
        </p:txBody>
      </p:sp>
      <p:sp>
        <p:nvSpPr>
          <p:cNvPr id="107523" name="Rectangle 3"/>
          <p:cNvSpPr>
            <a:spLocks noGrp="1" noChangeArrowheads="1"/>
          </p:cNvSpPr>
          <p:nvPr>
            <p:ph idx="1"/>
          </p:nvPr>
        </p:nvSpPr>
        <p:spPr>
          <a:xfrm>
            <a:off x="685800" y="1447800"/>
            <a:ext cx="7696200" cy="4191000"/>
          </a:xfrm>
        </p:spPr>
        <p:txBody>
          <a:bodyPr>
            <a:normAutofit lnSpcReduction="10000"/>
          </a:bodyPr>
          <a:lstStyle/>
          <a:p>
            <a:pPr>
              <a:lnSpc>
                <a:spcPct val="90000"/>
              </a:lnSpc>
            </a:pPr>
            <a:r>
              <a:rPr lang="en-US" sz="2400"/>
              <a:t>If performing a Bayesian analysis in which some of the variables have missing data, these missing values can be incorporated into the model as unknown parameters</a:t>
            </a:r>
          </a:p>
          <a:p>
            <a:pPr>
              <a:lnSpc>
                <a:spcPct val="90000"/>
              </a:lnSpc>
            </a:pPr>
            <a:r>
              <a:rPr lang="en-US" sz="2400"/>
              <a:t>Model fitting can be complicated (statistically/mathematically) as well as time- and computer-intensive </a:t>
            </a:r>
          </a:p>
          <a:p>
            <a:pPr>
              <a:lnSpc>
                <a:spcPct val="90000"/>
              </a:lnSpc>
            </a:pPr>
            <a:r>
              <a:rPr lang="en-US" sz="2400"/>
              <a:t>Generally can’t be performed using standard software, though there are free packages (BUGS, JAGS) that one can use</a:t>
            </a:r>
          </a:p>
          <a:p>
            <a:pPr>
              <a:lnSpc>
                <a:spcPct val="90000"/>
              </a:lnSpc>
            </a:pPr>
            <a:r>
              <a:rPr lang="en-US" sz="2400"/>
              <a:t>Multiple Imputation is an approximation to a fully Bayesian analysis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609600" y="609600"/>
            <a:ext cx="8001000" cy="990600"/>
          </a:xfrm>
        </p:spPr>
        <p:txBody>
          <a:bodyPr/>
          <a:lstStyle/>
          <a:p>
            <a:r>
              <a:rPr lang="en-US" sz="3200"/>
              <a:t>What should you be doing? (probably)</a:t>
            </a:r>
          </a:p>
        </p:txBody>
      </p:sp>
      <p:sp>
        <p:nvSpPr>
          <p:cNvPr id="129027" name="Rectangle 3"/>
          <p:cNvSpPr>
            <a:spLocks noGrp="1" noChangeArrowheads="1"/>
          </p:cNvSpPr>
          <p:nvPr>
            <p:ph idx="1"/>
          </p:nvPr>
        </p:nvSpPr>
        <p:spPr>
          <a:xfrm>
            <a:off x="838200" y="1447800"/>
            <a:ext cx="7498080" cy="4800600"/>
          </a:xfrm>
        </p:spPr>
        <p:txBody>
          <a:bodyPr/>
          <a:lstStyle/>
          <a:p>
            <a:r>
              <a:rPr lang="en-US" sz="2800" dirty="0"/>
              <a:t>Single regression imputation with NOISE (simple cases of missing data)</a:t>
            </a:r>
          </a:p>
          <a:p>
            <a:r>
              <a:rPr lang="en-US" sz="2800" dirty="0"/>
              <a:t>Multiple imputation (an approximation to the fully Bayesian analysis)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ctrTitle"/>
          </p:nvPr>
        </p:nvSpPr>
        <p:spPr/>
        <p:txBody>
          <a:bodyPr>
            <a:normAutofit fontScale="90000"/>
          </a:bodyPr>
          <a:lstStyle/>
          <a:p>
            <a:r>
              <a:rPr lang="en-US"/>
              <a:t>Single regression imputation with noise</a:t>
            </a:r>
          </a:p>
        </p:txBody>
      </p:sp>
      <p:sp>
        <p:nvSpPr>
          <p:cNvPr id="2" name="副标题 1"/>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85800" y="381000"/>
            <a:ext cx="7772400" cy="685800"/>
          </a:xfrm>
        </p:spPr>
        <p:txBody>
          <a:bodyPr/>
          <a:lstStyle/>
          <a:p>
            <a:r>
              <a:rPr lang="en-US" sz="3200"/>
              <a:t>Regression imputation</a:t>
            </a:r>
          </a:p>
        </p:txBody>
      </p:sp>
      <p:sp>
        <p:nvSpPr>
          <p:cNvPr id="132099" name="Rectangle 3"/>
          <p:cNvSpPr>
            <a:spLocks noGrp="1" noChangeArrowheads="1"/>
          </p:cNvSpPr>
          <p:nvPr>
            <p:ph idx="1"/>
          </p:nvPr>
        </p:nvSpPr>
        <p:spPr>
          <a:xfrm>
            <a:off x="685800" y="1333500"/>
            <a:ext cx="7772400" cy="4191000"/>
          </a:xfrm>
        </p:spPr>
        <p:txBody>
          <a:bodyPr>
            <a:normAutofit/>
          </a:bodyPr>
          <a:lstStyle/>
          <a:p>
            <a:pPr marL="533400" indent="-533400">
              <a:buFontTx/>
              <a:buNone/>
            </a:pPr>
            <a:r>
              <a:rPr lang="en-US" sz="2500" dirty="0"/>
              <a:t>Suppose only one variable has missing data.</a:t>
            </a:r>
          </a:p>
          <a:p>
            <a:pPr marL="533400" indent="-533400">
              <a:buFontTx/>
              <a:buAutoNum type="arabicPeriod"/>
            </a:pPr>
            <a:r>
              <a:rPr lang="en-US" sz="2500" dirty="0"/>
              <a:t>Within the complete case sample, build a model that predicts the values of that variable </a:t>
            </a:r>
          </a:p>
          <a:p>
            <a:pPr marL="533400" indent="-533400">
              <a:buFontTx/>
              <a:buAutoNum type="arabicPeriod"/>
            </a:pPr>
            <a:r>
              <a:rPr lang="en-US" sz="2500" dirty="0"/>
              <a:t>Use this model with the fully observed variables within the cases with missing data to predict (impute) those values</a:t>
            </a:r>
          </a:p>
          <a:p>
            <a:pPr marL="533400" indent="-533400">
              <a:buFontTx/>
              <a:buAutoNum type="arabicPeriod"/>
            </a:pPr>
            <a:r>
              <a:rPr lang="en-US" sz="2500" dirty="0"/>
              <a:t>Then add “noise” by adding generating a normal random variable (e.g. using </a:t>
            </a:r>
            <a:r>
              <a:rPr lang="en-US" sz="2500" dirty="0" err="1"/>
              <a:t>drawnorm</a:t>
            </a:r>
            <a:r>
              <a:rPr lang="en-US" sz="2500" dirty="0"/>
              <a:t> in </a:t>
            </a:r>
            <a:r>
              <a:rPr lang="en-US" sz="2500" dirty="0" err="1"/>
              <a:t>Stata</a:t>
            </a:r>
            <a:r>
              <a:rPr lang="en-US" sz="2500" dirty="0"/>
              <a:t>) with the appropriate prediction standard error</a:t>
            </a:r>
          </a:p>
          <a:p>
            <a:pPr marL="533400" indent="-533400"/>
            <a:r>
              <a:rPr lang="en-US" sz="2500" dirty="0" err="1"/>
              <a:t>Stata</a:t>
            </a:r>
            <a:r>
              <a:rPr lang="en-US" sz="2500" dirty="0"/>
              <a:t> has a command that does (1) and (2)</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685800" y="457200"/>
            <a:ext cx="7772400" cy="381000"/>
          </a:xfrm>
        </p:spPr>
        <p:txBody>
          <a:bodyPr>
            <a:normAutofit fontScale="90000"/>
          </a:bodyPr>
          <a:lstStyle/>
          <a:p>
            <a:r>
              <a:rPr lang="en-US" sz="2800"/>
              <a:t>Regression imputation with noise</a:t>
            </a:r>
          </a:p>
        </p:txBody>
      </p:sp>
      <p:graphicFrame>
        <p:nvGraphicFramePr>
          <p:cNvPr id="168963" name="Group 3"/>
          <p:cNvGraphicFramePr>
            <a:graphicFrameLocks noGrp="1"/>
          </p:cNvGraphicFramePr>
          <p:nvPr/>
        </p:nvGraphicFramePr>
        <p:xfrm>
          <a:off x="838200" y="914400"/>
          <a:ext cx="2971800" cy="4389120"/>
        </p:xfrm>
        <a:graphic>
          <a:graphicData uri="http://schemas.openxmlformats.org/drawingml/2006/table">
            <a:tbl>
              <a:tblPr/>
              <a:tblGrid>
                <a:gridCol w="7429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69030" name="Text Box 70"/>
          <p:cNvSpPr txBox="1">
            <a:spLocks noChangeArrowheads="1"/>
          </p:cNvSpPr>
          <p:nvPr/>
        </p:nvSpPr>
        <p:spPr bwMode="auto">
          <a:xfrm>
            <a:off x="381000" y="5334000"/>
            <a:ext cx="41910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itchFamily="49" charset="0"/>
              </a:rPr>
              <a:t>        |  Coef.   Std. Err. </a:t>
            </a:r>
          </a:p>
          <a:p>
            <a:r>
              <a:rPr lang="en-US" sz="1400">
                <a:latin typeface="Courier New" pitchFamily="49" charset="0"/>
              </a:rPr>
              <a:t>--------+-----------------------</a:t>
            </a:r>
          </a:p>
          <a:p>
            <a:r>
              <a:rPr lang="en-US" sz="1400">
                <a:latin typeface="Courier New" pitchFamily="49" charset="0"/>
              </a:rPr>
              <a:t>     x1 |  5.186047   1.490309  </a:t>
            </a:r>
          </a:p>
          <a:p>
            <a:r>
              <a:rPr lang="en-US" sz="1400">
                <a:latin typeface="Courier New" pitchFamily="49" charset="0"/>
              </a:rPr>
              <a:t>     x2 |  -.0930233   .9467525  </a:t>
            </a:r>
          </a:p>
          <a:p>
            <a:r>
              <a:rPr lang="en-US" sz="1400">
                <a:latin typeface="Courier New" pitchFamily="49" charset="0"/>
              </a:rPr>
              <a:t>     x3 |   .4186047   .3983018  </a:t>
            </a:r>
          </a:p>
          <a:p>
            <a:r>
              <a:rPr lang="en-US" sz="1400">
                <a:latin typeface="Courier New" pitchFamily="49" charset="0"/>
              </a:rPr>
              <a:t>  _cons |  -.5116279  3.906608</a:t>
            </a:r>
          </a:p>
        </p:txBody>
      </p:sp>
      <p:graphicFrame>
        <p:nvGraphicFramePr>
          <p:cNvPr id="169031" name="Group 71"/>
          <p:cNvGraphicFramePr>
            <a:graphicFrameLocks noGrp="1"/>
          </p:cNvGraphicFramePr>
          <p:nvPr/>
        </p:nvGraphicFramePr>
        <p:xfrm>
          <a:off x="4800600" y="914400"/>
          <a:ext cx="2971800" cy="4389120"/>
        </p:xfrm>
        <a:graphic>
          <a:graphicData uri="http://schemas.openxmlformats.org/drawingml/2006/table">
            <a:tbl>
              <a:tblPr/>
              <a:tblGrid>
                <a:gridCol w="7429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2.1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8.3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7.1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7.9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69098" name="Text Box 138"/>
          <p:cNvSpPr txBox="1">
            <a:spLocks noChangeArrowheads="1"/>
          </p:cNvSpPr>
          <p:nvPr/>
        </p:nvSpPr>
        <p:spPr bwMode="auto">
          <a:xfrm>
            <a:off x="4572000" y="5562600"/>
            <a:ext cx="352901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For observation 5:</a:t>
            </a:r>
          </a:p>
          <a:p>
            <a:r>
              <a:rPr lang="en-US" sz="1800"/>
              <a:t>= -.51+ 1*5.2 - 5*.1 - 10*.42 + error</a:t>
            </a:r>
          </a:p>
          <a:p>
            <a:r>
              <a:rPr lang="en-US" sz="1800"/>
              <a:t>= </a:t>
            </a:r>
            <a:r>
              <a:rPr lang="en-US" sz="1800">
                <a:solidFill>
                  <a:srgbClr val="FF0000"/>
                </a:solidFill>
              </a:rPr>
              <a:t>8.4 + N(0,1.05</a:t>
            </a:r>
            <a:r>
              <a:rPr lang="en-US" sz="1800" baseline="30000">
                <a:solidFill>
                  <a:srgbClr val="FF0000"/>
                </a:solidFill>
              </a:rPr>
              <a:t>2</a:t>
            </a:r>
            <a:r>
              <a:rPr lang="en-US" sz="1800">
                <a:solidFill>
                  <a:srgbClr val="FF0000"/>
                </a:solidFill>
              </a:rPr>
              <a:t>) = 8.4-.1=8.3</a:t>
            </a:r>
            <a:endParaRPr lang="en-US">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81000" y="609600"/>
            <a:ext cx="8153400" cy="533400"/>
          </a:xfrm>
        </p:spPr>
        <p:txBody>
          <a:bodyPr>
            <a:normAutofit fontScale="90000"/>
          </a:bodyPr>
          <a:lstStyle/>
          <a:p>
            <a:r>
              <a:rPr lang="en-US" sz="3000"/>
              <a:t>Illustration of regression imputation with noise</a:t>
            </a:r>
          </a:p>
        </p:txBody>
      </p:sp>
      <p:pic>
        <p:nvPicPr>
          <p:cNvPr id="1710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25908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1012" name="Text Box 4"/>
          <p:cNvSpPr txBox="1">
            <a:spLocks noChangeArrowheads="1"/>
          </p:cNvSpPr>
          <p:nvPr/>
        </p:nvSpPr>
        <p:spPr bwMode="auto">
          <a:xfrm>
            <a:off x="381000" y="5257800"/>
            <a:ext cx="258445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500" b="1">
                <a:latin typeface="Courier New" pitchFamily="49" charset="0"/>
              </a:rPr>
              <a:t>y |   Coef.  Std. Err</a:t>
            </a:r>
          </a:p>
          <a:p>
            <a:r>
              <a:rPr lang="en-US" sz="1500" b="1">
                <a:latin typeface="Courier New" pitchFamily="49" charset="0"/>
              </a:rPr>
              <a:t>x |  2.4012   .30607 </a:t>
            </a:r>
          </a:p>
          <a:p>
            <a:r>
              <a:rPr lang="en-US" sz="1500" b="1">
                <a:latin typeface="Courier New" pitchFamily="49" charset="0"/>
              </a:rPr>
              <a:t>Root MSE = 4.15</a:t>
            </a:r>
          </a:p>
        </p:txBody>
      </p:sp>
      <p:sp>
        <p:nvSpPr>
          <p:cNvPr id="171013" name="Text Box 5"/>
          <p:cNvSpPr txBox="1">
            <a:spLocks noChangeArrowheads="1"/>
          </p:cNvSpPr>
          <p:nvPr/>
        </p:nvSpPr>
        <p:spPr bwMode="auto">
          <a:xfrm>
            <a:off x="3048000" y="5257800"/>
            <a:ext cx="247015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500">
                <a:latin typeface="Courier New" pitchFamily="49" charset="0"/>
              </a:rPr>
              <a:t>y |  Coef.  Std. Err</a:t>
            </a:r>
          </a:p>
          <a:p>
            <a:r>
              <a:rPr lang="en-US" sz="1500">
                <a:latin typeface="Courier New" pitchFamily="49" charset="0"/>
              </a:rPr>
              <a:t>x | 2.1951  .24512 </a:t>
            </a:r>
          </a:p>
          <a:p>
            <a:r>
              <a:rPr lang="en-US" sz="1500">
                <a:latin typeface="Courier New" pitchFamily="49" charset="0"/>
              </a:rPr>
              <a:t>Root MSE = 3.32</a:t>
            </a:r>
          </a:p>
        </p:txBody>
      </p:sp>
      <p:pic>
        <p:nvPicPr>
          <p:cNvPr id="1710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447800"/>
            <a:ext cx="2667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10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371600"/>
            <a:ext cx="2667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1016" name="Text Box 8"/>
          <p:cNvSpPr txBox="1">
            <a:spLocks noChangeArrowheads="1"/>
          </p:cNvSpPr>
          <p:nvPr/>
        </p:nvSpPr>
        <p:spPr bwMode="auto">
          <a:xfrm>
            <a:off x="5791200" y="5257800"/>
            <a:ext cx="304165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500">
                <a:latin typeface="Courier New" pitchFamily="49" charset="0"/>
              </a:rPr>
              <a:t>y |    Coef.   Std. Err. </a:t>
            </a:r>
          </a:p>
          <a:p>
            <a:r>
              <a:rPr lang="en-US" sz="1500">
                <a:latin typeface="Courier New" pitchFamily="49" charset="0"/>
              </a:rPr>
              <a:t>x |   2.374209    .327025</a:t>
            </a:r>
          </a:p>
          <a:p>
            <a:r>
              <a:rPr lang="en-US" sz="1500">
                <a:latin typeface="Courier New" pitchFamily="49" charset="0"/>
              </a:rPr>
              <a:t>Root MSE = 4.43</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sz="3200"/>
              <a:t>Regression imputation with noise</a:t>
            </a:r>
          </a:p>
        </p:txBody>
      </p:sp>
      <p:sp>
        <p:nvSpPr>
          <p:cNvPr id="172035" name="Rectangle 3"/>
          <p:cNvSpPr>
            <a:spLocks noGrp="1" noChangeArrowheads="1"/>
          </p:cNvSpPr>
          <p:nvPr>
            <p:ph idx="1"/>
          </p:nvPr>
        </p:nvSpPr>
        <p:spPr>
          <a:xfrm>
            <a:off x="685800" y="1752600"/>
            <a:ext cx="7315200" cy="4191000"/>
          </a:xfrm>
        </p:spPr>
        <p:txBody>
          <a:bodyPr/>
          <a:lstStyle/>
          <a:p>
            <a:r>
              <a:rPr lang="en-US" sz="2800"/>
              <a:t>Adds back in most of the variability that standard regression imputation removes</a:t>
            </a:r>
          </a:p>
          <a:p>
            <a:r>
              <a:rPr lang="en-US" sz="2800"/>
              <a:t>However, can be difficult to implement when there are complex patterns of missing data</a:t>
            </a:r>
          </a:p>
          <a:p>
            <a:r>
              <a:rPr lang="en-US" sz="2800"/>
              <a:t>(One option it to use an MI package but just have it impute once)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85800" y="914400"/>
            <a:ext cx="7772400" cy="838200"/>
          </a:xfrm>
        </p:spPr>
        <p:txBody>
          <a:bodyPr>
            <a:normAutofit fontScale="90000"/>
          </a:bodyPr>
          <a:lstStyle/>
          <a:p>
            <a:r>
              <a:rPr lang="en-US" sz="3200"/>
              <a:t>Example: Project Connect</a:t>
            </a:r>
            <a:br>
              <a:rPr lang="en-US" sz="3200"/>
            </a:br>
            <a:endParaRPr lang="en-US" sz="3200"/>
          </a:p>
        </p:txBody>
      </p:sp>
      <p:graphicFrame>
        <p:nvGraphicFramePr>
          <p:cNvPr id="105496" name="Group 24"/>
          <p:cNvGraphicFramePr>
            <a:graphicFrameLocks noGrp="1"/>
          </p:cNvGraphicFramePr>
          <p:nvPr>
            <p:ph type="tbl" idx="1"/>
          </p:nvPr>
        </p:nvGraphicFramePr>
        <p:xfrm>
          <a:off x="1028700" y="2819400"/>
          <a:ext cx="7086600" cy="2819401"/>
        </p:xfrm>
        <a:graphic>
          <a:graphicData uri="http://schemas.openxmlformats.org/drawingml/2006/table">
            <a:tbl>
              <a:tblPr/>
              <a:tblGrid>
                <a:gridCol w="19050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12461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sz="2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dirty="0" smtClean="0">
                          <a:ln>
                            <a:noFill/>
                          </a:ln>
                          <a:solidFill>
                            <a:schemeClr val="tx1"/>
                          </a:solidFill>
                          <a:effectLst/>
                          <a:latin typeface="Tahoma" pitchFamily="34" charset="0"/>
                        </a:rPr>
                        <a:t>Complete Cases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smtClean="0">
                          <a:ln>
                            <a:noFill/>
                          </a:ln>
                          <a:solidFill>
                            <a:schemeClr val="tx1"/>
                          </a:solidFill>
                          <a:effectLst/>
                          <a:latin typeface="Tahoma" pitchFamily="34" charset="0"/>
                        </a:rPr>
                        <a:t>MI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732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smtClean="0">
                          <a:ln>
                            <a:noFill/>
                          </a:ln>
                          <a:solidFill>
                            <a:schemeClr val="tx1"/>
                          </a:solidFill>
                          <a:effectLst/>
                          <a:latin typeface="Tahoma" pitchFamily="34" charset="0"/>
                        </a:rPr>
                        <a:t>Intervention Effect (log scale for outcome)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dirty="0" smtClean="0">
                          <a:ln>
                            <a:noFill/>
                          </a:ln>
                          <a:solidFill>
                            <a:schemeClr val="tx1"/>
                          </a:solidFill>
                          <a:effectLst/>
                          <a:latin typeface="Tahoma" pitchFamily="34" charset="0"/>
                        </a:rPr>
                        <a:t>-0.36</a:t>
                      </a:r>
                    </a:p>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dirty="0" smtClean="0">
                          <a:ln>
                            <a:noFill/>
                          </a:ln>
                          <a:solidFill>
                            <a:schemeClr val="tx1"/>
                          </a:solidFill>
                          <a:effectLst/>
                          <a:latin typeface="Tahoma" pitchFamily="34" charset="0"/>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dirty="0" smtClean="0">
                          <a:ln>
                            <a:noFill/>
                          </a:ln>
                          <a:solidFill>
                            <a:schemeClr val="tx1"/>
                          </a:solidFill>
                          <a:effectLst/>
                          <a:latin typeface="Tahoma" pitchFamily="34" charset="0"/>
                          <a:cs typeface="Times New Roman" pitchFamily="18" charset="0"/>
                        </a:rPr>
                        <a:t>-0.50*</a:t>
                      </a:r>
                    </a:p>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dirty="0" smtClean="0">
                          <a:ln>
                            <a:noFill/>
                          </a:ln>
                          <a:solidFill>
                            <a:schemeClr val="tx1"/>
                          </a:solidFill>
                          <a:effectLst/>
                          <a:latin typeface="Tahoma" pitchFamily="34" charset="0"/>
                          <a:cs typeface="Times New Roman" pitchFamily="18" charset="0"/>
                        </a:rPr>
                        <a:t>(.23)</a:t>
                      </a:r>
                      <a:endParaRPr kumimoji="0" lang="en-US" sz="2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5495" name="Text Box 23"/>
          <p:cNvSpPr txBox="1">
            <a:spLocks noChangeArrowheads="1"/>
          </p:cNvSpPr>
          <p:nvPr/>
        </p:nvSpPr>
        <p:spPr bwMode="auto">
          <a:xfrm>
            <a:off x="609600" y="1600200"/>
            <a:ext cx="785849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Arial" panose="020B0604020202020204" pitchFamily="34" charset="0"/>
              <a:buChar char="•"/>
            </a:pPr>
            <a:r>
              <a:rPr lang="en-US" sz="2000" dirty="0">
                <a:solidFill>
                  <a:schemeClr val="accent1"/>
                </a:solidFill>
                <a:latin typeface="Tahoma" pitchFamily="34" charset="0"/>
              </a:rPr>
              <a:t> </a:t>
            </a:r>
            <a:r>
              <a:rPr lang="en-US" sz="2000" dirty="0">
                <a:solidFill>
                  <a:schemeClr val="accent1"/>
                </a:solidFill>
                <a:latin typeface="微软雅黑 Light" panose="020B0502040204020203" pitchFamily="34" charset="-122"/>
                <a:ea typeface="微软雅黑 Light" panose="020B0502040204020203" pitchFamily="34" charset="-122"/>
              </a:rPr>
              <a:t>Treatment effects estimates with standard errors in parentheses</a:t>
            </a:r>
          </a:p>
          <a:p>
            <a:pPr marL="342900" indent="-342900">
              <a:buFont typeface="Arial" panose="020B0604020202020204" pitchFamily="34" charset="0"/>
              <a:buChar char="•"/>
            </a:pPr>
            <a:r>
              <a:rPr lang="en-US" sz="2000" dirty="0">
                <a:solidFill>
                  <a:schemeClr val="accent1"/>
                </a:solidFill>
                <a:latin typeface="微软雅黑 Light" panose="020B0502040204020203" pitchFamily="34" charset="-122"/>
                <a:ea typeface="微软雅黑 Light" panose="020B0502040204020203" pitchFamily="34" charset="-122"/>
              </a:rPr>
              <a:t> Outcome is # unprotected sex acts at 12 months </a:t>
            </a:r>
            <a:r>
              <a:rPr lang="en-US" sz="2000" dirty="0" smtClean="0">
                <a:solidFill>
                  <a:schemeClr val="accent1"/>
                </a:solidFill>
                <a:latin typeface="微软雅黑 Light" panose="020B0502040204020203" pitchFamily="34" charset="-122"/>
                <a:ea typeface="微软雅黑 Light" panose="020B0502040204020203" pitchFamily="34" charset="-122"/>
              </a:rPr>
              <a:t>follow-up</a:t>
            </a:r>
            <a:endParaRPr lang="en-US" sz="200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1026"/>
          <p:cNvSpPr>
            <a:spLocks noGrp="1" noChangeArrowheads="1"/>
          </p:cNvSpPr>
          <p:nvPr>
            <p:ph type="title"/>
          </p:nvPr>
        </p:nvSpPr>
        <p:spPr>
          <a:xfrm>
            <a:off x="685800" y="609600"/>
            <a:ext cx="7772400" cy="609600"/>
          </a:xfrm>
        </p:spPr>
        <p:txBody>
          <a:bodyPr>
            <a:normAutofit/>
          </a:bodyPr>
          <a:lstStyle/>
          <a:p>
            <a:r>
              <a:rPr lang="en-US" sz="3000"/>
              <a:t>Regression imputation with noise: Stata</a:t>
            </a:r>
          </a:p>
        </p:txBody>
      </p:sp>
      <p:sp>
        <p:nvSpPr>
          <p:cNvPr id="174083" name="Rectangle 1027"/>
          <p:cNvSpPr>
            <a:spLocks noGrp="1" noChangeArrowheads="1"/>
          </p:cNvSpPr>
          <p:nvPr>
            <p:ph idx="1"/>
          </p:nvPr>
        </p:nvSpPr>
        <p:spPr>
          <a:xfrm>
            <a:off x="609600" y="1295400"/>
            <a:ext cx="7696200" cy="5562600"/>
          </a:xfrm>
        </p:spPr>
        <p:txBody>
          <a:bodyPr/>
          <a:lstStyle/>
          <a:p>
            <a:pPr>
              <a:lnSpc>
                <a:spcPct val="110000"/>
              </a:lnSpc>
            </a:pPr>
            <a:r>
              <a:rPr lang="en-US" sz="2000" dirty="0">
                <a:solidFill>
                  <a:srgbClr val="FF6633"/>
                </a:solidFill>
              </a:rPr>
              <a:t>Use the regress and predict commands to get predictions </a:t>
            </a:r>
          </a:p>
          <a:p>
            <a:pPr>
              <a:lnSpc>
                <a:spcPct val="110000"/>
              </a:lnSpc>
            </a:pPr>
            <a:r>
              <a:rPr lang="en-US" sz="2000" dirty="0">
                <a:solidFill>
                  <a:srgbClr val="FF6633"/>
                </a:solidFill>
              </a:rPr>
              <a:t>Use the predict command with option “</a:t>
            </a:r>
            <a:r>
              <a:rPr lang="en-US" sz="2000" dirty="0" err="1">
                <a:solidFill>
                  <a:srgbClr val="FF6633"/>
                </a:solidFill>
              </a:rPr>
              <a:t>stdf</a:t>
            </a:r>
            <a:r>
              <a:rPr lang="en-US" sz="2000" dirty="0">
                <a:solidFill>
                  <a:srgbClr val="FF6633"/>
                </a:solidFill>
              </a:rPr>
              <a:t>” to get the standard errors of predictions (save to a variable called e.g. </a:t>
            </a:r>
            <a:r>
              <a:rPr lang="en-US" sz="2000" dirty="0" err="1">
                <a:solidFill>
                  <a:srgbClr val="FF6633"/>
                </a:solidFill>
                <a:latin typeface="Courier New" pitchFamily="49" charset="0"/>
              </a:rPr>
              <a:t>std_pred</a:t>
            </a:r>
            <a:r>
              <a:rPr lang="en-US" sz="2000" dirty="0">
                <a:solidFill>
                  <a:srgbClr val="FF6633"/>
                </a:solidFill>
              </a:rPr>
              <a:t>)</a:t>
            </a:r>
          </a:p>
          <a:p>
            <a:pPr>
              <a:lnSpc>
                <a:spcPct val="110000"/>
              </a:lnSpc>
            </a:pPr>
            <a:r>
              <a:rPr lang="en-US" sz="2000" dirty="0"/>
              <a:t>(note the impute command in </a:t>
            </a:r>
            <a:r>
              <a:rPr lang="en-US" sz="2000" dirty="0" err="1"/>
              <a:t>Stata</a:t>
            </a:r>
            <a:r>
              <a:rPr lang="en-US" sz="2000" dirty="0"/>
              <a:t> gives you the standard error of the mean prediction not the forecast standard error) </a:t>
            </a:r>
          </a:p>
          <a:p>
            <a:pPr>
              <a:lnSpc>
                <a:spcPct val="110000"/>
              </a:lnSpc>
            </a:pPr>
            <a:r>
              <a:rPr lang="en-US" sz="2000" dirty="0"/>
              <a:t>Create a new variable, </a:t>
            </a:r>
            <a:r>
              <a:rPr lang="en-US" sz="2000" dirty="0">
                <a:latin typeface="Courier New" pitchFamily="49" charset="0"/>
              </a:rPr>
              <a:t>noise</a:t>
            </a:r>
            <a:r>
              <a:rPr lang="en-US" sz="2000" i="1" dirty="0"/>
              <a:t>,</a:t>
            </a:r>
            <a:r>
              <a:rPr lang="en-US" sz="2000" dirty="0"/>
              <a:t> by using the </a:t>
            </a:r>
            <a:r>
              <a:rPr lang="en-US" sz="2000" dirty="0" err="1"/>
              <a:t>drawnorm</a:t>
            </a:r>
            <a:r>
              <a:rPr lang="en-US" sz="2000" dirty="0"/>
              <a:t> command with option </a:t>
            </a:r>
            <a:r>
              <a:rPr lang="en-US" sz="2000" dirty="0" err="1"/>
              <a:t>sds</a:t>
            </a:r>
            <a:r>
              <a:rPr lang="en-US" sz="2000" dirty="0"/>
              <a:t>(a) where a=max(</a:t>
            </a:r>
            <a:r>
              <a:rPr lang="en-US" sz="2000" dirty="0" err="1"/>
              <a:t>sqrt</a:t>
            </a:r>
            <a:r>
              <a:rPr lang="en-US" sz="2000" dirty="0"/>
              <a:t>(</a:t>
            </a:r>
            <a:r>
              <a:rPr lang="en-US" sz="2000" dirty="0" err="1"/>
              <a:t>std_pred</a:t>
            </a:r>
            <a:r>
              <a:rPr lang="en-US" sz="2000" dirty="0"/>
              <a:t>)).    [I have yet to find a way to generate a vector of normal random variables in </a:t>
            </a:r>
            <a:r>
              <a:rPr lang="en-US" sz="2000" dirty="0" err="1"/>
              <a:t>Stata</a:t>
            </a:r>
            <a:r>
              <a:rPr lang="en-US" sz="2000" dirty="0"/>
              <a:t> each from a different distribution -- e.g. each with a different </a:t>
            </a:r>
            <a:r>
              <a:rPr lang="en-US" sz="2000" dirty="0" err="1"/>
              <a:t>s.d.</a:t>
            </a:r>
            <a:r>
              <a:rPr lang="en-US" sz="2000" dirty="0"/>
              <a:t> -- but if you can do this with another software package that would be great] </a:t>
            </a:r>
          </a:p>
          <a:p>
            <a:pPr>
              <a:lnSpc>
                <a:spcPct val="110000"/>
              </a:lnSpc>
            </a:pPr>
            <a:r>
              <a:rPr lang="en-US" sz="2000" dirty="0"/>
              <a:t>Create a new variable that equals the prediction plus noise (make sure to only add noise for the </a:t>
            </a:r>
            <a:r>
              <a:rPr lang="en-US" sz="2000" i="1" dirty="0"/>
              <a:t>imputed</a:t>
            </a:r>
            <a:r>
              <a:rPr lang="en-US" sz="2000" dirty="0"/>
              <a:t> values!).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t>Comparison of stdp with stdf</a:t>
            </a:r>
          </a:p>
        </p:txBody>
      </p:sp>
      <p:pic>
        <p:nvPicPr>
          <p:cNvPr id="1771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4191000"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71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133600"/>
            <a:ext cx="4038600" cy="322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ctrTitle"/>
          </p:nvPr>
        </p:nvSpPr>
        <p:spPr/>
        <p:txBody>
          <a:bodyPr/>
          <a:lstStyle/>
          <a:p>
            <a:r>
              <a:rPr lang="en-US"/>
              <a:t>Multiple Imputation</a:t>
            </a:r>
          </a:p>
        </p:txBody>
      </p:sp>
      <p:sp>
        <p:nvSpPr>
          <p:cNvPr id="2" name="副标题 1"/>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85800" y="609600"/>
            <a:ext cx="7772400" cy="838200"/>
          </a:xfrm>
        </p:spPr>
        <p:txBody>
          <a:bodyPr/>
          <a:lstStyle/>
          <a:p>
            <a:r>
              <a:rPr lang="en-US" sz="3200"/>
              <a:t>Multiple Imputation</a:t>
            </a:r>
          </a:p>
        </p:txBody>
      </p:sp>
      <p:sp>
        <p:nvSpPr>
          <p:cNvPr id="151555" name="Rectangle 3"/>
          <p:cNvSpPr>
            <a:spLocks noGrp="1" noChangeArrowheads="1"/>
          </p:cNvSpPr>
          <p:nvPr>
            <p:ph idx="1"/>
          </p:nvPr>
        </p:nvSpPr>
        <p:spPr/>
        <p:txBody>
          <a:bodyPr/>
          <a:lstStyle/>
          <a:p>
            <a:r>
              <a:rPr lang="en-US" sz="2600"/>
              <a:t>What is it?</a:t>
            </a:r>
          </a:p>
          <a:p>
            <a:pPr lvl="1"/>
            <a:r>
              <a:rPr lang="en-US" sz="2600"/>
              <a:t>Description</a:t>
            </a:r>
          </a:p>
          <a:p>
            <a:pPr lvl="1"/>
            <a:r>
              <a:rPr lang="en-US" sz="2600"/>
              <a:t>What are its strengths and weaknesses</a:t>
            </a:r>
          </a:p>
          <a:p>
            <a:pPr lvl="1"/>
            <a:r>
              <a:rPr lang="en-US" sz="2600"/>
              <a:t>Assumptions?</a:t>
            </a:r>
          </a:p>
          <a:p>
            <a:r>
              <a:rPr lang="en-US" sz="2600"/>
              <a:t>How does it work</a:t>
            </a:r>
          </a:p>
          <a:p>
            <a:pPr lvl="1"/>
            <a:r>
              <a:rPr lang="en-US" sz="2600"/>
              <a:t>Generally</a:t>
            </a:r>
          </a:p>
          <a:p>
            <a:pPr lvl="1"/>
            <a:r>
              <a:rPr lang="en-US" sz="2600"/>
              <a:t>Software</a:t>
            </a:r>
          </a:p>
          <a:p>
            <a:r>
              <a:rPr lang="en-US" sz="2600"/>
              <a:t>Why should we trust it?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09600" y="533400"/>
            <a:ext cx="7772400" cy="685800"/>
          </a:xfrm>
        </p:spPr>
        <p:txBody>
          <a:bodyPr/>
          <a:lstStyle/>
          <a:p>
            <a:r>
              <a:rPr lang="en-US" sz="3200"/>
              <a:t>Multiple Imputation: What is it?</a:t>
            </a:r>
          </a:p>
        </p:txBody>
      </p:sp>
      <p:sp>
        <p:nvSpPr>
          <p:cNvPr id="72707" name="Rectangle 3"/>
          <p:cNvSpPr>
            <a:spLocks noGrp="1" noChangeArrowheads="1"/>
          </p:cNvSpPr>
          <p:nvPr>
            <p:ph idx="1"/>
          </p:nvPr>
        </p:nvSpPr>
        <p:spPr>
          <a:xfrm>
            <a:off x="685800" y="1447800"/>
            <a:ext cx="7353300" cy="4191000"/>
          </a:xfrm>
        </p:spPr>
        <p:txBody>
          <a:bodyPr/>
          <a:lstStyle/>
          <a:p>
            <a:pPr>
              <a:lnSpc>
                <a:spcPct val="90000"/>
              </a:lnSpc>
              <a:spcBef>
                <a:spcPct val="10000"/>
              </a:spcBef>
            </a:pPr>
            <a:r>
              <a:rPr lang="en-US" sz="2600"/>
              <a:t>Uses observed data to impute missing values that reflect both </a:t>
            </a:r>
            <a:r>
              <a:rPr lang="en-US" sz="2600" i="1"/>
              <a:t>sampling variability</a:t>
            </a:r>
            <a:r>
              <a:rPr lang="en-US" sz="2600"/>
              <a:t> and </a:t>
            </a:r>
            <a:r>
              <a:rPr lang="en-US" sz="2600" i="1"/>
              <a:t>model uncertainty</a:t>
            </a:r>
          </a:p>
          <a:p>
            <a:pPr>
              <a:lnSpc>
                <a:spcPct val="90000"/>
              </a:lnSpc>
              <a:spcBef>
                <a:spcPct val="10000"/>
              </a:spcBef>
            </a:pPr>
            <a:r>
              <a:rPr lang="en-US" sz="2600"/>
              <a:t>Creates several imputations for each missing value and thus creates several completed datasets</a:t>
            </a:r>
          </a:p>
          <a:p>
            <a:pPr>
              <a:lnSpc>
                <a:spcPct val="90000"/>
              </a:lnSpc>
              <a:spcBef>
                <a:spcPct val="10000"/>
              </a:spcBef>
            </a:pPr>
            <a:r>
              <a:rPr lang="en-US" sz="2600"/>
              <a:t>Compete data analyses can be performed on each dataset</a:t>
            </a:r>
          </a:p>
          <a:p>
            <a:pPr>
              <a:lnSpc>
                <a:spcPct val="90000"/>
              </a:lnSpc>
              <a:spcBef>
                <a:spcPct val="10000"/>
              </a:spcBef>
            </a:pPr>
            <a:r>
              <a:rPr lang="en-US" sz="2600"/>
              <a:t>Answers from each dataset are combined using standard rules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7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7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7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533400" y="228600"/>
            <a:ext cx="7406640" cy="1356360"/>
          </a:xfrm>
        </p:spPr>
        <p:txBody>
          <a:bodyPr/>
          <a:lstStyle/>
          <a:p>
            <a:r>
              <a:rPr lang="en-US" dirty="0"/>
              <a:t>Multiple Imputation</a:t>
            </a:r>
          </a:p>
        </p:txBody>
      </p:sp>
      <p:graphicFrame>
        <p:nvGraphicFramePr>
          <p:cNvPr id="115715" name="Group 3"/>
          <p:cNvGraphicFramePr>
            <a:graphicFrameLocks noGrp="1"/>
          </p:cNvGraphicFramePr>
          <p:nvPr/>
        </p:nvGraphicFramePr>
        <p:xfrm>
          <a:off x="838200" y="1828800"/>
          <a:ext cx="2971800" cy="4343400"/>
        </p:xfrm>
        <a:graphic>
          <a:graphicData uri="http://schemas.openxmlformats.org/drawingml/2006/table">
            <a:tbl>
              <a:tblPr/>
              <a:tblGrid>
                <a:gridCol w="7429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15762" name="AutoShape 50"/>
          <p:cNvSpPr>
            <a:spLocks noChangeArrowheads="1"/>
          </p:cNvSpPr>
          <p:nvPr/>
        </p:nvSpPr>
        <p:spPr bwMode="auto">
          <a:xfrm>
            <a:off x="3886200" y="3429000"/>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15906" name="Group 194"/>
          <p:cNvGraphicFramePr>
            <a:graphicFrameLocks noGrp="1"/>
          </p:cNvGraphicFramePr>
          <p:nvPr>
            <p:extLst>
              <p:ext uri="{D42A27DB-BD31-4B8C-83A1-F6EECF244321}">
                <p14:modId xmlns:p14="http://schemas.microsoft.com/office/powerpoint/2010/main" val="4184165548"/>
              </p:ext>
            </p:extLst>
          </p:nvPr>
        </p:nvGraphicFramePr>
        <p:xfrm>
          <a:off x="4876800" y="1295400"/>
          <a:ext cx="1752600" cy="2194560"/>
        </p:xfrm>
        <a:graphic>
          <a:graphicData uri="http://schemas.openxmlformats.org/drawingml/2006/table">
            <a:tbl>
              <a:tblPr/>
              <a:tblGrid>
                <a:gridCol w="438150">
                  <a:extLst>
                    <a:ext uri="{9D8B030D-6E8A-4147-A177-3AD203B41FA5}">
                      <a16:colId xmlns:a16="http://schemas.microsoft.com/office/drawing/2014/main" val="20000"/>
                    </a:ext>
                  </a:extLst>
                </a:gridCol>
                <a:gridCol w="415925">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tblGrid>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2"/>
                          </a:solidFill>
                          <a:effectLst/>
                          <a:latin typeface="Tahoma" pitchFamily="34" charset="0"/>
                        </a:rPr>
                        <a:t>X</a:t>
                      </a:r>
                      <a:r>
                        <a:rPr kumimoji="0" lang="en-US" sz="1200" b="0" i="0" u="none" strike="noStrike" cap="none" normalizeH="0" baseline="-25000" smtClean="0">
                          <a:ln>
                            <a:noFill/>
                          </a:ln>
                          <a:solidFill>
                            <a:schemeClr val="tx2"/>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2"/>
                          </a:solidFill>
                          <a:effectLst/>
                          <a:latin typeface="Tahoma" pitchFamily="34" charset="0"/>
                        </a:rPr>
                        <a:t>X</a:t>
                      </a:r>
                      <a:r>
                        <a:rPr kumimoji="0" lang="en-US" sz="1200" b="0" i="0" u="none" strike="noStrike" cap="none" normalizeH="0" baseline="-25000" smtClean="0">
                          <a:ln>
                            <a:noFill/>
                          </a:ln>
                          <a:solidFill>
                            <a:schemeClr val="tx2"/>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2"/>
                          </a:solidFill>
                          <a:effectLst/>
                          <a:latin typeface="Tahoma" pitchFamily="34" charset="0"/>
                        </a:rPr>
                        <a:t>X</a:t>
                      </a:r>
                      <a:r>
                        <a:rPr kumimoji="0" lang="en-US" sz="1200" b="0" i="0" u="none" strike="noStrike" cap="none" normalizeH="0" baseline="-25000" smtClean="0">
                          <a:ln>
                            <a:noFill/>
                          </a:ln>
                          <a:solidFill>
                            <a:schemeClr val="tx2"/>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2"/>
                          </a:solidFill>
                          <a:effectLst/>
                          <a:latin typeface="Tahoma" pitchFamily="34" charset="0"/>
                        </a:rPr>
                        <a:t>X</a:t>
                      </a:r>
                      <a:r>
                        <a:rPr kumimoji="0" lang="en-US" sz="1200" b="0" i="0" u="none" strike="noStrike" cap="none" normalizeH="0" baseline="-25000" smtClean="0">
                          <a:ln>
                            <a:noFill/>
                          </a:ln>
                          <a:solidFill>
                            <a:schemeClr val="tx2"/>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dirty="0" smtClean="0">
                          <a:ln>
                            <a:noFill/>
                          </a:ln>
                          <a:solidFill>
                            <a:schemeClr val="tx1"/>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dirty="0" smtClean="0">
                          <a:ln>
                            <a:noFill/>
                          </a:ln>
                          <a:solidFill>
                            <a:srgbClr val="CC330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5907" name="Group 195"/>
          <p:cNvGraphicFramePr>
            <a:graphicFrameLocks noGrp="1"/>
          </p:cNvGraphicFramePr>
          <p:nvPr>
            <p:extLst>
              <p:ext uri="{D42A27DB-BD31-4B8C-83A1-F6EECF244321}">
                <p14:modId xmlns:p14="http://schemas.microsoft.com/office/powerpoint/2010/main" val="863768535"/>
              </p:ext>
            </p:extLst>
          </p:nvPr>
        </p:nvGraphicFramePr>
        <p:xfrm>
          <a:off x="6934200" y="1295400"/>
          <a:ext cx="1752600" cy="2194560"/>
        </p:xfrm>
        <a:graphic>
          <a:graphicData uri="http://schemas.openxmlformats.org/drawingml/2006/table">
            <a:tbl>
              <a:tblPr/>
              <a:tblGrid>
                <a:gridCol w="438150">
                  <a:extLst>
                    <a:ext uri="{9D8B030D-6E8A-4147-A177-3AD203B41FA5}">
                      <a16:colId xmlns:a16="http://schemas.microsoft.com/office/drawing/2014/main" val="20000"/>
                    </a:ext>
                  </a:extLst>
                </a:gridCol>
                <a:gridCol w="415925">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tblGrid>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2"/>
                          </a:solidFill>
                          <a:effectLst/>
                          <a:latin typeface="Tahoma" pitchFamily="34" charset="0"/>
                        </a:rPr>
                        <a:t>X</a:t>
                      </a:r>
                      <a:r>
                        <a:rPr kumimoji="0" lang="en-US" sz="1200" b="0" i="0" u="none" strike="noStrike" cap="none" normalizeH="0" baseline="-25000" smtClean="0">
                          <a:ln>
                            <a:noFill/>
                          </a:ln>
                          <a:solidFill>
                            <a:schemeClr val="tx2"/>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2"/>
                          </a:solidFill>
                          <a:effectLst/>
                          <a:latin typeface="Tahoma" pitchFamily="34" charset="0"/>
                        </a:rPr>
                        <a:t>X</a:t>
                      </a:r>
                      <a:r>
                        <a:rPr kumimoji="0" lang="en-US" sz="1200" b="0" i="0" u="none" strike="noStrike" cap="none" normalizeH="0" baseline="-25000" smtClean="0">
                          <a:ln>
                            <a:noFill/>
                          </a:ln>
                          <a:solidFill>
                            <a:schemeClr val="tx2"/>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2"/>
                          </a:solidFill>
                          <a:effectLst/>
                          <a:latin typeface="Tahoma" pitchFamily="34" charset="0"/>
                        </a:rPr>
                        <a:t>X</a:t>
                      </a:r>
                      <a:r>
                        <a:rPr kumimoji="0" lang="en-US" sz="1200" b="0" i="0" u="none" strike="noStrike" cap="none" normalizeH="0" baseline="-25000" smtClean="0">
                          <a:ln>
                            <a:noFill/>
                          </a:ln>
                          <a:solidFill>
                            <a:schemeClr val="tx2"/>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2"/>
                          </a:solidFill>
                          <a:effectLst/>
                          <a:latin typeface="Tahoma" pitchFamily="34" charset="0"/>
                        </a:rPr>
                        <a:t>X</a:t>
                      </a:r>
                      <a:r>
                        <a:rPr kumimoji="0" lang="en-US" sz="1200" b="0" i="0" u="none" strike="noStrike" cap="none" normalizeH="0" baseline="-25000" smtClean="0">
                          <a:ln>
                            <a:noFill/>
                          </a:ln>
                          <a:solidFill>
                            <a:schemeClr val="tx2"/>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dirty="0" smtClean="0">
                          <a:ln>
                            <a:noFill/>
                          </a:ln>
                          <a:solidFill>
                            <a:srgbClr val="CC3300"/>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6001" name="Group 289"/>
          <p:cNvGraphicFramePr>
            <a:graphicFrameLocks noGrp="1"/>
          </p:cNvGraphicFramePr>
          <p:nvPr>
            <p:extLst>
              <p:ext uri="{D42A27DB-BD31-4B8C-83A1-F6EECF244321}">
                <p14:modId xmlns:p14="http://schemas.microsoft.com/office/powerpoint/2010/main" val="2681992200"/>
              </p:ext>
            </p:extLst>
          </p:nvPr>
        </p:nvGraphicFramePr>
        <p:xfrm>
          <a:off x="4876800" y="3886200"/>
          <a:ext cx="1752600" cy="2234565"/>
        </p:xfrm>
        <a:graphic>
          <a:graphicData uri="http://schemas.openxmlformats.org/drawingml/2006/table">
            <a:tbl>
              <a:tblPr/>
              <a:tblGrid>
                <a:gridCol w="438150">
                  <a:extLst>
                    <a:ext uri="{9D8B030D-6E8A-4147-A177-3AD203B41FA5}">
                      <a16:colId xmlns:a16="http://schemas.microsoft.com/office/drawing/2014/main" val="20000"/>
                    </a:ext>
                  </a:extLst>
                </a:gridCol>
                <a:gridCol w="415925">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tblGrid>
              <a:tr h="3143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2"/>
                          </a:solidFill>
                          <a:effectLst/>
                          <a:latin typeface="Tahoma" pitchFamily="34" charset="0"/>
                        </a:rPr>
                        <a:t>X</a:t>
                      </a:r>
                      <a:r>
                        <a:rPr kumimoji="0" lang="en-US" sz="1200" b="0" i="0" u="none" strike="noStrike" cap="none" normalizeH="0" baseline="-25000" smtClean="0">
                          <a:ln>
                            <a:noFill/>
                          </a:ln>
                          <a:solidFill>
                            <a:schemeClr val="tx2"/>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2"/>
                          </a:solidFill>
                          <a:effectLst/>
                          <a:latin typeface="Tahoma" pitchFamily="34" charset="0"/>
                        </a:rPr>
                        <a:t>X</a:t>
                      </a:r>
                      <a:r>
                        <a:rPr kumimoji="0" lang="en-US" sz="1200" b="0" i="0" u="none" strike="noStrike" cap="none" normalizeH="0" baseline="-25000" smtClean="0">
                          <a:ln>
                            <a:noFill/>
                          </a:ln>
                          <a:solidFill>
                            <a:schemeClr val="tx2"/>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2"/>
                          </a:solidFill>
                          <a:effectLst/>
                          <a:latin typeface="Tahoma" pitchFamily="34" charset="0"/>
                        </a:rPr>
                        <a:t>X</a:t>
                      </a:r>
                      <a:r>
                        <a:rPr kumimoji="0" lang="en-US" sz="1200" b="0" i="0" u="none" strike="noStrike" cap="none" normalizeH="0" baseline="-25000" smtClean="0">
                          <a:ln>
                            <a:noFill/>
                          </a:ln>
                          <a:solidFill>
                            <a:schemeClr val="tx2"/>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2"/>
                          </a:solidFill>
                          <a:effectLst/>
                          <a:latin typeface="Tahoma" pitchFamily="34" charset="0"/>
                        </a:rPr>
                        <a:t>X</a:t>
                      </a:r>
                      <a:r>
                        <a:rPr kumimoji="0" lang="en-US" sz="1200" b="0" i="0" u="none" strike="noStrike" cap="none" normalizeH="0" baseline="-25000" smtClean="0">
                          <a:ln>
                            <a:noFill/>
                          </a:ln>
                          <a:solidFill>
                            <a:schemeClr val="tx2"/>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dirty="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dirty="0" smtClean="0">
                          <a:ln>
                            <a:noFill/>
                          </a:ln>
                          <a:solidFill>
                            <a:srgbClr val="CC3300"/>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6002" name="Group 290"/>
          <p:cNvGraphicFramePr>
            <a:graphicFrameLocks noGrp="1"/>
          </p:cNvGraphicFramePr>
          <p:nvPr/>
        </p:nvGraphicFramePr>
        <p:xfrm>
          <a:off x="7010400" y="3886200"/>
          <a:ext cx="1752600" cy="2194560"/>
        </p:xfrm>
        <a:graphic>
          <a:graphicData uri="http://schemas.openxmlformats.org/drawingml/2006/table">
            <a:tbl>
              <a:tblPr/>
              <a:tblGrid>
                <a:gridCol w="438150">
                  <a:extLst>
                    <a:ext uri="{9D8B030D-6E8A-4147-A177-3AD203B41FA5}">
                      <a16:colId xmlns:a16="http://schemas.microsoft.com/office/drawing/2014/main" val="20000"/>
                    </a:ext>
                  </a:extLst>
                </a:gridCol>
                <a:gridCol w="415925">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tblGrid>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2"/>
                          </a:solidFill>
                          <a:effectLst/>
                          <a:latin typeface="Tahoma" pitchFamily="34" charset="0"/>
                        </a:rPr>
                        <a:t>X</a:t>
                      </a:r>
                      <a:r>
                        <a:rPr kumimoji="0" lang="en-US" sz="1200" b="0" i="0" u="none" strike="noStrike" cap="none" normalizeH="0" baseline="-25000" smtClean="0">
                          <a:ln>
                            <a:noFill/>
                          </a:ln>
                          <a:solidFill>
                            <a:schemeClr val="tx2"/>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2"/>
                          </a:solidFill>
                          <a:effectLst/>
                          <a:latin typeface="Tahoma" pitchFamily="34" charset="0"/>
                        </a:rPr>
                        <a:t>X</a:t>
                      </a:r>
                      <a:r>
                        <a:rPr kumimoji="0" lang="en-US" sz="1200" b="0" i="0" u="none" strike="noStrike" cap="none" normalizeH="0" baseline="-25000" smtClean="0">
                          <a:ln>
                            <a:noFill/>
                          </a:ln>
                          <a:solidFill>
                            <a:schemeClr val="tx2"/>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2"/>
                          </a:solidFill>
                          <a:effectLst/>
                          <a:latin typeface="Tahoma" pitchFamily="34" charset="0"/>
                        </a:rPr>
                        <a:t>X</a:t>
                      </a:r>
                      <a:r>
                        <a:rPr kumimoji="0" lang="en-US" sz="1200" b="0" i="0" u="none" strike="noStrike" cap="none" normalizeH="0" baseline="-25000" smtClean="0">
                          <a:ln>
                            <a:noFill/>
                          </a:ln>
                          <a:solidFill>
                            <a:schemeClr val="tx2"/>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2"/>
                          </a:solidFill>
                          <a:effectLst/>
                          <a:latin typeface="Tahoma" pitchFamily="34" charset="0"/>
                        </a:rPr>
                        <a:t>X</a:t>
                      </a:r>
                      <a:r>
                        <a:rPr kumimoji="0" lang="en-US" sz="1200" b="0" i="0" u="none" strike="noStrike" cap="none" normalizeH="0" baseline="-25000" smtClean="0">
                          <a:ln>
                            <a:noFill/>
                          </a:ln>
                          <a:solidFill>
                            <a:schemeClr val="tx2"/>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81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200" b="0" i="0" u="none" strike="noStrike" cap="none" normalizeH="0" baseline="0" smtClean="0">
                          <a:ln>
                            <a:noFill/>
                          </a:ln>
                          <a:solidFill>
                            <a:srgbClr val="CC3300"/>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685800" y="381000"/>
            <a:ext cx="7772400" cy="685800"/>
          </a:xfrm>
        </p:spPr>
        <p:txBody>
          <a:bodyPr>
            <a:normAutofit/>
          </a:bodyPr>
          <a:lstStyle/>
          <a:p>
            <a:r>
              <a:rPr lang="en-US"/>
              <a:t>MI: strengths </a:t>
            </a:r>
          </a:p>
        </p:txBody>
      </p:sp>
      <p:sp>
        <p:nvSpPr>
          <p:cNvPr id="152579" name="Rectangle 3"/>
          <p:cNvSpPr>
            <a:spLocks noGrp="1" noChangeArrowheads="1"/>
          </p:cNvSpPr>
          <p:nvPr>
            <p:ph idx="1"/>
          </p:nvPr>
        </p:nvSpPr>
        <p:spPr>
          <a:xfrm>
            <a:off x="685800" y="1219200"/>
            <a:ext cx="7772400" cy="4191000"/>
          </a:xfrm>
        </p:spPr>
        <p:txBody>
          <a:bodyPr>
            <a:noAutofit/>
          </a:bodyPr>
          <a:lstStyle/>
          <a:p>
            <a:r>
              <a:rPr lang="en-US" sz="2000" dirty="0"/>
              <a:t>Maintains entire dataset</a:t>
            </a:r>
          </a:p>
          <a:p>
            <a:r>
              <a:rPr lang="en-US" sz="2000" dirty="0"/>
              <a:t>Uses all available information</a:t>
            </a:r>
          </a:p>
          <a:p>
            <a:r>
              <a:rPr lang="en-US" sz="2000" dirty="0"/>
              <a:t>Relies on weaker (more plausible) assumptions about the missing data mechanism</a:t>
            </a:r>
          </a:p>
          <a:p>
            <a:pPr>
              <a:spcBef>
                <a:spcPct val="10000"/>
              </a:spcBef>
            </a:pPr>
            <a:r>
              <a:rPr lang="en-US" sz="2000" dirty="0"/>
              <a:t>Properly reflects two kinds of uncertainty about the missing values (so, confidence intervals have correct coverage properties)</a:t>
            </a:r>
          </a:p>
          <a:p>
            <a:pPr lvl="1">
              <a:spcBef>
                <a:spcPct val="10000"/>
              </a:spcBef>
            </a:pPr>
            <a:r>
              <a:rPr lang="en-US" sz="2000" dirty="0"/>
              <a:t>Sampling uncertainty</a:t>
            </a:r>
          </a:p>
          <a:p>
            <a:pPr lvl="1">
              <a:spcBef>
                <a:spcPct val="10000"/>
              </a:spcBef>
            </a:pPr>
            <a:r>
              <a:rPr lang="en-US" sz="2000" dirty="0"/>
              <a:t>Model uncertainty</a:t>
            </a:r>
          </a:p>
          <a:p>
            <a:r>
              <a:rPr lang="en-US" sz="2000" dirty="0"/>
              <a:t>Maintains relationships between variables</a:t>
            </a:r>
          </a:p>
          <a:p>
            <a:r>
              <a:rPr lang="en-US" sz="2000" dirty="0"/>
              <a:t>One set of imputed datasets can be used for </a:t>
            </a:r>
            <a:r>
              <a:rPr lang="en-US" sz="2000" i="1" dirty="0"/>
              <a:t>many</a:t>
            </a:r>
            <a:r>
              <a:rPr lang="en-US" sz="2000" dirty="0"/>
              <a:t> analyses (allowing for release, for example, of public use imputed datasets)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MI: weaknesses</a:t>
            </a:r>
          </a:p>
        </p:txBody>
      </p:sp>
      <p:sp>
        <p:nvSpPr>
          <p:cNvPr id="153603" name="Rectangle 3"/>
          <p:cNvSpPr>
            <a:spLocks noGrp="1" noChangeArrowheads="1"/>
          </p:cNvSpPr>
          <p:nvPr>
            <p:ph idx="1"/>
          </p:nvPr>
        </p:nvSpPr>
        <p:spPr>
          <a:xfrm>
            <a:off x="685800" y="1752600"/>
            <a:ext cx="7467600" cy="4191000"/>
          </a:xfrm>
        </p:spPr>
        <p:txBody>
          <a:bodyPr/>
          <a:lstStyle/>
          <a:p>
            <a:r>
              <a:rPr lang="en-US" sz="2600"/>
              <a:t>Can be more complex to implement (though with current software this is becoming less and less of an issue)</a:t>
            </a:r>
          </a:p>
          <a:p>
            <a:r>
              <a:rPr lang="en-US" sz="2600"/>
              <a:t>May rely on stronger modeling assumptions than simpler methods</a:t>
            </a:r>
          </a:p>
          <a:p>
            <a:pPr>
              <a:buFontTx/>
              <a:buNone/>
            </a:pPr>
            <a:endParaRPr lang="en-US" sz="26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85800" y="609600"/>
            <a:ext cx="7772400" cy="609600"/>
          </a:xfrm>
        </p:spPr>
        <p:txBody>
          <a:bodyPr>
            <a:normAutofit fontScale="90000"/>
          </a:bodyPr>
          <a:lstStyle/>
          <a:p>
            <a:r>
              <a:rPr lang="en-US" sz="2800"/>
              <a:t>Assumptions about the missing data mechanism</a:t>
            </a:r>
          </a:p>
        </p:txBody>
      </p:sp>
      <p:sp>
        <p:nvSpPr>
          <p:cNvPr id="117763" name="Rectangle 3"/>
          <p:cNvSpPr>
            <a:spLocks noGrp="1" noChangeArrowheads="1"/>
          </p:cNvSpPr>
          <p:nvPr>
            <p:ph idx="1"/>
          </p:nvPr>
        </p:nvSpPr>
        <p:spPr>
          <a:xfrm>
            <a:off x="533400" y="1447800"/>
            <a:ext cx="8077200" cy="5105400"/>
          </a:xfrm>
        </p:spPr>
        <p:txBody>
          <a:bodyPr/>
          <a:lstStyle/>
          <a:p>
            <a:r>
              <a:rPr lang="en-US" sz="2000" dirty="0"/>
              <a:t>Formally, if our data are </a:t>
            </a:r>
            <a:r>
              <a:rPr lang="en-US" sz="2000" dirty="0">
                <a:solidFill>
                  <a:srgbClr val="FF3300"/>
                </a:solidFill>
              </a:rPr>
              <a:t>missing at random</a:t>
            </a:r>
            <a:r>
              <a:rPr lang="en-US" sz="2000" dirty="0"/>
              <a:t> then:</a:t>
            </a:r>
          </a:p>
          <a:p>
            <a:pPr algn="ctr">
              <a:buFontTx/>
              <a:buNone/>
            </a:pPr>
            <a:r>
              <a:rPr lang="en-US" sz="2000" i="1" dirty="0">
                <a:latin typeface="Times New Roman" panose="02020603050405020304" pitchFamily="18" charset="0"/>
                <a:cs typeface="Times New Roman" panose="02020603050405020304" pitchFamily="18" charset="0"/>
              </a:rPr>
              <a:t>p(R|X) = p(</a:t>
            </a:r>
            <a:r>
              <a:rPr lang="en-US" sz="2000" i="1" dirty="0" err="1">
                <a:latin typeface="Times New Roman" panose="02020603050405020304" pitchFamily="18" charset="0"/>
                <a:cs typeface="Times New Roman" panose="02020603050405020304" pitchFamily="18" charset="0"/>
              </a:rPr>
              <a:t>R|X</a:t>
            </a:r>
            <a:r>
              <a:rPr lang="en-US" sz="2000" i="1" baseline="30000" dirty="0" err="1">
                <a:latin typeface="Times New Roman" panose="02020603050405020304" pitchFamily="18" charset="0"/>
                <a:cs typeface="Times New Roman" panose="02020603050405020304" pitchFamily="18" charset="0"/>
              </a:rPr>
              <a:t>obs</a:t>
            </a:r>
            <a:r>
              <a:rPr lang="en-US" sz="2000" i="1" dirty="0">
                <a:latin typeface="Times New Roman" panose="02020603050405020304" pitchFamily="18" charset="0"/>
                <a:cs typeface="Times New Roman" panose="02020603050405020304" pitchFamily="18" charset="0"/>
              </a:rPr>
              <a:t>)</a:t>
            </a:r>
          </a:p>
          <a:p>
            <a:pPr>
              <a:buFontTx/>
              <a:buNone/>
            </a:pPr>
            <a:r>
              <a:rPr lang="en-US" sz="2000" dirty="0"/>
              <a:t>     where </a:t>
            </a:r>
            <a:r>
              <a:rPr lang="en-US" sz="2000" dirty="0" err="1"/>
              <a:t>X</a:t>
            </a:r>
            <a:r>
              <a:rPr lang="en-US" sz="2000" baseline="30000" dirty="0" err="1"/>
              <a:t>obs</a:t>
            </a:r>
            <a:r>
              <a:rPr lang="en-US" sz="2000" dirty="0"/>
              <a:t> denotes the portion of the data matrix that is observed. </a:t>
            </a:r>
          </a:p>
          <a:p>
            <a:r>
              <a:rPr lang="en-US" sz="2000" dirty="0"/>
              <a:t>Intuitively, this means that if two observations had the same values for all their observed covariates we would expect them to be equally likely to have missing values on the others.</a:t>
            </a:r>
          </a:p>
          <a:p>
            <a:r>
              <a:rPr lang="en-US" sz="2000" dirty="0"/>
              <a:t>Note that this is an untestable assumption and is distinct from decisions about how to </a:t>
            </a:r>
            <a:r>
              <a:rPr lang="en-US" sz="2000" i="1" dirty="0"/>
              <a:t>predict</a:t>
            </a:r>
            <a:r>
              <a:rPr lang="en-US" sz="2000" dirty="0"/>
              <a:t> missing values</a:t>
            </a:r>
          </a:p>
          <a:p>
            <a:r>
              <a:rPr lang="en-US" sz="2000" dirty="0"/>
              <a:t>(This is called an </a:t>
            </a:r>
            <a:r>
              <a:rPr lang="en-US" sz="2000" dirty="0">
                <a:solidFill>
                  <a:srgbClr val="FF3300"/>
                </a:solidFill>
              </a:rPr>
              <a:t>ignorable</a:t>
            </a:r>
            <a:r>
              <a:rPr lang="en-US" sz="2000" dirty="0"/>
              <a:t> missing data mechanism (if the parameters of this model are distinct from the parameters of the sampling distribution of the data) because this allows us to avoid modeling the missing data mechanism -- it can be “ignored” -- when making inferences about the parameters of the sampling distribution)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85800" y="609600"/>
            <a:ext cx="7772400" cy="609600"/>
          </a:xfrm>
        </p:spPr>
        <p:txBody>
          <a:bodyPr>
            <a:normAutofit fontScale="90000"/>
          </a:bodyPr>
          <a:lstStyle/>
          <a:p>
            <a:r>
              <a:rPr lang="en-US" sz="3000"/>
              <a:t>Comparison to complete case assumptions</a:t>
            </a:r>
          </a:p>
        </p:txBody>
      </p:sp>
      <p:sp>
        <p:nvSpPr>
          <p:cNvPr id="123907" name="Rectangle 3"/>
          <p:cNvSpPr>
            <a:spLocks noGrp="1" noChangeArrowheads="1"/>
          </p:cNvSpPr>
          <p:nvPr>
            <p:ph idx="1"/>
          </p:nvPr>
        </p:nvSpPr>
        <p:spPr>
          <a:xfrm>
            <a:off x="533400" y="1752600"/>
            <a:ext cx="7772400" cy="4191000"/>
          </a:xfrm>
        </p:spPr>
        <p:txBody>
          <a:bodyPr/>
          <a:lstStyle/>
          <a:p>
            <a:pPr>
              <a:buFontTx/>
              <a:buNone/>
            </a:pPr>
            <a:r>
              <a:rPr lang="en-US" sz="2600" dirty="0"/>
              <a:t>	Recall that for complete cases the assumption about the missing data mechanism is: </a:t>
            </a:r>
          </a:p>
          <a:p>
            <a:pPr algn="ctr">
              <a:buFontTx/>
              <a:buNone/>
            </a:pPr>
            <a:r>
              <a:rPr lang="en-US" sz="2600" i="1" dirty="0">
                <a:latin typeface="Times New Roman" panose="02020603050405020304" pitchFamily="18" charset="0"/>
                <a:cs typeface="Times New Roman" panose="02020603050405020304" pitchFamily="18" charset="0"/>
              </a:rPr>
              <a:t>p(R|X) = p(R) </a:t>
            </a:r>
          </a:p>
          <a:p>
            <a:pPr>
              <a:buFontTx/>
              <a:buNone/>
            </a:pPr>
            <a:r>
              <a:rPr lang="en-US" sz="2600" dirty="0"/>
              <a:t>	Which says that the units with missing data are simply a random sample of all the units (all have equal probability of having missing data)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Outline</a:t>
            </a:r>
          </a:p>
        </p:txBody>
      </p:sp>
      <p:sp>
        <p:nvSpPr>
          <p:cNvPr id="154627" name="Rectangle 3"/>
          <p:cNvSpPr>
            <a:spLocks noGrp="1" noChangeArrowheads="1"/>
          </p:cNvSpPr>
          <p:nvPr>
            <p:ph idx="1"/>
          </p:nvPr>
        </p:nvSpPr>
        <p:spPr/>
        <p:txBody>
          <a:bodyPr>
            <a:normAutofit/>
          </a:bodyPr>
          <a:lstStyle/>
          <a:p>
            <a:r>
              <a:rPr lang="en-US" sz="2800" dirty="0"/>
              <a:t>Part 1: Missing data and simple solutions</a:t>
            </a:r>
          </a:p>
          <a:p>
            <a:pPr lvl="1"/>
            <a:r>
              <a:rPr lang="en-US" sz="2400" dirty="0"/>
              <a:t>Traditional solutions that throw away data</a:t>
            </a:r>
          </a:p>
          <a:p>
            <a:pPr lvl="1"/>
            <a:r>
              <a:rPr lang="en-US" sz="2400" dirty="0"/>
              <a:t>Traditional solutions that impute once</a:t>
            </a:r>
          </a:p>
          <a:p>
            <a:pPr lvl="1"/>
            <a:r>
              <a:rPr lang="en-US" sz="2400" dirty="0"/>
              <a:t>Regression imputation with noise</a:t>
            </a:r>
          </a:p>
          <a:p>
            <a:r>
              <a:rPr lang="en-US" sz="2800" dirty="0">
                <a:solidFill>
                  <a:srgbClr val="336699"/>
                </a:solidFill>
              </a:rPr>
              <a:t>Part 2:  Multiple Imputation</a:t>
            </a:r>
          </a:p>
          <a:p>
            <a:pPr lvl="1"/>
            <a:r>
              <a:rPr lang="en-US" sz="2400" dirty="0">
                <a:solidFill>
                  <a:srgbClr val="336699"/>
                </a:solidFill>
              </a:rPr>
              <a:t>Overview</a:t>
            </a:r>
          </a:p>
          <a:p>
            <a:pPr lvl="1"/>
            <a:r>
              <a:rPr lang="en-US" sz="2400" dirty="0">
                <a:solidFill>
                  <a:srgbClr val="336699"/>
                </a:solidFill>
              </a:rPr>
              <a:t>Assumptions</a:t>
            </a:r>
          </a:p>
          <a:p>
            <a:pPr lvl="1"/>
            <a:r>
              <a:rPr lang="en-US" sz="2400" dirty="0">
                <a:solidFill>
                  <a:srgbClr val="336699"/>
                </a:solidFill>
              </a:rPr>
              <a:t>Models/Software</a:t>
            </a:r>
          </a:p>
          <a:p>
            <a:pPr lvl="1"/>
            <a:r>
              <a:rPr lang="en-US" sz="2400" dirty="0">
                <a:solidFill>
                  <a:srgbClr val="336699"/>
                </a:solidFill>
              </a:rPr>
              <a:t>(MI using mi in R)</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85800" y="609600"/>
            <a:ext cx="7772400" cy="685800"/>
          </a:xfrm>
        </p:spPr>
        <p:txBody>
          <a:bodyPr>
            <a:normAutofit fontScale="90000"/>
          </a:bodyPr>
          <a:lstStyle/>
          <a:p>
            <a:r>
              <a:rPr lang="en-US" sz="2800"/>
              <a:t>MI: non-ignorable missing data mechanisms?</a:t>
            </a:r>
          </a:p>
        </p:txBody>
      </p:sp>
      <p:sp>
        <p:nvSpPr>
          <p:cNvPr id="109571" name="Rectangle 3"/>
          <p:cNvSpPr>
            <a:spLocks noGrp="1" noChangeArrowheads="1"/>
          </p:cNvSpPr>
          <p:nvPr>
            <p:ph idx="1"/>
          </p:nvPr>
        </p:nvSpPr>
        <p:spPr>
          <a:xfrm>
            <a:off x="533400" y="1752600"/>
            <a:ext cx="8077200" cy="4191000"/>
          </a:xfrm>
        </p:spPr>
        <p:txBody>
          <a:bodyPr/>
          <a:lstStyle/>
          <a:p>
            <a:pPr>
              <a:lnSpc>
                <a:spcPct val="90000"/>
              </a:lnSpc>
            </a:pPr>
            <a:r>
              <a:rPr lang="en-US" sz="2400" i="1"/>
              <a:t>In theory</a:t>
            </a:r>
            <a:r>
              <a:rPr lang="en-US" sz="2400"/>
              <a:t>, MI can also handle “non-ignorable” missing data mechanisms such as:</a:t>
            </a:r>
          </a:p>
          <a:p>
            <a:pPr algn="ctr">
              <a:lnSpc>
                <a:spcPct val="90000"/>
              </a:lnSpc>
              <a:buFontTx/>
              <a:buNone/>
            </a:pPr>
            <a:r>
              <a:rPr lang="en-US" sz="2400"/>
              <a:t>p(R|X) = p(R|X</a:t>
            </a:r>
            <a:r>
              <a:rPr lang="en-US" sz="2400" baseline="30000"/>
              <a:t>obs</a:t>
            </a:r>
            <a:r>
              <a:rPr lang="en-US" sz="2400"/>
              <a:t>,Z)</a:t>
            </a:r>
          </a:p>
          <a:p>
            <a:pPr>
              <a:lnSpc>
                <a:spcPct val="90000"/>
              </a:lnSpc>
              <a:buFontTx/>
              <a:buNone/>
            </a:pPr>
            <a:r>
              <a:rPr lang="en-US" sz="2400"/>
              <a:t>   where X</a:t>
            </a:r>
            <a:r>
              <a:rPr lang="en-US" sz="2400" baseline="30000"/>
              <a:t>obs</a:t>
            </a:r>
            <a:r>
              <a:rPr lang="en-US" sz="2400"/>
              <a:t> denotes the portion of the data matrix that is observed, and Z denotes something partially or completely unobserved</a:t>
            </a:r>
          </a:p>
          <a:p>
            <a:pPr>
              <a:lnSpc>
                <a:spcPct val="90000"/>
              </a:lnSpc>
              <a:buFontTx/>
              <a:buNone/>
            </a:pPr>
            <a:endParaRPr lang="en-US" sz="2400"/>
          </a:p>
          <a:p>
            <a:pPr>
              <a:lnSpc>
                <a:spcPct val="90000"/>
              </a:lnSpc>
            </a:pPr>
            <a:r>
              <a:rPr lang="en-US" sz="2400"/>
              <a:t>Now we have to model the missing data mechanism explicitly</a:t>
            </a:r>
          </a:p>
          <a:p>
            <a:pPr>
              <a:lnSpc>
                <a:spcPct val="90000"/>
              </a:lnSpc>
            </a:pPr>
            <a:r>
              <a:rPr lang="en-US" sz="2400"/>
              <a:t>Current software does not accommodate such models</a:t>
            </a:r>
          </a:p>
          <a:p>
            <a:pPr>
              <a:lnSpc>
                <a:spcPct val="90000"/>
              </a:lnSpc>
              <a:buFontTx/>
              <a:buNone/>
            </a:pPr>
            <a:endParaRPr lang="en-US" sz="24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609600"/>
            <a:ext cx="7772400" cy="838200"/>
          </a:xfrm>
        </p:spPr>
        <p:txBody>
          <a:bodyPr/>
          <a:lstStyle/>
          <a:p>
            <a:r>
              <a:rPr lang="en-US" sz="2800"/>
              <a:t>MI: typical parametric assumptions</a:t>
            </a:r>
          </a:p>
        </p:txBody>
      </p:sp>
      <p:sp>
        <p:nvSpPr>
          <p:cNvPr id="80899" name="Rectangle 3"/>
          <p:cNvSpPr>
            <a:spLocks noGrp="1" noChangeArrowheads="1"/>
          </p:cNvSpPr>
          <p:nvPr>
            <p:ph idx="1"/>
          </p:nvPr>
        </p:nvSpPr>
        <p:spPr>
          <a:xfrm>
            <a:off x="533400" y="1752600"/>
            <a:ext cx="8077200" cy="4572000"/>
          </a:xfrm>
        </p:spPr>
        <p:txBody>
          <a:bodyPr/>
          <a:lstStyle/>
          <a:p>
            <a:r>
              <a:rPr lang="en-US" sz="2400"/>
              <a:t>We also have to specify a model for the data that guides how predictions are made.  These vary across software packages but can be separately broadly into </a:t>
            </a:r>
          </a:p>
          <a:p>
            <a:pPr lvl="1"/>
            <a:r>
              <a:rPr lang="en-US" sz="2400"/>
              <a:t>Joint models (Multivariate Normal? Loglinear? General Location Model?)</a:t>
            </a:r>
          </a:p>
          <a:p>
            <a:pPr lvl="1"/>
            <a:r>
              <a:rPr lang="en-US" sz="2400"/>
              <a:t>Conditional models (Different model for each variable with missing data) (these algorithms called regression switching or chained equations)</a:t>
            </a:r>
          </a:p>
          <a:p>
            <a:r>
              <a:rPr lang="en-US" sz="2400"/>
              <a:t>Moreover, if fitting a Bayesian model: Need to fit a prior distribution for parameters (generally kept as non-informative as possible)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ctrTitle"/>
          </p:nvPr>
        </p:nvSpPr>
        <p:spPr/>
        <p:txBody>
          <a:bodyPr/>
          <a:lstStyle/>
          <a:p>
            <a:pPr algn="ctr"/>
            <a:r>
              <a:rPr lang="en-US" sz="5400"/>
              <a:t>How does it work?</a:t>
            </a:r>
          </a:p>
        </p:txBody>
      </p:sp>
      <p:sp>
        <p:nvSpPr>
          <p:cNvPr id="2" name="副标题 1"/>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MI: How does it work?	</a:t>
            </a:r>
          </a:p>
        </p:txBody>
      </p:sp>
      <p:sp>
        <p:nvSpPr>
          <p:cNvPr id="73731" name="Rectangle 3"/>
          <p:cNvSpPr>
            <a:spLocks noGrp="1" noChangeArrowheads="1"/>
          </p:cNvSpPr>
          <p:nvPr>
            <p:ph idx="1"/>
          </p:nvPr>
        </p:nvSpPr>
        <p:spPr/>
        <p:txBody>
          <a:bodyPr/>
          <a:lstStyle/>
          <a:p>
            <a:pPr marL="609600" indent="-609600">
              <a:lnSpc>
                <a:spcPct val="110000"/>
              </a:lnSpc>
              <a:buFontTx/>
              <a:buAutoNum type="arabicPeriod"/>
            </a:pPr>
            <a:r>
              <a:rPr lang="en-US" sz="2600"/>
              <a:t>Specify and fit a model for the complete data </a:t>
            </a:r>
          </a:p>
          <a:p>
            <a:pPr marL="609600" indent="-609600">
              <a:lnSpc>
                <a:spcPct val="110000"/>
              </a:lnSpc>
              <a:buFontTx/>
              <a:buAutoNum type="arabicPeriod"/>
            </a:pPr>
            <a:r>
              <a:rPr lang="en-US" sz="2600"/>
              <a:t>Use this model to predict missing values </a:t>
            </a:r>
          </a:p>
          <a:p>
            <a:pPr marL="609600" indent="-609600">
              <a:lnSpc>
                <a:spcPct val="110000"/>
              </a:lnSpc>
              <a:buFontTx/>
              <a:buAutoNum type="arabicPeriod"/>
            </a:pPr>
            <a:r>
              <a:rPr lang="en-US" sz="2600"/>
              <a:t>Repeat (1)-(2) M times to create M complete datasets</a:t>
            </a:r>
          </a:p>
          <a:p>
            <a:pPr marL="609600" indent="-609600">
              <a:lnSpc>
                <a:spcPct val="110000"/>
              </a:lnSpc>
              <a:buFontTx/>
              <a:buAutoNum type="arabicPeriod"/>
            </a:pPr>
            <a:r>
              <a:rPr lang="en-US" sz="2600"/>
              <a:t>Perform your desired analysis in each dataset, then…</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a:bodyPr>
          <a:lstStyle/>
          <a:p>
            <a:r>
              <a:rPr lang="en-US" u="sng">
                <a:latin typeface="Times New Roman" pitchFamily="18" charset="0"/>
              </a:rPr>
              <a:t>Combining estimates across datasets:</a:t>
            </a:r>
          </a:p>
        </p:txBody>
      </p:sp>
      <p:sp>
        <p:nvSpPr>
          <p:cNvPr id="77827" name="Rectangle 3"/>
          <p:cNvSpPr>
            <a:spLocks noGrp="1" noChangeArrowheads="1"/>
          </p:cNvSpPr>
          <p:nvPr>
            <p:ph idx="1"/>
          </p:nvPr>
        </p:nvSpPr>
        <p:spPr/>
        <p:txBody>
          <a:bodyPr/>
          <a:lstStyle/>
          <a:p>
            <a:pPr>
              <a:lnSpc>
                <a:spcPct val="90000"/>
              </a:lnSpc>
              <a:buFontTx/>
              <a:buNone/>
            </a:pPr>
            <a:r>
              <a:rPr lang="en-US">
                <a:latin typeface="Times New Roman" pitchFamily="18" charset="0"/>
              </a:rPr>
              <a:t>Given estimates Q</a:t>
            </a:r>
            <a:r>
              <a:rPr lang="en-US" baseline="-25000">
                <a:latin typeface="Times New Roman" pitchFamily="18" charset="0"/>
              </a:rPr>
              <a:t>1</a:t>
            </a:r>
            <a:r>
              <a:rPr lang="en-US">
                <a:latin typeface="Times New Roman" pitchFamily="18" charset="0"/>
              </a:rPr>
              <a:t>…Q</a:t>
            </a:r>
            <a:r>
              <a:rPr lang="en-US" baseline="-25000">
                <a:latin typeface="Times New Roman" pitchFamily="18" charset="0"/>
              </a:rPr>
              <a:t>M</a:t>
            </a:r>
            <a:r>
              <a:rPr lang="en-US">
                <a:latin typeface="Times New Roman" pitchFamily="18" charset="0"/>
              </a:rPr>
              <a:t> and their corresponding standard errors, s</a:t>
            </a:r>
            <a:r>
              <a:rPr lang="en-US" baseline="-25000">
                <a:latin typeface="Times New Roman" pitchFamily="18" charset="0"/>
              </a:rPr>
              <a:t>1</a:t>
            </a:r>
            <a:r>
              <a:rPr lang="en-US">
                <a:latin typeface="Times New Roman" pitchFamily="18" charset="0"/>
              </a:rPr>
              <a:t>,…,s</a:t>
            </a:r>
            <a:r>
              <a:rPr lang="en-US" baseline="-25000">
                <a:latin typeface="Times New Roman" pitchFamily="18" charset="0"/>
              </a:rPr>
              <a:t>M</a:t>
            </a:r>
          </a:p>
          <a:p>
            <a:pPr>
              <a:lnSpc>
                <a:spcPct val="90000"/>
              </a:lnSpc>
              <a:buFontTx/>
              <a:buNone/>
            </a:pPr>
            <a:r>
              <a:rPr lang="en-US" baseline="-25000">
                <a:latin typeface="Times New Roman" pitchFamily="18" charset="0"/>
              </a:rPr>
              <a:t>                                           </a:t>
            </a:r>
          </a:p>
          <a:p>
            <a:pPr>
              <a:lnSpc>
                <a:spcPct val="90000"/>
              </a:lnSpc>
              <a:buFontTx/>
              <a:buNone/>
            </a:pPr>
            <a:r>
              <a:rPr lang="en-US">
                <a:latin typeface="Times New Roman" pitchFamily="18" charset="0"/>
              </a:rPr>
              <a:t>   point estimate:   </a:t>
            </a:r>
            <a:r>
              <a:rPr lang="en-US" b="1">
                <a:latin typeface="Times New Roman" pitchFamily="18" charset="0"/>
                <a:sym typeface="Symbol" pitchFamily="18" charset="2"/>
              </a:rPr>
              <a:t></a:t>
            </a:r>
            <a:r>
              <a:rPr lang="en-US">
                <a:latin typeface="Times New Roman" pitchFamily="18" charset="0"/>
              </a:rPr>
              <a:t> = 1/m </a:t>
            </a:r>
            <a:r>
              <a:rPr lang="en-US">
                <a:latin typeface="Times New Roman" pitchFamily="18" charset="0"/>
                <a:sym typeface="Symbol" pitchFamily="18" charset="2"/>
              </a:rPr>
              <a:t></a:t>
            </a:r>
            <a:r>
              <a:rPr lang="en-US" baseline="-25000">
                <a:latin typeface="Times New Roman" pitchFamily="18" charset="0"/>
                <a:sym typeface="Symbol" pitchFamily="18" charset="2"/>
              </a:rPr>
              <a:t>m</a:t>
            </a:r>
            <a:r>
              <a:rPr lang="en-US">
                <a:latin typeface="Times New Roman" pitchFamily="18" charset="0"/>
                <a:sym typeface="Symbol" pitchFamily="18" charset="2"/>
              </a:rPr>
              <a:t> Q</a:t>
            </a:r>
            <a:r>
              <a:rPr lang="en-US" baseline="-25000">
                <a:latin typeface="Times New Roman" pitchFamily="18" charset="0"/>
                <a:sym typeface="Symbol" pitchFamily="18" charset="2"/>
              </a:rPr>
              <a:t>m</a:t>
            </a:r>
          </a:p>
          <a:p>
            <a:pPr>
              <a:lnSpc>
                <a:spcPct val="90000"/>
              </a:lnSpc>
              <a:buFontTx/>
              <a:buNone/>
            </a:pPr>
            <a:r>
              <a:rPr lang="en-US">
                <a:latin typeface="Times New Roman" pitchFamily="18" charset="0"/>
                <a:sym typeface="Symbol" pitchFamily="18" charset="2"/>
              </a:rPr>
              <a:t>   variance:           W + (1 + m</a:t>
            </a:r>
            <a:r>
              <a:rPr lang="en-US" baseline="30000">
                <a:latin typeface="Times New Roman" pitchFamily="18" charset="0"/>
                <a:sym typeface="Symbol" pitchFamily="18" charset="2"/>
              </a:rPr>
              <a:t>-1</a:t>
            </a:r>
            <a:r>
              <a:rPr lang="en-US">
                <a:latin typeface="Times New Roman" pitchFamily="18" charset="0"/>
                <a:sym typeface="Symbol" pitchFamily="18" charset="2"/>
              </a:rPr>
              <a:t>)B</a:t>
            </a:r>
          </a:p>
          <a:p>
            <a:pPr>
              <a:lnSpc>
                <a:spcPct val="90000"/>
              </a:lnSpc>
              <a:buFontTx/>
              <a:buNone/>
            </a:pPr>
            <a:r>
              <a:rPr lang="en-US">
                <a:latin typeface="Times New Roman" pitchFamily="18" charset="0"/>
                <a:sym typeface="Symbol" pitchFamily="18" charset="2"/>
              </a:rPr>
              <a:t>	where,</a:t>
            </a:r>
          </a:p>
          <a:p>
            <a:pPr>
              <a:lnSpc>
                <a:spcPct val="90000"/>
              </a:lnSpc>
              <a:buFontTx/>
              <a:buNone/>
            </a:pPr>
            <a:r>
              <a:rPr lang="en-US">
                <a:latin typeface="Times New Roman" pitchFamily="18" charset="0"/>
                <a:sym typeface="Symbol" pitchFamily="18" charset="2"/>
              </a:rPr>
              <a:t>		W=1/m </a:t>
            </a:r>
            <a:r>
              <a:rPr lang="en-US" baseline="-25000">
                <a:latin typeface="Times New Roman" pitchFamily="18" charset="0"/>
                <a:sym typeface="Symbol" pitchFamily="18" charset="2"/>
              </a:rPr>
              <a:t>m</a:t>
            </a:r>
            <a:r>
              <a:rPr lang="en-US">
                <a:latin typeface="Times New Roman" pitchFamily="18" charset="0"/>
                <a:sym typeface="Symbol" pitchFamily="18" charset="2"/>
              </a:rPr>
              <a:t> s</a:t>
            </a:r>
            <a:r>
              <a:rPr lang="en-US" baseline="-25000">
                <a:latin typeface="Times New Roman" pitchFamily="18" charset="0"/>
                <a:sym typeface="Symbol" pitchFamily="18" charset="2"/>
              </a:rPr>
              <a:t>m</a:t>
            </a:r>
            <a:r>
              <a:rPr lang="en-US" baseline="30000">
                <a:latin typeface="Times New Roman" pitchFamily="18" charset="0"/>
                <a:sym typeface="Symbol" pitchFamily="18" charset="2"/>
              </a:rPr>
              <a:t>2</a:t>
            </a:r>
          </a:p>
          <a:p>
            <a:pPr>
              <a:lnSpc>
                <a:spcPct val="90000"/>
              </a:lnSpc>
              <a:buFontTx/>
              <a:buNone/>
            </a:pPr>
            <a:r>
              <a:rPr lang="en-US" baseline="-25000">
                <a:latin typeface="Times New Roman" pitchFamily="18" charset="0"/>
                <a:sym typeface="Symbol" pitchFamily="18" charset="2"/>
              </a:rPr>
              <a:t>		</a:t>
            </a:r>
            <a:r>
              <a:rPr lang="en-US">
                <a:latin typeface="Times New Roman" pitchFamily="18" charset="0"/>
                <a:sym typeface="Symbol" pitchFamily="18" charset="2"/>
              </a:rPr>
              <a:t>B =1/(m-1) </a:t>
            </a:r>
            <a:r>
              <a:rPr lang="en-US" baseline="-25000">
                <a:latin typeface="Times New Roman" pitchFamily="18" charset="0"/>
                <a:sym typeface="Symbol" pitchFamily="18" charset="2"/>
              </a:rPr>
              <a:t>m</a:t>
            </a:r>
            <a:r>
              <a:rPr lang="en-US">
                <a:latin typeface="Times New Roman" pitchFamily="18" charset="0"/>
                <a:sym typeface="Symbol" pitchFamily="18" charset="2"/>
              </a:rPr>
              <a:t> (Q</a:t>
            </a:r>
            <a:r>
              <a:rPr lang="en-US" baseline="-25000">
                <a:latin typeface="Times New Roman" pitchFamily="18" charset="0"/>
                <a:sym typeface="Symbol" pitchFamily="18" charset="2"/>
              </a:rPr>
              <a:t>m</a:t>
            </a:r>
            <a:r>
              <a:rPr lang="en-US">
                <a:latin typeface="Times New Roman" pitchFamily="18" charset="0"/>
                <a:sym typeface="Symbol" pitchFamily="18" charset="2"/>
              </a:rPr>
              <a:t>-</a:t>
            </a:r>
            <a:r>
              <a:rPr lang="en-US">
                <a:latin typeface="Times New Roman" pitchFamily="18" charset="0"/>
              </a:rPr>
              <a:t> </a:t>
            </a:r>
            <a:r>
              <a:rPr lang="en-US" b="1">
                <a:latin typeface="Times New Roman" pitchFamily="18" charset="0"/>
                <a:sym typeface="Symbol" pitchFamily="18" charset="2"/>
              </a:rPr>
              <a:t></a:t>
            </a:r>
            <a:r>
              <a:rPr lang="en-US">
                <a:latin typeface="Times New Roman" pitchFamily="18" charset="0"/>
                <a:sym typeface="Symbol" pitchFamily="18" charset="2"/>
              </a:rPr>
              <a:t>)</a:t>
            </a:r>
            <a:r>
              <a:rPr lang="en-US" baseline="30000">
                <a:latin typeface="Times New Roman" pitchFamily="18" charset="0"/>
                <a:sym typeface="Symbol" pitchFamily="18" charset="2"/>
              </a:rPr>
              <a:t>2</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ctrTitle"/>
          </p:nvPr>
        </p:nvSpPr>
        <p:spPr/>
        <p:txBody>
          <a:bodyPr>
            <a:normAutofit/>
          </a:bodyPr>
          <a:lstStyle/>
          <a:p>
            <a:pPr algn="ctr"/>
            <a:r>
              <a:rPr lang="en-US" sz="6000"/>
              <a:t>Says who?</a:t>
            </a:r>
          </a:p>
        </p:txBody>
      </p:sp>
      <p:sp>
        <p:nvSpPr>
          <p:cNvPr id="2" name="副标题 1"/>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85800" y="609600"/>
            <a:ext cx="7772400" cy="762000"/>
          </a:xfrm>
        </p:spPr>
        <p:txBody>
          <a:bodyPr>
            <a:normAutofit/>
          </a:bodyPr>
          <a:lstStyle/>
          <a:p>
            <a:r>
              <a:rPr lang="en-US" sz="3200"/>
              <a:t>MI Success Stories: </a:t>
            </a:r>
            <a:r>
              <a:rPr lang="en-US" sz="2400"/>
              <a:t>NHANES simulation study</a:t>
            </a:r>
          </a:p>
        </p:txBody>
      </p:sp>
      <p:sp>
        <p:nvSpPr>
          <p:cNvPr id="76803" name="Rectangle 3"/>
          <p:cNvSpPr>
            <a:spLocks noGrp="1" noChangeArrowheads="1"/>
          </p:cNvSpPr>
          <p:nvPr>
            <p:ph idx="1"/>
          </p:nvPr>
        </p:nvSpPr>
        <p:spPr>
          <a:xfrm>
            <a:off x="685800" y="1524000"/>
            <a:ext cx="7772400" cy="3352800"/>
          </a:xfrm>
        </p:spPr>
        <p:txBody>
          <a:bodyPr>
            <a:normAutofit fontScale="77500" lnSpcReduction="20000"/>
          </a:bodyPr>
          <a:lstStyle/>
          <a:p>
            <a:pPr marL="609600" indent="-609600">
              <a:lnSpc>
                <a:spcPct val="90000"/>
              </a:lnSpc>
              <a:buFontTx/>
              <a:buAutoNum type="arabicPeriod"/>
            </a:pPr>
            <a:r>
              <a:rPr lang="en-US" sz="2200"/>
              <a:t>NHANES (National Health and Nutrition Examination Survey) III has produced 5 imputed datasets spanning approximately 30 variables</a:t>
            </a:r>
          </a:p>
          <a:p>
            <a:pPr marL="609600" indent="-609600">
              <a:lnSpc>
                <a:spcPct val="90000"/>
              </a:lnSpc>
              <a:buFontTx/>
              <a:buAutoNum type="arabicPeriod"/>
            </a:pPr>
            <a:r>
              <a:rPr lang="en-US" sz="2200"/>
              <a:t>Pooled data from four NCHS examination surveys (n</a:t>
            </a:r>
            <a:r>
              <a:rPr lang="en-US" sz="2200">
                <a:ea typeface="Arial Unicode MS" pitchFamily="34" charset="-128"/>
                <a:cs typeface="Arial Unicode MS" pitchFamily="34" charset="-128"/>
              </a:rPr>
              <a:t>=</a:t>
            </a:r>
            <a:r>
              <a:rPr lang="en-US" sz="2200"/>
              <a:t>31,847)</a:t>
            </a:r>
          </a:p>
          <a:p>
            <a:pPr marL="609600" indent="-609600">
              <a:lnSpc>
                <a:spcPct val="90000"/>
              </a:lnSpc>
              <a:buFontTx/>
              <a:buAutoNum type="arabicPeriod"/>
            </a:pPr>
            <a:r>
              <a:rPr lang="en-US" sz="2200"/>
              <a:t>From this population, stratified samples (n=6000) were drawn (same sampling plan as NHANES)</a:t>
            </a:r>
          </a:p>
          <a:p>
            <a:pPr marL="609600" indent="-609600">
              <a:lnSpc>
                <a:spcPct val="90000"/>
              </a:lnSpc>
              <a:buFontTx/>
              <a:buAutoNum type="arabicPeriod"/>
            </a:pPr>
            <a:r>
              <a:rPr lang="en-US" sz="2200"/>
              <a:t>Missing values imposed using an ignorable mechanism that mimicked NHANES missing data patterns</a:t>
            </a:r>
          </a:p>
          <a:p>
            <a:pPr marL="609600" indent="-609600">
              <a:lnSpc>
                <a:spcPct val="90000"/>
              </a:lnSpc>
              <a:buFontTx/>
              <a:buAutoNum type="arabicPeriod"/>
            </a:pPr>
            <a:r>
              <a:rPr lang="en-US" sz="2200"/>
              <a:t>MI always did at least as well and generally did better than complete case analyses</a:t>
            </a:r>
          </a:p>
          <a:p>
            <a:pPr marL="609600" indent="-609600">
              <a:lnSpc>
                <a:spcPct val="90000"/>
              </a:lnSpc>
              <a:buFontTx/>
              <a:buAutoNum type="arabicPeriod"/>
            </a:pPr>
            <a:r>
              <a:rPr lang="en-US" sz="2200"/>
              <a:t>When MI failed (departures from 95% coverage) it could generally be traced back to departures from the normality assumptions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More success?</a:t>
            </a:r>
          </a:p>
        </p:txBody>
      </p:sp>
      <p:sp>
        <p:nvSpPr>
          <p:cNvPr id="95235" name="Rectangle 3"/>
          <p:cNvSpPr>
            <a:spLocks noGrp="1" noChangeArrowheads="1"/>
          </p:cNvSpPr>
          <p:nvPr>
            <p:ph idx="1"/>
          </p:nvPr>
        </p:nvSpPr>
        <p:spPr/>
        <p:txBody>
          <a:bodyPr/>
          <a:lstStyle/>
          <a:p>
            <a:r>
              <a:rPr lang="en-US"/>
              <a:t>For another similar example with BLS data see: </a:t>
            </a:r>
          </a:p>
          <a:p>
            <a:pPr>
              <a:buFontTx/>
              <a:buNone/>
            </a:pPr>
            <a:endParaRPr lang="en-US" sz="2400"/>
          </a:p>
          <a:p>
            <a:pPr>
              <a:buFontTx/>
              <a:buNone/>
            </a:pPr>
            <a:r>
              <a:rPr lang="en-US" sz="2400"/>
              <a:t>   Raghunathan &amp; Paulin (1998) “ Multiple Imputation of Income in the Consumer Expenditure Survey: Evaluation of Statistical Inference” in </a:t>
            </a:r>
            <a:r>
              <a:rPr lang="en-US" sz="2400" i="1"/>
              <a:t>ASA Proceedings of the Business and Economic Statistics Section</a:t>
            </a:r>
            <a:r>
              <a:rPr lang="en-US" sz="2400"/>
              <a:t>, pp. 1-10</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a:bodyPr>
          <a:lstStyle/>
          <a:p>
            <a:r>
              <a:rPr lang="en-US"/>
              <a:t>Large-scale surveys now using MI</a:t>
            </a:r>
          </a:p>
        </p:txBody>
      </p:sp>
      <p:sp>
        <p:nvSpPr>
          <p:cNvPr id="82947" name="Rectangle 3"/>
          <p:cNvSpPr>
            <a:spLocks noGrp="1" noChangeArrowheads="1"/>
          </p:cNvSpPr>
          <p:nvPr>
            <p:ph idx="1"/>
          </p:nvPr>
        </p:nvSpPr>
        <p:spPr/>
        <p:txBody>
          <a:bodyPr/>
          <a:lstStyle/>
          <a:p>
            <a:r>
              <a:rPr lang="en-US"/>
              <a:t>National Health and Nutrition Evaluation Survey (NHANES) </a:t>
            </a:r>
            <a:r>
              <a:rPr lang="en-US" sz="1800"/>
              <a:t>National Center for Health Statistics</a:t>
            </a:r>
            <a:endParaRPr lang="en-US"/>
          </a:p>
          <a:p>
            <a:r>
              <a:rPr lang="en-US"/>
              <a:t>Fatal Accident Report System (FARS) </a:t>
            </a:r>
            <a:r>
              <a:rPr lang="en-US" sz="1800"/>
              <a:t>Department of Transportation for the National Highway Traffic Safety Administration </a:t>
            </a:r>
          </a:p>
          <a:p>
            <a:r>
              <a:rPr lang="en-US"/>
              <a:t>Survey of Consumer Finances (SCF)  </a:t>
            </a:r>
            <a:r>
              <a:rPr lang="en-US" sz="1800"/>
              <a:t>Federal Reserve Bank </a:t>
            </a:r>
          </a:p>
          <a:p>
            <a:r>
              <a:rPr lang="en-US"/>
              <a:t>Others…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ctrTitle"/>
          </p:nvPr>
        </p:nvSpPr>
        <p:spPr/>
        <p:txBody>
          <a:bodyPr/>
          <a:lstStyle/>
          <a:p>
            <a:r>
              <a:rPr lang="en-US"/>
              <a:t>Software</a:t>
            </a:r>
          </a:p>
        </p:txBody>
      </p:sp>
      <p:sp>
        <p:nvSpPr>
          <p:cNvPr id="2" name="副标题 1"/>
          <p:cNvSpPr>
            <a:spLocks noGrp="1"/>
          </p:cNvSpPr>
          <p:nvPr>
            <p:ph type="subTitle" idx="1"/>
          </p:nvPr>
        </p:nvSpPr>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p:txBody>
          <a:bodyPr>
            <a:normAutofit/>
          </a:bodyPr>
          <a:lstStyle/>
          <a:p>
            <a:pPr algn="ctr"/>
            <a:r>
              <a:rPr lang="en-US" sz="4800"/>
              <a:t>Methods that throw</a:t>
            </a:r>
            <a:br>
              <a:rPr lang="en-US" sz="4800"/>
            </a:br>
            <a:r>
              <a:rPr lang="en-US" sz="4800"/>
              <a:t>away data</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5800" y="381000"/>
            <a:ext cx="7772400" cy="838200"/>
          </a:xfrm>
        </p:spPr>
        <p:txBody>
          <a:bodyPr/>
          <a:lstStyle/>
          <a:p>
            <a:r>
              <a:rPr lang="en-US" sz="3200"/>
              <a:t>(Some) MI Software</a:t>
            </a:r>
          </a:p>
        </p:txBody>
      </p:sp>
      <p:sp>
        <p:nvSpPr>
          <p:cNvPr id="74755" name="Rectangle 3"/>
          <p:cNvSpPr>
            <a:spLocks noGrp="1" noChangeArrowheads="1"/>
          </p:cNvSpPr>
          <p:nvPr>
            <p:ph idx="1"/>
          </p:nvPr>
        </p:nvSpPr>
        <p:spPr>
          <a:xfrm>
            <a:off x="533400" y="1371600"/>
            <a:ext cx="8153400" cy="4648200"/>
          </a:xfrm>
        </p:spPr>
        <p:txBody>
          <a:bodyPr/>
          <a:lstStyle/>
          <a:p>
            <a:pPr>
              <a:lnSpc>
                <a:spcPct val="90000"/>
              </a:lnSpc>
            </a:pPr>
            <a:r>
              <a:rPr lang="en-US" sz="2200"/>
              <a:t>Joint models</a:t>
            </a:r>
          </a:p>
          <a:p>
            <a:pPr lvl="1">
              <a:lnSpc>
                <a:spcPct val="90000"/>
              </a:lnSpc>
            </a:pPr>
            <a:r>
              <a:rPr lang="en-US" sz="2000"/>
              <a:t>Amelia (stand-alone, freeware, MVN, SIR)</a:t>
            </a:r>
          </a:p>
          <a:p>
            <a:pPr lvl="1">
              <a:lnSpc>
                <a:spcPct val="90000"/>
              </a:lnSpc>
            </a:pPr>
            <a:r>
              <a:rPr lang="en-US" sz="2000"/>
              <a:t>Solas (stand-alone, $$$, propensity scores)</a:t>
            </a:r>
          </a:p>
          <a:p>
            <a:pPr lvl="1">
              <a:lnSpc>
                <a:spcPct val="90000"/>
              </a:lnSpc>
            </a:pPr>
            <a:r>
              <a:rPr lang="en-US" sz="2000"/>
              <a:t>SAS: PROC MI, PROC MIANALYZE ($$, MVN)</a:t>
            </a:r>
          </a:p>
          <a:p>
            <a:pPr lvl="1">
              <a:lnSpc>
                <a:spcPct val="90000"/>
              </a:lnSpc>
            </a:pPr>
            <a:r>
              <a:rPr lang="en-US" sz="2000"/>
              <a:t>Stata: mi ($$, MVN)</a:t>
            </a:r>
          </a:p>
          <a:p>
            <a:pPr lvl="1">
              <a:lnSpc>
                <a:spcPct val="90000"/>
              </a:lnSpc>
            </a:pPr>
            <a:r>
              <a:rPr lang="en-US" sz="2000"/>
              <a:t>Splus: cat, norm, mix (Splus missing data library) ($$$, Bayesian, choice of loglinear, MVN, GLOM)</a:t>
            </a:r>
          </a:p>
          <a:p>
            <a:pPr lvl="1">
              <a:lnSpc>
                <a:spcPct val="90000"/>
              </a:lnSpc>
            </a:pPr>
            <a:r>
              <a:rPr lang="en-US" sz="2000"/>
              <a:t>norm, pan (stand-alone, shareware)</a:t>
            </a:r>
          </a:p>
          <a:p>
            <a:pPr>
              <a:lnSpc>
                <a:spcPct val="90000"/>
              </a:lnSpc>
            </a:pPr>
            <a:r>
              <a:rPr lang="en-US" sz="2100"/>
              <a:t>Conditional models (chained equation imputation)</a:t>
            </a:r>
            <a:endParaRPr lang="en-US" sz="2200"/>
          </a:p>
          <a:p>
            <a:pPr lvl="1">
              <a:lnSpc>
                <a:spcPct val="90000"/>
              </a:lnSpc>
            </a:pPr>
            <a:r>
              <a:rPr lang="en-US" sz="2000"/>
              <a:t>R: MICE, mi (free)</a:t>
            </a:r>
          </a:p>
          <a:p>
            <a:pPr lvl="1">
              <a:lnSpc>
                <a:spcPct val="90000"/>
              </a:lnSpc>
            </a:pPr>
            <a:r>
              <a:rPr lang="en-US" sz="2000"/>
              <a:t>Stata: ICE ($$ for Stata, package if freeware)</a:t>
            </a:r>
          </a:p>
          <a:p>
            <a:pPr lvl="1">
              <a:lnSpc>
                <a:spcPct val="90000"/>
              </a:lnSpc>
            </a:pPr>
            <a:r>
              <a:rPr lang="en-US" sz="2000"/>
              <a:t>SAS: IVEWARE ($$ for SAS, package is freeware) </a:t>
            </a:r>
          </a:p>
          <a:p>
            <a:pPr>
              <a:lnSpc>
                <a:spcPct val="90000"/>
              </a:lnSpc>
            </a:pPr>
            <a:r>
              <a:rPr lang="en-US" sz="2200" b="1"/>
              <a:t>For more info see www.multiple-imputation.com</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5800" y="609600"/>
            <a:ext cx="7772400" cy="457200"/>
          </a:xfrm>
        </p:spPr>
        <p:txBody>
          <a:bodyPr>
            <a:normAutofit fontScale="90000"/>
          </a:bodyPr>
          <a:lstStyle/>
          <a:p>
            <a:r>
              <a:rPr lang="en-US" sz="3200"/>
              <a:t>Regression switching</a:t>
            </a:r>
          </a:p>
        </p:txBody>
      </p:sp>
      <p:sp>
        <p:nvSpPr>
          <p:cNvPr id="108547" name="Rectangle 3"/>
          <p:cNvSpPr>
            <a:spLocks noGrp="1" noChangeArrowheads="1"/>
          </p:cNvSpPr>
          <p:nvPr>
            <p:ph idx="1"/>
          </p:nvPr>
        </p:nvSpPr>
        <p:spPr>
          <a:xfrm>
            <a:off x="457200" y="1143000"/>
            <a:ext cx="8305800" cy="4191000"/>
          </a:xfrm>
        </p:spPr>
        <p:txBody>
          <a:bodyPr>
            <a:normAutofit lnSpcReduction="10000"/>
          </a:bodyPr>
          <a:lstStyle/>
          <a:p>
            <a:pPr>
              <a:lnSpc>
                <a:spcPct val="90000"/>
              </a:lnSpc>
            </a:pPr>
            <a:r>
              <a:rPr lang="en-US" sz="2400"/>
              <a:t>Preferred MI algorithm</a:t>
            </a:r>
          </a:p>
          <a:p>
            <a:pPr>
              <a:lnSpc>
                <a:spcPct val="90000"/>
              </a:lnSpc>
            </a:pPr>
            <a:r>
              <a:rPr lang="en-US" sz="2400"/>
              <a:t>Primary Advantage</a:t>
            </a:r>
          </a:p>
          <a:p>
            <a:pPr lvl="1">
              <a:lnSpc>
                <a:spcPct val="90000"/>
              </a:lnSpc>
            </a:pPr>
            <a:r>
              <a:rPr lang="en-US" sz="2400"/>
              <a:t>Don’t have to specify a joint distribution, just all of the conditionals, so can have very flexible functional form -- important for fitting big models and for interactions</a:t>
            </a:r>
          </a:p>
          <a:p>
            <a:pPr>
              <a:lnSpc>
                <a:spcPct val="90000"/>
              </a:lnSpc>
            </a:pPr>
            <a:r>
              <a:rPr lang="en-US" sz="2400"/>
              <a:t>Potential Disadvantage</a:t>
            </a:r>
          </a:p>
          <a:p>
            <a:pPr lvl="1">
              <a:lnSpc>
                <a:spcPct val="90000"/>
              </a:lnSpc>
            </a:pPr>
            <a:r>
              <a:rPr lang="en-US" sz="2400"/>
              <a:t>May not correspond to a valid joint distribution (shorthand: may not work right): but simulation studies seem to indicate that this either doesn’t happen or doesn’t hurt results in practice)</a:t>
            </a:r>
          </a:p>
          <a:p>
            <a:pPr lvl="1">
              <a:lnSpc>
                <a:spcPct val="90000"/>
              </a:lnSpc>
            </a:pPr>
            <a:r>
              <a:rPr lang="en-US" sz="2400"/>
              <a:t>Have to think a little harder to make sure the conditionals you specify make sense</a:t>
            </a:r>
          </a:p>
          <a:p>
            <a:pPr lvl="1">
              <a:lnSpc>
                <a:spcPct val="90000"/>
              </a:lnSpc>
              <a:buFontTx/>
              <a:buNone/>
            </a:pPr>
            <a:endParaRPr lang="en-US" sz="240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685800" y="609600"/>
            <a:ext cx="7772400" cy="685800"/>
          </a:xfrm>
        </p:spPr>
        <p:txBody>
          <a:bodyPr>
            <a:normAutofit/>
          </a:bodyPr>
          <a:lstStyle/>
          <a:p>
            <a:r>
              <a:rPr lang="en-US"/>
              <a:t>First…</a:t>
            </a:r>
          </a:p>
        </p:txBody>
      </p:sp>
      <p:sp>
        <p:nvSpPr>
          <p:cNvPr id="156675" name="Rectangle 3"/>
          <p:cNvSpPr>
            <a:spLocks noGrp="1" noChangeArrowheads="1"/>
          </p:cNvSpPr>
          <p:nvPr>
            <p:ph idx="1"/>
          </p:nvPr>
        </p:nvSpPr>
        <p:spPr>
          <a:xfrm>
            <a:off x="457200" y="1447800"/>
            <a:ext cx="8305800" cy="4648200"/>
          </a:xfrm>
        </p:spPr>
        <p:txBody>
          <a:bodyPr/>
          <a:lstStyle/>
          <a:p>
            <a:pPr>
              <a:lnSpc>
                <a:spcPct val="90000"/>
              </a:lnSpc>
            </a:pPr>
            <a:r>
              <a:rPr lang="en-US" sz="2600"/>
              <a:t>A quick preview of how quickly and easily we can impute and do MI analyses (here using ICE in Stata)</a:t>
            </a:r>
          </a:p>
          <a:p>
            <a:pPr>
              <a:lnSpc>
                <a:spcPct val="90000"/>
              </a:lnSpc>
            </a:pPr>
            <a:r>
              <a:rPr lang="en-US" sz="2600"/>
              <a:t>I’ve simulated data (n=200) from the following regression</a:t>
            </a:r>
          </a:p>
          <a:p>
            <a:pPr lvl="1">
              <a:lnSpc>
                <a:spcPct val="90000"/>
              </a:lnSpc>
              <a:buFontTx/>
              <a:buNone/>
            </a:pPr>
            <a:r>
              <a:rPr lang="en-US" sz="2600"/>
              <a:t>Y</a:t>
            </a:r>
            <a:r>
              <a:rPr lang="en-US" sz="2600" baseline="-25000"/>
              <a:t>i</a:t>
            </a:r>
            <a:r>
              <a:rPr lang="en-US" sz="2600"/>
              <a:t> = -10 + 4x</a:t>
            </a:r>
            <a:r>
              <a:rPr lang="en-US" sz="2600" baseline="-25000"/>
              <a:t>i</a:t>
            </a:r>
            <a:r>
              <a:rPr lang="en-US" sz="2600"/>
              <a:t> + 10*treatment</a:t>
            </a:r>
            <a:r>
              <a:rPr lang="en-US" sz="2600" baseline="-25000"/>
              <a:t>i</a:t>
            </a:r>
            <a:r>
              <a:rPr lang="en-US" sz="2600"/>
              <a:t>- 2*treat</a:t>
            </a:r>
            <a:r>
              <a:rPr lang="en-US" sz="2600" baseline="-25000"/>
              <a:t>i</a:t>
            </a:r>
            <a:r>
              <a:rPr lang="en-US" sz="2600"/>
              <a:t>Xx</a:t>
            </a:r>
            <a:r>
              <a:rPr lang="en-US" sz="2600" baseline="-25000"/>
              <a:t>i</a:t>
            </a:r>
            <a:r>
              <a:rPr lang="en-US" sz="2600"/>
              <a:t> + e</a:t>
            </a:r>
            <a:r>
              <a:rPr lang="en-US" sz="2600" baseline="-25000"/>
              <a:t>i</a:t>
            </a:r>
          </a:p>
          <a:p>
            <a:pPr lvl="1">
              <a:lnSpc>
                <a:spcPct val="90000"/>
              </a:lnSpc>
              <a:buFontTx/>
              <a:buNone/>
            </a:pPr>
            <a:r>
              <a:rPr lang="en-US" sz="2600"/>
              <a:t>  where e</a:t>
            </a:r>
            <a:r>
              <a:rPr lang="en-US" sz="2600" baseline="-25000"/>
              <a:t>i</a:t>
            </a:r>
            <a:r>
              <a:rPr lang="en-US" sz="2600"/>
              <a:t> is distributed N(0,4</a:t>
            </a:r>
            <a:r>
              <a:rPr lang="en-US" sz="2600" baseline="30000"/>
              <a:t>2</a:t>
            </a:r>
            <a:r>
              <a:rPr lang="en-US" sz="2600"/>
              <a:t>) and treatment was randomly assigned</a:t>
            </a:r>
          </a:p>
          <a:p>
            <a:pPr>
              <a:lnSpc>
                <a:spcPct val="90000"/>
              </a:lnSpc>
            </a:pPr>
            <a:r>
              <a:rPr lang="en-US" sz="2600"/>
              <a:t>The missing data mechanism depends only on x</a:t>
            </a:r>
          </a:p>
          <a:p>
            <a:pPr>
              <a:lnSpc>
                <a:spcPct val="90000"/>
              </a:lnSpc>
            </a:pPr>
            <a:r>
              <a:rPr lang="en-US" sz="2600"/>
              <a:t>Using just 4 commands (taking about 30 seconds) I generated 5 imputed datasets, and obtained combined regression estimates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685800" y="609600"/>
            <a:ext cx="7772400" cy="685800"/>
          </a:xfrm>
        </p:spPr>
        <p:txBody>
          <a:bodyPr/>
          <a:lstStyle/>
          <a:p>
            <a:r>
              <a:rPr lang="en-US" sz="2000"/>
              <a:t>Multiple imputation: simulated example (one imputed dataset displayed)</a:t>
            </a:r>
          </a:p>
        </p:txBody>
      </p:sp>
      <p:pic>
        <p:nvPicPr>
          <p:cNvPr id="1587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4114800" cy="310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87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981200"/>
            <a:ext cx="3895725" cy="315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730" name="Text Box 10"/>
          <p:cNvSpPr txBox="1">
            <a:spLocks noChangeArrowheads="1"/>
          </p:cNvSpPr>
          <p:nvPr/>
        </p:nvSpPr>
        <p:spPr bwMode="auto">
          <a:xfrm>
            <a:off x="381000" y="5029200"/>
            <a:ext cx="45720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itchFamily="49" charset="0"/>
              </a:rPr>
              <a:t>       yi |      Coef.   Std. Err. </a:t>
            </a:r>
            <a:r>
              <a:rPr lang="en-US" sz="1400" b="1">
                <a:latin typeface="Courier New" pitchFamily="49" charset="0"/>
              </a:rPr>
              <a:t>TRUTH</a:t>
            </a:r>
          </a:p>
          <a:p>
            <a:r>
              <a:rPr lang="en-US" sz="1400">
                <a:latin typeface="Courier New" pitchFamily="49" charset="0"/>
              </a:rPr>
              <a:t>----------+-----------------------</a:t>
            </a:r>
          </a:p>
          <a:p>
            <a:r>
              <a:rPr lang="en-US" sz="1400">
                <a:latin typeface="Courier New" pitchFamily="49" charset="0"/>
              </a:rPr>
              <a:t>    treat |  12.46736   1.915802    </a:t>
            </a:r>
            <a:r>
              <a:rPr lang="en-US" sz="1400" b="1">
                <a:latin typeface="Courier New" pitchFamily="49" charset="0"/>
              </a:rPr>
              <a:t>10</a:t>
            </a:r>
          </a:p>
          <a:p>
            <a:r>
              <a:rPr lang="en-US" sz="1400">
                <a:latin typeface="Courier New" pitchFamily="49" charset="0"/>
              </a:rPr>
              <a:t>        x |   4.659715   .4054373    </a:t>
            </a:r>
            <a:r>
              <a:rPr lang="en-US" sz="1400" b="1">
                <a:latin typeface="Courier New" pitchFamily="49" charset="0"/>
              </a:rPr>
              <a:t>4</a:t>
            </a:r>
          </a:p>
          <a:p>
            <a:r>
              <a:rPr lang="en-US" sz="1400">
                <a:latin typeface="Courier New" pitchFamily="49" charset="0"/>
              </a:rPr>
              <a:t>  treat*x |  -2.545544   .6174257   </a:t>
            </a:r>
            <a:r>
              <a:rPr lang="en-US" sz="1400" b="1">
                <a:latin typeface="Courier New" pitchFamily="49" charset="0"/>
              </a:rPr>
              <a:t>-2</a:t>
            </a:r>
          </a:p>
          <a:p>
            <a:r>
              <a:rPr lang="en-US" sz="1400">
                <a:latin typeface="Courier New" pitchFamily="49" charset="0"/>
              </a:rPr>
              <a:t>    _cons | -12.07608   1.288298   </a:t>
            </a:r>
            <a:r>
              <a:rPr lang="en-US" sz="1400" b="1">
                <a:latin typeface="Courier New" pitchFamily="49" charset="0"/>
              </a:rPr>
              <a:t>-10</a:t>
            </a:r>
          </a:p>
        </p:txBody>
      </p:sp>
      <p:sp>
        <p:nvSpPr>
          <p:cNvPr id="158732" name="Text Box 12"/>
          <p:cNvSpPr txBox="1">
            <a:spLocks noChangeArrowheads="1"/>
          </p:cNvSpPr>
          <p:nvPr/>
        </p:nvSpPr>
        <p:spPr bwMode="auto">
          <a:xfrm>
            <a:off x="4572000" y="5029200"/>
            <a:ext cx="41910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itchFamily="49" charset="0"/>
              </a:rPr>
              <a:t>        yi |      Coef.   Std. Err. </a:t>
            </a:r>
          </a:p>
          <a:p>
            <a:r>
              <a:rPr lang="en-US" sz="1400">
                <a:latin typeface="Courier New" pitchFamily="49" charset="0"/>
              </a:rPr>
              <a:t>  ---------+----------------------</a:t>
            </a:r>
          </a:p>
          <a:p>
            <a:r>
              <a:rPr lang="en-US" sz="1400">
                <a:latin typeface="Courier New" pitchFamily="49" charset="0"/>
              </a:rPr>
              <a:t>     treat |   9.363566   3.804913  </a:t>
            </a:r>
          </a:p>
          <a:p>
            <a:r>
              <a:rPr lang="en-US" sz="1400">
                <a:latin typeface="Courier New" pitchFamily="49" charset="0"/>
              </a:rPr>
              <a:t>         x |   4.560679   .6278956</a:t>
            </a:r>
          </a:p>
          <a:p>
            <a:r>
              <a:rPr lang="en-US" sz="1400">
                <a:latin typeface="Courier New" pitchFamily="49" charset="0"/>
              </a:rPr>
              <a:t>   treat*x |  -1.697624   1.051528</a:t>
            </a:r>
          </a:p>
          <a:p>
            <a:r>
              <a:rPr lang="en-US" sz="1400">
                <a:latin typeface="Courier New" pitchFamily="49" charset="0"/>
              </a:rPr>
              <a:t>     _cons | -11.68346     2.2934</a:t>
            </a:r>
          </a:p>
        </p:txBody>
      </p:sp>
      <p:sp>
        <p:nvSpPr>
          <p:cNvPr id="158733" name="Text Box 13"/>
          <p:cNvSpPr txBox="1">
            <a:spLocks noChangeArrowheads="1"/>
          </p:cNvSpPr>
          <p:nvPr/>
        </p:nvSpPr>
        <p:spPr bwMode="auto">
          <a:xfrm>
            <a:off x="974725" y="1336675"/>
            <a:ext cx="347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Observed and missing data</a:t>
            </a:r>
          </a:p>
        </p:txBody>
      </p:sp>
      <p:sp>
        <p:nvSpPr>
          <p:cNvPr id="158734" name="Text Box 14"/>
          <p:cNvSpPr txBox="1">
            <a:spLocks noChangeArrowheads="1"/>
          </p:cNvSpPr>
          <p:nvPr/>
        </p:nvSpPr>
        <p:spPr bwMode="auto">
          <a:xfrm>
            <a:off x="4953000" y="1371600"/>
            <a:ext cx="352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Observed and imputed data</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ctrTitle"/>
          </p:nvPr>
        </p:nvSpPr>
        <p:spPr>
          <a:xfrm>
            <a:off x="685800" y="2590800"/>
            <a:ext cx="7772400" cy="1143000"/>
          </a:xfrm>
        </p:spPr>
        <p:txBody>
          <a:bodyPr/>
          <a:lstStyle/>
          <a:p>
            <a:r>
              <a:rPr lang="en-US" sz="4400"/>
              <a:t>Chained equations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sz="3200"/>
              <a:t/>
            </a:r>
            <a:br>
              <a:rPr lang="en-US" sz="3200"/>
            </a:br>
            <a:r>
              <a:rPr lang="en-US" sz="3200"/>
              <a:t>Chained equations</a:t>
            </a:r>
          </a:p>
        </p:txBody>
      </p:sp>
      <p:sp>
        <p:nvSpPr>
          <p:cNvPr id="182275" name="Rectangle 3"/>
          <p:cNvSpPr>
            <a:spLocks noGrp="1" noChangeArrowheads="1"/>
          </p:cNvSpPr>
          <p:nvPr>
            <p:ph idx="1"/>
          </p:nvPr>
        </p:nvSpPr>
        <p:spPr>
          <a:xfrm>
            <a:off x="685800" y="1905000"/>
            <a:ext cx="7772400" cy="4191000"/>
          </a:xfrm>
        </p:spPr>
        <p:txBody>
          <a:bodyPr/>
          <a:lstStyle/>
          <a:p>
            <a:pPr>
              <a:lnSpc>
                <a:spcPct val="90000"/>
              </a:lnSpc>
            </a:pPr>
            <a:r>
              <a:rPr lang="en-US" sz="2600"/>
              <a:t>The building block of this approach is the regression imputations with noise discussed previously</a:t>
            </a:r>
          </a:p>
          <a:p>
            <a:pPr>
              <a:lnSpc>
                <a:spcPct val="90000"/>
              </a:lnSpc>
            </a:pPr>
            <a:r>
              <a:rPr lang="en-US" sz="2600"/>
              <a:t>This method can easily handle complicated missing data patterns</a:t>
            </a:r>
          </a:p>
          <a:p>
            <a:pPr>
              <a:lnSpc>
                <a:spcPct val="90000"/>
              </a:lnSpc>
            </a:pPr>
            <a:r>
              <a:rPr lang="en-US" sz="2600"/>
              <a:t>This method can accommodate different types of data structures</a:t>
            </a:r>
          </a:p>
          <a:p>
            <a:pPr>
              <a:lnSpc>
                <a:spcPct val="90000"/>
              </a:lnSpc>
            </a:pPr>
            <a:r>
              <a:rPr lang="en-US" sz="2600"/>
              <a:t>This method accounts for model uncertainty in addition to sampling uncertainty</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457200" y="304800"/>
            <a:ext cx="8229600" cy="533400"/>
          </a:xfrm>
        </p:spPr>
        <p:txBody>
          <a:bodyPr/>
          <a:lstStyle/>
          <a:p>
            <a:r>
              <a:rPr lang="en-US" sz="2800"/>
              <a:t>Chained equations: basic algorithm</a:t>
            </a:r>
          </a:p>
        </p:txBody>
      </p:sp>
      <p:sp>
        <p:nvSpPr>
          <p:cNvPr id="183299" name="Rectangle 3"/>
          <p:cNvSpPr>
            <a:spLocks noGrp="1" noChangeArrowheads="1"/>
          </p:cNvSpPr>
          <p:nvPr>
            <p:ph idx="1"/>
          </p:nvPr>
        </p:nvSpPr>
        <p:spPr>
          <a:xfrm>
            <a:off x="457200" y="895350"/>
            <a:ext cx="8305800" cy="5657850"/>
          </a:xfrm>
        </p:spPr>
        <p:txBody>
          <a:bodyPr>
            <a:normAutofit fontScale="92500" lnSpcReduction="10000"/>
          </a:bodyPr>
          <a:lstStyle/>
          <a:p>
            <a:pPr marL="609600" indent="-609600">
              <a:lnSpc>
                <a:spcPct val="110000"/>
              </a:lnSpc>
              <a:buFontTx/>
              <a:buAutoNum type="arabicPeriod"/>
            </a:pPr>
            <a:r>
              <a:rPr lang="en-US" sz="2400" dirty="0"/>
              <a:t>Missing values are temporarily replaced with “starting values” generated as random draws from the empirical distribution of the variable </a:t>
            </a:r>
          </a:p>
          <a:p>
            <a:pPr marL="609600" indent="-609600">
              <a:lnSpc>
                <a:spcPct val="110000"/>
              </a:lnSpc>
              <a:buFontTx/>
              <a:buAutoNum type="arabicPeriod"/>
            </a:pPr>
            <a:r>
              <a:rPr lang="en-US" sz="2400" dirty="0"/>
              <a:t>For each variable with missing data </a:t>
            </a:r>
          </a:p>
          <a:p>
            <a:pPr marL="990600" lvl="1" indent="-533400">
              <a:lnSpc>
                <a:spcPct val="110000"/>
              </a:lnSpc>
              <a:buFontTx/>
              <a:buAutoNum type="alphaLcParenR"/>
            </a:pPr>
            <a:r>
              <a:rPr lang="en-US" sz="2400" dirty="0"/>
              <a:t>Draw an imputed value for each given all other variables in the dataset (or a specified subset) using both observed and imputed (or starting) values.  Think of this as regression imputation with noise though the model can be more general than linear regression.</a:t>
            </a:r>
          </a:p>
          <a:p>
            <a:pPr marL="990600" lvl="1" indent="-533400">
              <a:lnSpc>
                <a:spcPct val="110000"/>
              </a:lnSpc>
              <a:buFontTx/>
              <a:buAutoNum type="alphaLcParenR"/>
            </a:pPr>
            <a:r>
              <a:rPr lang="en-US" sz="2400" dirty="0"/>
              <a:t>Replace the starting value (or previously imputed value) with the imputed value from (a)</a:t>
            </a:r>
          </a:p>
          <a:p>
            <a:pPr marL="609600" indent="-609600">
              <a:lnSpc>
                <a:spcPct val="110000"/>
              </a:lnSpc>
              <a:buFontTx/>
              <a:buAutoNum type="arabicPeriod"/>
            </a:pPr>
            <a:r>
              <a:rPr lang="en-US" sz="2400" dirty="0"/>
              <a:t>Cycle through step 2 </a:t>
            </a:r>
            <a:r>
              <a:rPr lang="en-US" sz="2400" i="1" dirty="0"/>
              <a:t>C</a:t>
            </a:r>
            <a:r>
              <a:rPr lang="en-US" sz="2400" dirty="0"/>
              <a:t> times (where </a:t>
            </a:r>
            <a:r>
              <a:rPr lang="en-US" sz="2400" i="1" dirty="0"/>
              <a:t>C</a:t>
            </a:r>
            <a:r>
              <a:rPr lang="en-US" sz="2400" dirty="0"/>
              <a:t> might equal 10)</a:t>
            </a:r>
          </a:p>
          <a:p>
            <a:pPr marL="609600" indent="-609600">
              <a:lnSpc>
                <a:spcPct val="110000"/>
              </a:lnSpc>
              <a:buFontTx/>
              <a:buAutoNum type="arabicPeriod"/>
            </a:pPr>
            <a:r>
              <a:rPr lang="en-US" sz="2400" dirty="0"/>
              <a:t>To obtain a newly imputed dataset repeat steps (1)-(3) </a:t>
            </a:r>
            <a:r>
              <a:rPr lang="en-US" sz="2400" i="1" dirty="0"/>
              <a:t>M</a:t>
            </a:r>
            <a:r>
              <a:rPr lang="en-US" sz="2400" dirty="0"/>
              <a:t> times (where </a:t>
            </a:r>
            <a:r>
              <a:rPr lang="en-US" sz="2400" i="1" dirty="0"/>
              <a:t>M</a:t>
            </a:r>
            <a:r>
              <a:rPr lang="en-US" sz="2400" dirty="0"/>
              <a:t> might equal 5)</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685800" y="457200"/>
            <a:ext cx="7772400" cy="381000"/>
          </a:xfrm>
        </p:spPr>
        <p:txBody>
          <a:bodyPr>
            <a:normAutofit fontScale="90000"/>
          </a:bodyPr>
          <a:lstStyle/>
          <a:p>
            <a:r>
              <a:rPr lang="en-US" sz="2800"/>
              <a:t>Chained equations.  Step 1: starting values</a:t>
            </a:r>
          </a:p>
        </p:txBody>
      </p:sp>
      <p:graphicFrame>
        <p:nvGraphicFramePr>
          <p:cNvPr id="184323" name="Group 3"/>
          <p:cNvGraphicFramePr>
            <a:graphicFrameLocks noGrp="1"/>
          </p:cNvGraphicFramePr>
          <p:nvPr>
            <p:extLst>
              <p:ext uri="{D42A27DB-BD31-4B8C-83A1-F6EECF244321}">
                <p14:modId xmlns:p14="http://schemas.microsoft.com/office/powerpoint/2010/main" val="147361385"/>
              </p:ext>
            </p:extLst>
          </p:nvPr>
        </p:nvGraphicFramePr>
        <p:xfrm>
          <a:off x="838200" y="967740"/>
          <a:ext cx="2971800" cy="4389120"/>
        </p:xfrm>
        <a:graphic>
          <a:graphicData uri="http://schemas.openxmlformats.org/drawingml/2006/table">
            <a:tbl>
              <a:tblPr/>
              <a:tblGrid>
                <a:gridCol w="7429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08080"/>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0808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08080"/>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0808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33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08080"/>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dirty="0" smtClean="0">
                          <a:ln>
                            <a:noFill/>
                          </a:ln>
                          <a:solidFill>
                            <a:schemeClr val="tx1"/>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33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33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33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0808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008080"/>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dirty="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184391" name="Group 71"/>
          <p:cNvGraphicFramePr>
            <a:graphicFrameLocks noGrp="1"/>
          </p:cNvGraphicFramePr>
          <p:nvPr>
            <p:extLst>
              <p:ext uri="{D42A27DB-BD31-4B8C-83A1-F6EECF244321}">
                <p14:modId xmlns:p14="http://schemas.microsoft.com/office/powerpoint/2010/main" val="2586780247"/>
              </p:ext>
            </p:extLst>
          </p:nvPr>
        </p:nvGraphicFramePr>
        <p:xfrm>
          <a:off x="4800600" y="978824"/>
          <a:ext cx="2971800" cy="4389120"/>
        </p:xfrm>
        <a:graphic>
          <a:graphicData uri="http://schemas.openxmlformats.org/drawingml/2006/table">
            <a:tbl>
              <a:tblPr/>
              <a:tblGrid>
                <a:gridCol w="7429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3300"/>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3300"/>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3300"/>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3300"/>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dirty="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84458" name="Text Box 138"/>
          <p:cNvSpPr txBox="1">
            <a:spLocks noChangeArrowheads="1"/>
          </p:cNvSpPr>
          <p:nvPr/>
        </p:nvSpPr>
        <p:spPr bwMode="auto">
          <a:xfrm>
            <a:off x="680258" y="5367944"/>
            <a:ext cx="8077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Missing values are temporarily replaced with “starting values” generated as random draws from the empirical distribution of the variable. For observation 6, value for X2 was replaced by a random draw from:  </a:t>
            </a:r>
            <a:r>
              <a:rPr lang="en-US" sz="2000" dirty="0">
                <a:solidFill>
                  <a:srgbClr val="008080"/>
                </a:solidFill>
              </a:rPr>
              <a:t>3,4,3,4,5,4,5</a:t>
            </a:r>
          </a:p>
          <a:p>
            <a:endParaRPr lang="en-US" sz="20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533400" y="685800"/>
            <a:ext cx="8610600" cy="609600"/>
          </a:xfrm>
        </p:spPr>
        <p:txBody>
          <a:bodyPr>
            <a:normAutofit fontScale="90000"/>
          </a:bodyPr>
          <a:lstStyle/>
          <a:p>
            <a:r>
              <a:rPr lang="en-US" sz="2400"/>
              <a:t>Regression switching.  </a:t>
            </a:r>
            <a:br>
              <a:rPr lang="en-US" sz="2400"/>
            </a:br>
            <a:r>
              <a:rPr lang="en-US" sz="2400"/>
              <a:t>Step 2: Bayesian regression imputation</a:t>
            </a:r>
          </a:p>
        </p:txBody>
      </p:sp>
      <p:sp>
        <p:nvSpPr>
          <p:cNvPr id="185347" name="Rectangle 3"/>
          <p:cNvSpPr>
            <a:spLocks noGrp="1" noChangeArrowheads="1"/>
          </p:cNvSpPr>
          <p:nvPr>
            <p:ph idx="1"/>
          </p:nvPr>
        </p:nvSpPr>
        <p:spPr>
          <a:xfrm>
            <a:off x="609600" y="1676400"/>
            <a:ext cx="7696200" cy="4838700"/>
          </a:xfrm>
        </p:spPr>
        <p:txBody>
          <a:bodyPr/>
          <a:lstStyle/>
          <a:p>
            <a:pPr marL="609600" indent="-609600"/>
            <a:r>
              <a:rPr lang="en-US" sz="2400"/>
              <a:t>Drawing imputations is actually a bit more complicated than just adding noise to regression predictions</a:t>
            </a:r>
          </a:p>
          <a:p>
            <a:pPr marL="609600" indent="-609600"/>
            <a:r>
              <a:rPr lang="en-US" sz="2400"/>
              <a:t>In simple terms, the idea is first to draw the regression coefficients from a distribution that reflects our uncertainty about them</a:t>
            </a:r>
          </a:p>
          <a:p>
            <a:pPr marL="609600" indent="-609600"/>
            <a:r>
              <a:rPr lang="en-US" sz="2400"/>
              <a:t>Then we draw our imputations conditional on those coefficients just as we did in regression imputation with noise</a:t>
            </a:r>
          </a:p>
          <a:p>
            <a:pPr marL="609600" indent="-609600">
              <a:buFontTx/>
              <a:buNone/>
            </a:pPr>
            <a:endParaRPr lang="en-US" sz="2400" baseline="30000"/>
          </a:p>
          <a:p>
            <a:pPr marL="609600" indent="-609600"/>
            <a:endParaRPr lang="en-US" sz="2400"/>
          </a:p>
          <a:p>
            <a:pPr marL="609600" indent="-609600"/>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685800" y="609600"/>
            <a:ext cx="7772400" cy="609600"/>
          </a:xfrm>
        </p:spPr>
        <p:txBody>
          <a:bodyPr>
            <a:normAutofit/>
          </a:bodyPr>
          <a:lstStyle/>
          <a:p>
            <a:r>
              <a:rPr lang="en-US" sz="2800"/>
              <a:t>Regression switching: Step 2, other flavors</a:t>
            </a:r>
          </a:p>
        </p:txBody>
      </p:sp>
      <p:sp>
        <p:nvSpPr>
          <p:cNvPr id="186371" name="Rectangle 3"/>
          <p:cNvSpPr>
            <a:spLocks noGrp="1" noChangeArrowheads="1"/>
          </p:cNvSpPr>
          <p:nvPr>
            <p:ph idx="1"/>
          </p:nvPr>
        </p:nvSpPr>
        <p:spPr/>
        <p:txBody>
          <a:bodyPr/>
          <a:lstStyle/>
          <a:p>
            <a:pPr>
              <a:lnSpc>
                <a:spcPct val="90000"/>
              </a:lnSpc>
            </a:pPr>
            <a:r>
              <a:rPr lang="en-US" sz="2400"/>
              <a:t>If your data do not seem appropriate for linear regression other types of models can be used e.g. logistic regression, multinomial logit, ordered logit, etc (mi has most choices as we’ll see later)</a:t>
            </a:r>
          </a:p>
          <a:p>
            <a:pPr>
              <a:lnSpc>
                <a:spcPct val="90000"/>
              </a:lnSpc>
            </a:pPr>
            <a:r>
              <a:rPr lang="en-US" sz="2400"/>
              <a:t>Predictive mean matching: rather than drawing a new Y from it’s predictive distribution, another option is to find the observed Y in the dataset that most closely matches </a:t>
            </a:r>
            <a:r>
              <a:rPr lang="en-US" sz="2400" i="1"/>
              <a:t>X</a:t>
            </a:r>
            <a:r>
              <a:rPr lang="en-US" sz="2400" i="1" baseline="-25000"/>
              <a:t>mis</a:t>
            </a:r>
            <a:r>
              <a:rPr lang="en-US" sz="2400" i="1">
                <a:latin typeface="Symbol" pitchFamily="18" charset="2"/>
              </a:rPr>
              <a:t>b</a:t>
            </a:r>
            <a:r>
              <a:rPr lang="en-US" sz="2400"/>
              <a:t> and substitute that value for the missing value (can be thought of as a kind of hotdecking)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r>
              <a:rPr lang="en-US"/>
              <a:t>Methods that throw away data</a:t>
            </a:r>
          </a:p>
        </p:txBody>
      </p:sp>
      <p:sp>
        <p:nvSpPr>
          <p:cNvPr id="70659" name="Rectangle 3"/>
          <p:cNvSpPr>
            <a:spLocks noGrp="1" noChangeArrowheads="1"/>
          </p:cNvSpPr>
          <p:nvPr>
            <p:ph idx="1"/>
          </p:nvPr>
        </p:nvSpPr>
        <p:spPr>
          <a:xfrm>
            <a:off x="685800" y="2286000"/>
            <a:ext cx="7772400" cy="3429000"/>
          </a:xfrm>
        </p:spPr>
        <p:txBody>
          <a:bodyPr/>
          <a:lstStyle/>
          <a:p>
            <a:r>
              <a:rPr lang="en-US"/>
              <a:t>Complete cases</a:t>
            </a:r>
          </a:p>
          <a:p>
            <a:r>
              <a:rPr lang="en-US"/>
              <a:t>Complete variables</a:t>
            </a:r>
          </a:p>
          <a:p>
            <a:r>
              <a:rPr lang="en-US"/>
              <a:t>Weighting</a:t>
            </a:r>
          </a:p>
          <a:p>
            <a:pPr>
              <a:buFontTx/>
              <a:buNone/>
            </a:pP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685800" y="457200"/>
            <a:ext cx="7772400" cy="381000"/>
          </a:xfrm>
        </p:spPr>
        <p:txBody>
          <a:bodyPr>
            <a:normAutofit fontScale="90000"/>
          </a:bodyPr>
          <a:lstStyle/>
          <a:p>
            <a:r>
              <a:rPr lang="en-US" sz="2800"/>
              <a:t>Regression switching.  Step 2: imputation</a:t>
            </a:r>
          </a:p>
        </p:txBody>
      </p:sp>
      <p:graphicFrame>
        <p:nvGraphicFramePr>
          <p:cNvPr id="187395" name="Group 3"/>
          <p:cNvGraphicFramePr>
            <a:graphicFrameLocks noGrp="1"/>
          </p:cNvGraphicFramePr>
          <p:nvPr/>
        </p:nvGraphicFramePr>
        <p:xfrm>
          <a:off x="304800" y="1524000"/>
          <a:ext cx="1905000" cy="4389120"/>
        </p:xfrm>
        <a:graphic>
          <a:graphicData uri="http://schemas.openxmlformats.org/drawingml/2006/table">
            <a:tbl>
              <a:tblPr/>
              <a:tblGrid>
                <a:gridCol w="533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968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187462" name="Group 70"/>
          <p:cNvGraphicFramePr>
            <a:graphicFrameLocks noGrp="1"/>
          </p:cNvGraphicFramePr>
          <p:nvPr/>
        </p:nvGraphicFramePr>
        <p:xfrm>
          <a:off x="2438400" y="1524000"/>
          <a:ext cx="1981200" cy="438912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4.2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9.1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6.7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7.2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187529" name="Group 137"/>
          <p:cNvGraphicFramePr>
            <a:graphicFrameLocks noGrp="1"/>
          </p:cNvGraphicFramePr>
          <p:nvPr/>
        </p:nvGraphicFramePr>
        <p:xfrm>
          <a:off x="4724400" y="1524000"/>
          <a:ext cx="1981200" cy="438912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4.2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9.1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6.7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7.2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87596" name="Text Box 204"/>
          <p:cNvSpPr txBox="1">
            <a:spLocks noChangeArrowheads="1"/>
          </p:cNvSpPr>
          <p:nvPr/>
        </p:nvSpPr>
        <p:spPr bwMode="auto">
          <a:xfrm>
            <a:off x="304800" y="963613"/>
            <a:ext cx="350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Impute X</a:t>
            </a:r>
            <a:r>
              <a:rPr lang="en-US" sz="2000" baseline="-25000"/>
              <a:t>4</a:t>
            </a:r>
            <a:r>
              <a:rPr lang="en-US" sz="2000" baseline="30000"/>
              <a:t>(1)</a:t>
            </a:r>
            <a:r>
              <a:rPr lang="en-US" sz="2000"/>
              <a:t> using X</a:t>
            </a:r>
            <a:r>
              <a:rPr lang="en-US" sz="2000" baseline="-25000"/>
              <a:t>1</a:t>
            </a:r>
            <a:r>
              <a:rPr lang="en-US" sz="2000"/>
              <a:t>, X</a:t>
            </a:r>
            <a:r>
              <a:rPr lang="en-US" sz="2000" baseline="-25000"/>
              <a:t>2</a:t>
            </a:r>
            <a:r>
              <a:rPr lang="en-US" sz="2000" baseline="30000"/>
              <a:t>(s)</a:t>
            </a:r>
            <a:r>
              <a:rPr lang="en-US" sz="2000"/>
              <a:t>, X</a:t>
            </a:r>
            <a:r>
              <a:rPr lang="en-US" sz="2000" baseline="-25000"/>
              <a:t>3</a:t>
            </a:r>
            <a:r>
              <a:rPr lang="en-US" sz="2000" baseline="30000"/>
              <a:t>(s)</a:t>
            </a:r>
          </a:p>
        </p:txBody>
      </p:sp>
      <p:sp>
        <p:nvSpPr>
          <p:cNvPr id="187597" name="Text Box 205"/>
          <p:cNvSpPr txBox="1">
            <a:spLocks noChangeArrowheads="1"/>
          </p:cNvSpPr>
          <p:nvPr/>
        </p:nvSpPr>
        <p:spPr bwMode="auto">
          <a:xfrm>
            <a:off x="4876800" y="963613"/>
            <a:ext cx="3330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Impute X</a:t>
            </a:r>
            <a:r>
              <a:rPr lang="en-US" sz="2000" baseline="-25000"/>
              <a:t>2</a:t>
            </a:r>
            <a:r>
              <a:rPr lang="en-US" sz="2000"/>
              <a:t> using X</a:t>
            </a:r>
            <a:r>
              <a:rPr lang="en-US" sz="2000" baseline="-25000"/>
              <a:t>1</a:t>
            </a:r>
            <a:r>
              <a:rPr lang="en-US" sz="2000"/>
              <a:t>, X</a:t>
            </a:r>
            <a:r>
              <a:rPr lang="en-US" sz="2000" baseline="-25000"/>
              <a:t>3</a:t>
            </a:r>
            <a:r>
              <a:rPr lang="en-US" sz="2000" baseline="30000"/>
              <a:t>(s)</a:t>
            </a:r>
            <a:r>
              <a:rPr lang="en-US" sz="2000"/>
              <a:t>, X</a:t>
            </a:r>
            <a:r>
              <a:rPr lang="en-US" sz="2000" baseline="-25000"/>
              <a:t>4</a:t>
            </a:r>
            <a:r>
              <a:rPr lang="en-US" sz="2000" baseline="30000"/>
              <a:t>(1)</a:t>
            </a:r>
          </a:p>
        </p:txBody>
      </p:sp>
      <p:graphicFrame>
        <p:nvGraphicFramePr>
          <p:cNvPr id="187598" name="Group 206"/>
          <p:cNvGraphicFramePr>
            <a:graphicFrameLocks noGrp="1"/>
          </p:cNvGraphicFramePr>
          <p:nvPr/>
        </p:nvGraphicFramePr>
        <p:xfrm>
          <a:off x="6858000" y="1524000"/>
          <a:ext cx="2057400" cy="4389120"/>
        </p:xfrm>
        <a:graphic>
          <a:graphicData uri="http://schemas.openxmlformats.org/drawingml/2006/table">
            <a:tbl>
              <a:tblPr/>
              <a:tblGrid>
                <a:gridCol w="457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4.2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9.1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5.1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6.7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CC3300"/>
                          </a:solidFill>
                          <a:effectLst/>
                          <a:latin typeface="Tahoma" pitchFamily="34" charset="0"/>
                        </a:rPr>
                        <a:t>7.2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3.9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87665" name="Line 273"/>
          <p:cNvSpPr>
            <a:spLocks noChangeShapeType="1"/>
          </p:cNvSpPr>
          <p:nvPr/>
        </p:nvSpPr>
        <p:spPr bwMode="auto">
          <a:xfrm>
            <a:off x="4572000" y="1066800"/>
            <a:ext cx="0" cy="525780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381000" y="0"/>
            <a:ext cx="7772400" cy="990600"/>
          </a:xfrm>
        </p:spPr>
        <p:txBody>
          <a:bodyPr/>
          <a:lstStyle/>
          <a:p>
            <a:r>
              <a:rPr lang="en-US"/>
              <a:t>Multiple Imputation</a:t>
            </a:r>
          </a:p>
        </p:txBody>
      </p:sp>
      <p:sp>
        <p:nvSpPr>
          <p:cNvPr id="188419" name="AutoShape 3"/>
          <p:cNvSpPr>
            <a:spLocks noChangeArrowheads="1"/>
          </p:cNvSpPr>
          <p:nvPr/>
        </p:nvSpPr>
        <p:spPr bwMode="auto">
          <a:xfrm>
            <a:off x="3581400" y="3429000"/>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88420" name="Group 4"/>
          <p:cNvGraphicFramePr>
            <a:graphicFrameLocks noGrp="1"/>
          </p:cNvGraphicFramePr>
          <p:nvPr/>
        </p:nvGraphicFramePr>
        <p:xfrm>
          <a:off x="533400" y="1524000"/>
          <a:ext cx="2971800" cy="4389120"/>
        </p:xfrm>
        <a:graphic>
          <a:graphicData uri="http://schemas.openxmlformats.org/drawingml/2006/table">
            <a:tbl>
              <a:tblPr/>
              <a:tblGrid>
                <a:gridCol w="7429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2"/>
                          </a:solidFill>
                          <a:effectLst/>
                          <a:latin typeface="Tahoma" pitchFamily="34" charset="0"/>
                        </a:rPr>
                        <a:t>X</a:t>
                      </a:r>
                      <a:r>
                        <a:rPr kumimoji="0" lang="en-US" sz="1800" b="0" i="0" u="none" strike="noStrike" cap="none" normalizeH="0" baseline="-25000" smtClean="0">
                          <a:ln>
                            <a:noFill/>
                          </a:ln>
                          <a:solidFill>
                            <a:schemeClr val="tx2"/>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33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33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33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33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38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8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188487" name="Group 71"/>
          <p:cNvGraphicFramePr>
            <a:graphicFrameLocks noGrp="1"/>
          </p:cNvGraphicFramePr>
          <p:nvPr>
            <p:extLst>
              <p:ext uri="{D42A27DB-BD31-4B8C-83A1-F6EECF244321}">
                <p14:modId xmlns:p14="http://schemas.microsoft.com/office/powerpoint/2010/main" val="2607173548"/>
              </p:ext>
            </p:extLst>
          </p:nvPr>
        </p:nvGraphicFramePr>
        <p:xfrm>
          <a:off x="4572000" y="762000"/>
          <a:ext cx="1752600" cy="2926080"/>
        </p:xfrm>
        <a:graphic>
          <a:graphicData uri="http://schemas.openxmlformats.org/drawingml/2006/table">
            <a:tbl>
              <a:tblPr/>
              <a:tblGrid>
                <a:gridCol w="438150">
                  <a:extLst>
                    <a:ext uri="{9D8B030D-6E8A-4147-A177-3AD203B41FA5}">
                      <a16:colId xmlns:a16="http://schemas.microsoft.com/office/drawing/2014/main" val="20000"/>
                    </a:ext>
                  </a:extLst>
                </a:gridCol>
                <a:gridCol w="415925">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tblGrid>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dirty="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90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dirty="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188554" name="Group 138"/>
          <p:cNvGraphicFramePr>
            <a:graphicFrameLocks noGrp="1"/>
          </p:cNvGraphicFramePr>
          <p:nvPr>
            <p:extLst>
              <p:ext uri="{D42A27DB-BD31-4B8C-83A1-F6EECF244321}">
                <p14:modId xmlns:p14="http://schemas.microsoft.com/office/powerpoint/2010/main" val="3093451859"/>
              </p:ext>
            </p:extLst>
          </p:nvPr>
        </p:nvGraphicFramePr>
        <p:xfrm>
          <a:off x="6629400" y="762000"/>
          <a:ext cx="1752600" cy="2926080"/>
        </p:xfrm>
        <a:graphic>
          <a:graphicData uri="http://schemas.openxmlformats.org/drawingml/2006/table">
            <a:tbl>
              <a:tblPr/>
              <a:tblGrid>
                <a:gridCol w="438150">
                  <a:extLst>
                    <a:ext uri="{9D8B030D-6E8A-4147-A177-3AD203B41FA5}">
                      <a16:colId xmlns:a16="http://schemas.microsoft.com/office/drawing/2014/main" val="20000"/>
                    </a:ext>
                  </a:extLst>
                </a:gridCol>
                <a:gridCol w="415925">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tblGrid>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90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dirty="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188621" name="Group 205"/>
          <p:cNvGraphicFramePr>
            <a:graphicFrameLocks noGrp="1"/>
          </p:cNvGraphicFramePr>
          <p:nvPr>
            <p:extLst>
              <p:ext uri="{D42A27DB-BD31-4B8C-83A1-F6EECF244321}">
                <p14:modId xmlns:p14="http://schemas.microsoft.com/office/powerpoint/2010/main" val="2665298291"/>
              </p:ext>
            </p:extLst>
          </p:nvPr>
        </p:nvGraphicFramePr>
        <p:xfrm>
          <a:off x="4572000" y="3733800"/>
          <a:ext cx="1752600" cy="2926080"/>
        </p:xfrm>
        <a:graphic>
          <a:graphicData uri="http://schemas.openxmlformats.org/drawingml/2006/table">
            <a:tbl>
              <a:tblPr/>
              <a:tblGrid>
                <a:gridCol w="438150">
                  <a:extLst>
                    <a:ext uri="{9D8B030D-6E8A-4147-A177-3AD203B41FA5}">
                      <a16:colId xmlns:a16="http://schemas.microsoft.com/office/drawing/2014/main" val="20000"/>
                    </a:ext>
                  </a:extLst>
                </a:gridCol>
                <a:gridCol w="415925">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tblGrid>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dirty="0" smtClean="0">
                          <a:ln>
                            <a:noFill/>
                          </a:ln>
                          <a:solidFill>
                            <a:schemeClr val="tx2"/>
                          </a:solidFill>
                          <a:effectLst/>
                          <a:latin typeface="Tahoma" pitchFamily="34" charset="0"/>
                        </a:rPr>
                        <a:t>X</a:t>
                      </a:r>
                      <a:r>
                        <a:rPr kumimoji="0" lang="en-US" sz="1000" b="0" i="0" u="none" strike="noStrike" cap="none" normalizeH="0" baseline="-25000" dirty="0" smtClean="0">
                          <a:ln>
                            <a:noFill/>
                          </a:ln>
                          <a:solidFill>
                            <a:schemeClr val="tx2"/>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90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dirty="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188688" name="Group 272"/>
          <p:cNvGraphicFramePr>
            <a:graphicFrameLocks noGrp="1"/>
          </p:cNvGraphicFramePr>
          <p:nvPr>
            <p:extLst>
              <p:ext uri="{D42A27DB-BD31-4B8C-83A1-F6EECF244321}">
                <p14:modId xmlns:p14="http://schemas.microsoft.com/office/powerpoint/2010/main" val="2425854347"/>
              </p:ext>
            </p:extLst>
          </p:nvPr>
        </p:nvGraphicFramePr>
        <p:xfrm>
          <a:off x="6629400" y="3733800"/>
          <a:ext cx="1752600" cy="2926080"/>
        </p:xfrm>
        <a:graphic>
          <a:graphicData uri="http://schemas.openxmlformats.org/drawingml/2006/table">
            <a:tbl>
              <a:tblPr/>
              <a:tblGrid>
                <a:gridCol w="438150">
                  <a:extLst>
                    <a:ext uri="{9D8B030D-6E8A-4147-A177-3AD203B41FA5}">
                      <a16:colId xmlns:a16="http://schemas.microsoft.com/office/drawing/2014/main" val="20000"/>
                    </a:ext>
                  </a:extLst>
                </a:gridCol>
                <a:gridCol w="415925">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tblGrid>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90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11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dirty="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sz="3200" u="sng"/>
              <a:t>Combining estimates across datasets:</a:t>
            </a:r>
          </a:p>
        </p:txBody>
      </p:sp>
      <p:sp>
        <p:nvSpPr>
          <p:cNvPr id="189443" name="Rectangle 3"/>
          <p:cNvSpPr>
            <a:spLocks noGrp="1" noChangeArrowheads="1"/>
          </p:cNvSpPr>
          <p:nvPr>
            <p:ph idx="1"/>
          </p:nvPr>
        </p:nvSpPr>
        <p:spPr/>
        <p:txBody>
          <a:bodyPr/>
          <a:lstStyle/>
          <a:p>
            <a:pPr>
              <a:lnSpc>
                <a:spcPct val="90000"/>
              </a:lnSpc>
              <a:buFontTx/>
              <a:buNone/>
            </a:pPr>
            <a:r>
              <a:rPr lang="en-US"/>
              <a:t>Given estimates Q</a:t>
            </a:r>
            <a:r>
              <a:rPr lang="en-US" baseline="-25000"/>
              <a:t>1</a:t>
            </a:r>
            <a:r>
              <a:rPr lang="en-US"/>
              <a:t>…Q</a:t>
            </a:r>
            <a:r>
              <a:rPr lang="en-US" baseline="-25000"/>
              <a:t>M</a:t>
            </a:r>
            <a:r>
              <a:rPr lang="en-US"/>
              <a:t> and their corresponding standard errors, s</a:t>
            </a:r>
            <a:r>
              <a:rPr lang="en-US" baseline="-25000"/>
              <a:t>1</a:t>
            </a:r>
            <a:r>
              <a:rPr lang="en-US"/>
              <a:t>,…,s</a:t>
            </a:r>
            <a:r>
              <a:rPr lang="en-US" baseline="-25000"/>
              <a:t>M</a:t>
            </a:r>
          </a:p>
          <a:p>
            <a:pPr>
              <a:lnSpc>
                <a:spcPct val="90000"/>
              </a:lnSpc>
              <a:buFontTx/>
              <a:buNone/>
            </a:pPr>
            <a:r>
              <a:rPr lang="en-US" baseline="-25000"/>
              <a:t>                                           </a:t>
            </a:r>
          </a:p>
          <a:p>
            <a:pPr>
              <a:lnSpc>
                <a:spcPct val="90000"/>
              </a:lnSpc>
              <a:buFontTx/>
              <a:buNone/>
            </a:pPr>
            <a:r>
              <a:rPr lang="en-US"/>
              <a:t>   point estimate:   </a:t>
            </a:r>
            <a:r>
              <a:rPr lang="en-US" b="1">
                <a:sym typeface="Symbol" pitchFamily="18" charset="2"/>
              </a:rPr>
              <a:t></a:t>
            </a:r>
            <a:r>
              <a:rPr lang="en-US"/>
              <a:t> = 1/m </a:t>
            </a:r>
            <a:r>
              <a:rPr lang="en-US">
                <a:sym typeface="Symbol" pitchFamily="18" charset="2"/>
              </a:rPr>
              <a:t></a:t>
            </a:r>
            <a:r>
              <a:rPr lang="en-US" baseline="-25000">
                <a:sym typeface="Symbol" pitchFamily="18" charset="2"/>
              </a:rPr>
              <a:t>m</a:t>
            </a:r>
            <a:r>
              <a:rPr lang="en-US">
                <a:sym typeface="Symbol" pitchFamily="18" charset="2"/>
              </a:rPr>
              <a:t> Q</a:t>
            </a:r>
            <a:r>
              <a:rPr lang="en-US" baseline="-25000">
                <a:sym typeface="Symbol" pitchFamily="18" charset="2"/>
              </a:rPr>
              <a:t>m</a:t>
            </a:r>
          </a:p>
          <a:p>
            <a:pPr>
              <a:lnSpc>
                <a:spcPct val="90000"/>
              </a:lnSpc>
              <a:buFontTx/>
              <a:buNone/>
            </a:pPr>
            <a:r>
              <a:rPr lang="en-US">
                <a:sym typeface="Symbol" pitchFamily="18" charset="2"/>
              </a:rPr>
              <a:t>   variance:           W + (1 + m</a:t>
            </a:r>
            <a:r>
              <a:rPr lang="en-US" baseline="30000">
                <a:sym typeface="Symbol" pitchFamily="18" charset="2"/>
              </a:rPr>
              <a:t>-1</a:t>
            </a:r>
            <a:r>
              <a:rPr lang="en-US">
                <a:sym typeface="Symbol" pitchFamily="18" charset="2"/>
              </a:rPr>
              <a:t>)B</a:t>
            </a:r>
          </a:p>
          <a:p>
            <a:pPr>
              <a:lnSpc>
                <a:spcPct val="90000"/>
              </a:lnSpc>
              <a:buFontTx/>
              <a:buNone/>
            </a:pPr>
            <a:r>
              <a:rPr lang="en-US">
                <a:sym typeface="Symbol" pitchFamily="18" charset="2"/>
              </a:rPr>
              <a:t>	where,</a:t>
            </a:r>
          </a:p>
          <a:p>
            <a:pPr>
              <a:lnSpc>
                <a:spcPct val="90000"/>
              </a:lnSpc>
              <a:buFontTx/>
              <a:buNone/>
            </a:pPr>
            <a:r>
              <a:rPr lang="en-US">
                <a:sym typeface="Symbol" pitchFamily="18" charset="2"/>
              </a:rPr>
              <a:t>		W=1/m </a:t>
            </a:r>
            <a:r>
              <a:rPr lang="en-US" baseline="-25000">
                <a:sym typeface="Symbol" pitchFamily="18" charset="2"/>
              </a:rPr>
              <a:t>m</a:t>
            </a:r>
            <a:r>
              <a:rPr lang="en-US">
                <a:sym typeface="Symbol" pitchFamily="18" charset="2"/>
              </a:rPr>
              <a:t> s</a:t>
            </a:r>
            <a:r>
              <a:rPr lang="en-US" baseline="-25000">
                <a:sym typeface="Symbol" pitchFamily="18" charset="2"/>
              </a:rPr>
              <a:t>m</a:t>
            </a:r>
            <a:r>
              <a:rPr lang="en-US" baseline="30000">
                <a:sym typeface="Symbol" pitchFamily="18" charset="2"/>
              </a:rPr>
              <a:t>2</a:t>
            </a:r>
          </a:p>
          <a:p>
            <a:pPr>
              <a:lnSpc>
                <a:spcPct val="90000"/>
              </a:lnSpc>
              <a:buFontTx/>
              <a:buNone/>
            </a:pPr>
            <a:r>
              <a:rPr lang="en-US" baseline="-25000">
                <a:sym typeface="Symbol" pitchFamily="18" charset="2"/>
              </a:rPr>
              <a:t>		</a:t>
            </a:r>
            <a:r>
              <a:rPr lang="en-US">
                <a:sym typeface="Symbol" pitchFamily="18" charset="2"/>
              </a:rPr>
              <a:t>B =1/(m-1) </a:t>
            </a:r>
            <a:r>
              <a:rPr lang="en-US" baseline="-25000">
                <a:sym typeface="Symbol" pitchFamily="18" charset="2"/>
              </a:rPr>
              <a:t>m</a:t>
            </a:r>
            <a:r>
              <a:rPr lang="en-US">
                <a:sym typeface="Symbol" pitchFamily="18" charset="2"/>
              </a:rPr>
              <a:t> (Q</a:t>
            </a:r>
            <a:r>
              <a:rPr lang="en-US" baseline="-25000">
                <a:sym typeface="Symbol" pitchFamily="18" charset="2"/>
              </a:rPr>
              <a:t>m</a:t>
            </a:r>
            <a:r>
              <a:rPr lang="en-US">
                <a:sym typeface="Symbol" pitchFamily="18" charset="2"/>
              </a:rPr>
              <a:t>-</a:t>
            </a:r>
            <a:r>
              <a:rPr lang="en-US"/>
              <a:t> </a:t>
            </a:r>
            <a:r>
              <a:rPr lang="en-US" b="1">
                <a:sym typeface="Symbol" pitchFamily="18" charset="2"/>
              </a:rPr>
              <a:t></a:t>
            </a:r>
            <a:r>
              <a:rPr lang="en-US">
                <a:sym typeface="Symbol" pitchFamily="18" charset="2"/>
              </a:rPr>
              <a:t>)</a:t>
            </a:r>
            <a:r>
              <a:rPr lang="en-US" baseline="30000">
                <a:sym typeface="Symbol" pitchFamily="18" charset="2"/>
              </a:rPr>
              <a:t>2</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2971800" y="381000"/>
            <a:ext cx="3429000" cy="990600"/>
          </a:xfrm>
        </p:spPr>
        <p:txBody>
          <a:bodyPr>
            <a:normAutofit fontScale="90000"/>
          </a:bodyPr>
          <a:lstStyle/>
          <a:p>
            <a:pPr algn="ctr"/>
            <a:r>
              <a:rPr lang="en-US"/>
              <a:t>Estimates from each</a:t>
            </a:r>
          </a:p>
        </p:txBody>
      </p:sp>
      <p:graphicFrame>
        <p:nvGraphicFramePr>
          <p:cNvPr id="190467" name="Group 3"/>
          <p:cNvGraphicFramePr>
            <a:graphicFrameLocks noGrp="1"/>
          </p:cNvGraphicFramePr>
          <p:nvPr/>
        </p:nvGraphicFramePr>
        <p:xfrm>
          <a:off x="762000" y="457200"/>
          <a:ext cx="1752600" cy="2926080"/>
        </p:xfrm>
        <a:graphic>
          <a:graphicData uri="http://schemas.openxmlformats.org/drawingml/2006/table">
            <a:tbl>
              <a:tblPr/>
              <a:tblGrid>
                <a:gridCol w="438150">
                  <a:extLst>
                    <a:ext uri="{9D8B030D-6E8A-4147-A177-3AD203B41FA5}">
                      <a16:colId xmlns:a16="http://schemas.microsoft.com/office/drawing/2014/main" val="20000"/>
                    </a:ext>
                  </a:extLst>
                </a:gridCol>
                <a:gridCol w="415925">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tblGrid>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90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11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190534" name="Group 70"/>
          <p:cNvGraphicFramePr>
            <a:graphicFrameLocks noGrp="1"/>
          </p:cNvGraphicFramePr>
          <p:nvPr/>
        </p:nvGraphicFramePr>
        <p:xfrm>
          <a:off x="6553200" y="457200"/>
          <a:ext cx="1752600" cy="2926080"/>
        </p:xfrm>
        <a:graphic>
          <a:graphicData uri="http://schemas.openxmlformats.org/drawingml/2006/table">
            <a:tbl>
              <a:tblPr/>
              <a:tblGrid>
                <a:gridCol w="438150">
                  <a:extLst>
                    <a:ext uri="{9D8B030D-6E8A-4147-A177-3AD203B41FA5}">
                      <a16:colId xmlns:a16="http://schemas.microsoft.com/office/drawing/2014/main" val="20000"/>
                    </a:ext>
                  </a:extLst>
                </a:gridCol>
                <a:gridCol w="415925">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tblGrid>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90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33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190601" name="Group 137"/>
          <p:cNvGraphicFramePr>
            <a:graphicFrameLocks noGrp="1"/>
          </p:cNvGraphicFramePr>
          <p:nvPr/>
        </p:nvGraphicFramePr>
        <p:xfrm>
          <a:off x="762000" y="3505200"/>
          <a:ext cx="1752600" cy="2926080"/>
        </p:xfrm>
        <a:graphic>
          <a:graphicData uri="http://schemas.openxmlformats.org/drawingml/2006/table">
            <a:tbl>
              <a:tblPr/>
              <a:tblGrid>
                <a:gridCol w="438150">
                  <a:extLst>
                    <a:ext uri="{9D8B030D-6E8A-4147-A177-3AD203B41FA5}">
                      <a16:colId xmlns:a16="http://schemas.microsoft.com/office/drawing/2014/main" val="20000"/>
                    </a:ext>
                  </a:extLst>
                </a:gridCol>
                <a:gridCol w="415925">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tblGrid>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90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190668" name="Group 204"/>
          <p:cNvGraphicFramePr>
            <a:graphicFrameLocks noGrp="1"/>
          </p:cNvGraphicFramePr>
          <p:nvPr/>
        </p:nvGraphicFramePr>
        <p:xfrm>
          <a:off x="6553200" y="3505200"/>
          <a:ext cx="1752600" cy="2926080"/>
        </p:xfrm>
        <a:graphic>
          <a:graphicData uri="http://schemas.openxmlformats.org/drawingml/2006/table">
            <a:tbl>
              <a:tblPr/>
              <a:tblGrid>
                <a:gridCol w="438150">
                  <a:extLst>
                    <a:ext uri="{9D8B030D-6E8A-4147-A177-3AD203B41FA5}">
                      <a16:colId xmlns:a16="http://schemas.microsoft.com/office/drawing/2014/main" val="20000"/>
                    </a:ext>
                  </a:extLst>
                </a:gridCol>
                <a:gridCol w="415925">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tblGrid>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2"/>
                          </a:solidFill>
                          <a:effectLst/>
                          <a:latin typeface="Tahoma" pitchFamily="34" charset="0"/>
                        </a:rPr>
                        <a:t>X</a:t>
                      </a:r>
                      <a:r>
                        <a:rPr kumimoji="0" lang="en-US" sz="1000" b="0" i="0" u="none" strike="noStrike" cap="none" normalizeH="0" baseline="-25000" smtClean="0">
                          <a:ln>
                            <a:noFill/>
                          </a:ln>
                          <a:solidFill>
                            <a:schemeClr val="tx2"/>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90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11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3300"/>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0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rgbClr val="FF0000"/>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000" b="0" i="0" u="none" strike="noStrike" cap="none" normalizeH="0" baseline="0" smtClean="0">
                          <a:ln>
                            <a:noFill/>
                          </a:ln>
                          <a:solidFill>
                            <a:schemeClr val="tx1"/>
                          </a:solidFill>
                          <a:effectLst/>
                          <a:latin typeface="Tahoma" pitchFamily="34"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190735" name="Object 271"/>
          <p:cNvGraphicFramePr>
            <a:graphicFrameLocks noChangeAspect="1"/>
          </p:cNvGraphicFramePr>
          <p:nvPr/>
        </p:nvGraphicFramePr>
        <p:xfrm>
          <a:off x="2584450" y="1952625"/>
          <a:ext cx="1592263" cy="1063625"/>
        </p:xfrm>
        <a:graphic>
          <a:graphicData uri="http://schemas.openxmlformats.org/presentationml/2006/ole">
            <mc:AlternateContent xmlns:mc="http://schemas.openxmlformats.org/markup-compatibility/2006">
              <mc:Choice xmlns:v="urn:schemas-microsoft-com:vml" Requires="v">
                <p:oleObj spid="_x0000_s288820" name="Equation" r:id="rId3" imgW="723600" imgH="482400" progId="Equation.3">
                  <p:embed/>
                </p:oleObj>
              </mc:Choice>
              <mc:Fallback>
                <p:oleObj name="Equation" r:id="rId3" imgW="723600" imgH="482400" progId="Equation.3">
                  <p:embed/>
                  <p:pic>
                    <p:nvPicPr>
                      <p:cNvPr id="0" name="Object 2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4450" y="1952625"/>
                        <a:ext cx="1592263"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736" name="Object 272"/>
          <p:cNvGraphicFramePr>
            <a:graphicFrameLocks noChangeAspect="1"/>
          </p:cNvGraphicFramePr>
          <p:nvPr/>
        </p:nvGraphicFramePr>
        <p:xfrm>
          <a:off x="2652713" y="4343400"/>
          <a:ext cx="1620837" cy="1063625"/>
        </p:xfrm>
        <a:graphic>
          <a:graphicData uri="http://schemas.openxmlformats.org/presentationml/2006/ole">
            <mc:AlternateContent xmlns:mc="http://schemas.openxmlformats.org/markup-compatibility/2006">
              <mc:Choice xmlns:v="urn:schemas-microsoft-com:vml" Requires="v">
                <p:oleObj spid="_x0000_s288821" name="Equation" r:id="rId5" imgW="736560" imgH="482400" progId="Equation.3">
                  <p:embed/>
                </p:oleObj>
              </mc:Choice>
              <mc:Fallback>
                <p:oleObj name="Equation" r:id="rId5" imgW="736560" imgH="482400" progId="Equation.3">
                  <p:embed/>
                  <p:pic>
                    <p:nvPicPr>
                      <p:cNvPr id="0" name="Object 2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713" y="4343400"/>
                        <a:ext cx="1620837"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737" name="Object 273"/>
          <p:cNvGraphicFramePr>
            <a:graphicFrameLocks noChangeAspect="1"/>
          </p:cNvGraphicFramePr>
          <p:nvPr/>
        </p:nvGraphicFramePr>
        <p:xfrm>
          <a:off x="4710113" y="1981200"/>
          <a:ext cx="1620837" cy="1063625"/>
        </p:xfrm>
        <a:graphic>
          <a:graphicData uri="http://schemas.openxmlformats.org/presentationml/2006/ole">
            <mc:AlternateContent xmlns:mc="http://schemas.openxmlformats.org/markup-compatibility/2006">
              <mc:Choice xmlns:v="urn:schemas-microsoft-com:vml" Requires="v">
                <p:oleObj spid="_x0000_s288822" name="Equation" r:id="rId7" imgW="736560" imgH="482400" progId="Equation.3">
                  <p:embed/>
                </p:oleObj>
              </mc:Choice>
              <mc:Fallback>
                <p:oleObj name="Equation" r:id="rId7" imgW="736560" imgH="482400" progId="Equation.3">
                  <p:embed/>
                  <p:pic>
                    <p:nvPicPr>
                      <p:cNvPr id="0" name="Object 2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0113" y="1981200"/>
                        <a:ext cx="1620837"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738" name="Object 274"/>
          <p:cNvGraphicFramePr>
            <a:graphicFrameLocks noChangeAspect="1"/>
          </p:cNvGraphicFramePr>
          <p:nvPr/>
        </p:nvGraphicFramePr>
        <p:xfrm>
          <a:off x="4814888" y="4343400"/>
          <a:ext cx="1563687" cy="1063625"/>
        </p:xfrm>
        <a:graphic>
          <a:graphicData uri="http://schemas.openxmlformats.org/presentationml/2006/ole">
            <mc:AlternateContent xmlns:mc="http://schemas.openxmlformats.org/markup-compatibility/2006">
              <mc:Choice xmlns:v="urn:schemas-microsoft-com:vml" Requires="v">
                <p:oleObj spid="_x0000_s288823" name="Equation" r:id="rId9" imgW="711000" imgH="482400" progId="Equation.3">
                  <p:embed/>
                </p:oleObj>
              </mc:Choice>
              <mc:Fallback>
                <p:oleObj name="Equation" r:id="rId9" imgW="711000" imgH="482400" progId="Equation.3">
                  <p:embed/>
                  <p:pic>
                    <p:nvPicPr>
                      <p:cNvPr id="0" name="Object 2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14888" y="4343400"/>
                        <a:ext cx="1563687"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685800" y="609600"/>
            <a:ext cx="7772400" cy="381000"/>
          </a:xfrm>
        </p:spPr>
        <p:txBody>
          <a:bodyPr>
            <a:normAutofit fontScale="90000"/>
          </a:bodyPr>
          <a:lstStyle/>
          <a:p>
            <a:r>
              <a:rPr lang="en-US" sz="3200"/>
              <a:t>Example:  inference for the mean of X</a:t>
            </a:r>
            <a:r>
              <a:rPr lang="en-US" sz="3200" baseline="-25000"/>
              <a:t>4</a:t>
            </a:r>
          </a:p>
        </p:txBody>
      </p:sp>
      <mc:AlternateContent xmlns:mc="http://schemas.openxmlformats.org/markup-compatibility/2006" xmlns:a14="http://schemas.microsoft.com/office/drawing/2010/main">
        <mc:Choice Requires="a14">
          <p:sp>
            <p:nvSpPr>
              <p:cNvPr id="191491" name="Rectangle 3"/>
              <p:cNvSpPr>
                <a:spLocks noGrp="1" noChangeArrowheads="1"/>
              </p:cNvSpPr>
              <p:nvPr>
                <p:ph idx="1"/>
              </p:nvPr>
            </p:nvSpPr>
            <p:spPr>
              <a:xfrm>
                <a:off x="304800" y="1447800"/>
                <a:ext cx="8458200" cy="5105400"/>
              </a:xfrm>
            </p:spPr>
            <p:txBody>
              <a:bodyPr>
                <a:normAutofit lnSpcReduction="10000"/>
              </a:bodyPr>
              <a:lstStyle/>
              <a:p>
                <a:pPr>
                  <a:lnSpc>
                    <a:spcPct val="90000"/>
                  </a:lnSpc>
                  <a:buFont typeface="Arial" panose="020B0604020202020204" pitchFamily="34" charset="0"/>
                  <a:buChar char="•"/>
                </a:pPr>
                <a:r>
                  <a:rPr lang="en-US" sz="2800" dirty="0" smtClean="0"/>
                  <a:t> </a:t>
                </a:r>
                <a:r>
                  <a:rPr lang="en-US" sz="2200" dirty="0">
                    <a:latin typeface="微软雅黑" panose="020B0503020204020204" pitchFamily="34" charset="-122"/>
                    <a:ea typeface="微软雅黑" panose="020B0503020204020204" pitchFamily="34" charset="-122"/>
                  </a:rPr>
                  <a:t>point estimate:  </a:t>
                </a:r>
              </a:p>
              <a:p>
                <a:pPr marL="34290" indent="0">
                  <a:lnSpc>
                    <a:spcPct val="90000"/>
                  </a:lnSpc>
                  <a:buNone/>
                </a:pPr>
                <a:r>
                  <a:rPr lang="en-US" sz="2200" b="1" dirty="0">
                    <a:latin typeface="微软雅黑" panose="020B0503020204020204" pitchFamily="34" charset="-122"/>
                    <a:ea typeface="微软雅黑" panose="020B0503020204020204" pitchFamily="34" charset="-122"/>
                    <a:sym typeface="Symbol" pitchFamily="18" charset="2"/>
                  </a:rPr>
                  <a:t>			</a:t>
                </a:r>
                <a14:m>
                  <m:oMath xmlns:m="http://schemas.openxmlformats.org/officeDocument/2006/math">
                    <m:r>
                      <a:rPr lang="en-US" sz="2200" b="0" i="1" smtClean="0">
                        <a:latin typeface="Cambria Math" panose="02040503050406030204" pitchFamily="18" charset="0"/>
                        <a:ea typeface="Cambria Math" panose="02040503050406030204" pitchFamily="18" charset="0"/>
                        <a:sym typeface="Symbol" pitchFamily="18" charset="2"/>
                      </a:rPr>
                      <m:t>𝜃</m:t>
                    </m:r>
                    <m:r>
                      <a:rPr lang="en-US" sz="2200" b="0" i="1" smtClean="0">
                        <a:latin typeface="Cambria Math" panose="02040503050406030204" pitchFamily="18" charset="0"/>
                        <a:ea typeface="Cambria Math" panose="02040503050406030204" pitchFamily="18" charset="0"/>
                        <a:sym typeface="Symbol" pitchFamily="18" charset="2"/>
                      </a:rPr>
                      <m:t>=</m:t>
                    </m:r>
                    <m:f>
                      <m:fPr>
                        <m:ctrlPr>
                          <a:rPr lang="en-US" altLang="zh-CN" sz="2200" i="1" smtClean="0">
                            <a:latin typeface="Cambria Math" panose="02040503050406030204" pitchFamily="18" charset="0"/>
                            <a:ea typeface="Cambria Math" panose="02040503050406030204" pitchFamily="18" charset="0"/>
                            <a:sym typeface="Symbol" pitchFamily="18" charset="2"/>
                          </a:rPr>
                        </m:ctrlPr>
                      </m:fPr>
                      <m:num>
                        <m:r>
                          <a:rPr lang="en-US" altLang="zh-CN" sz="2200" b="0" i="1" smtClean="0">
                            <a:latin typeface="Cambria Math" panose="02040503050406030204" pitchFamily="18" charset="0"/>
                            <a:ea typeface="Cambria Math" panose="02040503050406030204" pitchFamily="18" charset="0"/>
                            <a:sym typeface="Symbol" pitchFamily="18" charset="2"/>
                          </a:rPr>
                          <m:t>1</m:t>
                        </m:r>
                      </m:num>
                      <m:den>
                        <m:r>
                          <a:rPr lang="en-US" altLang="zh-CN" sz="2200" b="0" i="1" smtClean="0">
                            <a:latin typeface="Cambria Math" panose="02040503050406030204" pitchFamily="18" charset="0"/>
                            <a:ea typeface="Cambria Math" panose="02040503050406030204" pitchFamily="18" charset="0"/>
                            <a:sym typeface="Symbol" pitchFamily="18" charset="2"/>
                          </a:rPr>
                          <m:t>𝑚</m:t>
                        </m:r>
                      </m:den>
                    </m:f>
                    <m:nary>
                      <m:naryPr>
                        <m:chr m:val="∑"/>
                        <m:subHide m:val="on"/>
                        <m:supHide m:val="on"/>
                        <m:ctrlPr>
                          <a:rPr lang="en-US" altLang="zh-CN" sz="2200" i="1" smtClean="0">
                            <a:latin typeface="Cambria Math" panose="02040503050406030204" pitchFamily="18" charset="0"/>
                            <a:ea typeface="Cambria Math" panose="02040503050406030204" pitchFamily="18" charset="0"/>
                            <a:sym typeface="Symbol" pitchFamily="18" charset="2"/>
                          </a:rPr>
                        </m:ctrlPr>
                      </m:naryPr>
                      <m:sub/>
                      <m:sup/>
                      <m:e>
                        <m:sSub>
                          <m:sSubPr>
                            <m:ctrlPr>
                              <a:rPr lang="en-US" altLang="zh-CN" sz="2200" i="1" smtClean="0">
                                <a:latin typeface="Cambria Math" panose="02040503050406030204" pitchFamily="18" charset="0"/>
                                <a:ea typeface="Cambria Math" panose="02040503050406030204" pitchFamily="18" charset="0"/>
                                <a:sym typeface="Symbol" pitchFamily="18" charset="2"/>
                              </a:rPr>
                            </m:ctrlPr>
                          </m:sSubPr>
                          <m:e>
                            <m:r>
                              <a:rPr lang="en-US" altLang="zh-CN" sz="2200" b="0" i="1" smtClean="0">
                                <a:latin typeface="Cambria Math" panose="02040503050406030204" pitchFamily="18" charset="0"/>
                                <a:ea typeface="Cambria Math" panose="02040503050406030204" pitchFamily="18" charset="0"/>
                                <a:sym typeface="Symbol" pitchFamily="18" charset="2"/>
                              </a:rPr>
                              <m:t>𝑄</m:t>
                            </m:r>
                          </m:e>
                          <m:sub>
                            <m:r>
                              <a:rPr lang="en-US" altLang="zh-CN" sz="2200" b="0" i="1" smtClean="0">
                                <a:latin typeface="Cambria Math" panose="02040503050406030204" pitchFamily="18" charset="0"/>
                                <a:ea typeface="Cambria Math" panose="02040503050406030204" pitchFamily="18" charset="0"/>
                                <a:sym typeface="Symbol" pitchFamily="18" charset="2"/>
                              </a:rPr>
                              <m:t>𝑚</m:t>
                            </m:r>
                          </m:sub>
                        </m:sSub>
                      </m:e>
                    </m:nary>
                    <m:r>
                      <a:rPr lang="en-US" altLang="zh-CN" sz="2200" b="0" i="0" smtClean="0">
                        <a:latin typeface="Cambria Math" panose="02040503050406030204" pitchFamily="18" charset="0"/>
                        <a:ea typeface="Cambria Math" panose="02040503050406030204" pitchFamily="18" charset="0"/>
                        <a:sym typeface="Symbol" pitchFamily="18" charset="2"/>
                      </a:rPr>
                      <m:t>=</m:t>
                    </m:r>
                    <m:f>
                      <m:fPr>
                        <m:ctrlPr>
                          <a:rPr lang="en-US" altLang="zh-CN" sz="2200" b="0" i="1" smtClean="0">
                            <a:latin typeface="Cambria Math" panose="02040503050406030204" pitchFamily="18" charset="0"/>
                            <a:ea typeface="Cambria Math" panose="02040503050406030204" pitchFamily="18" charset="0"/>
                            <a:sym typeface="Symbol" pitchFamily="18" charset="2"/>
                          </a:rPr>
                        </m:ctrlPr>
                      </m:fPr>
                      <m:num>
                        <m:r>
                          <a:rPr lang="en-US" altLang="zh-CN" sz="2200" b="0" i="1" smtClean="0">
                            <a:latin typeface="Cambria Math" panose="02040503050406030204" pitchFamily="18" charset="0"/>
                            <a:ea typeface="Cambria Math" panose="02040503050406030204" pitchFamily="18" charset="0"/>
                            <a:sym typeface="Symbol" pitchFamily="18" charset="2"/>
                          </a:rPr>
                          <m:t>1</m:t>
                        </m:r>
                      </m:num>
                      <m:den>
                        <m:r>
                          <a:rPr lang="en-US" altLang="zh-CN" sz="2200" b="0" i="1" smtClean="0">
                            <a:latin typeface="Cambria Math" panose="02040503050406030204" pitchFamily="18" charset="0"/>
                            <a:ea typeface="Cambria Math" panose="02040503050406030204" pitchFamily="18" charset="0"/>
                            <a:sym typeface="Symbol" pitchFamily="18" charset="2"/>
                          </a:rPr>
                          <m:t>4</m:t>
                        </m:r>
                      </m:den>
                    </m:f>
                    <m:d>
                      <m:dPr>
                        <m:ctrlPr>
                          <a:rPr lang="en-US" altLang="zh-CN" sz="2200" b="0" i="1" smtClean="0">
                            <a:latin typeface="Cambria Math" panose="02040503050406030204" pitchFamily="18" charset="0"/>
                            <a:ea typeface="Cambria Math" panose="02040503050406030204" pitchFamily="18" charset="0"/>
                            <a:sym typeface="Symbol" pitchFamily="18" charset="2"/>
                          </a:rPr>
                        </m:ctrlPr>
                      </m:dPr>
                      <m:e>
                        <m:r>
                          <a:rPr lang="en-US" altLang="zh-CN" sz="2200" b="0" i="1" smtClean="0">
                            <a:latin typeface="Cambria Math" panose="02040503050406030204" pitchFamily="18" charset="0"/>
                            <a:ea typeface="Cambria Math" panose="02040503050406030204" pitchFamily="18" charset="0"/>
                            <a:sym typeface="Symbol" pitchFamily="18" charset="2"/>
                          </a:rPr>
                          <m:t>7.09+6.45+5.82+6.72</m:t>
                        </m:r>
                      </m:e>
                    </m:d>
                    <m:r>
                      <a:rPr lang="en-US" altLang="zh-CN" sz="2200" b="0" i="1" smtClean="0">
                        <a:latin typeface="Cambria Math" panose="02040503050406030204" pitchFamily="18" charset="0"/>
                        <a:ea typeface="Cambria Math" panose="02040503050406030204" pitchFamily="18" charset="0"/>
                        <a:sym typeface="Symbol" pitchFamily="18" charset="2"/>
                      </a:rPr>
                      <m:t>=6.52</m:t>
                    </m:r>
                  </m:oMath>
                </a14:m>
                <a:endParaRPr lang="en-US" altLang="zh-CN" sz="2200" dirty="0" smtClean="0">
                  <a:latin typeface="微软雅黑" panose="020B0503020204020204" pitchFamily="34" charset="-122"/>
                  <a:ea typeface="微软雅黑" panose="020B0503020204020204" pitchFamily="34" charset="-122"/>
                  <a:sym typeface="Symbol" pitchFamily="18" charset="2"/>
                </a:endParaRPr>
              </a:p>
              <a:p>
                <a:pPr>
                  <a:lnSpc>
                    <a:spcPct val="90000"/>
                  </a:lnSpc>
                  <a:buFont typeface="Arial" panose="020B0604020202020204" pitchFamily="34" charset="0"/>
                  <a:buChar char="•"/>
                </a:pPr>
                <a:endParaRPr lang="en-US" altLang="zh-CN" sz="2200" dirty="0" smtClean="0">
                  <a:latin typeface="微软雅黑" panose="020B0503020204020204" pitchFamily="34" charset="-122"/>
                  <a:ea typeface="微软雅黑" panose="020B0503020204020204" pitchFamily="34" charset="-122"/>
                  <a:sym typeface="Symbol" pitchFamily="18" charset="2"/>
                </a:endParaRPr>
              </a:p>
              <a:p>
                <a:pPr>
                  <a:buFont typeface="Arial" panose="020B0604020202020204" pitchFamily="34" charset="0"/>
                  <a:buChar char="•"/>
                </a:pPr>
                <a:r>
                  <a:rPr lang="en-US" sz="2200" dirty="0" smtClean="0">
                    <a:latin typeface="微软雅黑" panose="020B0503020204020204" pitchFamily="34" charset="-122"/>
                    <a:ea typeface="微软雅黑" panose="020B0503020204020204" pitchFamily="34" charset="-122"/>
                  </a:rPr>
                  <a:t> </a:t>
                </a:r>
                <a:r>
                  <a:rPr lang="en-US" sz="2200" dirty="0">
                    <a:latin typeface="微软雅黑" panose="020B0503020204020204" pitchFamily="34" charset="-122"/>
                    <a:ea typeface="微软雅黑" panose="020B0503020204020204" pitchFamily="34" charset="-122"/>
                  </a:rPr>
                  <a:t>variance estimate</a:t>
                </a:r>
              </a:p>
              <a:p>
                <a:pPr marL="34290" indent="0">
                  <a:lnSpc>
                    <a:spcPct val="90000"/>
                  </a:lnSpc>
                  <a:buNone/>
                </a:pPr>
                <a:r>
                  <a:rPr lang="en-US" sz="2200" dirty="0">
                    <a:latin typeface="微软雅黑" panose="020B0503020204020204" pitchFamily="34" charset="-122"/>
                    <a:ea typeface="微软雅黑" panose="020B0503020204020204" pitchFamily="34" charset="-122"/>
                    <a:sym typeface="Symbol" pitchFamily="18" charset="2"/>
                  </a:rPr>
                  <a:t>         </a:t>
                </a:r>
                <a14:m>
                  <m:oMath xmlns:m="http://schemas.openxmlformats.org/officeDocument/2006/math">
                    <m:r>
                      <a:rPr lang="en-US" sz="2200" b="0" i="1" smtClean="0">
                        <a:latin typeface="Cambria Math" panose="02040503050406030204" pitchFamily="18" charset="0"/>
                        <a:sym typeface="Symbol" pitchFamily="18" charset="2"/>
                      </a:rPr>
                      <m:t>𝑊</m:t>
                    </m:r>
                    <m:r>
                      <a:rPr lang="en-US" sz="2200" b="0" i="1" smtClean="0">
                        <a:latin typeface="Cambria Math" panose="02040503050406030204" pitchFamily="18" charset="0"/>
                        <a:sym typeface="Symbol" pitchFamily="18" charset="2"/>
                      </a:rPr>
                      <m:t>+</m:t>
                    </m:r>
                    <m:d>
                      <m:dPr>
                        <m:ctrlPr>
                          <a:rPr lang="en-US" sz="2200" b="0" i="1" smtClean="0">
                            <a:latin typeface="Cambria Math" panose="02040503050406030204" pitchFamily="18" charset="0"/>
                            <a:sym typeface="Symbol" pitchFamily="18" charset="2"/>
                          </a:rPr>
                        </m:ctrlPr>
                      </m:dPr>
                      <m:e>
                        <m:r>
                          <a:rPr lang="en-US" sz="2200" b="0" i="1" smtClean="0">
                            <a:latin typeface="Cambria Math" panose="02040503050406030204" pitchFamily="18" charset="0"/>
                            <a:sym typeface="Symbol" pitchFamily="18" charset="2"/>
                          </a:rPr>
                          <m:t>1+</m:t>
                        </m:r>
                        <m:f>
                          <m:fPr>
                            <m:ctrlPr>
                              <a:rPr lang="en-US" altLang="zh-CN" sz="2200" b="0" i="1" smtClean="0">
                                <a:latin typeface="Cambria Math" panose="02040503050406030204" pitchFamily="18" charset="0"/>
                                <a:sym typeface="Symbol" pitchFamily="18" charset="2"/>
                              </a:rPr>
                            </m:ctrlPr>
                          </m:fPr>
                          <m:num>
                            <m:r>
                              <a:rPr lang="en-US" altLang="zh-CN" sz="2200" b="0" i="1" smtClean="0">
                                <a:latin typeface="Cambria Math" panose="02040503050406030204" pitchFamily="18" charset="0"/>
                                <a:sym typeface="Symbol" pitchFamily="18" charset="2"/>
                              </a:rPr>
                              <m:t>1</m:t>
                            </m:r>
                          </m:num>
                          <m:den>
                            <m:r>
                              <a:rPr lang="en-US" altLang="zh-CN" sz="2200" b="0" i="1" smtClean="0">
                                <a:latin typeface="Cambria Math" panose="02040503050406030204" pitchFamily="18" charset="0"/>
                                <a:sym typeface="Symbol" pitchFamily="18" charset="2"/>
                              </a:rPr>
                              <m:t>𝑚</m:t>
                            </m:r>
                          </m:den>
                        </m:f>
                      </m:e>
                    </m:d>
                    <m:r>
                      <a:rPr lang="en-US" sz="2200" b="0" i="1" smtClean="0">
                        <a:latin typeface="Cambria Math" panose="02040503050406030204" pitchFamily="18" charset="0"/>
                        <a:sym typeface="Symbol" pitchFamily="18" charset="2"/>
                      </a:rPr>
                      <m:t>𝐵</m:t>
                    </m:r>
                    <m:r>
                      <a:rPr lang="en-US" sz="2200" b="0" i="1" smtClean="0">
                        <a:latin typeface="Cambria Math" panose="02040503050406030204" pitchFamily="18" charset="0"/>
                        <a:sym typeface="Symbol" pitchFamily="18" charset="2"/>
                      </a:rPr>
                      <m:t>=0.99+1.25×0.29=1.35</m:t>
                    </m:r>
                  </m:oMath>
                </a14:m>
                <a:endParaRPr lang="en-US" sz="2200" dirty="0">
                  <a:latin typeface="微软雅黑" panose="020B0503020204020204" pitchFamily="34" charset="-122"/>
                  <a:ea typeface="微软雅黑" panose="020B0503020204020204" pitchFamily="34" charset="-122"/>
                  <a:sym typeface="Symbol" pitchFamily="18" charset="2"/>
                </a:endParaRPr>
              </a:p>
              <a:p>
                <a:pPr marL="34290" indent="0">
                  <a:lnSpc>
                    <a:spcPct val="90000"/>
                  </a:lnSpc>
                  <a:buNone/>
                </a:pPr>
                <a:r>
                  <a:rPr lang="en-US" sz="2200" dirty="0">
                    <a:latin typeface="微软雅黑" panose="020B0503020204020204" pitchFamily="34" charset="-122"/>
                    <a:ea typeface="微软雅黑" panose="020B0503020204020204" pitchFamily="34" charset="-122"/>
                    <a:sym typeface="Symbol" pitchFamily="18" charset="2"/>
                  </a:rPr>
                  <a:t>	</a:t>
                </a:r>
                <a:endParaRPr lang="en-US" sz="2200" dirty="0" smtClean="0">
                  <a:latin typeface="微软雅黑" panose="020B0503020204020204" pitchFamily="34" charset="-122"/>
                  <a:ea typeface="微软雅黑" panose="020B0503020204020204" pitchFamily="34" charset="-122"/>
                  <a:sym typeface="Symbol" pitchFamily="18" charset="2"/>
                </a:endParaRPr>
              </a:p>
              <a:p>
                <a:pPr marL="34290" indent="0">
                  <a:lnSpc>
                    <a:spcPct val="90000"/>
                  </a:lnSpc>
                  <a:buNone/>
                </a:pPr>
                <a:r>
                  <a:rPr lang="en-US" sz="2200" dirty="0" smtClean="0">
                    <a:latin typeface="微软雅黑" panose="020B0503020204020204" pitchFamily="34" charset="-122"/>
                    <a:ea typeface="微软雅黑" panose="020B0503020204020204" pitchFamily="34" charset="-122"/>
                    <a:sym typeface="Symbol" pitchFamily="18" charset="2"/>
                  </a:rPr>
                  <a:t>where,</a:t>
                </a:r>
              </a:p>
              <a:p>
                <a:pPr marL="34290" indent="0">
                  <a:lnSpc>
                    <a:spcPct val="9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sym typeface="Symbol" pitchFamily="18" charset="2"/>
                        </a:rPr>
                        <m:t>𝑊</m:t>
                      </m:r>
                      <m:r>
                        <a:rPr lang="en-US" b="0" i="1" smtClean="0">
                          <a:latin typeface="Cambria Math" panose="02040503050406030204" pitchFamily="18" charset="0"/>
                          <a:sym typeface="Symbol" pitchFamily="18" charset="2"/>
                        </a:rPr>
                        <m:t>=</m:t>
                      </m:r>
                      <m:f>
                        <m:fPr>
                          <m:ctrlPr>
                            <a:rPr lang="en-US" altLang="zh-CN" b="0" i="1" smtClean="0">
                              <a:latin typeface="Cambria Math" panose="02040503050406030204" pitchFamily="18" charset="0"/>
                              <a:sym typeface="Symbol" pitchFamily="18" charset="2"/>
                            </a:rPr>
                          </m:ctrlPr>
                        </m:fPr>
                        <m:num>
                          <m:r>
                            <a:rPr lang="en-US" altLang="zh-CN" b="0" i="1" smtClean="0">
                              <a:latin typeface="Cambria Math" panose="02040503050406030204" pitchFamily="18" charset="0"/>
                              <a:sym typeface="Symbol" pitchFamily="18" charset="2"/>
                            </a:rPr>
                            <m:t>1</m:t>
                          </m:r>
                        </m:num>
                        <m:den>
                          <m:r>
                            <a:rPr lang="en-US" altLang="zh-CN" b="0" i="1" smtClean="0">
                              <a:latin typeface="Cambria Math" panose="02040503050406030204" pitchFamily="18" charset="0"/>
                              <a:sym typeface="Symbol" pitchFamily="18" charset="2"/>
                            </a:rPr>
                            <m:t>𝑚</m:t>
                          </m:r>
                        </m:den>
                      </m:f>
                      <m:nary>
                        <m:naryPr>
                          <m:chr m:val="∑"/>
                          <m:subHide m:val="on"/>
                          <m:supHide m:val="on"/>
                          <m:ctrlPr>
                            <a:rPr lang="en-US" altLang="zh-CN" b="0" i="1" smtClean="0">
                              <a:latin typeface="Cambria Math" panose="02040503050406030204" pitchFamily="18" charset="0"/>
                              <a:sym typeface="Symbol" pitchFamily="18" charset="2"/>
                            </a:rPr>
                          </m:ctrlPr>
                        </m:naryPr>
                        <m:sub/>
                        <m:sup/>
                        <m:e>
                          <m:sSubSup>
                            <m:sSubSupPr>
                              <m:ctrlPr>
                                <a:rPr lang="en-US" altLang="zh-CN" b="0" i="1" smtClean="0">
                                  <a:latin typeface="Cambria Math" panose="02040503050406030204" pitchFamily="18" charset="0"/>
                                  <a:sym typeface="Symbol" pitchFamily="18" charset="2"/>
                                </a:rPr>
                              </m:ctrlPr>
                            </m:sSubSupPr>
                            <m:e>
                              <m:r>
                                <a:rPr lang="en-US" altLang="zh-CN" b="0" i="1" smtClean="0">
                                  <a:latin typeface="Cambria Math" panose="02040503050406030204" pitchFamily="18" charset="0"/>
                                  <a:sym typeface="Symbol" pitchFamily="18" charset="2"/>
                                </a:rPr>
                                <m:t>𝑠</m:t>
                              </m:r>
                            </m:e>
                            <m:sub>
                              <m:r>
                                <a:rPr lang="en-US" altLang="zh-CN" b="0" i="1" smtClean="0">
                                  <a:latin typeface="Cambria Math" panose="02040503050406030204" pitchFamily="18" charset="0"/>
                                  <a:sym typeface="Symbol" pitchFamily="18" charset="2"/>
                                </a:rPr>
                                <m:t>𝑚</m:t>
                              </m:r>
                            </m:sub>
                            <m:sup>
                              <m:r>
                                <a:rPr lang="en-US" altLang="zh-CN" b="0" i="1" smtClean="0">
                                  <a:latin typeface="Cambria Math" panose="02040503050406030204" pitchFamily="18" charset="0"/>
                                  <a:sym typeface="Symbol" pitchFamily="18" charset="2"/>
                                </a:rPr>
                                <m:t>2</m:t>
                              </m:r>
                            </m:sup>
                          </m:sSubSup>
                          <m:r>
                            <a:rPr lang="en-US" altLang="zh-CN" b="0" i="1" smtClean="0">
                              <a:latin typeface="Cambria Math" panose="02040503050406030204" pitchFamily="18" charset="0"/>
                              <a:sym typeface="Symbol" pitchFamily="18" charset="2"/>
                            </a:rPr>
                            <m:t>=</m:t>
                          </m:r>
                          <m:f>
                            <m:fPr>
                              <m:ctrlPr>
                                <a:rPr lang="en-US" altLang="zh-CN" b="0" i="1" smtClean="0">
                                  <a:latin typeface="Cambria Math" panose="02040503050406030204" pitchFamily="18" charset="0"/>
                                  <a:sym typeface="Symbol" pitchFamily="18" charset="2"/>
                                </a:rPr>
                              </m:ctrlPr>
                            </m:fPr>
                            <m:num>
                              <m:r>
                                <a:rPr lang="en-US" altLang="zh-CN" b="0" i="1" smtClean="0">
                                  <a:latin typeface="Cambria Math" panose="02040503050406030204" pitchFamily="18" charset="0"/>
                                  <a:sym typeface="Symbol" pitchFamily="18" charset="2"/>
                                </a:rPr>
                                <m:t>1</m:t>
                              </m:r>
                            </m:num>
                            <m:den>
                              <m:r>
                                <a:rPr lang="en-US" altLang="zh-CN" b="0" i="1" smtClean="0">
                                  <a:latin typeface="Cambria Math" panose="02040503050406030204" pitchFamily="18" charset="0"/>
                                  <a:sym typeface="Symbol" pitchFamily="18" charset="2"/>
                                </a:rPr>
                                <m:t>4</m:t>
                              </m:r>
                            </m:den>
                          </m:f>
                          <m:d>
                            <m:dPr>
                              <m:ctrlPr>
                                <a:rPr lang="en-US" altLang="zh-CN" b="0" i="1" smtClean="0">
                                  <a:latin typeface="Cambria Math" panose="02040503050406030204" pitchFamily="18" charset="0"/>
                                  <a:sym typeface="Symbol" pitchFamily="18" charset="2"/>
                                </a:rPr>
                              </m:ctrlPr>
                            </m:dPr>
                            <m:e>
                              <m:sSup>
                                <m:sSupPr>
                                  <m:ctrlPr>
                                    <a:rPr lang="en-US" altLang="zh-CN" b="0" i="1" smtClean="0">
                                      <a:latin typeface="Cambria Math" panose="02040503050406030204" pitchFamily="18" charset="0"/>
                                      <a:sym typeface="Symbol" pitchFamily="18" charset="2"/>
                                    </a:rPr>
                                  </m:ctrlPr>
                                </m:sSupPr>
                                <m:e>
                                  <m:r>
                                    <a:rPr lang="en-US" altLang="zh-CN" b="0" i="1" smtClean="0">
                                      <a:latin typeface="Cambria Math" panose="02040503050406030204" pitchFamily="18" charset="0"/>
                                      <a:sym typeface="Symbol" pitchFamily="18" charset="2"/>
                                    </a:rPr>
                                    <m:t>1.066</m:t>
                                  </m:r>
                                </m:e>
                                <m:sup>
                                  <m:r>
                                    <a:rPr lang="en-US" altLang="zh-CN" b="0" i="1" smtClean="0">
                                      <a:latin typeface="Cambria Math" panose="02040503050406030204" pitchFamily="18" charset="0"/>
                                      <a:sym typeface="Symbol" pitchFamily="18" charset="2"/>
                                    </a:rPr>
                                    <m:t>2</m:t>
                                  </m:r>
                                </m:sup>
                              </m:sSup>
                              <m:r>
                                <a:rPr lang="en-US" altLang="zh-CN" b="0" i="1" smtClean="0">
                                  <a:latin typeface="Cambria Math" panose="02040503050406030204" pitchFamily="18" charset="0"/>
                                  <a:sym typeface="Symbol" pitchFamily="18" charset="2"/>
                                </a:rPr>
                                <m:t>+</m:t>
                              </m:r>
                              <m:sSup>
                                <m:sSupPr>
                                  <m:ctrlPr>
                                    <a:rPr lang="en-US" altLang="zh-CN" b="0" i="1" smtClean="0">
                                      <a:latin typeface="Cambria Math" panose="02040503050406030204" pitchFamily="18" charset="0"/>
                                      <a:sym typeface="Symbol" pitchFamily="18" charset="2"/>
                                    </a:rPr>
                                  </m:ctrlPr>
                                </m:sSupPr>
                                <m:e>
                                  <m:r>
                                    <a:rPr lang="en-US" altLang="zh-CN" b="0" i="1" smtClean="0">
                                      <a:latin typeface="Cambria Math" panose="02040503050406030204" pitchFamily="18" charset="0"/>
                                      <a:sym typeface="Symbol" pitchFamily="18" charset="2"/>
                                    </a:rPr>
                                    <m:t>0.985</m:t>
                                  </m:r>
                                </m:e>
                                <m:sup>
                                  <m:r>
                                    <a:rPr lang="en-US" altLang="zh-CN" b="0" i="1" smtClean="0">
                                      <a:latin typeface="Cambria Math" panose="02040503050406030204" pitchFamily="18" charset="0"/>
                                      <a:sym typeface="Symbol" pitchFamily="18" charset="2"/>
                                    </a:rPr>
                                    <m:t>2</m:t>
                                  </m:r>
                                </m:sup>
                              </m:sSup>
                              <m:r>
                                <a:rPr lang="en-US" altLang="zh-CN" b="0" i="1" smtClean="0">
                                  <a:latin typeface="Cambria Math" panose="02040503050406030204" pitchFamily="18" charset="0"/>
                                  <a:sym typeface="Symbol" pitchFamily="18" charset="2"/>
                                </a:rPr>
                                <m:t>+</m:t>
                              </m:r>
                              <m:sSup>
                                <m:sSupPr>
                                  <m:ctrlPr>
                                    <a:rPr lang="en-US" altLang="zh-CN" b="0" i="1" smtClean="0">
                                      <a:latin typeface="Cambria Math" panose="02040503050406030204" pitchFamily="18" charset="0"/>
                                      <a:sym typeface="Symbol" pitchFamily="18" charset="2"/>
                                    </a:rPr>
                                  </m:ctrlPr>
                                </m:sSupPr>
                                <m:e>
                                  <m:r>
                                    <a:rPr lang="en-US" altLang="zh-CN" b="0" i="1" smtClean="0">
                                      <a:latin typeface="Cambria Math" panose="02040503050406030204" pitchFamily="18" charset="0"/>
                                      <a:sym typeface="Symbol" pitchFamily="18" charset="2"/>
                                    </a:rPr>
                                    <m:t>0.923</m:t>
                                  </m:r>
                                </m:e>
                                <m:sup>
                                  <m:r>
                                    <a:rPr lang="en-US" altLang="zh-CN" b="0" i="1" smtClean="0">
                                      <a:latin typeface="Cambria Math" panose="02040503050406030204" pitchFamily="18" charset="0"/>
                                      <a:sym typeface="Symbol" pitchFamily="18" charset="2"/>
                                    </a:rPr>
                                    <m:t>2</m:t>
                                  </m:r>
                                </m:sup>
                              </m:sSup>
                              <m:r>
                                <a:rPr lang="en-US" altLang="zh-CN" b="0" i="1" smtClean="0">
                                  <a:latin typeface="Cambria Math" panose="02040503050406030204" pitchFamily="18" charset="0"/>
                                  <a:sym typeface="Symbol" pitchFamily="18" charset="2"/>
                                </a:rPr>
                                <m:t>+</m:t>
                              </m:r>
                              <m:sSup>
                                <m:sSupPr>
                                  <m:ctrlPr>
                                    <a:rPr lang="en-US" altLang="zh-CN" b="0" i="1" smtClean="0">
                                      <a:latin typeface="Cambria Math" panose="02040503050406030204" pitchFamily="18" charset="0"/>
                                      <a:sym typeface="Symbol" pitchFamily="18" charset="2"/>
                                    </a:rPr>
                                  </m:ctrlPr>
                                </m:sSupPr>
                                <m:e>
                                  <m:r>
                                    <a:rPr lang="en-US" altLang="zh-CN" b="0" i="1" smtClean="0">
                                      <a:latin typeface="Cambria Math" panose="02040503050406030204" pitchFamily="18" charset="0"/>
                                      <a:sym typeface="Symbol" pitchFamily="18" charset="2"/>
                                    </a:rPr>
                                    <m:t>1.001</m:t>
                                  </m:r>
                                </m:e>
                                <m:sup>
                                  <m:r>
                                    <a:rPr lang="en-US" altLang="zh-CN" b="0" i="1" smtClean="0">
                                      <a:latin typeface="Cambria Math" panose="02040503050406030204" pitchFamily="18" charset="0"/>
                                      <a:sym typeface="Symbol" pitchFamily="18" charset="2"/>
                                    </a:rPr>
                                    <m:t>2</m:t>
                                  </m:r>
                                </m:sup>
                              </m:sSup>
                            </m:e>
                          </m:d>
                          <m:r>
                            <a:rPr lang="en-US" altLang="zh-CN" b="0" i="1" smtClean="0">
                              <a:latin typeface="Cambria Math" panose="02040503050406030204" pitchFamily="18" charset="0"/>
                              <a:sym typeface="Symbol" pitchFamily="18" charset="2"/>
                            </a:rPr>
                            <m:t>=0.99</m:t>
                          </m:r>
                        </m:e>
                      </m:nary>
                    </m:oMath>
                  </m:oMathPara>
                </a14:m>
                <a:endParaRPr lang="en-US" altLang="zh-CN" b="0" dirty="0" smtClean="0">
                  <a:latin typeface="微软雅黑" panose="020B0503020204020204" pitchFamily="34" charset="-122"/>
                  <a:sym typeface="Symbol" pitchFamily="18" charset="2"/>
                </a:endParaRPr>
              </a:p>
              <a:p>
                <a:pPr marL="3429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微软雅黑" panose="020B0503020204020204" pitchFamily="34" charset="-122"/>
                          <a:sym typeface="Symbol" pitchFamily="18" charset="2"/>
                        </a:rPr>
                        <m:t>𝐵</m:t>
                      </m:r>
                      <m:r>
                        <a:rPr lang="en-US" b="0" i="1" smtClean="0">
                          <a:latin typeface="Cambria Math" panose="02040503050406030204" pitchFamily="18" charset="0"/>
                          <a:ea typeface="微软雅黑" panose="020B0503020204020204" pitchFamily="34" charset="-122"/>
                          <a:sym typeface="Symbol" pitchFamily="18" charset="2"/>
                        </a:rPr>
                        <m:t>=</m:t>
                      </m:r>
                      <m:f>
                        <m:fPr>
                          <m:ctrlPr>
                            <a:rPr lang="en-US" altLang="zh-CN" b="0" i="1" smtClean="0">
                              <a:latin typeface="Cambria Math" panose="02040503050406030204" pitchFamily="18" charset="0"/>
                              <a:ea typeface="微软雅黑" panose="020B0503020204020204" pitchFamily="34" charset="-122"/>
                              <a:sym typeface="Symbol" pitchFamily="18" charset="2"/>
                            </a:rPr>
                          </m:ctrlPr>
                        </m:fPr>
                        <m:num>
                          <m:r>
                            <a:rPr lang="en-US" altLang="zh-CN" b="0" i="1" smtClean="0">
                              <a:latin typeface="Cambria Math" panose="02040503050406030204" pitchFamily="18" charset="0"/>
                              <a:ea typeface="微软雅黑" panose="020B0503020204020204" pitchFamily="34" charset="-122"/>
                              <a:sym typeface="Symbol" pitchFamily="18" charset="2"/>
                            </a:rPr>
                            <m:t>1</m:t>
                          </m:r>
                        </m:num>
                        <m:den>
                          <m:r>
                            <a:rPr lang="en-US" altLang="zh-CN" b="0" i="1" smtClean="0">
                              <a:latin typeface="Cambria Math" panose="02040503050406030204" pitchFamily="18" charset="0"/>
                              <a:ea typeface="微软雅黑" panose="020B0503020204020204" pitchFamily="34" charset="-122"/>
                              <a:sym typeface="Symbol" pitchFamily="18" charset="2"/>
                            </a:rPr>
                            <m:t>(</m:t>
                          </m:r>
                          <m:r>
                            <a:rPr lang="en-US" altLang="zh-CN" b="0" i="1" smtClean="0">
                              <a:latin typeface="Cambria Math" panose="02040503050406030204" pitchFamily="18" charset="0"/>
                              <a:ea typeface="微软雅黑" panose="020B0503020204020204" pitchFamily="34" charset="-122"/>
                              <a:sym typeface="Symbol" pitchFamily="18" charset="2"/>
                            </a:rPr>
                            <m:t>𝑚</m:t>
                          </m:r>
                          <m:r>
                            <a:rPr lang="en-US" altLang="zh-CN" b="0" i="1" smtClean="0">
                              <a:latin typeface="Cambria Math" panose="02040503050406030204" pitchFamily="18" charset="0"/>
                              <a:ea typeface="微软雅黑" panose="020B0503020204020204" pitchFamily="34" charset="-122"/>
                              <a:sym typeface="Symbol" pitchFamily="18" charset="2"/>
                            </a:rPr>
                            <m:t>−1)</m:t>
                          </m:r>
                        </m:den>
                      </m:f>
                      <m:nary>
                        <m:naryPr>
                          <m:chr m:val="∑"/>
                          <m:subHide m:val="on"/>
                          <m:supHide m:val="on"/>
                          <m:ctrlPr>
                            <a:rPr lang="en-US" altLang="zh-CN" b="0" i="1" smtClean="0">
                              <a:latin typeface="Cambria Math" panose="02040503050406030204" pitchFamily="18" charset="0"/>
                              <a:ea typeface="微软雅黑" panose="020B0503020204020204" pitchFamily="34" charset="-122"/>
                              <a:sym typeface="Symbol" pitchFamily="18" charset="2"/>
                            </a:rPr>
                          </m:ctrlPr>
                        </m:naryPr>
                        <m:sub/>
                        <m:sup/>
                        <m:e>
                          <m:sSup>
                            <m:sSupPr>
                              <m:ctrlPr>
                                <a:rPr lang="en-US" altLang="zh-CN" b="0" i="1" smtClean="0">
                                  <a:latin typeface="Cambria Math" panose="02040503050406030204" pitchFamily="18" charset="0"/>
                                  <a:ea typeface="微软雅黑" panose="020B0503020204020204" pitchFamily="34" charset="-122"/>
                                  <a:sym typeface="Symbol" pitchFamily="18" charset="2"/>
                                </a:rPr>
                              </m:ctrlPr>
                            </m:sSupPr>
                            <m:e>
                              <m:r>
                                <a:rPr lang="en-US" altLang="zh-CN" i="1">
                                  <a:latin typeface="Cambria Math" panose="02040503050406030204" pitchFamily="18" charset="0"/>
                                  <a:ea typeface="微软雅黑" panose="020B0503020204020204" pitchFamily="34" charset="-122"/>
                                  <a:sym typeface="Symbol" pitchFamily="18" charset="2"/>
                                </a:rPr>
                                <m:t>(</m:t>
                              </m:r>
                              <m:sSub>
                                <m:sSubPr>
                                  <m:ctrlPr>
                                    <a:rPr lang="en-US" altLang="zh-CN" i="1">
                                      <a:latin typeface="Cambria Math" panose="02040503050406030204" pitchFamily="18" charset="0"/>
                                      <a:ea typeface="微软雅黑" panose="020B0503020204020204" pitchFamily="34" charset="-122"/>
                                      <a:sym typeface="Symbol" pitchFamily="18" charset="2"/>
                                    </a:rPr>
                                  </m:ctrlPr>
                                </m:sSubPr>
                                <m:e>
                                  <m:r>
                                    <a:rPr lang="en-US" altLang="zh-CN" i="1">
                                      <a:latin typeface="Cambria Math" panose="02040503050406030204" pitchFamily="18" charset="0"/>
                                      <a:ea typeface="微软雅黑" panose="020B0503020204020204" pitchFamily="34" charset="-122"/>
                                      <a:sym typeface="Symbol" pitchFamily="18" charset="2"/>
                                    </a:rPr>
                                    <m:t>𝑄</m:t>
                                  </m:r>
                                </m:e>
                                <m:sub>
                                  <m:r>
                                    <a:rPr lang="en-US" altLang="zh-CN" i="1">
                                      <a:latin typeface="Cambria Math" panose="02040503050406030204" pitchFamily="18" charset="0"/>
                                      <a:ea typeface="微软雅黑" panose="020B0503020204020204" pitchFamily="34" charset="-122"/>
                                      <a:sym typeface="Symbol" pitchFamily="18" charset="2"/>
                                    </a:rPr>
                                    <m:t>𝑚</m:t>
                                  </m:r>
                                </m:sub>
                              </m:sSub>
                              <m:r>
                                <a:rPr lang="en-US" altLang="zh-CN" i="1">
                                  <a:latin typeface="Cambria Math" panose="02040503050406030204" pitchFamily="18" charset="0"/>
                                  <a:ea typeface="微软雅黑" panose="020B0503020204020204" pitchFamily="34" charset="-122"/>
                                  <a:sym typeface="Symbol" pitchFamily="18" charset="2"/>
                                </a:rPr>
                                <m:t>−</m:t>
                              </m:r>
                              <m:r>
                                <a:rPr lang="zh-CN" altLang="en-US" i="1">
                                  <a:latin typeface="Cambria Math" panose="02040503050406030204" pitchFamily="18" charset="0"/>
                                  <a:ea typeface="微软雅黑" panose="020B0503020204020204" pitchFamily="34" charset="-122"/>
                                  <a:sym typeface="Symbol" pitchFamily="18" charset="2"/>
                                </a:rPr>
                                <m:t>𝜃</m:t>
                              </m:r>
                              <m:r>
                                <a:rPr lang="en-US" altLang="zh-CN" i="1">
                                  <a:latin typeface="Cambria Math" panose="02040503050406030204" pitchFamily="18" charset="0"/>
                                  <a:ea typeface="微软雅黑" panose="020B0503020204020204" pitchFamily="34" charset="-122"/>
                                  <a:sym typeface="Symbol" pitchFamily="18" charset="2"/>
                                </a:rPr>
                                <m:t>)</m:t>
                              </m:r>
                            </m:e>
                            <m:sup>
                              <m:r>
                                <a:rPr lang="en-US" altLang="zh-CN" b="0" i="1" smtClean="0">
                                  <a:latin typeface="Cambria Math" panose="02040503050406030204" pitchFamily="18" charset="0"/>
                                  <a:ea typeface="微软雅黑" panose="020B0503020204020204" pitchFamily="34" charset="-122"/>
                                  <a:sym typeface="Symbol" pitchFamily="18" charset="2"/>
                                </a:rPr>
                                <m:t>2</m:t>
                              </m:r>
                            </m:sup>
                          </m:sSup>
                          <m:r>
                            <a:rPr lang="en-US" altLang="zh-CN" b="0" i="1" smtClean="0">
                              <a:latin typeface="Cambria Math" panose="02040503050406030204" pitchFamily="18" charset="0"/>
                              <a:ea typeface="微软雅黑" panose="020B0503020204020204" pitchFamily="34" charset="-122"/>
                              <a:sym typeface="Symbol" pitchFamily="18" charset="2"/>
                            </a:rPr>
                            <m:t>=</m:t>
                          </m:r>
                          <m:f>
                            <m:fPr>
                              <m:ctrlPr>
                                <a:rPr lang="en-US" altLang="zh-CN" b="0" i="1" smtClean="0">
                                  <a:latin typeface="Cambria Math" panose="02040503050406030204" pitchFamily="18" charset="0"/>
                                  <a:ea typeface="微软雅黑" panose="020B0503020204020204" pitchFamily="34" charset="-122"/>
                                  <a:sym typeface="Symbol" pitchFamily="18" charset="2"/>
                                </a:rPr>
                              </m:ctrlPr>
                            </m:fPr>
                            <m:num>
                              <m:r>
                                <a:rPr lang="en-US" altLang="zh-CN" b="0" i="1" smtClean="0">
                                  <a:latin typeface="Cambria Math" panose="02040503050406030204" pitchFamily="18" charset="0"/>
                                  <a:ea typeface="微软雅黑" panose="020B0503020204020204" pitchFamily="34" charset="-122"/>
                                  <a:sym typeface="Symbol" pitchFamily="18" charset="2"/>
                                </a:rPr>
                                <m:t>1</m:t>
                              </m:r>
                            </m:num>
                            <m:den>
                              <m:r>
                                <a:rPr lang="en-US" altLang="zh-CN" b="0" i="1" smtClean="0">
                                  <a:latin typeface="Cambria Math" panose="02040503050406030204" pitchFamily="18" charset="0"/>
                                  <a:ea typeface="微软雅黑" panose="020B0503020204020204" pitchFamily="34" charset="-122"/>
                                  <a:sym typeface="Symbol" pitchFamily="18" charset="2"/>
                                </a:rPr>
                                <m:t>3</m:t>
                              </m:r>
                            </m:den>
                          </m:f>
                          <m:d>
                            <m:dPr>
                              <m:ctrlPr>
                                <a:rPr lang="en-US" altLang="zh-CN" b="0" i="1" smtClean="0">
                                  <a:latin typeface="Cambria Math" panose="02040503050406030204" pitchFamily="18" charset="0"/>
                                  <a:ea typeface="微软雅黑" panose="020B0503020204020204" pitchFamily="34" charset="-122"/>
                                  <a:sym typeface="Symbol" pitchFamily="18" charset="2"/>
                                </a:rPr>
                              </m:ctrlPr>
                            </m:dPr>
                            <m:e>
                              <m:sSup>
                                <m:sSupPr>
                                  <m:ctrlPr>
                                    <a:rPr lang="en-US" altLang="zh-CN" b="0" i="1" smtClean="0">
                                      <a:latin typeface="Cambria Math" panose="02040503050406030204" pitchFamily="18" charset="0"/>
                                      <a:ea typeface="微软雅黑" panose="020B0503020204020204" pitchFamily="34" charset="-122"/>
                                      <a:sym typeface="Symbol" pitchFamily="18" charset="2"/>
                                    </a:rPr>
                                  </m:ctrlPr>
                                </m:sSupPr>
                                <m:e>
                                  <m:r>
                                    <a:rPr lang="en-US" altLang="zh-CN" b="0" i="1" smtClean="0">
                                      <a:latin typeface="Cambria Math" panose="02040503050406030204" pitchFamily="18" charset="0"/>
                                      <a:ea typeface="微软雅黑" panose="020B0503020204020204" pitchFamily="34" charset="-122"/>
                                      <a:sym typeface="Symbol" pitchFamily="18" charset="2"/>
                                    </a:rPr>
                                    <m:t>0.57</m:t>
                                  </m:r>
                                </m:e>
                                <m:sup>
                                  <m:r>
                                    <a:rPr lang="en-US" altLang="zh-CN" b="0" i="1" smtClean="0">
                                      <a:latin typeface="Cambria Math" panose="02040503050406030204" pitchFamily="18" charset="0"/>
                                      <a:ea typeface="微软雅黑" panose="020B0503020204020204" pitchFamily="34" charset="-122"/>
                                      <a:sym typeface="Symbol" pitchFamily="18" charset="2"/>
                                    </a:rPr>
                                    <m:t>2</m:t>
                                  </m:r>
                                </m:sup>
                              </m:sSup>
                              <m:r>
                                <a:rPr lang="en-US" altLang="zh-CN" b="0" i="1" smtClean="0">
                                  <a:latin typeface="Cambria Math" panose="02040503050406030204" pitchFamily="18" charset="0"/>
                                  <a:ea typeface="微软雅黑" panose="020B0503020204020204" pitchFamily="34" charset="-122"/>
                                  <a:sym typeface="Symbol" pitchFamily="18" charset="2"/>
                                </a:rPr>
                                <m:t>−0.</m:t>
                              </m:r>
                              <m:sSup>
                                <m:sSupPr>
                                  <m:ctrlPr>
                                    <a:rPr lang="en-US" altLang="zh-CN" b="0" i="1" smtClean="0">
                                      <a:latin typeface="Cambria Math" panose="02040503050406030204" pitchFamily="18" charset="0"/>
                                      <a:ea typeface="微软雅黑" panose="020B0503020204020204" pitchFamily="34" charset="-122"/>
                                      <a:sym typeface="Symbol" pitchFamily="18" charset="2"/>
                                    </a:rPr>
                                  </m:ctrlPr>
                                </m:sSupPr>
                                <m:e>
                                  <m:r>
                                    <a:rPr lang="en-US" altLang="zh-CN" b="0" i="1" smtClean="0">
                                      <a:latin typeface="Cambria Math" panose="02040503050406030204" pitchFamily="18" charset="0"/>
                                      <a:ea typeface="微软雅黑" panose="020B0503020204020204" pitchFamily="34" charset="-122"/>
                                      <a:sym typeface="Symbol" pitchFamily="18" charset="2"/>
                                    </a:rPr>
                                    <m:t>07</m:t>
                                  </m:r>
                                </m:e>
                                <m:sup>
                                  <m:r>
                                    <a:rPr lang="en-US" altLang="zh-CN" b="0" i="1" smtClean="0">
                                      <a:latin typeface="Cambria Math" panose="02040503050406030204" pitchFamily="18" charset="0"/>
                                      <a:ea typeface="微软雅黑" panose="020B0503020204020204" pitchFamily="34" charset="-122"/>
                                      <a:sym typeface="Symbol" pitchFamily="18" charset="2"/>
                                    </a:rPr>
                                    <m:t>2</m:t>
                                  </m:r>
                                </m:sup>
                              </m:sSup>
                              <m:r>
                                <a:rPr lang="en-US" altLang="zh-CN" b="0" i="1" smtClean="0">
                                  <a:latin typeface="Cambria Math" panose="02040503050406030204" pitchFamily="18" charset="0"/>
                                  <a:ea typeface="微软雅黑" panose="020B0503020204020204" pitchFamily="34" charset="-122"/>
                                  <a:sym typeface="Symbol" pitchFamily="18" charset="2"/>
                                </a:rPr>
                                <m:t>−</m:t>
                              </m:r>
                              <m:sSup>
                                <m:sSupPr>
                                  <m:ctrlPr>
                                    <a:rPr lang="en-US" altLang="zh-CN" b="0" i="1" smtClean="0">
                                      <a:latin typeface="Cambria Math" panose="02040503050406030204" pitchFamily="18" charset="0"/>
                                      <a:ea typeface="微软雅黑" panose="020B0503020204020204" pitchFamily="34" charset="-122"/>
                                      <a:sym typeface="Symbol" pitchFamily="18" charset="2"/>
                                    </a:rPr>
                                  </m:ctrlPr>
                                </m:sSupPr>
                                <m:e>
                                  <m:r>
                                    <a:rPr lang="en-US" altLang="zh-CN" b="0" i="1" smtClean="0">
                                      <a:latin typeface="Cambria Math" panose="02040503050406030204" pitchFamily="18" charset="0"/>
                                      <a:ea typeface="微软雅黑" panose="020B0503020204020204" pitchFamily="34" charset="-122"/>
                                      <a:sym typeface="Symbol" pitchFamily="18" charset="2"/>
                                    </a:rPr>
                                    <m:t>0.70</m:t>
                                  </m:r>
                                </m:e>
                                <m:sup>
                                  <m:r>
                                    <a:rPr lang="en-US" altLang="zh-CN" b="0" i="1" smtClean="0">
                                      <a:latin typeface="Cambria Math" panose="02040503050406030204" pitchFamily="18" charset="0"/>
                                      <a:ea typeface="微软雅黑" panose="020B0503020204020204" pitchFamily="34" charset="-122"/>
                                      <a:sym typeface="Symbol" pitchFamily="18" charset="2"/>
                                    </a:rPr>
                                    <m:t>2</m:t>
                                  </m:r>
                                </m:sup>
                              </m:sSup>
                              <m:r>
                                <a:rPr lang="en-US" altLang="zh-CN" b="0" i="1" smtClean="0">
                                  <a:latin typeface="Cambria Math" panose="02040503050406030204" pitchFamily="18" charset="0"/>
                                  <a:ea typeface="微软雅黑" panose="020B0503020204020204" pitchFamily="34" charset="-122"/>
                                  <a:sym typeface="Symbol" pitchFamily="18" charset="2"/>
                                </a:rPr>
                                <m:t>+</m:t>
                              </m:r>
                              <m:sSup>
                                <m:sSupPr>
                                  <m:ctrlPr>
                                    <a:rPr lang="en-US" altLang="zh-CN" b="0" i="1" smtClean="0">
                                      <a:latin typeface="Cambria Math" panose="02040503050406030204" pitchFamily="18" charset="0"/>
                                      <a:ea typeface="微软雅黑" panose="020B0503020204020204" pitchFamily="34" charset="-122"/>
                                      <a:sym typeface="Symbol" pitchFamily="18" charset="2"/>
                                    </a:rPr>
                                  </m:ctrlPr>
                                </m:sSupPr>
                                <m:e>
                                  <m:r>
                                    <a:rPr lang="en-US" altLang="zh-CN" b="0" i="1" smtClean="0">
                                      <a:latin typeface="Cambria Math" panose="02040503050406030204" pitchFamily="18" charset="0"/>
                                      <a:ea typeface="微软雅黑" panose="020B0503020204020204" pitchFamily="34" charset="-122"/>
                                      <a:sym typeface="Symbol" pitchFamily="18" charset="2"/>
                                    </a:rPr>
                                    <m:t>0.21</m:t>
                                  </m:r>
                                </m:e>
                                <m:sup>
                                  <m:r>
                                    <a:rPr lang="en-US" altLang="zh-CN" b="0" i="1" smtClean="0">
                                      <a:latin typeface="Cambria Math" panose="02040503050406030204" pitchFamily="18" charset="0"/>
                                      <a:ea typeface="微软雅黑" panose="020B0503020204020204" pitchFamily="34" charset="-122"/>
                                      <a:sym typeface="Symbol" pitchFamily="18" charset="2"/>
                                    </a:rPr>
                                    <m:t>2</m:t>
                                  </m:r>
                                </m:sup>
                              </m:sSup>
                            </m:e>
                          </m:d>
                          <m:r>
                            <a:rPr lang="en-US" altLang="zh-CN" b="0" i="1" smtClean="0">
                              <a:latin typeface="Cambria Math" panose="02040503050406030204" pitchFamily="18" charset="0"/>
                              <a:ea typeface="微软雅黑" panose="020B0503020204020204" pitchFamily="34" charset="-122"/>
                              <a:sym typeface="Symbol" pitchFamily="18" charset="2"/>
                            </a:rPr>
                            <m:t>=0.29</m:t>
                          </m:r>
                        </m:e>
                      </m:nary>
                    </m:oMath>
                  </m:oMathPara>
                </a14:m>
                <a:endParaRPr lang="en-US" dirty="0"/>
              </a:p>
              <a:p>
                <a:pPr marL="34290" indent="0">
                  <a:lnSpc>
                    <a:spcPct val="90000"/>
                  </a:lnSpc>
                  <a:buNone/>
                </a:pPr>
                <a:r>
                  <a:rPr lang="en-US" sz="2400" b="1" dirty="0" smtClean="0">
                    <a:sym typeface="Symbol" pitchFamily="18" charset="2"/>
                  </a:rPr>
                  <a:t>			</a:t>
                </a:r>
                <a:endParaRPr lang="en-US" sz="2400" b="1" dirty="0">
                  <a:sym typeface="Symbol" pitchFamily="18" charset="2"/>
                </a:endParaRPr>
              </a:p>
            </p:txBody>
          </p:sp>
        </mc:Choice>
        <mc:Fallback xmlns="">
          <p:sp>
            <p:nvSpPr>
              <p:cNvPr id="191491" name="Rectangle 3"/>
              <p:cNvSpPr>
                <a:spLocks noGrp="1" noRot="1" noChangeAspect="1" noMove="1" noResize="1" noEditPoints="1" noAdjustHandles="1" noChangeArrowheads="1" noChangeShapeType="1" noTextEdit="1"/>
              </p:cNvSpPr>
              <p:nvPr>
                <p:ph idx="1"/>
              </p:nvPr>
            </p:nvSpPr>
            <p:spPr>
              <a:xfrm>
                <a:off x="304800" y="1447800"/>
                <a:ext cx="8458200" cy="5105400"/>
              </a:xfrm>
              <a:blipFill>
                <a:blip r:embed="rId2"/>
                <a:stretch>
                  <a:fillRect l="-504" t="-95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685800" y="609600"/>
            <a:ext cx="7772400" cy="381000"/>
          </a:xfrm>
        </p:spPr>
        <p:txBody>
          <a:bodyPr>
            <a:normAutofit fontScale="90000"/>
          </a:bodyPr>
          <a:lstStyle/>
          <a:p>
            <a:r>
              <a:rPr lang="en-US" sz="3200" dirty="0" smtClean="0"/>
              <a:t>Three Indicators of Imputation Effectiveness</a:t>
            </a:r>
            <a:endParaRPr lang="en-US" sz="3200" baseline="-25000" dirty="0"/>
          </a:p>
        </p:txBody>
      </p:sp>
      <mc:AlternateContent xmlns:mc="http://schemas.openxmlformats.org/markup-compatibility/2006" xmlns:a14="http://schemas.microsoft.com/office/drawing/2010/main">
        <mc:Choice Requires="a14">
          <p:sp>
            <p:nvSpPr>
              <p:cNvPr id="191491" name="Rectangle 3"/>
              <p:cNvSpPr>
                <a:spLocks noGrp="1" noChangeArrowheads="1"/>
              </p:cNvSpPr>
              <p:nvPr>
                <p:ph idx="1"/>
              </p:nvPr>
            </p:nvSpPr>
            <p:spPr>
              <a:xfrm>
                <a:off x="304800" y="1447800"/>
                <a:ext cx="8458200" cy="5105400"/>
              </a:xfrm>
            </p:spPr>
            <p:txBody>
              <a:bodyPr>
                <a:normAutofit/>
              </a:bodyPr>
              <a:lstStyle/>
              <a:p>
                <a:pPr>
                  <a:lnSpc>
                    <a:spcPct val="100000"/>
                  </a:lnSpc>
                  <a:buFont typeface="Arial" panose="020B0604020202020204" pitchFamily="34" charset="0"/>
                  <a:buChar char="•"/>
                </a:pPr>
                <a:r>
                  <a:rPr lang="en-US" sz="2400" dirty="0" smtClean="0">
                    <a:latin typeface="+mj-ea"/>
                    <a:ea typeface="+mj-ea"/>
                  </a:rPr>
                  <a:t> Relative Increase in Variance</a:t>
                </a:r>
              </a:p>
              <a:p>
                <a:pPr marL="34290" indent="0">
                  <a:lnSpc>
                    <a:spcPct val="100000"/>
                  </a:lnSpc>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mj-ea"/>
                        </a:rPr>
                        <m:t>𝑟</m:t>
                      </m:r>
                      <m:r>
                        <a:rPr lang="en-US" sz="2400" b="0" i="1" smtClean="0">
                          <a:latin typeface="Cambria Math" panose="02040503050406030204" pitchFamily="18" charset="0"/>
                          <a:ea typeface="+mj-ea"/>
                        </a:rPr>
                        <m:t>=</m:t>
                      </m:r>
                      <m:f>
                        <m:fPr>
                          <m:ctrlPr>
                            <a:rPr lang="en-US" altLang="zh-CN" sz="2400" b="0" i="1" smtClean="0">
                              <a:latin typeface="Cambria Math" panose="02040503050406030204" pitchFamily="18" charset="0"/>
                              <a:ea typeface="+mj-ea"/>
                            </a:rPr>
                          </m:ctrlPr>
                        </m:fPr>
                        <m:num>
                          <m:d>
                            <m:dPr>
                              <m:ctrlPr>
                                <a:rPr lang="en-US" altLang="zh-CN" sz="2400" b="0" i="1" smtClean="0">
                                  <a:latin typeface="Cambria Math" panose="02040503050406030204" pitchFamily="18" charset="0"/>
                                  <a:ea typeface="+mj-ea"/>
                                </a:rPr>
                              </m:ctrlPr>
                            </m:dPr>
                            <m:e>
                              <m:r>
                                <a:rPr lang="en-US" altLang="zh-CN" sz="2400" b="0" i="1" smtClean="0">
                                  <a:latin typeface="Cambria Math" panose="02040503050406030204" pitchFamily="18" charset="0"/>
                                  <a:ea typeface="+mj-ea"/>
                                </a:rPr>
                                <m:t>1+</m:t>
                              </m:r>
                              <m:f>
                                <m:fPr>
                                  <m:ctrlPr>
                                    <a:rPr lang="en-US" altLang="zh-CN" sz="2400" b="0" i="1" smtClean="0">
                                      <a:latin typeface="Cambria Math" panose="02040503050406030204" pitchFamily="18" charset="0"/>
                                      <a:ea typeface="+mj-ea"/>
                                    </a:rPr>
                                  </m:ctrlPr>
                                </m:fPr>
                                <m:num>
                                  <m:r>
                                    <a:rPr lang="en-US" altLang="zh-CN" sz="2400" b="0" i="1" smtClean="0">
                                      <a:latin typeface="Cambria Math" panose="02040503050406030204" pitchFamily="18" charset="0"/>
                                      <a:ea typeface="+mj-ea"/>
                                    </a:rPr>
                                    <m:t>1</m:t>
                                  </m:r>
                                </m:num>
                                <m:den>
                                  <m:r>
                                    <a:rPr lang="en-US" altLang="zh-CN" sz="2400" b="0" i="1" smtClean="0">
                                      <a:latin typeface="Cambria Math" panose="02040503050406030204" pitchFamily="18" charset="0"/>
                                      <a:ea typeface="+mj-ea"/>
                                    </a:rPr>
                                    <m:t>𝑚</m:t>
                                  </m:r>
                                </m:den>
                              </m:f>
                            </m:e>
                          </m:d>
                          <m:r>
                            <a:rPr lang="en-US" altLang="zh-CN" sz="2400" b="0" i="1" smtClean="0">
                              <a:latin typeface="Cambria Math" panose="02040503050406030204" pitchFamily="18" charset="0"/>
                              <a:ea typeface="+mj-ea"/>
                            </a:rPr>
                            <m:t>𝐵</m:t>
                          </m:r>
                        </m:num>
                        <m:den>
                          <m:r>
                            <a:rPr lang="en-US" altLang="zh-CN" sz="2400" b="0" i="1" smtClean="0">
                              <a:latin typeface="Cambria Math" panose="02040503050406030204" pitchFamily="18" charset="0"/>
                              <a:ea typeface="+mj-ea"/>
                            </a:rPr>
                            <m:t>𝑊</m:t>
                          </m:r>
                        </m:den>
                      </m:f>
                    </m:oMath>
                  </m:oMathPara>
                </a14:m>
                <a:endParaRPr lang="en-US" sz="2400" dirty="0" smtClean="0">
                  <a:latin typeface="+mj-ea"/>
                  <a:ea typeface="+mj-ea"/>
                </a:endParaRPr>
              </a:p>
              <a:p>
                <a:pPr>
                  <a:lnSpc>
                    <a:spcPct val="100000"/>
                  </a:lnSpc>
                  <a:buFont typeface="Arial" panose="020B0604020202020204" pitchFamily="34" charset="0"/>
                  <a:buChar char="•"/>
                </a:pPr>
                <a:r>
                  <a:rPr lang="en-US" sz="2400" dirty="0" smtClean="0">
                    <a:latin typeface="+mj-ea"/>
                    <a:ea typeface="+mj-ea"/>
                  </a:rPr>
                  <a:t> Fraction Missing Information</a:t>
                </a:r>
              </a:p>
              <a:p>
                <a:pPr marL="3429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altLang="zh-CN" sz="2400" i="1" smtClean="0">
                              <a:latin typeface="Cambria Math" panose="02040503050406030204" pitchFamily="18" charset="0"/>
                              <a:ea typeface="+mj-ea"/>
                              <a:sym typeface="Symbol" pitchFamily="18" charset="2"/>
                            </a:rPr>
                          </m:ctrlPr>
                        </m:accPr>
                        <m:e>
                          <m:r>
                            <a:rPr lang="zh-CN" altLang="en-US" sz="2400" b="0" i="1" smtClean="0">
                              <a:latin typeface="Cambria Math" panose="02040503050406030204" pitchFamily="18" charset="0"/>
                              <a:ea typeface="+mj-ea"/>
                              <a:sym typeface="Symbol" pitchFamily="18" charset="2"/>
                            </a:rPr>
                            <m:t>𝜆</m:t>
                          </m:r>
                        </m:e>
                      </m:acc>
                      <m:r>
                        <a:rPr lang="en-US" altLang="zh-CN" sz="2400" b="0" i="1" smtClean="0">
                          <a:latin typeface="Cambria Math" panose="02040503050406030204" pitchFamily="18" charset="0"/>
                          <a:ea typeface="+mj-ea"/>
                          <a:sym typeface="Symbol" pitchFamily="18" charset="2"/>
                        </a:rPr>
                        <m:t>=</m:t>
                      </m:r>
                      <m:f>
                        <m:fPr>
                          <m:ctrlPr>
                            <a:rPr lang="en-US" altLang="zh-CN" sz="2400" i="1" smtClean="0">
                              <a:latin typeface="Cambria Math" panose="02040503050406030204" pitchFamily="18" charset="0"/>
                              <a:ea typeface="+mj-ea"/>
                              <a:sym typeface="Symbol" pitchFamily="18" charset="2"/>
                            </a:rPr>
                          </m:ctrlPr>
                        </m:fPr>
                        <m:num>
                          <m:r>
                            <a:rPr lang="en-US" altLang="zh-CN" sz="2400" b="0" i="1" smtClean="0">
                              <a:latin typeface="Cambria Math" panose="02040503050406030204" pitchFamily="18" charset="0"/>
                              <a:ea typeface="+mj-ea"/>
                              <a:sym typeface="Symbol" pitchFamily="18" charset="2"/>
                            </a:rPr>
                            <m:t>𝑟</m:t>
                          </m:r>
                          <m:r>
                            <a:rPr lang="en-US" altLang="zh-CN" sz="2400" b="0" i="1" smtClean="0">
                              <a:latin typeface="Cambria Math" panose="02040503050406030204" pitchFamily="18" charset="0"/>
                              <a:ea typeface="+mj-ea"/>
                              <a:sym typeface="Symbol" pitchFamily="18" charset="2"/>
                            </a:rPr>
                            <m:t>+</m:t>
                          </m:r>
                          <m:f>
                            <m:fPr>
                              <m:ctrlPr>
                                <a:rPr lang="en-US" altLang="zh-CN" sz="2400" i="1" smtClean="0">
                                  <a:latin typeface="Cambria Math" panose="02040503050406030204" pitchFamily="18" charset="0"/>
                                  <a:ea typeface="+mj-ea"/>
                                  <a:sym typeface="Symbol" pitchFamily="18" charset="2"/>
                                </a:rPr>
                              </m:ctrlPr>
                            </m:fPr>
                            <m:num>
                              <m:r>
                                <a:rPr lang="en-US" altLang="zh-CN" sz="2400" b="0" i="1" smtClean="0">
                                  <a:latin typeface="Cambria Math" panose="02040503050406030204" pitchFamily="18" charset="0"/>
                                  <a:ea typeface="+mj-ea"/>
                                  <a:sym typeface="Symbol" pitchFamily="18" charset="2"/>
                                </a:rPr>
                                <m:t>2</m:t>
                              </m:r>
                            </m:num>
                            <m:den>
                              <m:sSub>
                                <m:sSubPr>
                                  <m:ctrlPr>
                                    <a:rPr lang="en-US" altLang="zh-CN" sz="2400" i="1" smtClean="0">
                                      <a:latin typeface="Cambria Math" panose="02040503050406030204" pitchFamily="18" charset="0"/>
                                      <a:ea typeface="+mj-ea"/>
                                      <a:sym typeface="Symbol" pitchFamily="18" charset="2"/>
                                    </a:rPr>
                                  </m:ctrlPr>
                                </m:sSubPr>
                                <m:e>
                                  <m:r>
                                    <a:rPr lang="en-US" altLang="zh-CN" sz="2400" b="0" i="1" smtClean="0">
                                      <a:latin typeface="Cambria Math" panose="02040503050406030204" pitchFamily="18" charset="0"/>
                                      <a:ea typeface="+mj-ea"/>
                                      <a:sym typeface="Symbol" pitchFamily="18" charset="2"/>
                                    </a:rPr>
                                    <m:t>(</m:t>
                                  </m:r>
                                  <m:r>
                                    <a:rPr lang="en-US" altLang="zh-CN" sz="2400" b="0" i="1" smtClean="0">
                                      <a:latin typeface="Cambria Math" panose="02040503050406030204" pitchFamily="18" charset="0"/>
                                      <a:ea typeface="+mj-ea"/>
                                      <a:sym typeface="Symbol" pitchFamily="18" charset="2"/>
                                    </a:rPr>
                                    <m:t>𝑉</m:t>
                                  </m:r>
                                </m:e>
                                <m:sub>
                                  <m:r>
                                    <a:rPr lang="en-US" altLang="zh-CN" sz="2400" b="0" i="1" smtClean="0">
                                      <a:latin typeface="Cambria Math" panose="02040503050406030204" pitchFamily="18" charset="0"/>
                                      <a:ea typeface="+mj-ea"/>
                                      <a:sym typeface="Symbol" pitchFamily="18" charset="2"/>
                                    </a:rPr>
                                    <m:t>𝑚</m:t>
                                  </m:r>
                                </m:sub>
                              </m:sSub>
                              <m:r>
                                <a:rPr lang="en-US" altLang="zh-CN" sz="2400" b="0" i="1" smtClean="0">
                                  <a:latin typeface="Cambria Math" panose="02040503050406030204" pitchFamily="18" charset="0"/>
                                  <a:ea typeface="+mj-ea"/>
                                  <a:sym typeface="Symbol" pitchFamily="18" charset="2"/>
                                </a:rPr>
                                <m:t>+3)</m:t>
                              </m:r>
                            </m:den>
                          </m:f>
                        </m:num>
                        <m:den>
                          <m:r>
                            <a:rPr lang="en-US" altLang="zh-CN" sz="2400" b="0" i="1" smtClean="0">
                              <a:latin typeface="Cambria Math" panose="02040503050406030204" pitchFamily="18" charset="0"/>
                              <a:ea typeface="+mj-ea"/>
                              <a:sym typeface="Symbol" pitchFamily="18" charset="2"/>
                            </a:rPr>
                            <m:t>𝑟</m:t>
                          </m:r>
                          <m:r>
                            <a:rPr lang="en-US" altLang="zh-CN" sz="2400" b="0" i="1" smtClean="0">
                              <a:latin typeface="Cambria Math" panose="02040503050406030204" pitchFamily="18" charset="0"/>
                              <a:ea typeface="+mj-ea"/>
                              <a:sym typeface="Symbol" pitchFamily="18" charset="2"/>
                            </a:rPr>
                            <m:t>+1</m:t>
                          </m:r>
                        </m:den>
                      </m:f>
                      <m:r>
                        <a:rPr lang="en-US" altLang="zh-CN" sz="2400" b="0" i="0" smtClean="0">
                          <a:latin typeface="Cambria Math" panose="02040503050406030204" pitchFamily="18" charset="0"/>
                          <a:ea typeface="+mj-ea"/>
                          <a:sym typeface="Symbol" pitchFamily="18" charset="2"/>
                        </a:rPr>
                        <m:t>, </m:t>
                      </m:r>
                      <m:sSub>
                        <m:sSubPr>
                          <m:ctrlPr>
                            <a:rPr lang="en-US" altLang="zh-CN" sz="2400" i="1" smtClean="0">
                              <a:latin typeface="Cambria Math" panose="02040503050406030204" pitchFamily="18" charset="0"/>
                              <a:ea typeface="+mj-ea"/>
                              <a:sym typeface="Symbol" pitchFamily="18" charset="2"/>
                            </a:rPr>
                          </m:ctrlPr>
                        </m:sSubPr>
                        <m:e>
                          <m:r>
                            <a:rPr lang="en-US" altLang="zh-CN" sz="2400" b="0" i="1" smtClean="0">
                              <a:latin typeface="Cambria Math" panose="02040503050406030204" pitchFamily="18" charset="0"/>
                              <a:ea typeface="+mj-ea"/>
                              <a:sym typeface="Symbol" pitchFamily="18" charset="2"/>
                            </a:rPr>
                            <m:t>𝑉</m:t>
                          </m:r>
                        </m:e>
                        <m:sub>
                          <m:r>
                            <a:rPr lang="en-US" altLang="zh-CN" sz="2400" b="0" i="1" smtClean="0">
                              <a:latin typeface="Cambria Math" panose="02040503050406030204" pitchFamily="18" charset="0"/>
                              <a:ea typeface="+mj-ea"/>
                              <a:sym typeface="Symbol" pitchFamily="18" charset="2"/>
                            </a:rPr>
                            <m:t>𝑚</m:t>
                          </m:r>
                        </m:sub>
                      </m:sSub>
                      <m:r>
                        <a:rPr lang="en-US" altLang="zh-CN" sz="2400" b="0" i="1" smtClean="0">
                          <a:latin typeface="Cambria Math" panose="02040503050406030204" pitchFamily="18" charset="0"/>
                          <a:ea typeface="+mj-ea"/>
                          <a:sym typeface="Symbol" pitchFamily="18" charset="2"/>
                        </a:rPr>
                        <m:t>=</m:t>
                      </m:r>
                      <m:d>
                        <m:dPr>
                          <m:ctrlPr>
                            <a:rPr lang="en-US" altLang="zh-CN" sz="2400" i="1" smtClean="0">
                              <a:latin typeface="Cambria Math" panose="02040503050406030204" pitchFamily="18" charset="0"/>
                              <a:ea typeface="+mj-ea"/>
                              <a:sym typeface="Symbol" pitchFamily="18" charset="2"/>
                            </a:rPr>
                          </m:ctrlPr>
                        </m:dPr>
                        <m:e>
                          <m:r>
                            <a:rPr lang="en-US" altLang="zh-CN" sz="2400" b="0" i="1" smtClean="0">
                              <a:latin typeface="Cambria Math" panose="02040503050406030204" pitchFamily="18" charset="0"/>
                              <a:ea typeface="+mj-ea"/>
                              <a:sym typeface="Symbol" pitchFamily="18" charset="2"/>
                            </a:rPr>
                            <m:t>𝑚</m:t>
                          </m:r>
                          <m:r>
                            <a:rPr lang="en-US" altLang="zh-CN" sz="2400" b="0" i="1" smtClean="0">
                              <a:latin typeface="Cambria Math" panose="02040503050406030204" pitchFamily="18" charset="0"/>
                              <a:ea typeface="+mj-ea"/>
                              <a:sym typeface="Symbol" pitchFamily="18" charset="2"/>
                            </a:rPr>
                            <m:t>−1</m:t>
                          </m:r>
                        </m:e>
                      </m:d>
                      <m:sSup>
                        <m:sSupPr>
                          <m:ctrlPr>
                            <a:rPr lang="en-US" altLang="zh-CN" sz="2400" i="1" smtClean="0">
                              <a:latin typeface="Cambria Math" panose="02040503050406030204" pitchFamily="18" charset="0"/>
                              <a:ea typeface="+mj-ea"/>
                              <a:sym typeface="Symbol" pitchFamily="18" charset="2"/>
                            </a:rPr>
                          </m:ctrlPr>
                        </m:sSupPr>
                        <m:e>
                          <m:r>
                            <a:rPr lang="en-US" altLang="zh-CN" sz="2400" b="0" i="1">
                              <a:latin typeface="Cambria Math" panose="02040503050406030204" pitchFamily="18" charset="0"/>
                              <a:ea typeface="+mj-ea"/>
                              <a:sym typeface="Symbol" pitchFamily="18" charset="2"/>
                            </a:rPr>
                            <m:t>[1+</m:t>
                          </m:r>
                          <m:f>
                            <m:fPr>
                              <m:ctrlPr>
                                <a:rPr lang="en-US" altLang="zh-CN" sz="2400" i="1">
                                  <a:latin typeface="Cambria Math" panose="02040503050406030204" pitchFamily="18" charset="0"/>
                                  <a:ea typeface="+mj-ea"/>
                                  <a:sym typeface="Symbol" pitchFamily="18" charset="2"/>
                                </a:rPr>
                              </m:ctrlPr>
                            </m:fPr>
                            <m:num>
                              <m:r>
                                <a:rPr lang="en-US" altLang="zh-CN" sz="2400" b="0" i="1">
                                  <a:latin typeface="Cambria Math" panose="02040503050406030204" pitchFamily="18" charset="0"/>
                                  <a:ea typeface="+mj-ea"/>
                                  <a:sym typeface="Symbol" pitchFamily="18" charset="2"/>
                                </a:rPr>
                                <m:t>𝑊</m:t>
                              </m:r>
                            </m:num>
                            <m:den>
                              <m:d>
                                <m:dPr>
                                  <m:ctrlPr>
                                    <a:rPr lang="en-US" altLang="zh-CN" sz="2400" i="1">
                                      <a:latin typeface="Cambria Math" panose="02040503050406030204" pitchFamily="18" charset="0"/>
                                      <a:ea typeface="+mj-ea"/>
                                      <a:sym typeface="Symbol" pitchFamily="18" charset="2"/>
                                    </a:rPr>
                                  </m:ctrlPr>
                                </m:dPr>
                                <m:e>
                                  <m:r>
                                    <a:rPr lang="en-US" altLang="zh-CN" sz="2400" b="0" i="1">
                                      <a:latin typeface="Cambria Math" panose="02040503050406030204" pitchFamily="18" charset="0"/>
                                      <a:ea typeface="+mj-ea"/>
                                      <a:sym typeface="Symbol" pitchFamily="18" charset="2"/>
                                    </a:rPr>
                                    <m:t>1+</m:t>
                                  </m:r>
                                  <m:f>
                                    <m:fPr>
                                      <m:ctrlPr>
                                        <a:rPr lang="en-US" altLang="zh-CN" sz="2400" i="1">
                                          <a:latin typeface="Cambria Math" panose="02040503050406030204" pitchFamily="18" charset="0"/>
                                          <a:ea typeface="+mj-ea"/>
                                          <a:sym typeface="Symbol" pitchFamily="18" charset="2"/>
                                        </a:rPr>
                                      </m:ctrlPr>
                                    </m:fPr>
                                    <m:num>
                                      <m:r>
                                        <a:rPr lang="en-US" altLang="zh-CN" sz="2400" b="0" i="1">
                                          <a:latin typeface="Cambria Math" panose="02040503050406030204" pitchFamily="18" charset="0"/>
                                          <a:ea typeface="+mj-ea"/>
                                          <a:sym typeface="Symbol" pitchFamily="18" charset="2"/>
                                        </a:rPr>
                                        <m:t>1</m:t>
                                      </m:r>
                                    </m:num>
                                    <m:den>
                                      <m:r>
                                        <a:rPr lang="en-US" altLang="zh-CN" sz="2400" b="0" i="1">
                                          <a:latin typeface="Cambria Math" panose="02040503050406030204" pitchFamily="18" charset="0"/>
                                          <a:ea typeface="+mj-ea"/>
                                          <a:sym typeface="Symbol" pitchFamily="18" charset="2"/>
                                        </a:rPr>
                                        <m:t>𝑚</m:t>
                                      </m:r>
                                    </m:den>
                                  </m:f>
                                </m:e>
                              </m:d>
                              <m:r>
                                <a:rPr lang="en-US" altLang="zh-CN" sz="2400" b="0" i="1">
                                  <a:latin typeface="Cambria Math" panose="02040503050406030204" pitchFamily="18" charset="0"/>
                                  <a:ea typeface="+mj-ea"/>
                                  <a:sym typeface="Symbol" pitchFamily="18" charset="2"/>
                                </a:rPr>
                                <m:t>𝐵</m:t>
                              </m:r>
                            </m:den>
                          </m:f>
                          <m:r>
                            <a:rPr lang="en-US" altLang="zh-CN" sz="2400" b="0" i="1">
                              <a:latin typeface="Cambria Math" panose="02040503050406030204" pitchFamily="18" charset="0"/>
                              <a:ea typeface="+mj-ea"/>
                              <a:sym typeface="Symbol" pitchFamily="18" charset="2"/>
                            </a:rPr>
                            <m:t>]</m:t>
                          </m:r>
                        </m:e>
                        <m:sup>
                          <m:r>
                            <a:rPr lang="en-US" altLang="zh-CN" sz="2400" b="0" i="1" smtClean="0">
                              <a:latin typeface="Cambria Math" panose="02040503050406030204" pitchFamily="18" charset="0"/>
                              <a:ea typeface="+mj-ea"/>
                              <a:sym typeface="Symbol" pitchFamily="18" charset="2"/>
                            </a:rPr>
                            <m:t>2</m:t>
                          </m:r>
                        </m:sup>
                      </m:sSup>
                    </m:oMath>
                  </m:oMathPara>
                </a14:m>
                <a:endParaRPr lang="en-US" sz="2400" dirty="0" smtClean="0">
                  <a:latin typeface="+mj-ea"/>
                  <a:ea typeface="+mj-ea"/>
                  <a:sym typeface="Symbol" pitchFamily="18" charset="2"/>
                </a:endParaRPr>
              </a:p>
              <a:p>
                <a:pPr>
                  <a:lnSpc>
                    <a:spcPct val="100000"/>
                  </a:lnSpc>
                  <a:buFont typeface="Arial" panose="020B0604020202020204" pitchFamily="34" charset="0"/>
                  <a:buChar char="•"/>
                </a:pPr>
                <a:r>
                  <a:rPr lang="en-US" sz="2400" dirty="0" smtClean="0">
                    <a:latin typeface="+mj-ea"/>
                    <a:ea typeface="+mj-ea"/>
                    <a:sym typeface="Symbol" pitchFamily="18" charset="2"/>
                  </a:rPr>
                  <a:t> Relative Efficiency</a:t>
                </a:r>
              </a:p>
              <a:p>
                <a:pPr marL="34290" indent="0">
                  <a:lnSpc>
                    <a:spcPct val="100000"/>
                  </a:lnSpc>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mj-ea"/>
                          <a:sym typeface="Symbol" pitchFamily="18" charset="2"/>
                        </a:rPr>
                        <m:t>𝑅𝐸</m:t>
                      </m:r>
                      <m:r>
                        <a:rPr lang="en-US" sz="2400" b="0" i="1" smtClean="0">
                          <a:latin typeface="Cambria Math" panose="02040503050406030204" pitchFamily="18" charset="0"/>
                          <a:ea typeface="+mj-ea"/>
                          <a:sym typeface="Symbol" pitchFamily="18" charset="2"/>
                        </a:rPr>
                        <m:t>=</m:t>
                      </m:r>
                      <m:f>
                        <m:fPr>
                          <m:ctrlPr>
                            <a:rPr lang="en-US" altLang="zh-CN" sz="2400" b="0" i="1" smtClean="0">
                              <a:latin typeface="Cambria Math" panose="02040503050406030204" pitchFamily="18" charset="0"/>
                              <a:ea typeface="+mj-ea"/>
                              <a:sym typeface="Symbol" pitchFamily="18" charset="2"/>
                            </a:rPr>
                          </m:ctrlPr>
                        </m:fPr>
                        <m:num>
                          <m:r>
                            <a:rPr lang="en-US" altLang="zh-CN" sz="2400" b="0" i="1" smtClean="0">
                              <a:latin typeface="Cambria Math" panose="02040503050406030204" pitchFamily="18" charset="0"/>
                              <a:ea typeface="+mj-ea"/>
                              <a:sym typeface="Symbol" pitchFamily="18" charset="2"/>
                            </a:rPr>
                            <m:t>1</m:t>
                          </m:r>
                        </m:num>
                        <m:den>
                          <m:r>
                            <a:rPr lang="en-US" altLang="zh-CN" sz="2400" i="1">
                              <a:latin typeface="Cambria Math" panose="02040503050406030204" pitchFamily="18" charset="0"/>
                              <a:ea typeface="+mj-ea"/>
                              <a:sym typeface="Symbol" pitchFamily="18" charset="2"/>
                            </a:rPr>
                            <m:t>1+</m:t>
                          </m:r>
                          <m:f>
                            <m:fPr>
                              <m:ctrlPr>
                                <a:rPr lang="en-US" altLang="zh-CN" sz="2400" i="1">
                                  <a:latin typeface="Cambria Math" panose="02040503050406030204" pitchFamily="18" charset="0"/>
                                  <a:ea typeface="+mj-ea"/>
                                  <a:sym typeface="Symbol" pitchFamily="18" charset="2"/>
                                </a:rPr>
                              </m:ctrlPr>
                            </m:fPr>
                            <m:num>
                              <m:r>
                                <a:rPr lang="zh-CN" altLang="en-US" sz="2400" i="1">
                                  <a:latin typeface="Cambria Math" panose="02040503050406030204" pitchFamily="18" charset="0"/>
                                  <a:ea typeface="+mj-ea"/>
                                  <a:sym typeface="Symbol" pitchFamily="18" charset="2"/>
                                </a:rPr>
                                <m:t>𝜆</m:t>
                              </m:r>
                            </m:num>
                            <m:den>
                              <m:r>
                                <a:rPr lang="en-US" altLang="zh-CN" sz="2400" i="1">
                                  <a:latin typeface="Cambria Math" panose="02040503050406030204" pitchFamily="18" charset="0"/>
                                  <a:ea typeface="+mj-ea"/>
                                  <a:sym typeface="Symbol" pitchFamily="18" charset="2"/>
                                </a:rPr>
                                <m:t>𝑚</m:t>
                              </m:r>
                            </m:den>
                          </m:f>
                        </m:den>
                      </m:f>
                    </m:oMath>
                  </m:oMathPara>
                </a14:m>
                <a:endParaRPr lang="en-US" sz="2400" dirty="0">
                  <a:latin typeface="+mj-ea"/>
                  <a:ea typeface="+mj-ea"/>
                  <a:sym typeface="Symbol" pitchFamily="18" charset="2"/>
                </a:endParaRPr>
              </a:p>
            </p:txBody>
          </p:sp>
        </mc:Choice>
        <mc:Fallback xmlns="">
          <p:sp>
            <p:nvSpPr>
              <p:cNvPr id="191491" name="Rectangle 3"/>
              <p:cNvSpPr>
                <a:spLocks noGrp="1" noRot="1" noChangeAspect="1" noMove="1" noResize="1" noEditPoints="1" noAdjustHandles="1" noChangeArrowheads="1" noChangeShapeType="1" noTextEdit="1"/>
              </p:cNvSpPr>
              <p:nvPr>
                <p:ph idx="1"/>
              </p:nvPr>
            </p:nvSpPr>
            <p:spPr>
              <a:xfrm>
                <a:off x="304800" y="1447800"/>
                <a:ext cx="8458200" cy="5105400"/>
              </a:xfrm>
              <a:blipFill>
                <a:blip r:embed="rId2"/>
                <a:stretch>
                  <a:fillRect l="-72" t="-8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231354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685800" y="609600"/>
            <a:ext cx="7772400" cy="381000"/>
          </a:xfrm>
        </p:spPr>
        <p:txBody>
          <a:bodyPr>
            <a:normAutofit fontScale="90000"/>
          </a:bodyPr>
          <a:lstStyle/>
          <a:p>
            <a:r>
              <a:rPr lang="en-US" sz="3200" dirty="0" smtClean="0"/>
              <a:t>Three Indicators of Imputation Effectiveness</a:t>
            </a:r>
            <a:endParaRPr lang="en-US" sz="3200" baseline="-25000" dirty="0"/>
          </a:p>
        </p:txBody>
      </p:sp>
      <p:sp>
        <p:nvSpPr>
          <p:cNvPr id="191491" name="Rectangle 3"/>
          <p:cNvSpPr>
            <a:spLocks noGrp="1" noChangeArrowheads="1"/>
          </p:cNvSpPr>
          <p:nvPr>
            <p:ph idx="1"/>
          </p:nvPr>
        </p:nvSpPr>
        <p:spPr>
          <a:xfrm>
            <a:off x="990600" y="1676400"/>
            <a:ext cx="7239000" cy="4648200"/>
          </a:xfrm>
        </p:spPr>
        <p:txBody>
          <a:bodyPr>
            <a:normAutofit/>
          </a:bodyPr>
          <a:lstStyle/>
          <a:p>
            <a:pPr>
              <a:lnSpc>
                <a:spcPct val="150000"/>
              </a:lnSpc>
            </a:pPr>
            <a:r>
              <a:rPr lang="zh-CN" altLang="en-US" dirty="0">
                <a:latin typeface="微软雅黑" panose="020B0503020204020204" pitchFamily="34" charset="-122"/>
                <a:ea typeface="微软雅黑" panose="020B0503020204020204" pitchFamily="34" charset="-122"/>
              </a:rPr>
              <a:t>相对增加方差</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Arial Unicode MS" panose="020B0604020202020204" pitchFamily="34" charset="-122"/>
              </a:rPr>
              <a:t>Relative Increase in Variance</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由于缺失值导致的研究变量上增加的方差</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目标：在不同次的插补之后，相对增加方差维持稳定地低</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缺失</a:t>
            </a:r>
            <a:r>
              <a:rPr lang="zh-CN" altLang="en-US" dirty="0">
                <a:latin typeface="微软雅黑" panose="020B0503020204020204" pitchFamily="34" charset="-122"/>
                <a:ea typeface="微软雅黑" panose="020B0503020204020204" pitchFamily="34" charset="-122"/>
              </a:rPr>
              <a:t>信息比例</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Arial Unicode MS" panose="020B0604020202020204" pitchFamily="34" charset="-122"/>
              </a:rPr>
              <a:t>Fraction Missing Information</a:t>
            </a:r>
            <a:r>
              <a:rPr lang="zh-CN" altLang="zh-CN" dirty="0">
                <a:latin typeface="微软雅黑" panose="020B0503020204020204" pitchFamily="34" charset="-122"/>
                <a:ea typeface="微软雅黑" panose="020B0503020204020204" pitchFamily="34" charset="-122"/>
                <a:cs typeface="Arial Unicode MS" panose="020B0604020202020204" pitchFamily="34" charset="-122"/>
              </a:rPr>
              <a:t>）</a:t>
            </a:r>
            <a:endParaRPr lang="en-US" altLang="zh-CN" dirty="0">
              <a:latin typeface="微软雅黑" panose="020B0503020204020204" pitchFamily="34" charset="-122"/>
              <a:ea typeface="微软雅黑" panose="020B0503020204020204" pitchFamily="34" charset="-122"/>
              <a:cs typeface="Arial Unicode MS" panose="020B0604020202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由于缺失值导致的总体参数的信息缺失比例</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目标：在不同次的插补之后，缺失信息比例维持稳定地低</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相对效率</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Arial Unicode MS" panose="020B0604020202020204" pitchFamily="34" charset="-122"/>
              </a:rPr>
              <a:t>Relative Efficiency</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缺失信息比例和插补次数组成的函数</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目标：在不同次的插补之后，相对效率维持稳定地</a:t>
            </a:r>
            <a:r>
              <a:rPr lang="zh-CN" altLang="en-US" dirty="0" smtClean="0">
                <a:latin typeface="微软雅黑" panose="020B0503020204020204" pitchFamily="34" charset="-122"/>
                <a:ea typeface="微软雅黑" panose="020B0503020204020204" pitchFamily="34" charset="-122"/>
              </a:rPr>
              <a:t>高</a:t>
            </a:r>
            <a:endParaRPr lang="en-US" sz="2400" dirty="0">
              <a:latin typeface="微软雅黑" panose="020B0503020204020204" pitchFamily="34" charset="-122"/>
              <a:ea typeface="微软雅黑" panose="020B0503020204020204" pitchFamily="34" charset="-122"/>
              <a:sym typeface="Symbol" pitchFamily="18" charset="2"/>
            </a:endParaRPr>
          </a:p>
        </p:txBody>
      </p:sp>
    </p:spTree>
    <p:extLst>
      <p:ext uri="{BB962C8B-B14F-4D97-AF65-F5344CB8AC3E}">
        <p14:creationId xmlns:p14="http://schemas.microsoft.com/office/powerpoint/2010/main" val="107680675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STATA MI </a:t>
            </a:r>
            <a:endParaRPr lang="zh-CN" altLang="en-US" dirty="0"/>
          </a:p>
        </p:txBody>
      </p:sp>
      <p:sp>
        <p:nvSpPr>
          <p:cNvPr id="5" name="内容占位符 2"/>
          <p:cNvSpPr>
            <a:spLocks noGrp="1"/>
          </p:cNvSpPr>
          <p:nvPr>
            <p:ph idx="1"/>
          </p:nvPr>
        </p:nvSpPr>
        <p:spPr/>
        <p:txBody>
          <a:bodyPr/>
          <a:lstStyle/>
          <a:p>
            <a:endParaRPr lang="zh-CN" altLang="zh-CN" dirty="0" smtClean="0">
              <a:solidFill>
                <a:srgbClr val="002060"/>
              </a:solidFill>
            </a:endParaRPr>
          </a:p>
          <a:p>
            <a:endParaRPr lang="zh-CN" altLang="en-US" dirty="0" smtClean="0">
              <a:solidFill>
                <a:srgbClr val="002060"/>
              </a:solidFill>
            </a:endParaRPr>
          </a:p>
        </p:txBody>
      </p:sp>
      <p:sp>
        <p:nvSpPr>
          <p:cNvPr id="6" name="圆角矩形 5"/>
          <p:cNvSpPr/>
          <p:nvPr/>
        </p:nvSpPr>
        <p:spPr>
          <a:xfrm>
            <a:off x="685800" y="1981200"/>
            <a:ext cx="7481630" cy="43924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b="1" dirty="0" smtClean="0">
                <a:solidFill>
                  <a:srgbClr val="0070C0"/>
                </a:solidFill>
              </a:rPr>
              <a:t>mi </a:t>
            </a:r>
            <a:r>
              <a:rPr lang="en-US" altLang="zh-CN" b="1" dirty="0">
                <a:solidFill>
                  <a:srgbClr val="0070C0"/>
                </a:solidFill>
              </a:rPr>
              <a:t>set </a:t>
            </a:r>
            <a:r>
              <a:rPr lang="en-US" altLang="zh-CN" dirty="0" err="1" smtClean="0">
                <a:solidFill>
                  <a:srgbClr val="0070C0"/>
                </a:solidFill>
              </a:rPr>
              <a:t>flong</a:t>
            </a:r>
            <a:r>
              <a:rPr lang="en-US" altLang="zh-CN" dirty="0" smtClean="0">
                <a:solidFill>
                  <a:srgbClr val="0070C0"/>
                </a:solidFill>
              </a:rPr>
              <a:t> //</a:t>
            </a:r>
            <a:r>
              <a:rPr lang="zh-CN" altLang="en-US" dirty="0" smtClean="0">
                <a:solidFill>
                  <a:srgbClr val="0070C0"/>
                </a:solidFill>
              </a:rPr>
              <a:t>定义插补库的存储类型</a:t>
            </a:r>
            <a:endParaRPr lang="en-US" altLang="zh-CN" dirty="0">
              <a:solidFill>
                <a:srgbClr val="0070C0"/>
              </a:solidFill>
            </a:endParaRPr>
          </a:p>
          <a:p>
            <a:r>
              <a:rPr lang="en-US" altLang="zh-CN" b="1" dirty="0">
                <a:solidFill>
                  <a:srgbClr val="0070C0"/>
                </a:solidFill>
              </a:rPr>
              <a:t>mi register imputed </a:t>
            </a:r>
            <a:r>
              <a:rPr lang="en-US" altLang="zh-CN" dirty="0">
                <a:solidFill>
                  <a:srgbClr val="0070C0"/>
                </a:solidFill>
              </a:rPr>
              <a:t>var1 var2 var3 // </a:t>
            </a:r>
            <a:r>
              <a:rPr lang="zh-CN" altLang="en-US" dirty="0" smtClean="0">
                <a:solidFill>
                  <a:srgbClr val="0070C0"/>
                </a:solidFill>
              </a:rPr>
              <a:t>注册要被插补的变量</a:t>
            </a:r>
            <a:endParaRPr lang="en-US" altLang="zh-CN" dirty="0" smtClean="0">
              <a:solidFill>
                <a:srgbClr val="0070C0"/>
              </a:solidFill>
            </a:endParaRPr>
          </a:p>
          <a:p>
            <a:r>
              <a:rPr lang="en-US" altLang="zh-CN" b="1" dirty="0" smtClean="0">
                <a:solidFill>
                  <a:srgbClr val="0070C0"/>
                </a:solidFill>
              </a:rPr>
              <a:t>mi </a:t>
            </a:r>
            <a:r>
              <a:rPr lang="en-US" altLang="zh-CN" b="1" dirty="0">
                <a:solidFill>
                  <a:srgbClr val="0070C0"/>
                </a:solidFill>
              </a:rPr>
              <a:t>register regular </a:t>
            </a:r>
            <a:r>
              <a:rPr lang="en-US" altLang="zh-CN" dirty="0">
                <a:solidFill>
                  <a:srgbClr val="0070C0"/>
                </a:solidFill>
              </a:rPr>
              <a:t>var4 var5 var6 // </a:t>
            </a:r>
            <a:r>
              <a:rPr lang="zh-CN" altLang="en-US" dirty="0" smtClean="0">
                <a:solidFill>
                  <a:srgbClr val="0070C0"/>
                </a:solidFill>
              </a:rPr>
              <a:t>注册那些不被插补的变量</a:t>
            </a:r>
            <a:endParaRPr lang="en-US" altLang="zh-CN" dirty="0" smtClean="0">
              <a:solidFill>
                <a:srgbClr val="0070C0"/>
              </a:solidFill>
            </a:endParaRPr>
          </a:p>
          <a:p>
            <a:endParaRPr lang="en-US" altLang="zh-CN" b="1" dirty="0" smtClean="0">
              <a:solidFill>
                <a:srgbClr val="0070C0"/>
              </a:solidFill>
            </a:endParaRPr>
          </a:p>
          <a:p>
            <a:endParaRPr lang="en-US" altLang="zh-CN" b="1" dirty="0" smtClean="0">
              <a:solidFill>
                <a:srgbClr val="0070C0"/>
              </a:solidFill>
            </a:endParaRPr>
          </a:p>
          <a:p>
            <a:r>
              <a:rPr lang="en-US" altLang="zh-CN" b="1" dirty="0" smtClean="0">
                <a:solidFill>
                  <a:srgbClr val="0070C0"/>
                </a:solidFill>
              </a:rPr>
              <a:t>mi </a:t>
            </a:r>
            <a:r>
              <a:rPr lang="en-US" altLang="zh-CN" b="1" dirty="0">
                <a:solidFill>
                  <a:srgbClr val="0070C0"/>
                </a:solidFill>
              </a:rPr>
              <a:t>impute </a:t>
            </a:r>
            <a:r>
              <a:rPr lang="en-US" altLang="zh-CN" b="1" dirty="0" err="1">
                <a:solidFill>
                  <a:srgbClr val="0070C0"/>
                </a:solidFill>
              </a:rPr>
              <a:t>mvn</a:t>
            </a:r>
            <a:r>
              <a:rPr lang="en-US" altLang="zh-CN" dirty="0">
                <a:solidFill>
                  <a:srgbClr val="0070C0"/>
                </a:solidFill>
              </a:rPr>
              <a:t> var1 var2 var3 = var4 var5 var6, add(20)// </a:t>
            </a:r>
            <a:r>
              <a:rPr lang="zh-CN" altLang="en-US" dirty="0" smtClean="0">
                <a:solidFill>
                  <a:srgbClr val="0070C0"/>
                </a:solidFill>
              </a:rPr>
              <a:t>定义插补模型，插补的次数</a:t>
            </a:r>
            <a:endParaRPr lang="en-US" altLang="zh-CN" dirty="0" smtClean="0">
              <a:solidFill>
                <a:srgbClr val="0070C0"/>
              </a:solidFill>
            </a:endParaRPr>
          </a:p>
          <a:p>
            <a:r>
              <a:rPr lang="en-US" altLang="zh-CN" b="1" dirty="0" smtClean="0">
                <a:solidFill>
                  <a:srgbClr val="0070C0"/>
                </a:solidFill>
              </a:rPr>
              <a:t>mi </a:t>
            </a:r>
            <a:r>
              <a:rPr lang="en-US" altLang="zh-CN" b="1" dirty="0" err="1">
                <a:solidFill>
                  <a:srgbClr val="0070C0"/>
                </a:solidFill>
              </a:rPr>
              <a:t>xeq</a:t>
            </a:r>
            <a:r>
              <a:rPr lang="en-US" altLang="zh-CN" b="1" dirty="0">
                <a:solidFill>
                  <a:srgbClr val="0070C0"/>
                </a:solidFill>
              </a:rPr>
              <a:t> 0 1 5 10 20: summarize x1 </a:t>
            </a:r>
            <a:r>
              <a:rPr lang="en-US" altLang="zh-CN" dirty="0">
                <a:solidFill>
                  <a:srgbClr val="0070C0"/>
                </a:solidFill>
              </a:rPr>
              <a:t>// </a:t>
            </a:r>
            <a:r>
              <a:rPr lang="zh-CN" altLang="en-US" dirty="0" smtClean="0">
                <a:solidFill>
                  <a:srgbClr val="0070C0"/>
                </a:solidFill>
              </a:rPr>
              <a:t>描述</a:t>
            </a:r>
            <a:r>
              <a:rPr lang="en-US" altLang="zh-CN" dirty="0" smtClean="0">
                <a:solidFill>
                  <a:srgbClr val="0070C0"/>
                </a:solidFill>
              </a:rPr>
              <a:t>X1</a:t>
            </a:r>
            <a:r>
              <a:rPr lang="zh-CN" altLang="en-US" dirty="0" smtClean="0">
                <a:solidFill>
                  <a:srgbClr val="0070C0"/>
                </a:solidFill>
              </a:rPr>
              <a:t>变量被插补</a:t>
            </a:r>
            <a:r>
              <a:rPr lang="en-US" altLang="zh-CN" dirty="0" smtClean="0">
                <a:solidFill>
                  <a:srgbClr val="0070C0"/>
                </a:solidFill>
              </a:rPr>
              <a:t>0,1,5,10,20</a:t>
            </a:r>
            <a:r>
              <a:rPr lang="zh-CN" altLang="en-US" dirty="0" smtClean="0">
                <a:solidFill>
                  <a:srgbClr val="0070C0"/>
                </a:solidFill>
              </a:rPr>
              <a:t>次的结果</a:t>
            </a:r>
            <a:r>
              <a:rPr lang="en-US" altLang="zh-CN" dirty="0" smtClean="0">
                <a:solidFill>
                  <a:srgbClr val="0070C0"/>
                </a:solidFill>
              </a:rPr>
              <a:t> </a:t>
            </a:r>
            <a:endParaRPr lang="en-US" altLang="zh-CN" dirty="0">
              <a:solidFill>
                <a:srgbClr val="0070C0"/>
              </a:solidFill>
            </a:endParaRPr>
          </a:p>
          <a:p>
            <a:endParaRPr lang="en-US" altLang="zh-CN" b="1" dirty="0" smtClean="0">
              <a:solidFill>
                <a:srgbClr val="0070C0"/>
              </a:solidFill>
            </a:endParaRPr>
          </a:p>
          <a:p>
            <a:r>
              <a:rPr lang="en-US" altLang="zh-CN" b="1" dirty="0" smtClean="0">
                <a:solidFill>
                  <a:srgbClr val="0070C0"/>
                </a:solidFill>
              </a:rPr>
              <a:t>mi estimate, </a:t>
            </a:r>
            <a:r>
              <a:rPr lang="en-US" altLang="zh-CN" b="1" dirty="0" err="1" smtClean="0">
                <a:solidFill>
                  <a:srgbClr val="0070C0"/>
                </a:solidFill>
              </a:rPr>
              <a:t>vart</a:t>
            </a:r>
            <a:r>
              <a:rPr lang="en-US" altLang="zh-CN" b="1" dirty="0" smtClean="0">
                <a:solidFill>
                  <a:srgbClr val="0070C0"/>
                </a:solidFill>
              </a:rPr>
              <a:t> : </a:t>
            </a:r>
            <a:r>
              <a:rPr lang="en-US" altLang="zh-CN" b="1" dirty="0" err="1" smtClean="0">
                <a:solidFill>
                  <a:srgbClr val="0070C0"/>
                </a:solidFill>
              </a:rPr>
              <a:t>reg</a:t>
            </a:r>
            <a:r>
              <a:rPr lang="en-US" altLang="zh-CN" b="1" dirty="0" smtClean="0">
                <a:solidFill>
                  <a:srgbClr val="0070C0"/>
                </a:solidFill>
              </a:rPr>
              <a:t> </a:t>
            </a:r>
            <a:r>
              <a:rPr lang="en-US" altLang="zh-CN" dirty="0" err="1">
                <a:solidFill>
                  <a:srgbClr val="0070C0"/>
                </a:solidFill>
              </a:rPr>
              <a:t>yvar</a:t>
            </a:r>
            <a:r>
              <a:rPr lang="en-US" altLang="zh-CN" dirty="0">
                <a:solidFill>
                  <a:srgbClr val="0070C0"/>
                </a:solidFill>
              </a:rPr>
              <a:t> var1 var2 var3 var4 var5 </a:t>
            </a:r>
            <a:r>
              <a:rPr lang="en-US" altLang="zh-CN" dirty="0" smtClean="0">
                <a:solidFill>
                  <a:srgbClr val="0070C0"/>
                </a:solidFill>
              </a:rPr>
              <a:t>var6</a:t>
            </a:r>
            <a:endParaRPr lang="zh-CN" altLang="en-US" dirty="0">
              <a:solidFill>
                <a:srgbClr val="0070C0"/>
              </a:solidFill>
            </a:endParaRPr>
          </a:p>
        </p:txBody>
      </p:sp>
    </p:spTree>
    <p:extLst>
      <p:ext uri="{BB962C8B-B14F-4D97-AF65-F5344CB8AC3E}">
        <p14:creationId xmlns:p14="http://schemas.microsoft.com/office/powerpoint/2010/main" val="11734326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STATA MI </a:t>
            </a:r>
            <a:endParaRPr lang="zh-CN" altLang="en-US" dirty="0"/>
          </a:p>
        </p:txBody>
      </p:sp>
      <p:sp>
        <p:nvSpPr>
          <p:cNvPr id="5" name="内容占位符 2"/>
          <p:cNvSpPr>
            <a:spLocks noGrp="1"/>
          </p:cNvSpPr>
          <p:nvPr>
            <p:ph idx="1"/>
          </p:nvPr>
        </p:nvSpPr>
        <p:spPr/>
        <p:txBody>
          <a:bodyPr/>
          <a:lstStyle/>
          <a:p>
            <a:endParaRPr lang="zh-CN" altLang="zh-CN" dirty="0" smtClean="0">
              <a:solidFill>
                <a:srgbClr val="002060"/>
              </a:solidFill>
            </a:endParaRPr>
          </a:p>
          <a:p>
            <a:endParaRPr lang="zh-CN" altLang="en-US" dirty="0" smtClean="0">
              <a:solidFill>
                <a:srgbClr val="002060"/>
              </a:solidFill>
            </a:endParaRP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209800"/>
            <a:ext cx="7764738"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13594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7406640" cy="1356360"/>
          </a:xfrm>
        </p:spPr>
        <p:txBody>
          <a:bodyPr/>
          <a:lstStyle/>
          <a:p>
            <a:r>
              <a:rPr lang="en-US" altLang="zh-CN" dirty="0" smtClean="0"/>
              <a:t>STATA MI </a:t>
            </a:r>
            <a:endParaRPr lang="zh-CN" altLang="en-US" dirty="0"/>
          </a:p>
        </p:txBody>
      </p:sp>
      <p:sp>
        <p:nvSpPr>
          <p:cNvPr id="5" name="内容占位符 2"/>
          <p:cNvSpPr>
            <a:spLocks noGrp="1"/>
          </p:cNvSpPr>
          <p:nvPr>
            <p:ph idx="1"/>
          </p:nvPr>
        </p:nvSpPr>
        <p:spPr/>
        <p:txBody>
          <a:bodyPr/>
          <a:lstStyle/>
          <a:p>
            <a:endParaRPr lang="zh-CN" altLang="zh-CN" dirty="0" smtClean="0">
              <a:solidFill>
                <a:srgbClr val="002060"/>
              </a:solidFill>
            </a:endParaRPr>
          </a:p>
          <a:p>
            <a:endParaRPr lang="zh-CN" altLang="en-US" dirty="0" smtClean="0">
              <a:solidFill>
                <a:srgbClr val="002060"/>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036816" cy="5688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23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026"/>
          <p:cNvSpPr>
            <a:spLocks noGrp="1" noChangeArrowheads="1"/>
          </p:cNvSpPr>
          <p:nvPr>
            <p:ph type="title"/>
          </p:nvPr>
        </p:nvSpPr>
        <p:spPr/>
        <p:txBody>
          <a:bodyPr/>
          <a:lstStyle/>
          <a:p>
            <a:r>
              <a:rPr lang="en-US"/>
              <a:t>Complete Cases</a:t>
            </a:r>
          </a:p>
        </p:txBody>
      </p:sp>
      <p:graphicFrame>
        <p:nvGraphicFramePr>
          <p:cNvPr id="111724" name="Group 1132"/>
          <p:cNvGraphicFramePr>
            <a:graphicFrameLocks noGrp="1"/>
          </p:cNvGraphicFramePr>
          <p:nvPr/>
        </p:nvGraphicFramePr>
        <p:xfrm>
          <a:off x="838200" y="1828800"/>
          <a:ext cx="2971800" cy="4343400"/>
        </p:xfrm>
        <a:graphic>
          <a:graphicData uri="http://schemas.openxmlformats.org/drawingml/2006/table">
            <a:tbl>
              <a:tblPr/>
              <a:tblGrid>
                <a:gridCol w="7429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CC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rgbClr val="FF330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11666" name="AutoShape 1074"/>
          <p:cNvSpPr>
            <a:spLocks noChangeArrowheads="1"/>
          </p:cNvSpPr>
          <p:nvPr/>
        </p:nvSpPr>
        <p:spPr bwMode="auto">
          <a:xfrm>
            <a:off x="4114800" y="2667000"/>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11734" name="Group 1142"/>
          <p:cNvGraphicFramePr>
            <a:graphicFrameLocks noGrp="1"/>
          </p:cNvGraphicFramePr>
          <p:nvPr/>
        </p:nvGraphicFramePr>
        <p:xfrm>
          <a:off x="5410200" y="1828800"/>
          <a:ext cx="2971800" cy="1628775"/>
        </p:xfrm>
        <a:graphic>
          <a:graphicData uri="http://schemas.openxmlformats.org/drawingml/2006/table">
            <a:tbl>
              <a:tblPr/>
              <a:tblGrid>
                <a:gridCol w="7429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2"/>
                          </a:solidFill>
                          <a:effectLst/>
                          <a:latin typeface="Tahoma" pitchFamily="34" charset="0"/>
                        </a:rPr>
                        <a:t>X</a:t>
                      </a:r>
                      <a:r>
                        <a:rPr kumimoji="0" lang="en-US" sz="2800" b="0" i="0" u="none" strike="noStrike" cap="none" normalizeH="0" baseline="-25000" smtClean="0">
                          <a:ln>
                            <a:noFill/>
                          </a:ln>
                          <a:solidFill>
                            <a:schemeClr val="tx2"/>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685800" y="609600"/>
            <a:ext cx="7772400" cy="609600"/>
          </a:xfrm>
        </p:spPr>
        <p:txBody>
          <a:bodyPr/>
          <a:lstStyle/>
          <a:p>
            <a:r>
              <a:rPr lang="en-US" sz="3200"/>
              <a:t>Wrapping up</a:t>
            </a:r>
          </a:p>
        </p:txBody>
      </p:sp>
      <p:sp>
        <p:nvSpPr>
          <p:cNvPr id="287747" name="Rectangle 3"/>
          <p:cNvSpPr>
            <a:spLocks noGrp="1" noChangeArrowheads="1"/>
          </p:cNvSpPr>
          <p:nvPr>
            <p:ph idx="1"/>
          </p:nvPr>
        </p:nvSpPr>
        <p:spPr>
          <a:xfrm>
            <a:off x="685800" y="1524000"/>
            <a:ext cx="7772400" cy="4191000"/>
          </a:xfrm>
        </p:spPr>
        <p:txBody>
          <a:bodyPr>
            <a:normAutofit lnSpcReduction="10000"/>
          </a:bodyPr>
          <a:lstStyle/>
          <a:p>
            <a:pPr>
              <a:lnSpc>
                <a:spcPct val="122000"/>
              </a:lnSpc>
            </a:pPr>
            <a:r>
              <a:rPr lang="zh-CN" altLang="en-US" sz="2200" dirty="0" smtClean="0"/>
              <a:t>简单插</a:t>
            </a:r>
            <a:r>
              <a:rPr lang="zh-CN" altLang="en-US" sz="2200" dirty="0"/>
              <a:t>补缺失值的方法往往会造成一些问题。</a:t>
            </a:r>
            <a:endParaRPr lang="en-US" altLang="zh-CN" sz="2200" dirty="0"/>
          </a:p>
          <a:p>
            <a:pPr>
              <a:lnSpc>
                <a:spcPct val="122000"/>
              </a:lnSpc>
            </a:pPr>
            <a:r>
              <a:rPr lang="zh-CN" altLang="en-US" sz="2200" dirty="0"/>
              <a:t>多重插补只要运用得当，可以避免使用其他插补方法所隐含大胆的假设。</a:t>
            </a:r>
            <a:endParaRPr lang="en-US" altLang="zh-CN" sz="2200" dirty="0"/>
          </a:p>
          <a:p>
            <a:pPr>
              <a:lnSpc>
                <a:spcPct val="122000"/>
              </a:lnSpc>
            </a:pPr>
            <a:r>
              <a:rPr lang="zh-CN" altLang="en-US" sz="2200" dirty="0"/>
              <a:t>虽然有学者非常不认可这种无中生有的方法。</a:t>
            </a:r>
            <a:endParaRPr lang="en-US" altLang="zh-CN" sz="2200" dirty="0"/>
          </a:p>
          <a:p>
            <a:pPr>
              <a:lnSpc>
                <a:spcPct val="122000"/>
              </a:lnSpc>
            </a:pPr>
            <a:r>
              <a:rPr lang="zh-CN" altLang="en-US" sz="2200" dirty="0"/>
              <a:t>插补的目的不是找到我们无法观测到缺失值的“真值”。</a:t>
            </a:r>
            <a:endParaRPr lang="en-US" altLang="zh-CN" sz="2200" dirty="0"/>
          </a:p>
          <a:p>
            <a:pPr>
              <a:lnSpc>
                <a:spcPct val="122000"/>
              </a:lnSpc>
            </a:pPr>
            <a:r>
              <a:rPr lang="zh-CN" altLang="en-US" sz="2200" dirty="0" smtClean="0"/>
              <a:t>差不得目的是为了更好的估计模型的参数。</a:t>
            </a:r>
            <a:endParaRPr lang="en-US" altLang="zh-CN" sz="2200" dirty="0" smtClean="0"/>
          </a:p>
          <a:p>
            <a:pPr>
              <a:lnSpc>
                <a:spcPct val="122000"/>
              </a:lnSpc>
            </a:pPr>
            <a:r>
              <a:rPr lang="zh-CN" altLang="en-US" sz="2200" dirty="0" smtClean="0"/>
              <a:t>多重插补容许了这些参数的变异（组内和组间）。当我们使用合并法则，我们平均掉了缺失值的不确定率，而不是接受它们。</a:t>
            </a:r>
            <a:endParaRPr lang="en-US" sz="22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685800" y="609600"/>
            <a:ext cx="7772400" cy="609600"/>
          </a:xfrm>
        </p:spPr>
        <p:txBody>
          <a:bodyPr/>
          <a:lstStyle/>
          <a:p>
            <a:r>
              <a:rPr lang="en-US" sz="3200"/>
              <a:t>Wrapping up</a:t>
            </a:r>
          </a:p>
        </p:txBody>
      </p:sp>
      <p:sp>
        <p:nvSpPr>
          <p:cNvPr id="287747" name="Rectangle 3"/>
          <p:cNvSpPr>
            <a:spLocks noGrp="1" noChangeArrowheads="1"/>
          </p:cNvSpPr>
          <p:nvPr>
            <p:ph idx="1"/>
          </p:nvPr>
        </p:nvSpPr>
        <p:spPr>
          <a:xfrm>
            <a:off x="685800" y="1524000"/>
            <a:ext cx="7772400" cy="4191000"/>
          </a:xfrm>
        </p:spPr>
        <p:txBody>
          <a:bodyPr>
            <a:normAutofit/>
          </a:bodyPr>
          <a:lstStyle/>
          <a:p>
            <a:pPr>
              <a:lnSpc>
                <a:spcPct val="100000"/>
              </a:lnSpc>
            </a:pPr>
            <a:r>
              <a:rPr lang="zh-CN" altLang="en-US" dirty="0">
                <a:latin typeface="+mn-ea"/>
              </a:rPr>
              <a:t>目的不是给缺失值补个理想值，而是</a:t>
            </a:r>
            <a:r>
              <a:rPr lang="zh-CN" altLang="en-US" dirty="0">
                <a:solidFill>
                  <a:srgbClr val="FF0000"/>
                </a:solidFill>
                <a:latin typeface="+mn-ea"/>
              </a:rPr>
              <a:t>获得有效的统计推断</a:t>
            </a:r>
            <a:endParaRPr lang="en-US" altLang="zh-CN" dirty="0">
              <a:solidFill>
                <a:srgbClr val="FF0000"/>
              </a:solidFill>
              <a:latin typeface="+mn-ea"/>
            </a:endParaRPr>
          </a:p>
          <a:p>
            <a:pPr>
              <a:lnSpc>
                <a:spcPct val="100000"/>
              </a:lnSpc>
            </a:pPr>
            <a:r>
              <a:rPr lang="zh-CN" altLang="en-US" dirty="0">
                <a:latin typeface="+mn-ea"/>
              </a:rPr>
              <a:t>为此，</a:t>
            </a:r>
            <a:endParaRPr lang="en-US" altLang="zh-CN" dirty="0">
              <a:latin typeface="+mn-ea"/>
            </a:endParaRPr>
          </a:p>
          <a:p>
            <a:pPr lvl="1">
              <a:lnSpc>
                <a:spcPct val="100000"/>
              </a:lnSpc>
              <a:buFont typeface="Wingdings" panose="05000000000000000000" pitchFamily="2" charset="2"/>
              <a:buChar char="n"/>
            </a:pPr>
            <a:r>
              <a:rPr lang="zh-CN" altLang="en-US" sz="2000" dirty="0" smtClean="0">
                <a:latin typeface="+mn-ea"/>
              </a:rPr>
              <a:t> 变量</a:t>
            </a:r>
            <a:r>
              <a:rPr lang="zh-CN" altLang="en-US" sz="2000" dirty="0">
                <a:latin typeface="+mn-ea"/>
              </a:rPr>
              <a:t>之间的关系应该是稳定的</a:t>
            </a:r>
            <a:endParaRPr lang="en-US" altLang="zh-CN" sz="2000" dirty="0">
              <a:latin typeface="+mn-ea"/>
            </a:endParaRPr>
          </a:p>
          <a:p>
            <a:pPr lvl="1">
              <a:lnSpc>
                <a:spcPct val="100000"/>
              </a:lnSpc>
              <a:buFont typeface="Wingdings" panose="05000000000000000000" pitchFamily="2" charset="2"/>
              <a:buChar char="n"/>
            </a:pPr>
            <a:r>
              <a:rPr lang="zh-CN" altLang="en-US" sz="2000" dirty="0" smtClean="0">
                <a:latin typeface="+mn-ea"/>
              </a:rPr>
              <a:t> 无</a:t>
            </a:r>
            <a:r>
              <a:rPr lang="zh-CN" altLang="en-US" sz="2000" dirty="0">
                <a:latin typeface="+mn-ea"/>
              </a:rPr>
              <a:t>回答的处理过程中，不能代入偏差</a:t>
            </a:r>
            <a:endParaRPr lang="en-US" altLang="zh-CN" sz="2000" dirty="0">
              <a:latin typeface="+mn-ea"/>
            </a:endParaRPr>
          </a:p>
          <a:p>
            <a:pPr lvl="1">
              <a:lnSpc>
                <a:spcPct val="100000"/>
              </a:lnSpc>
              <a:buFont typeface="Wingdings" panose="05000000000000000000" pitchFamily="2" charset="2"/>
              <a:buChar char="n"/>
            </a:pPr>
            <a:r>
              <a:rPr lang="zh-CN" altLang="en-US" sz="2000" dirty="0" smtClean="0">
                <a:latin typeface="+mn-ea"/>
              </a:rPr>
              <a:t> 处理</a:t>
            </a:r>
            <a:r>
              <a:rPr lang="zh-CN" altLang="en-US" sz="2000" dirty="0">
                <a:latin typeface="+mn-ea"/>
              </a:rPr>
              <a:t>过程中，利用信息的程度要高</a:t>
            </a:r>
            <a:endParaRPr lang="en-US" altLang="zh-CN" sz="2000" dirty="0">
              <a:latin typeface="+mn-ea"/>
            </a:endParaRPr>
          </a:p>
          <a:p>
            <a:pPr lvl="1">
              <a:lnSpc>
                <a:spcPct val="100000"/>
              </a:lnSpc>
              <a:buFont typeface="Wingdings" panose="05000000000000000000" pitchFamily="2" charset="2"/>
              <a:buChar char="n"/>
            </a:pPr>
            <a:r>
              <a:rPr lang="zh-CN" altLang="en-US" sz="2000" dirty="0" smtClean="0">
                <a:latin typeface="+mn-ea"/>
              </a:rPr>
              <a:t> 插</a:t>
            </a:r>
            <a:r>
              <a:rPr lang="zh-CN" altLang="en-US" sz="2000" dirty="0">
                <a:latin typeface="+mn-ea"/>
              </a:rPr>
              <a:t>补必须是建立在缺失数据的预测分布的基础之上</a:t>
            </a:r>
            <a:endParaRPr lang="en-US" altLang="zh-CN" sz="2000" dirty="0">
              <a:latin typeface="+mn-ea"/>
            </a:endParaRPr>
          </a:p>
          <a:p>
            <a:pPr lvl="1">
              <a:lnSpc>
                <a:spcPct val="100000"/>
              </a:lnSpc>
              <a:buFont typeface="Wingdings" panose="05000000000000000000" pitchFamily="2" charset="2"/>
              <a:buChar char="n"/>
            </a:pPr>
            <a:r>
              <a:rPr lang="zh-CN" altLang="en-US" sz="2000" dirty="0" smtClean="0">
                <a:latin typeface="+mn-ea"/>
              </a:rPr>
              <a:t> 插</a:t>
            </a:r>
            <a:r>
              <a:rPr lang="zh-CN" altLang="en-US" sz="2000" dirty="0">
                <a:latin typeface="+mn-ea"/>
              </a:rPr>
              <a:t>补值必须从预测分布中抽取</a:t>
            </a:r>
            <a:endParaRPr lang="en-US" altLang="zh-CN" sz="2000" dirty="0">
              <a:latin typeface="+mn-ea"/>
            </a:endParaRPr>
          </a:p>
          <a:p>
            <a:pPr lvl="1">
              <a:lnSpc>
                <a:spcPct val="100000"/>
              </a:lnSpc>
              <a:buFont typeface="Wingdings" panose="05000000000000000000" pitchFamily="2" charset="2"/>
              <a:buChar char="n"/>
            </a:pPr>
            <a:r>
              <a:rPr lang="zh-CN" altLang="en-US" sz="2000" dirty="0" smtClean="0">
                <a:latin typeface="+mn-ea"/>
              </a:rPr>
              <a:t> 必须</a:t>
            </a:r>
            <a:r>
              <a:rPr lang="zh-CN" altLang="en-US" sz="2000" dirty="0">
                <a:latin typeface="+mn-ea"/>
              </a:rPr>
              <a:t>提供一种把插补值考虑在内的抽样估计误差的计算方法</a:t>
            </a:r>
            <a:endParaRPr lang="en-US" altLang="zh-CN" sz="2000" dirty="0">
              <a:latin typeface="+mn-ea"/>
            </a:endParaRPr>
          </a:p>
          <a:p>
            <a:pPr lvl="1">
              <a:lnSpc>
                <a:spcPct val="100000"/>
              </a:lnSpc>
              <a:buFont typeface="Wingdings" panose="05000000000000000000" pitchFamily="2" charset="2"/>
              <a:buChar char="n"/>
            </a:pPr>
            <a:r>
              <a:rPr lang="zh-CN" altLang="en-US" sz="2000" dirty="0" smtClean="0">
                <a:latin typeface="+mn-ea"/>
              </a:rPr>
              <a:t> 完全</a:t>
            </a:r>
            <a:r>
              <a:rPr lang="zh-CN" altLang="en-US" sz="2000" dirty="0">
                <a:latin typeface="+mn-ea"/>
              </a:rPr>
              <a:t>回答的变量必须包含在内</a:t>
            </a:r>
            <a:endParaRPr lang="en-US" altLang="zh-CN" sz="2000" dirty="0">
              <a:latin typeface="+mn-ea"/>
            </a:endParaRPr>
          </a:p>
          <a:p>
            <a:pPr lvl="1">
              <a:lnSpc>
                <a:spcPct val="100000"/>
              </a:lnSpc>
              <a:buFont typeface="Wingdings" panose="05000000000000000000" pitchFamily="2" charset="2"/>
              <a:buChar char="n"/>
            </a:pPr>
            <a:r>
              <a:rPr lang="zh-CN" altLang="en-US" sz="2000" dirty="0" smtClean="0">
                <a:latin typeface="+mn-ea"/>
              </a:rPr>
              <a:t> 必须</a:t>
            </a:r>
            <a:r>
              <a:rPr lang="zh-CN" altLang="en-US" sz="2000" dirty="0">
                <a:latin typeface="+mn-ea"/>
              </a:rPr>
              <a:t>给予需要插补变量的辅助信息</a:t>
            </a:r>
            <a:endParaRPr lang="en-US" altLang="zh-CN" sz="2000" dirty="0">
              <a:latin typeface="+mn-ea"/>
            </a:endParaRPr>
          </a:p>
          <a:p>
            <a:pPr lvl="1">
              <a:lnSpc>
                <a:spcPct val="100000"/>
              </a:lnSpc>
              <a:buFont typeface="Wingdings" panose="05000000000000000000" pitchFamily="2" charset="2"/>
              <a:buChar char="n"/>
            </a:pPr>
            <a:r>
              <a:rPr lang="zh-CN" altLang="en-US" sz="2000" dirty="0" smtClean="0">
                <a:latin typeface="+mn-ea"/>
              </a:rPr>
              <a:t> 要</a:t>
            </a:r>
            <a:r>
              <a:rPr lang="zh-CN" altLang="en-US" sz="2000" dirty="0">
                <a:latin typeface="+mn-ea"/>
              </a:rPr>
              <a:t>避免超越数据取值的过分</a:t>
            </a:r>
            <a:r>
              <a:rPr lang="zh-CN" altLang="en-US" sz="2000" dirty="0" smtClean="0">
                <a:latin typeface="+mn-ea"/>
              </a:rPr>
              <a:t>外推</a:t>
            </a:r>
            <a:endParaRPr lang="en-US" altLang="zh-CN" sz="2000" dirty="0">
              <a:latin typeface="+mn-ea"/>
            </a:endParaRPr>
          </a:p>
        </p:txBody>
      </p:sp>
    </p:spTree>
    <p:extLst>
      <p:ext uri="{BB962C8B-B14F-4D97-AF65-F5344CB8AC3E}">
        <p14:creationId xmlns:p14="http://schemas.microsoft.com/office/powerpoint/2010/main" val="222963069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685800" y="609600"/>
            <a:ext cx="7772400" cy="609600"/>
          </a:xfrm>
        </p:spPr>
        <p:txBody>
          <a:bodyPr/>
          <a:lstStyle/>
          <a:p>
            <a:r>
              <a:rPr lang="en-US" sz="3200"/>
              <a:t>Wrapping up</a:t>
            </a:r>
          </a:p>
        </p:txBody>
      </p:sp>
      <p:sp>
        <p:nvSpPr>
          <p:cNvPr id="287747" name="Rectangle 3"/>
          <p:cNvSpPr>
            <a:spLocks noGrp="1" noChangeArrowheads="1"/>
          </p:cNvSpPr>
          <p:nvPr>
            <p:ph idx="1"/>
          </p:nvPr>
        </p:nvSpPr>
        <p:spPr>
          <a:xfrm>
            <a:off x="685800" y="1524000"/>
            <a:ext cx="7010400" cy="4191000"/>
          </a:xfrm>
        </p:spPr>
        <p:txBody>
          <a:bodyPr>
            <a:normAutofit fontScale="85000" lnSpcReduction="20000"/>
          </a:bodyPr>
          <a:lstStyle/>
          <a:p>
            <a:pPr algn="just">
              <a:lnSpc>
                <a:spcPct val="110000"/>
              </a:lnSpc>
            </a:pPr>
            <a:r>
              <a:rPr lang="en-US" altLang="zh-CN" sz="2200" dirty="0"/>
              <a:t>Simplistic solutions to missing data often cause problems</a:t>
            </a:r>
          </a:p>
          <a:p>
            <a:pPr algn="just">
              <a:lnSpc>
                <a:spcPct val="110000"/>
              </a:lnSpc>
            </a:pPr>
            <a:r>
              <a:rPr lang="en-US" altLang="zh-CN" sz="2200" dirty="0"/>
              <a:t>MI is a solution that, when implemented properly, can avoid some of the heroic assumptions implicitly made by other strategies</a:t>
            </a:r>
          </a:p>
          <a:p>
            <a:pPr algn="just">
              <a:lnSpc>
                <a:spcPct val="110000"/>
              </a:lnSpc>
            </a:pPr>
            <a:r>
              <a:rPr lang="en-US" altLang="zh-CN" sz="2200" dirty="0"/>
              <a:t>Some people feel very uncomfortable with “making up data”</a:t>
            </a:r>
          </a:p>
          <a:p>
            <a:pPr algn="just">
              <a:lnSpc>
                <a:spcPct val="110000"/>
              </a:lnSpc>
            </a:pPr>
            <a:r>
              <a:rPr lang="en-US" altLang="zh-CN" sz="2200" dirty="0"/>
              <a:t>However the goal is not to find the “true” value that represents what we should have observed</a:t>
            </a:r>
          </a:p>
          <a:p>
            <a:pPr algn="just">
              <a:lnSpc>
                <a:spcPct val="110000"/>
              </a:lnSpc>
            </a:pPr>
            <a:r>
              <a:rPr lang="en-US" altLang="zh-CN" sz="2200" dirty="0"/>
              <a:t>The goal is to use the imputations to better estimate model parameters</a:t>
            </a:r>
          </a:p>
          <a:p>
            <a:pPr algn="just">
              <a:lnSpc>
                <a:spcPct val="110000"/>
              </a:lnSpc>
            </a:pPr>
            <a:r>
              <a:rPr lang="en-US" altLang="zh-CN" sz="2200" dirty="0"/>
              <a:t>The multiple imputations allow for variation in these estimates.  When we use the combining rules we “average over” our uncertainty about the missing data (rather than accepting them as the truth)</a:t>
            </a:r>
          </a:p>
        </p:txBody>
      </p:sp>
    </p:spTree>
    <p:extLst>
      <p:ext uri="{BB962C8B-B14F-4D97-AF65-F5344CB8AC3E}">
        <p14:creationId xmlns:p14="http://schemas.microsoft.com/office/powerpoint/2010/main" val="28174893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266700" y="304800"/>
            <a:ext cx="8610600" cy="609600"/>
          </a:xfrm>
        </p:spPr>
        <p:txBody>
          <a:bodyPr>
            <a:normAutofit fontScale="90000"/>
          </a:bodyPr>
          <a:lstStyle/>
          <a:p>
            <a:r>
              <a:rPr lang="en-US" sz="2400"/>
              <a:t>Regression switching.  Step 2: Bayesian regression imputation</a:t>
            </a:r>
          </a:p>
        </p:txBody>
      </p:sp>
      <p:sp>
        <p:nvSpPr>
          <p:cNvPr id="284675" name="Rectangle 3"/>
          <p:cNvSpPr>
            <a:spLocks noGrp="1" noChangeArrowheads="1"/>
          </p:cNvSpPr>
          <p:nvPr>
            <p:ph idx="1"/>
          </p:nvPr>
        </p:nvSpPr>
        <p:spPr>
          <a:xfrm>
            <a:off x="533400" y="1295400"/>
            <a:ext cx="8229600" cy="4838700"/>
          </a:xfrm>
        </p:spPr>
        <p:txBody>
          <a:bodyPr/>
          <a:lstStyle/>
          <a:p>
            <a:pPr marL="609600" indent="-609600"/>
            <a:r>
              <a:rPr lang="en-US" sz="2400"/>
              <a:t>Drawing imputations is actually a bit more complicated than just adding noise to regression predictions.  </a:t>
            </a:r>
          </a:p>
          <a:p>
            <a:pPr marL="609600" indent="-609600"/>
            <a:r>
              <a:rPr lang="en-US" sz="2400"/>
              <a:t>Y is the variable we want to impute</a:t>
            </a:r>
          </a:p>
          <a:p>
            <a:pPr marL="609600" indent="-609600"/>
            <a:r>
              <a:rPr lang="en-US" sz="2400"/>
              <a:t>Y</a:t>
            </a:r>
            <a:r>
              <a:rPr lang="en-US" sz="2400" baseline="-25000"/>
              <a:t>mis</a:t>
            </a:r>
            <a:r>
              <a:rPr lang="en-US" sz="2400"/>
              <a:t> is the vector of  missing values</a:t>
            </a:r>
          </a:p>
          <a:p>
            <a:pPr marL="609600" indent="-609600"/>
            <a:r>
              <a:rPr lang="en-US" sz="2400"/>
              <a:t>Y</a:t>
            </a:r>
            <a:r>
              <a:rPr lang="en-US" sz="2400" baseline="-25000"/>
              <a:t>obs</a:t>
            </a:r>
            <a:r>
              <a:rPr lang="en-US" sz="2400"/>
              <a:t> is the vector of observed values. </a:t>
            </a:r>
          </a:p>
          <a:p>
            <a:pPr marL="609600" indent="-609600"/>
            <a:r>
              <a:rPr lang="en-US" sz="2400"/>
              <a:t>X, X</a:t>
            </a:r>
            <a:r>
              <a:rPr lang="en-US" sz="2400" baseline="-25000"/>
              <a:t>mis,</a:t>
            </a:r>
            <a:r>
              <a:rPr lang="en-US" sz="2400"/>
              <a:t>  X</a:t>
            </a:r>
            <a:r>
              <a:rPr lang="en-US" sz="2400" baseline="-25000"/>
              <a:t>obs</a:t>
            </a:r>
            <a:r>
              <a:rPr lang="en-US" sz="2400"/>
              <a:t> are defined similarly for the matrix of predictors</a:t>
            </a:r>
          </a:p>
          <a:p>
            <a:pPr marL="609600" indent="-609600"/>
            <a:r>
              <a:rPr lang="en-US" sz="2400"/>
              <a:t>If Y is modelled using linear regression with conventional uniform priors, we draw Y from its </a:t>
            </a:r>
            <a:r>
              <a:rPr lang="en-US" sz="2400">
                <a:solidFill>
                  <a:srgbClr val="FF3300"/>
                </a:solidFill>
              </a:rPr>
              <a:t>posterior predictive distribution</a:t>
            </a:r>
            <a:r>
              <a:rPr lang="en-US" sz="2400"/>
              <a:t>:</a:t>
            </a:r>
          </a:p>
          <a:p>
            <a:pPr marL="609600" indent="-609600">
              <a:buFontTx/>
              <a:buNone/>
            </a:pPr>
            <a:endParaRPr lang="en-US" sz="2400" baseline="30000"/>
          </a:p>
          <a:p>
            <a:pPr marL="609600" indent="-609600"/>
            <a:endParaRPr lang="en-US" sz="2400"/>
          </a:p>
          <a:p>
            <a:pPr marL="609600" indent="-609600"/>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685800" y="609600"/>
            <a:ext cx="7772400" cy="457200"/>
          </a:xfrm>
        </p:spPr>
        <p:txBody>
          <a:bodyPr>
            <a:normAutofit fontScale="90000"/>
          </a:bodyPr>
          <a:lstStyle/>
          <a:p>
            <a:r>
              <a:rPr lang="en-US" sz="2800">
                <a:latin typeface="Times New Roman" pitchFamily="18" charset="0"/>
              </a:rPr>
              <a:t>Posterior predictive distribution</a:t>
            </a:r>
          </a:p>
        </p:txBody>
      </p:sp>
      <p:graphicFrame>
        <p:nvGraphicFramePr>
          <p:cNvPr id="285699" name="Object 3"/>
          <p:cNvGraphicFramePr>
            <a:graphicFrameLocks noGrp="1" noChangeAspect="1"/>
          </p:cNvGraphicFramePr>
          <p:nvPr>
            <p:ph idx="1"/>
            <p:extLst>
              <p:ext uri="{D42A27DB-BD31-4B8C-83A1-F6EECF244321}">
                <p14:modId xmlns:p14="http://schemas.microsoft.com/office/powerpoint/2010/main" val="3759197572"/>
              </p:ext>
            </p:extLst>
          </p:nvPr>
        </p:nvGraphicFramePr>
        <p:xfrm>
          <a:off x="838200" y="1401763"/>
          <a:ext cx="7162800" cy="4332287"/>
        </p:xfrm>
        <a:graphic>
          <a:graphicData uri="http://schemas.openxmlformats.org/presentationml/2006/ole">
            <mc:AlternateContent xmlns:mc="http://schemas.openxmlformats.org/markup-compatibility/2006">
              <mc:Choice xmlns:v="urn:schemas-microsoft-com:vml" Requires="v">
                <p:oleObj spid="_x0000_s285714" name="Equation" r:id="rId3" imgW="3759120" imgH="2273040" progId="Equation.DSMT4">
                  <p:embed/>
                </p:oleObj>
              </mc:Choice>
              <mc:Fallback>
                <p:oleObj name="Equation" r:id="rId3" imgW="3759120" imgH="22730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01763"/>
                        <a:ext cx="7162800" cy="433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INEDINNAVIGATOR" val="False"/>
  <p:tag name="BRANCHTO" val="0"/>
</p:tagLst>
</file>

<file path=ppt/theme/theme1.xml><?xml version="1.0" encoding="utf-8"?>
<a:theme xmlns:a="http://schemas.openxmlformats.org/drawingml/2006/main" name="基础">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自定义 1">
      <a:majorFont>
        <a:latin typeface="微软雅黑"/>
        <a:ea typeface="微软雅黑"/>
        <a:cs typeface=""/>
      </a:majorFont>
      <a:minorFont>
        <a:latin typeface="微软雅黑 Light"/>
        <a:ea typeface="微软雅黑 Light"/>
        <a:cs typeface=""/>
      </a:minorFont>
    </a:fontScheme>
    <a:fmtScheme name="基础">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9440</TotalTime>
  <Words>6195</Words>
  <Application>Microsoft Office PowerPoint</Application>
  <PresentationFormat>全屏显示(4:3)</PresentationFormat>
  <Paragraphs>2008</Paragraphs>
  <Slides>94</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94</vt:i4>
      </vt:variant>
    </vt:vector>
  </HeadingPairs>
  <TitlesOfParts>
    <vt:vector size="109" baseType="lpstr">
      <vt:lpstr>Arial Unicode MS</vt:lpstr>
      <vt:lpstr>微软雅黑</vt:lpstr>
      <vt:lpstr>微软雅黑 Light</vt:lpstr>
      <vt:lpstr>Arial</vt:lpstr>
      <vt:lpstr>Calibri</vt:lpstr>
      <vt:lpstr>Cambria Math</vt:lpstr>
      <vt:lpstr>Corbel</vt:lpstr>
      <vt:lpstr>Courier New</vt:lpstr>
      <vt:lpstr>Symbol</vt:lpstr>
      <vt:lpstr>Tahoma</vt:lpstr>
      <vt:lpstr>Times New Roman</vt:lpstr>
      <vt:lpstr>Wingdings</vt:lpstr>
      <vt:lpstr>基础</vt:lpstr>
      <vt:lpstr>Equation</vt:lpstr>
      <vt:lpstr>Graph Sheet</vt:lpstr>
      <vt:lpstr>Missing Data and potential fixes    Yu-Sung Su Tsinghua University  </vt:lpstr>
      <vt:lpstr>Why care?</vt:lpstr>
      <vt:lpstr>Why should you care about missing data?</vt:lpstr>
      <vt:lpstr>Example: Project Connect</vt:lpstr>
      <vt:lpstr>Example: Project Connect </vt:lpstr>
      <vt:lpstr>Outline</vt:lpstr>
      <vt:lpstr>Methods that throw away data</vt:lpstr>
      <vt:lpstr>Methods that throw away data</vt:lpstr>
      <vt:lpstr>Complete Cases</vt:lpstr>
      <vt:lpstr>Complete cases (or listwise deletion)</vt:lpstr>
      <vt:lpstr>Complete case assumptions</vt:lpstr>
      <vt:lpstr>More about complete cases</vt:lpstr>
      <vt:lpstr>Complete variables</vt:lpstr>
      <vt:lpstr>Complete variables</vt:lpstr>
      <vt:lpstr>Non-response weighting</vt:lpstr>
      <vt:lpstr>Non-response weighting</vt:lpstr>
      <vt:lpstr>  (overly simplistic) Summary of methods that throw away data</vt:lpstr>
      <vt:lpstr>Single Imputation</vt:lpstr>
      <vt:lpstr>Methods that keep all the data by imputing missing values (once)</vt:lpstr>
      <vt:lpstr>Mean imputation</vt:lpstr>
      <vt:lpstr>Mean imputation</vt:lpstr>
      <vt:lpstr>Illustration of mean imputation</vt:lpstr>
      <vt:lpstr>Illustration of mean imputation</vt:lpstr>
      <vt:lpstr>Last value carried forward</vt:lpstr>
      <vt:lpstr>Last value carried forward</vt:lpstr>
      <vt:lpstr>Example of potential problem with last value carried forward</vt:lpstr>
      <vt:lpstr>Last value carried forward: example</vt:lpstr>
      <vt:lpstr>Conclusions from LVCF example</vt:lpstr>
      <vt:lpstr>Dummy variables for missingness</vt:lpstr>
      <vt:lpstr>Dummy variables: example</vt:lpstr>
      <vt:lpstr>Dummy variables example</vt:lpstr>
      <vt:lpstr>Reports from other people</vt:lpstr>
      <vt:lpstr>Reports from other people</vt:lpstr>
      <vt:lpstr>Reports from other people</vt:lpstr>
      <vt:lpstr>Regression imputation</vt:lpstr>
      <vt:lpstr>Regression imputation</vt:lpstr>
      <vt:lpstr>Illustration of regression imputation</vt:lpstr>
      <vt:lpstr>Hotdecking</vt:lpstr>
      <vt:lpstr>Hotdecking</vt:lpstr>
      <vt:lpstr>Hotdecking</vt:lpstr>
      <vt:lpstr> (overly simplistic) Summary of single imputation methods</vt:lpstr>
      <vt:lpstr>If not these,  then what?</vt:lpstr>
      <vt:lpstr>First best: Bayesian Analyses </vt:lpstr>
      <vt:lpstr>What should you be doing? (probably)</vt:lpstr>
      <vt:lpstr>Single regression imputation with noise</vt:lpstr>
      <vt:lpstr>Regression imputation</vt:lpstr>
      <vt:lpstr>Regression imputation with noise</vt:lpstr>
      <vt:lpstr>Illustration of regression imputation with noise</vt:lpstr>
      <vt:lpstr>Regression imputation with noise</vt:lpstr>
      <vt:lpstr>Regression imputation with noise: Stata</vt:lpstr>
      <vt:lpstr>Comparison of stdp with stdf</vt:lpstr>
      <vt:lpstr>Multiple Imputation</vt:lpstr>
      <vt:lpstr>Multiple Imputation</vt:lpstr>
      <vt:lpstr>Multiple Imputation: What is it?</vt:lpstr>
      <vt:lpstr>Multiple Imputation</vt:lpstr>
      <vt:lpstr>MI: strengths </vt:lpstr>
      <vt:lpstr>MI: weaknesses</vt:lpstr>
      <vt:lpstr>Assumptions about the missing data mechanism</vt:lpstr>
      <vt:lpstr>Comparison to complete case assumptions</vt:lpstr>
      <vt:lpstr>MI: non-ignorable missing data mechanisms?</vt:lpstr>
      <vt:lpstr>MI: typical parametric assumptions</vt:lpstr>
      <vt:lpstr>How does it work?</vt:lpstr>
      <vt:lpstr>MI: How does it work? </vt:lpstr>
      <vt:lpstr>Combining estimates across datasets:</vt:lpstr>
      <vt:lpstr>Says who?</vt:lpstr>
      <vt:lpstr>MI Success Stories: NHANES simulation study</vt:lpstr>
      <vt:lpstr>More success?</vt:lpstr>
      <vt:lpstr>Large-scale surveys now using MI</vt:lpstr>
      <vt:lpstr>Software</vt:lpstr>
      <vt:lpstr>(Some) MI Software</vt:lpstr>
      <vt:lpstr>Regression switching</vt:lpstr>
      <vt:lpstr>First…</vt:lpstr>
      <vt:lpstr>Multiple imputation: simulated example (one imputed dataset displayed)</vt:lpstr>
      <vt:lpstr>Chained equations</vt:lpstr>
      <vt:lpstr> Chained equations</vt:lpstr>
      <vt:lpstr>Chained equations: basic algorithm</vt:lpstr>
      <vt:lpstr>Chained equations.  Step 1: starting values</vt:lpstr>
      <vt:lpstr>Regression switching.   Step 2: Bayesian regression imputation</vt:lpstr>
      <vt:lpstr>Regression switching: Step 2, other flavors</vt:lpstr>
      <vt:lpstr>Regression switching.  Step 2: imputation</vt:lpstr>
      <vt:lpstr>Multiple Imputation</vt:lpstr>
      <vt:lpstr>Combining estimates across datasets:</vt:lpstr>
      <vt:lpstr>Estimates from each</vt:lpstr>
      <vt:lpstr>Example:  inference for the mean of X4</vt:lpstr>
      <vt:lpstr>Three Indicators of Imputation Effectiveness</vt:lpstr>
      <vt:lpstr>Three Indicators of Imputation Effectiveness</vt:lpstr>
      <vt:lpstr>STATA MI </vt:lpstr>
      <vt:lpstr>STATA MI </vt:lpstr>
      <vt:lpstr>STATA MI </vt:lpstr>
      <vt:lpstr>Wrapping up</vt:lpstr>
      <vt:lpstr>Wrapping up</vt:lpstr>
      <vt:lpstr>Wrapping up</vt:lpstr>
      <vt:lpstr>Regression switching.  Step 2: Bayesian regression imputation</vt:lpstr>
      <vt:lpstr>Posterior predictive distribution</vt:lpstr>
    </vt:vector>
  </TitlesOfParts>
  <Company>Columbia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Data:  Filling in the Holes</dc:title>
  <dc:creator>jhill</dc:creator>
  <cp:lastModifiedBy>Yu-Sung Su</cp:lastModifiedBy>
  <cp:revision>473</cp:revision>
  <cp:lastPrinted>1601-01-01T00:00:00Z</cp:lastPrinted>
  <dcterms:created xsi:type="dcterms:W3CDTF">2003-04-08T00:10:19Z</dcterms:created>
  <dcterms:modified xsi:type="dcterms:W3CDTF">2018-04-25T01:18:53Z</dcterms:modified>
</cp:coreProperties>
</file>