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7559675" cy="3240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62"/>
    <p:restoredTop sz="94662"/>
  </p:normalViewPr>
  <p:slideViewPr>
    <p:cSldViewPr snapToGrid="0" snapToObjects="1">
      <p:cViewPr>
        <p:scale>
          <a:sx n="334" d="100"/>
          <a:sy n="334" d="100"/>
        </p:scale>
        <p:origin x="1824"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8082A-379E-5A40-A7DF-A47F9A251707}" type="datetimeFigureOut">
              <a:rPr kumimoji="1" lang="zh-TW" altLang="en-US" smtClean="0"/>
              <a:t>2021/6/9</a:t>
            </a:fld>
            <a:endParaRPr kumimoji="1" lang="zh-TW" altLang="en-US"/>
          </a:p>
        </p:txBody>
      </p:sp>
      <p:sp>
        <p:nvSpPr>
          <p:cNvPr id="4" name="投影片影像版面配置區 3"/>
          <p:cNvSpPr>
            <a:spLocks noGrp="1" noRot="1" noChangeAspect="1"/>
          </p:cNvSpPr>
          <p:nvPr>
            <p:ph type="sldImg" idx="2"/>
          </p:nvPr>
        </p:nvSpPr>
        <p:spPr>
          <a:xfrm>
            <a:off x="-169863" y="1143000"/>
            <a:ext cx="7197726"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46370-43F7-0B48-AF4E-8E544723C84C}" type="slidenum">
              <a:rPr kumimoji="1" lang="zh-TW" altLang="en-US" smtClean="0"/>
              <a:t>‹#›</a:t>
            </a:fld>
            <a:endParaRPr kumimoji="1" lang="zh-TW" altLang="en-US"/>
          </a:p>
        </p:txBody>
      </p:sp>
    </p:spTree>
    <p:extLst>
      <p:ext uri="{BB962C8B-B14F-4D97-AF65-F5344CB8AC3E}">
        <p14:creationId xmlns:p14="http://schemas.microsoft.com/office/powerpoint/2010/main" val="728006361"/>
      </p:ext>
    </p:extLst>
  </p:cSld>
  <p:clrMap bg1="lt1" tx1="dk1" bg2="lt2" tx2="dk2" accent1="accent1" accent2="accent2" accent3="accent3" accent4="accent4" accent5="accent5" accent6="accent6" hlink="hlink" folHlink="folHlink"/>
  <p:notesStyle>
    <a:lvl1pPr marL="0" algn="l" defTabSz="518373" rtl="0" eaLnBrk="1" latinLnBrk="0" hangingPunct="1">
      <a:defRPr sz="680" kern="1200">
        <a:solidFill>
          <a:schemeClr val="tx1"/>
        </a:solidFill>
        <a:latin typeface="+mn-lt"/>
        <a:ea typeface="+mn-ea"/>
        <a:cs typeface="+mn-cs"/>
      </a:defRPr>
    </a:lvl1pPr>
    <a:lvl2pPr marL="259187" algn="l" defTabSz="518373" rtl="0" eaLnBrk="1" latinLnBrk="0" hangingPunct="1">
      <a:defRPr sz="680" kern="1200">
        <a:solidFill>
          <a:schemeClr val="tx1"/>
        </a:solidFill>
        <a:latin typeface="+mn-lt"/>
        <a:ea typeface="+mn-ea"/>
        <a:cs typeface="+mn-cs"/>
      </a:defRPr>
    </a:lvl2pPr>
    <a:lvl3pPr marL="518373" algn="l" defTabSz="518373" rtl="0" eaLnBrk="1" latinLnBrk="0" hangingPunct="1">
      <a:defRPr sz="680" kern="1200">
        <a:solidFill>
          <a:schemeClr val="tx1"/>
        </a:solidFill>
        <a:latin typeface="+mn-lt"/>
        <a:ea typeface="+mn-ea"/>
        <a:cs typeface="+mn-cs"/>
      </a:defRPr>
    </a:lvl3pPr>
    <a:lvl4pPr marL="777560" algn="l" defTabSz="518373" rtl="0" eaLnBrk="1" latinLnBrk="0" hangingPunct="1">
      <a:defRPr sz="680" kern="1200">
        <a:solidFill>
          <a:schemeClr val="tx1"/>
        </a:solidFill>
        <a:latin typeface="+mn-lt"/>
        <a:ea typeface="+mn-ea"/>
        <a:cs typeface="+mn-cs"/>
      </a:defRPr>
    </a:lvl4pPr>
    <a:lvl5pPr marL="1036747" algn="l" defTabSz="518373" rtl="0" eaLnBrk="1" latinLnBrk="0" hangingPunct="1">
      <a:defRPr sz="680" kern="1200">
        <a:solidFill>
          <a:schemeClr val="tx1"/>
        </a:solidFill>
        <a:latin typeface="+mn-lt"/>
        <a:ea typeface="+mn-ea"/>
        <a:cs typeface="+mn-cs"/>
      </a:defRPr>
    </a:lvl5pPr>
    <a:lvl6pPr marL="1295933" algn="l" defTabSz="518373" rtl="0" eaLnBrk="1" latinLnBrk="0" hangingPunct="1">
      <a:defRPr sz="680" kern="1200">
        <a:solidFill>
          <a:schemeClr val="tx1"/>
        </a:solidFill>
        <a:latin typeface="+mn-lt"/>
        <a:ea typeface="+mn-ea"/>
        <a:cs typeface="+mn-cs"/>
      </a:defRPr>
    </a:lvl6pPr>
    <a:lvl7pPr marL="1555120" algn="l" defTabSz="518373" rtl="0" eaLnBrk="1" latinLnBrk="0" hangingPunct="1">
      <a:defRPr sz="680" kern="1200">
        <a:solidFill>
          <a:schemeClr val="tx1"/>
        </a:solidFill>
        <a:latin typeface="+mn-lt"/>
        <a:ea typeface="+mn-ea"/>
        <a:cs typeface="+mn-cs"/>
      </a:defRPr>
    </a:lvl7pPr>
    <a:lvl8pPr marL="1814307" algn="l" defTabSz="518373" rtl="0" eaLnBrk="1" latinLnBrk="0" hangingPunct="1">
      <a:defRPr sz="680" kern="1200">
        <a:solidFill>
          <a:schemeClr val="tx1"/>
        </a:solidFill>
        <a:latin typeface="+mn-lt"/>
        <a:ea typeface="+mn-ea"/>
        <a:cs typeface="+mn-cs"/>
      </a:defRPr>
    </a:lvl8pPr>
    <a:lvl9pPr marL="2073493" algn="l" defTabSz="518373" rtl="0" eaLnBrk="1" latinLnBrk="0" hangingPunct="1">
      <a:defRPr sz="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F646370-43F7-0B48-AF4E-8E544723C84C}" type="slidenum">
              <a:rPr kumimoji="1" lang="zh-TW" altLang="en-US" smtClean="0"/>
              <a:t>1</a:t>
            </a:fld>
            <a:endParaRPr kumimoji="1" lang="zh-TW" altLang="en-US"/>
          </a:p>
        </p:txBody>
      </p:sp>
    </p:spTree>
    <p:extLst>
      <p:ext uri="{BB962C8B-B14F-4D97-AF65-F5344CB8AC3E}">
        <p14:creationId xmlns:p14="http://schemas.microsoft.com/office/powerpoint/2010/main" val="31939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F646370-43F7-0B48-AF4E-8E544723C84C}" type="slidenum">
              <a:rPr kumimoji="1" lang="zh-TW" altLang="en-US" smtClean="0"/>
              <a:t>2</a:t>
            </a:fld>
            <a:endParaRPr kumimoji="1" lang="zh-TW" altLang="en-US"/>
          </a:p>
        </p:txBody>
      </p:sp>
    </p:spTree>
    <p:extLst>
      <p:ext uri="{BB962C8B-B14F-4D97-AF65-F5344CB8AC3E}">
        <p14:creationId xmlns:p14="http://schemas.microsoft.com/office/powerpoint/2010/main" val="292837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44960" y="530264"/>
            <a:ext cx="5669756" cy="1128031"/>
          </a:xfrm>
        </p:spPr>
        <p:txBody>
          <a:bodyPr anchor="b"/>
          <a:lstStyle>
            <a:lvl1pPr algn="ctr">
              <a:defRPr sz="2835"/>
            </a:lvl1pPr>
          </a:lstStyle>
          <a:p>
            <a:r>
              <a:rPr lang="zh-TW" altLang="en-US"/>
              <a:t>按一下以編輯母片標題樣式</a:t>
            </a:r>
            <a:endParaRPr lang="en-US" dirty="0"/>
          </a:p>
        </p:txBody>
      </p:sp>
      <p:sp>
        <p:nvSpPr>
          <p:cNvPr id="3" name="Subtitle 2"/>
          <p:cNvSpPr>
            <a:spLocks noGrp="1"/>
          </p:cNvSpPr>
          <p:nvPr>
            <p:ph type="subTitle" idx="1"/>
          </p:nvPr>
        </p:nvSpPr>
        <p:spPr>
          <a:xfrm>
            <a:off x="944960" y="1701796"/>
            <a:ext cx="5669756" cy="782271"/>
          </a:xfrm>
        </p:spPr>
        <p:txBody>
          <a:bodyPr/>
          <a:lstStyle>
            <a:lvl1pPr marL="0" indent="0" algn="ctr">
              <a:buNone/>
              <a:defRPr sz="1134"/>
            </a:lvl1pPr>
            <a:lvl2pPr marL="216027" indent="0" algn="ctr">
              <a:buNone/>
              <a:defRPr sz="945"/>
            </a:lvl2pPr>
            <a:lvl3pPr marL="432054" indent="0" algn="ctr">
              <a:buNone/>
              <a:defRPr sz="851"/>
            </a:lvl3pPr>
            <a:lvl4pPr marL="648081" indent="0" algn="ctr">
              <a:buNone/>
              <a:defRPr sz="756"/>
            </a:lvl4pPr>
            <a:lvl5pPr marL="864108" indent="0" algn="ctr">
              <a:buNone/>
              <a:defRPr sz="756"/>
            </a:lvl5pPr>
            <a:lvl6pPr marL="1080135" indent="0" algn="ctr">
              <a:buNone/>
              <a:defRPr sz="756"/>
            </a:lvl6pPr>
            <a:lvl7pPr marL="1296162" indent="0" algn="ctr">
              <a:buNone/>
              <a:defRPr sz="756"/>
            </a:lvl7pPr>
            <a:lvl8pPr marL="1512189" indent="0" algn="ctr">
              <a:buNone/>
              <a:defRPr sz="756"/>
            </a:lvl8pPr>
            <a:lvl9pPr marL="1728216" indent="0" algn="ctr">
              <a:buNone/>
              <a:defRPr sz="756"/>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275883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72519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2" y="172505"/>
            <a:ext cx="1630055" cy="274582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172505"/>
            <a:ext cx="4795669" cy="27458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83629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10008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0" y="807773"/>
            <a:ext cx="6520220" cy="1347786"/>
          </a:xfrm>
        </p:spPr>
        <p:txBody>
          <a:bodyPr anchor="b"/>
          <a:lstStyle>
            <a:lvl1pPr>
              <a:defRPr sz="2835"/>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0" y="2168309"/>
            <a:ext cx="6520220" cy="708769"/>
          </a:xfrm>
        </p:spPr>
        <p:txBody>
          <a:bodyPr/>
          <a:lstStyle>
            <a:lvl1pPr marL="0" indent="0">
              <a:buNone/>
              <a:defRPr sz="1134">
                <a:solidFill>
                  <a:schemeClr val="tx1">
                    <a:tint val="75000"/>
                  </a:schemeClr>
                </a:solidFill>
              </a:defRPr>
            </a:lvl1pPr>
            <a:lvl2pPr marL="216027" indent="0">
              <a:buNone/>
              <a:defRPr sz="945">
                <a:solidFill>
                  <a:schemeClr val="tx1">
                    <a:tint val="75000"/>
                  </a:schemeClr>
                </a:solidFill>
              </a:defRPr>
            </a:lvl2pPr>
            <a:lvl3pPr marL="432054" indent="0">
              <a:buNone/>
              <a:defRPr sz="851">
                <a:solidFill>
                  <a:schemeClr val="tx1">
                    <a:tint val="75000"/>
                  </a:schemeClr>
                </a:solidFill>
              </a:defRPr>
            </a:lvl3pPr>
            <a:lvl4pPr marL="648081" indent="0">
              <a:buNone/>
              <a:defRPr sz="756">
                <a:solidFill>
                  <a:schemeClr val="tx1">
                    <a:tint val="75000"/>
                  </a:schemeClr>
                </a:solidFill>
              </a:defRPr>
            </a:lvl4pPr>
            <a:lvl5pPr marL="864108" indent="0">
              <a:buNone/>
              <a:defRPr sz="756">
                <a:solidFill>
                  <a:schemeClr val="tx1">
                    <a:tint val="75000"/>
                  </a:schemeClr>
                </a:solidFill>
              </a:defRPr>
            </a:lvl5pPr>
            <a:lvl6pPr marL="1080135" indent="0">
              <a:buNone/>
              <a:defRPr sz="756">
                <a:solidFill>
                  <a:schemeClr val="tx1">
                    <a:tint val="75000"/>
                  </a:schemeClr>
                </a:solidFill>
              </a:defRPr>
            </a:lvl6pPr>
            <a:lvl7pPr marL="1296162" indent="0">
              <a:buNone/>
              <a:defRPr sz="756">
                <a:solidFill>
                  <a:schemeClr val="tx1">
                    <a:tint val="75000"/>
                  </a:schemeClr>
                </a:solidFill>
              </a:defRPr>
            </a:lvl7pPr>
            <a:lvl8pPr marL="1512189" indent="0">
              <a:buNone/>
              <a:defRPr sz="756">
                <a:solidFill>
                  <a:schemeClr val="tx1">
                    <a:tint val="75000"/>
                  </a:schemeClr>
                </a:solidFill>
              </a:defRPr>
            </a:lvl8pPr>
            <a:lvl9pPr marL="1728216" indent="0">
              <a:buNone/>
              <a:defRPr sz="756">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13948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862523"/>
            <a:ext cx="3212862" cy="205580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862523"/>
            <a:ext cx="3212862" cy="205580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83710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172505"/>
            <a:ext cx="6520220" cy="62626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2" y="794272"/>
            <a:ext cx="3198097" cy="389260"/>
          </a:xfrm>
        </p:spPr>
        <p:txBody>
          <a:bodyPr anchor="b"/>
          <a:lstStyle>
            <a:lvl1pPr marL="0" indent="0">
              <a:buNone/>
              <a:defRPr sz="1134" b="1"/>
            </a:lvl1pPr>
            <a:lvl2pPr marL="216027" indent="0">
              <a:buNone/>
              <a:defRPr sz="945" b="1"/>
            </a:lvl2pPr>
            <a:lvl3pPr marL="432054" indent="0">
              <a:buNone/>
              <a:defRPr sz="851" b="1"/>
            </a:lvl3pPr>
            <a:lvl4pPr marL="648081" indent="0">
              <a:buNone/>
              <a:defRPr sz="756" b="1"/>
            </a:lvl4pPr>
            <a:lvl5pPr marL="864108" indent="0">
              <a:buNone/>
              <a:defRPr sz="756" b="1"/>
            </a:lvl5pPr>
            <a:lvl6pPr marL="1080135" indent="0">
              <a:buNone/>
              <a:defRPr sz="756" b="1"/>
            </a:lvl6pPr>
            <a:lvl7pPr marL="1296162" indent="0">
              <a:buNone/>
              <a:defRPr sz="756" b="1"/>
            </a:lvl7pPr>
            <a:lvl8pPr marL="1512189" indent="0">
              <a:buNone/>
              <a:defRPr sz="756" b="1"/>
            </a:lvl8pPr>
            <a:lvl9pPr marL="1728216" indent="0">
              <a:buNone/>
              <a:defRPr sz="756" b="1"/>
            </a:lvl9pPr>
          </a:lstStyle>
          <a:p>
            <a:pPr lvl="0"/>
            <a:r>
              <a:rPr lang="zh-TW" altLang="en-US"/>
              <a:t>按一下以編輯母片文字樣式</a:t>
            </a:r>
          </a:p>
        </p:txBody>
      </p:sp>
      <p:sp>
        <p:nvSpPr>
          <p:cNvPr id="4" name="Content Placeholder 3"/>
          <p:cNvSpPr>
            <a:spLocks noGrp="1"/>
          </p:cNvSpPr>
          <p:nvPr>
            <p:ph sz="half" idx="2"/>
          </p:nvPr>
        </p:nvSpPr>
        <p:spPr>
          <a:xfrm>
            <a:off x="520712" y="1183532"/>
            <a:ext cx="3198097" cy="17407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5" y="794272"/>
            <a:ext cx="3213847" cy="389260"/>
          </a:xfrm>
        </p:spPr>
        <p:txBody>
          <a:bodyPr anchor="b"/>
          <a:lstStyle>
            <a:lvl1pPr marL="0" indent="0">
              <a:buNone/>
              <a:defRPr sz="1134" b="1"/>
            </a:lvl1pPr>
            <a:lvl2pPr marL="216027" indent="0">
              <a:buNone/>
              <a:defRPr sz="945" b="1"/>
            </a:lvl2pPr>
            <a:lvl3pPr marL="432054" indent="0">
              <a:buNone/>
              <a:defRPr sz="851" b="1"/>
            </a:lvl3pPr>
            <a:lvl4pPr marL="648081" indent="0">
              <a:buNone/>
              <a:defRPr sz="756" b="1"/>
            </a:lvl4pPr>
            <a:lvl5pPr marL="864108" indent="0">
              <a:buNone/>
              <a:defRPr sz="756" b="1"/>
            </a:lvl5pPr>
            <a:lvl6pPr marL="1080135" indent="0">
              <a:buNone/>
              <a:defRPr sz="756" b="1"/>
            </a:lvl6pPr>
            <a:lvl7pPr marL="1296162" indent="0">
              <a:buNone/>
              <a:defRPr sz="756" b="1"/>
            </a:lvl7pPr>
            <a:lvl8pPr marL="1512189" indent="0">
              <a:buNone/>
              <a:defRPr sz="756" b="1"/>
            </a:lvl8pPr>
            <a:lvl9pPr marL="1728216" indent="0">
              <a:buNone/>
              <a:defRPr sz="756" b="1"/>
            </a:lvl9pPr>
          </a:lstStyle>
          <a:p>
            <a:pPr lvl="0"/>
            <a:r>
              <a:rPr lang="zh-TW" altLang="en-US"/>
              <a:t>按一下以編輯母片文字樣式</a:t>
            </a:r>
          </a:p>
        </p:txBody>
      </p:sp>
      <p:sp>
        <p:nvSpPr>
          <p:cNvPr id="6" name="Content Placeholder 5"/>
          <p:cNvSpPr>
            <a:spLocks noGrp="1"/>
          </p:cNvSpPr>
          <p:nvPr>
            <p:ph sz="quarter" idx="4"/>
          </p:nvPr>
        </p:nvSpPr>
        <p:spPr>
          <a:xfrm>
            <a:off x="3827085" y="1183532"/>
            <a:ext cx="3213847" cy="17407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21376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02114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341323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216006"/>
            <a:ext cx="2438192" cy="756021"/>
          </a:xfrm>
        </p:spPr>
        <p:txBody>
          <a:bodyPr anchor="b"/>
          <a:lstStyle>
            <a:lvl1pPr>
              <a:defRPr sz="1512"/>
            </a:lvl1pPr>
          </a:lstStyle>
          <a:p>
            <a:r>
              <a:rPr lang="zh-TW" altLang="en-US"/>
              <a:t>按一下以編輯母片標題樣式</a:t>
            </a:r>
            <a:endParaRPr lang="en-US" dirty="0"/>
          </a:p>
        </p:txBody>
      </p:sp>
      <p:sp>
        <p:nvSpPr>
          <p:cNvPr id="3" name="Content Placeholder 2"/>
          <p:cNvSpPr>
            <a:spLocks noGrp="1"/>
          </p:cNvSpPr>
          <p:nvPr>
            <p:ph idx="1"/>
          </p:nvPr>
        </p:nvSpPr>
        <p:spPr>
          <a:xfrm>
            <a:off x="3213847" y="466513"/>
            <a:ext cx="3827085" cy="2302563"/>
          </a:xfrm>
        </p:spPr>
        <p:txBody>
          <a:bodyPr/>
          <a:lstStyle>
            <a:lvl1pPr>
              <a:defRPr sz="1512"/>
            </a:lvl1pPr>
            <a:lvl2pPr>
              <a:defRPr sz="1323"/>
            </a:lvl2pPr>
            <a:lvl3pPr>
              <a:defRPr sz="1134"/>
            </a:lvl3pPr>
            <a:lvl4pPr>
              <a:defRPr sz="945"/>
            </a:lvl4pPr>
            <a:lvl5pPr>
              <a:defRPr sz="945"/>
            </a:lvl5pPr>
            <a:lvl6pPr>
              <a:defRPr sz="945"/>
            </a:lvl6pPr>
            <a:lvl7pPr>
              <a:defRPr sz="945"/>
            </a:lvl7pPr>
            <a:lvl8pPr>
              <a:defRPr sz="945"/>
            </a:lvl8pPr>
            <a:lvl9pPr>
              <a:defRPr sz="945"/>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972026"/>
            <a:ext cx="2438192" cy="1800799"/>
          </a:xfrm>
        </p:spPr>
        <p:txBody>
          <a:bodyPr/>
          <a:lstStyle>
            <a:lvl1pPr marL="0" indent="0">
              <a:buNone/>
              <a:defRPr sz="756"/>
            </a:lvl1pPr>
            <a:lvl2pPr marL="216027" indent="0">
              <a:buNone/>
              <a:defRPr sz="662"/>
            </a:lvl2pPr>
            <a:lvl3pPr marL="432054" indent="0">
              <a:buNone/>
              <a:defRPr sz="567"/>
            </a:lvl3pPr>
            <a:lvl4pPr marL="648081" indent="0">
              <a:buNone/>
              <a:defRPr sz="472"/>
            </a:lvl4pPr>
            <a:lvl5pPr marL="864108" indent="0">
              <a:buNone/>
              <a:defRPr sz="472"/>
            </a:lvl5pPr>
            <a:lvl6pPr marL="1080135" indent="0">
              <a:buNone/>
              <a:defRPr sz="472"/>
            </a:lvl6pPr>
            <a:lvl7pPr marL="1296162" indent="0">
              <a:buNone/>
              <a:defRPr sz="472"/>
            </a:lvl7pPr>
            <a:lvl8pPr marL="1512189" indent="0">
              <a:buNone/>
              <a:defRPr sz="472"/>
            </a:lvl8pPr>
            <a:lvl9pPr marL="1728216" indent="0">
              <a:buNone/>
              <a:defRPr sz="47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176955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216006"/>
            <a:ext cx="2438192" cy="756021"/>
          </a:xfrm>
        </p:spPr>
        <p:txBody>
          <a:bodyPr anchor="b"/>
          <a:lstStyle>
            <a:lvl1pPr>
              <a:defRPr sz="1512"/>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466513"/>
            <a:ext cx="3827085" cy="2302563"/>
          </a:xfrm>
        </p:spPr>
        <p:txBody>
          <a:bodyPr anchor="t"/>
          <a:lstStyle>
            <a:lvl1pPr marL="0" indent="0">
              <a:buNone/>
              <a:defRPr sz="1512"/>
            </a:lvl1pPr>
            <a:lvl2pPr marL="216027" indent="0">
              <a:buNone/>
              <a:defRPr sz="1323"/>
            </a:lvl2pPr>
            <a:lvl3pPr marL="432054" indent="0">
              <a:buNone/>
              <a:defRPr sz="1134"/>
            </a:lvl3pPr>
            <a:lvl4pPr marL="648081" indent="0">
              <a:buNone/>
              <a:defRPr sz="945"/>
            </a:lvl4pPr>
            <a:lvl5pPr marL="864108" indent="0">
              <a:buNone/>
              <a:defRPr sz="945"/>
            </a:lvl5pPr>
            <a:lvl6pPr marL="1080135" indent="0">
              <a:buNone/>
              <a:defRPr sz="945"/>
            </a:lvl6pPr>
            <a:lvl7pPr marL="1296162" indent="0">
              <a:buNone/>
              <a:defRPr sz="945"/>
            </a:lvl7pPr>
            <a:lvl8pPr marL="1512189" indent="0">
              <a:buNone/>
              <a:defRPr sz="945"/>
            </a:lvl8pPr>
            <a:lvl9pPr marL="1728216" indent="0">
              <a:buNone/>
              <a:defRPr sz="945"/>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972026"/>
            <a:ext cx="2438192" cy="1800799"/>
          </a:xfrm>
        </p:spPr>
        <p:txBody>
          <a:bodyPr/>
          <a:lstStyle>
            <a:lvl1pPr marL="0" indent="0">
              <a:buNone/>
              <a:defRPr sz="756"/>
            </a:lvl1pPr>
            <a:lvl2pPr marL="216027" indent="0">
              <a:buNone/>
              <a:defRPr sz="662"/>
            </a:lvl2pPr>
            <a:lvl3pPr marL="432054" indent="0">
              <a:buNone/>
              <a:defRPr sz="567"/>
            </a:lvl3pPr>
            <a:lvl4pPr marL="648081" indent="0">
              <a:buNone/>
              <a:defRPr sz="472"/>
            </a:lvl4pPr>
            <a:lvl5pPr marL="864108" indent="0">
              <a:buNone/>
              <a:defRPr sz="472"/>
            </a:lvl5pPr>
            <a:lvl6pPr marL="1080135" indent="0">
              <a:buNone/>
              <a:defRPr sz="472"/>
            </a:lvl6pPr>
            <a:lvl7pPr marL="1296162" indent="0">
              <a:buNone/>
              <a:defRPr sz="472"/>
            </a:lvl7pPr>
            <a:lvl8pPr marL="1512189" indent="0">
              <a:buNone/>
              <a:defRPr sz="472"/>
            </a:lvl8pPr>
            <a:lvl9pPr marL="1728216" indent="0">
              <a:buNone/>
              <a:defRPr sz="47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203231B-4700-5C44-9F53-4009140EFC55}" type="datetimeFigureOut">
              <a:rPr kumimoji="1" lang="zh-TW" altLang="en-US" smtClean="0"/>
              <a:t>2021/6/9</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269925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172505"/>
            <a:ext cx="6520220" cy="626267"/>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862523"/>
            <a:ext cx="6520220" cy="205580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3003082"/>
            <a:ext cx="1700927" cy="172505"/>
          </a:xfrm>
          <a:prstGeom prst="rect">
            <a:avLst/>
          </a:prstGeom>
        </p:spPr>
        <p:txBody>
          <a:bodyPr vert="horz" lIns="91440" tIns="45720" rIns="91440" bIns="45720" rtlCol="0" anchor="ctr"/>
          <a:lstStyle>
            <a:lvl1pPr algn="l">
              <a:defRPr sz="567">
                <a:solidFill>
                  <a:schemeClr val="tx1">
                    <a:tint val="75000"/>
                  </a:schemeClr>
                </a:solidFill>
              </a:defRPr>
            </a:lvl1pPr>
          </a:lstStyle>
          <a:p>
            <a:fld id="{B203231B-4700-5C44-9F53-4009140EFC55}" type="datetimeFigureOut">
              <a:rPr kumimoji="1" lang="zh-TW" altLang="en-US" smtClean="0"/>
              <a:t>2021/6/9</a:t>
            </a:fld>
            <a:endParaRPr kumimoji="1" lang="zh-TW" altLang="en-US"/>
          </a:p>
        </p:txBody>
      </p:sp>
      <p:sp>
        <p:nvSpPr>
          <p:cNvPr id="5" name="Footer Placeholder 4"/>
          <p:cNvSpPr>
            <a:spLocks noGrp="1"/>
          </p:cNvSpPr>
          <p:nvPr>
            <p:ph type="ftr" sz="quarter" idx="3"/>
          </p:nvPr>
        </p:nvSpPr>
        <p:spPr>
          <a:xfrm>
            <a:off x="2504143" y="3003082"/>
            <a:ext cx="2551390" cy="172505"/>
          </a:xfrm>
          <a:prstGeom prst="rect">
            <a:avLst/>
          </a:prstGeom>
        </p:spPr>
        <p:txBody>
          <a:bodyPr vert="horz" lIns="91440" tIns="45720" rIns="91440" bIns="45720" rtlCol="0" anchor="ctr"/>
          <a:lstStyle>
            <a:lvl1pPr algn="ctr">
              <a:defRPr sz="567">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5339020" y="3003082"/>
            <a:ext cx="1700927" cy="172505"/>
          </a:xfrm>
          <a:prstGeom prst="rect">
            <a:avLst/>
          </a:prstGeom>
        </p:spPr>
        <p:txBody>
          <a:bodyPr vert="horz" lIns="91440" tIns="45720" rIns="91440" bIns="45720" rtlCol="0" anchor="ctr"/>
          <a:lstStyle>
            <a:lvl1pPr algn="r">
              <a:defRPr sz="567">
                <a:solidFill>
                  <a:schemeClr val="tx1">
                    <a:tint val="75000"/>
                  </a:schemeClr>
                </a:solidFill>
              </a:defRPr>
            </a:lvl1pPr>
          </a:lstStyle>
          <a:p>
            <a:fld id="{148782A9-E8D8-E74D-B1EC-BAF89E5D8110}" type="slidenum">
              <a:rPr kumimoji="1" lang="zh-TW" altLang="en-US" smtClean="0"/>
              <a:t>‹#›</a:t>
            </a:fld>
            <a:endParaRPr kumimoji="1" lang="zh-TW" altLang="en-US"/>
          </a:p>
        </p:txBody>
      </p:sp>
    </p:spTree>
    <p:extLst>
      <p:ext uri="{BB962C8B-B14F-4D97-AF65-F5344CB8AC3E}">
        <p14:creationId xmlns:p14="http://schemas.microsoft.com/office/powerpoint/2010/main" val="1269734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2054" rtl="0" eaLnBrk="1" latinLnBrk="0" hangingPunct="1">
        <a:lnSpc>
          <a:spcPct val="90000"/>
        </a:lnSpc>
        <a:spcBef>
          <a:spcPct val="0"/>
        </a:spcBef>
        <a:buNone/>
        <a:defRPr sz="2079" kern="1200">
          <a:solidFill>
            <a:schemeClr val="tx1"/>
          </a:solidFill>
          <a:latin typeface="+mj-lt"/>
          <a:ea typeface="+mj-ea"/>
          <a:cs typeface="+mj-cs"/>
        </a:defRPr>
      </a:lvl1pPr>
    </p:titleStyle>
    <p:bodyStyle>
      <a:lvl1pPr marL="108014" indent="-108014" algn="l" defTabSz="432054" rtl="0" eaLnBrk="1" latinLnBrk="0" hangingPunct="1">
        <a:lnSpc>
          <a:spcPct val="90000"/>
        </a:lnSpc>
        <a:spcBef>
          <a:spcPts val="472"/>
        </a:spcBef>
        <a:buFont typeface="Arial" panose="020B0604020202020204" pitchFamily="34" charset="0"/>
        <a:buChar char="•"/>
        <a:defRPr sz="1323" kern="1200">
          <a:solidFill>
            <a:schemeClr val="tx1"/>
          </a:solidFill>
          <a:latin typeface="+mn-lt"/>
          <a:ea typeface="+mn-ea"/>
          <a:cs typeface="+mn-cs"/>
        </a:defRPr>
      </a:lvl1pPr>
      <a:lvl2pPr marL="324041" indent="-108014" algn="l" defTabSz="432054" rtl="0" eaLnBrk="1" latinLnBrk="0" hangingPunct="1">
        <a:lnSpc>
          <a:spcPct val="90000"/>
        </a:lnSpc>
        <a:spcBef>
          <a:spcPts val="236"/>
        </a:spcBef>
        <a:buFont typeface="Arial" panose="020B0604020202020204" pitchFamily="34" charset="0"/>
        <a:buChar char="•"/>
        <a:defRPr sz="1134" kern="1200">
          <a:solidFill>
            <a:schemeClr val="tx1"/>
          </a:solidFill>
          <a:latin typeface="+mn-lt"/>
          <a:ea typeface="+mn-ea"/>
          <a:cs typeface="+mn-cs"/>
        </a:defRPr>
      </a:lvl2pPr>
      <a:lvl3pPr marL="540068" indent="-108014" algn="l" defTabSz="432054" rtl="0" eaLnBrk="1" latinLnBrk="0" hangingPunct="1">
        <a:lnSpc>
          <a:spcPct val="90000"/>
        </a:lnSpc>
        <a:spcBef>
          <a:spcPts val="236"/>
        </a:spcBef>
        <a:buFont typeface="Arial" panose="020B0604020202020204" pitchFamily="34" charset="0"/>
        <a:buChar char="•"/>
        <a:defRPr sz="945" kern="1200">
          <a:solidFill>
            <a:schemeClr val="tx1"/>
          </a:solidFill>
          <a:latin typeface="+mn-lt"/>
          <a:ea typeface="+mn-ea"/>
          <a:cs typeface="+mn-cs"/>
        </a:defRPr>
      </a:lvl3pPr>
      <a:lvl4pPr marL="756095"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4pPr>
      <a:lvl5pPr marL="972122"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5pPr>
      <a:lvl6pPr marL="1188149"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6pPr>
      <a:lvl7pPr marL="1404176"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7pPr>
      <a:lvl8pPr marL="1620203"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8pPr>
      <a:lvl9pPr marL="1836230" indent="-108014" algn="l" defTabSz="432054" rtl="0" eaLnBrk="1" latinLnBrk="0" hangingPunct="1">
        <a:lnSpc>
          <a:spcPct val="90000"/>
        </a:lnSpc>
        <a:spcBef>
          <a:spcPts val="236"/>
        </a:spcBef>
        <a:buFont typeface="Arial" panose="020B0604020202020204" pitchFamily="34" charset="0"/>
        <a:buChar char="•"/>
        <a:defRPr sz="851" kern="1200">
          <a:solidFill>
            <a:schemeClr val="tx1"/>
          </a:solidFill>
          <a:latin typeface="+mn-lt"/>
          <a:ea typeface="+mn-ea"/>
          <a:cs typeface="+mn-cs"/>
        </a:defRPr>
      </a:lvl9pPr>
    </p:bodyStyle>
    <p:otherStyle>
      <a:defPPr>
        <a:defRPr lang="en-US"/>
      </a:defPPr>
      <a:lvl1pPr marL="0" algn="l" defTabSz="432054" rtl="0" eaLnBrk="1" latinLnBrk="0" hangingPunct="1">
        <a:defRPr sz="851" kern="1200">
          <a:solidFill>
            <a:schemeClr val="tx1"/>
          </a:solidFill>
          <a:latin typeface="+mn-lt"/>
          <a:ea typeface="+mn-ea"/>
          <a:cs typeface="+mn-cs"/>
        </a:defRPr>
      </a:lvl1pPr>
      <a:lvl2pPr marL="216027" algn="l" defTabSz="432054" rtl="0" eaLnBrk="1" latinLnBrk="0" hangingPunct="1">
        <a:defRPr sz="851" kern="1200">
          <a:solidFill>
            <a:schemeClr val="tx1"/>
          </a:solidFill>
          <a:latin typeface="+mn-lt"/>
          <a:ea typeface="+mn-ea"/>
          <a:cs typeface="+mn-cs"/>
        </a:defRPr>
      </a:lvl2pPr>
      <a:lvl3pPr marL="432054" algn="l" defTabSz="432054" rtl="0" eaLnBrk="1" latinLnBrk="0" hangingPunct="1">
        <a:defRPr sz="851" kern="1200">
          <a:solidFill>
            <a:schemeClr val="tx1"/>
          </a:solidFill>
          <a:latin typeface="+mn-lt"/>
          <a:ea typeface="+mn-ea"/>
          <a:cs typeface="+mn-cs"/>
        </a:defRPr>
      </a:lvl3pPr>
      <a:lvl4pPr marL="648081" algn="l" defTabSz="432054" rtl="0" eaLnBrk="1" latinLnBrk="0" hangingPunct="1">
        <a:defRPr sz="851" kern="1200">
          <a:solidFill>
            <a:schemeClr val="tx1"/>
          </a:solidFill>
          <a:latin typeface="+mn-lt"/>
          <a:ea typeface="+mn-ea"/>
          <a:cs typeface="+mn-cs"/>
        </a:defRPr>
      </a:lvl4pPr>
      <a:lvl5pPr marL="864108" algn="l" defTabSz="432054" rtl="0" eaLnBrk="1" latinLnBrk="0" hangingPunct="1">
        <a:defRPr sz="851" kern="1200">
          <a:solidFill>
            <a:schemeClr val="tx1"/>
          </a:solidFill>
          <a:latin typeface="+mn-lt"/>
          <a:ea typeface="+mn-ea"/>
          <a:cs typeface="+mn-cs"/>
        </a:defRPr>
      </a:lvl5pPr>
      <a:lvl6pPr marL="1080135" algn="l" defTabSz="432054" rtl="0" eaLnBrk="1" latinLnBrk="0" hangingPunct="1">
        <a:defRPr sz="851" kern="1200">
          <a:solidFill>
            <a:schemeClr val="tx1"/>
          </a:solidFill>
          <a:latin typeface="+mn-lt"/>
          <a:ea typeface="+mn-ea"/>
          <a:cs typeface="+mn-cs"/>
        </a:defRPr>
      </a:lvl6pPr>
      <a:lvl7pPr marL="1296162" algn="l" defTabSz="432054" rtl="0" eaLnBrk="1" latinLnBrk="0" hangingPunct="1">
        <a:defRPr sz="851" kern="1200">
          <a:solidFill>
            <a:schemeClr val="tx1"/>
          </a:solidFill>
          <a:latin typeface="+mn-lt"/>
          <a:ea typeface="+mn-ea"/>
          <a:cs typeface="+mn-cs"/>
        </a:defRPr>
      </a:lvl7pPr>
      <a:lvl8pPr marL="1512189" algn="l" defTabSz="432054" rtl="0" eaLnBrk="1" latinLnBrk="0" hangingPunct="1">
        <a:defRPr sz="851" kern="1200">
          <a:solidFill>
            <a:schemeClr val="tx1"/>
          </a:solidFill>
          <a:latin typeface="+mn-lt"/>
          <a:ea typeface="+mn-ea"/>
          <a:cs typeface="+mn-cs"/>
        </a:defRPr>
      </a:lvl8pPr>
      <a:lvl9pPr marL="1728216" algn="l" defTabSz="432054" rtl="0" eaLnBrk="1" latinLnBrk="0" hangingPunct="1">
        <a:defRPr sz="8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a:extLst>
              <a:ext uri="{FF2B5EF4-FFF2-40B4-BE49-F238E27FC236}">
                <a16:creationId xmlns:a16="http://schemas.microsoft.com/office/drawing/2014/main" id="{D663D0EB-975B-1943-8BC0-8EA0CC839D82}"/>
              </a:ext>
            </a:extLst>
          </p:cNvPr>
          <p:cNvSpPr/>
          <p:nvPr/>
        </p:nvSpPr>
        <p:spPr>
          <a:xfrm>
            <a:off x="103104" y="1872823"/>
            <a:ext cx="3717580" cy="803818"/>
          </a:xfrm>
          <a:prstGeom prst="rect">
            <a:avLst/>
          </a:prstGeom>
          <a:solidFill>
            <a:schemeClr val="accent5">
              <a:lumMod val="20000"/>
              <a:lumOff val="8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3" name="群組 12">
            <a:extLst>
              <a:ext uri="{FF2B5EF4-FFF2-40B4-BE49-F238E27FC236}">
                <a16:creationId xmlns:a16="http://schemas.microsoft.com/office/drawing/2014/main" id="{D85577C6-22E3-3F44-BC31-769D0DC4C5F6}"/>
              </a:ext>
            </a:extLst>
          </p:cNvPr>
          <p:cNvGrpSpPr/>
          <p:nvPr/>
        </p:nvGrpSpPr>
        <p:grpSpPr>
          <a:xfrm>
            <a:off x="194467" y="2177681"/>
            <a:ext cx="582246" cy="191476"/>
            <a:chOff x="246186" y="879231"/>
            <a:chExt cx="582246" cy="191476"/>
          </a:xfrm>
        </p:grpSpPr>
        <p:sp>
          <p:nvSpPr>
            <p:cNvPr id="8" name="矩形 7">
              <a:extLst>
                <a:ext uri="{FF2B5EF4-FFF2-40B4-BE49-F238E27FC236}">
                  <a16:creationId xmlns:a16="http://schemas.microsoft.com/office/drawing/2014/main" id="{EF41EF57-78B9-E747-AB84-D7D680F1D608}"/>
                </a:ext>
              </a:extLst>
            </p:cNvPr>
            <p:cNvSpPr/>
            <p:nvPr/>
          </p:nvSpPr>
          <p:spPr>
            <a:xfrm>
              <a:off x="246186" y="879231"/>
              <a:ext cx="582246" cy="191476"/>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文字方塊 8">
              <a:extLst>
                <a:ext uri="{FF2B5EF4-FFF2-40B4-BE49-F238E27FC236}">
                  <a16:creationId xmlns:a16="http://schemas.microsoft.com/office/drawing/2014/main" id="{DBB6C3E0-5F40-004E-9E1E-79517F67A71A}"/>
                </a:ext>
              </a:extLst>
            </p:cNvPr>
            <p:cNvSpPr txBox="1"/>
            <p:nvPr/>
          </p:nvSpPr>
          <p:spPr>
            <a:xfrm>
              <a:off x="274517" y="898025"/>
              <a:ext cx="525584" cy="153888"/>
            </a:xfrm>
            <a:prstGeom prst="rect">
              <a:avLst/>
            </a:prstGeom>
            <a:noFill/>
          </p:spPr>
          <p:txBody>
            <a:bodyPr wrap="square" lIns="0" tIns="0" rIns="0" bIns="0" rtlCol="0">
              <a:spAutoFit/>
            </a:bodyPr>
            <a:lstStyle/>
            <a:p>
              <a:pPr algn="ctr"/>
              <a:r>
                <a:rPr kumimoji="1" lang="en-US" altLang="zh-TW" sz="1000" b="1" dirty="0">
                  <a:latin typeface="Times New Roman" panose="02020603050405020304" pitchFamily="18" charset="0"/>
                  <a:ea typeface="SimSun" panose="02010600030101010101" pitchFamily="2" charset="-122"/>
                  <a:cs typeface="Times New Roman" panose="02020603050405020304" pitchFamily="18" charset="0"/>
                </a:rPr>
                <a:t>EV</a:t>
              </a:r>
              <a:endParaRPr kumimoji="1" lang="zh-TW" altLang="en-US" sz="1000" b="1" dirty="0">
                <a:latin typeface="Times New Roman" panose="02020603050405020304" pitchFamily="18" charset="0"/>
                <a:ea typeface="SimSun" panose="02010600030101010101" pitchFamily="2" charset="-122"/>
                <a:cs typeface="Times New Roman" panose="02020603050405020304" pitchFamily="18" charset="0"/>
              </a:endParaRPr>
            </a:p>
          </p:txBody>
        </p:sp>
      </p:grpSp>
      <p:grpSp>
        <p:nvGrpSpPr>
          <p:cNvPr id="70" name="群組 69">
            <a:extLst>
              <a:ext uri="{FF2B5EF4-FFF2-40B4-BE49-F238E27FC236}">
                <a16:creationId xmlns:a16="http://schemas.microsoft.com/office/drawing/2014/main" id="{4B233036-7E5D-D145-A65F-8F6D5380730E}"/>
              </a:ext>
            </a:extLst>
          </p:cNvPr>
          <p:cNvGrpSpPr/>
          <p:nvPr/>
        </p:nvGrpSpPr>
        <p:grpSpPr>
          <a:xfrm>
            <a:off x="848213" y="1904331"/>
            <a:ext cx="2951193" cy="752615"/>
            <a:chOff x="895891" y="432596"/>
            <a:chExt cx="4301751" cy="1790529"/>
          </a:xfrm>
        </p:grpSpPr>
        <p:grpSp>
          <p:nvGrpSpPr>
            <p:cNvPr id="28" name="群組 27">
              <a:extLst>
                <a:ext uri="{FF2B5EF4-FFF2-40B4-BE49-F238E27FC236}">
                  <a16:creationId xmlns:a16="http://schemas.microsoft.com/office/drawing/2014/main" id="{A1FF9785-D6FB-AA41-9A6B-01264683419D}"/>
                </a:ext>
              </a:extLst>
            </p:cNvPr>
            <p:cNvGrpSpPr/>
            <p:nvPr/>
          </p:nvGrpSpPr>
          <p:grpSpPr>
            <a:xfrm>
              <a:off x="895891" y="432596"/>
              <a:ext cx="4301751" cy="1763343"/>
              <a:chOff x="787607" y="352927"/>
              <a:chExt cx="4301751" cy="1253740"/>
            </a:xfrm>
          </p:grpSpPr>
          <p:sp>
            <p:nvSpPr>
              <p:cNvPr id="15" name="矩形 14">
                <a:extLst>
                  <a:ext uri="{FF2B5EF4-FFF2-40B4-BE49-F238E27FC236}">
                    <a16:creationId xmlns:a16="http://schemas.microsoft.com/office/drawing/2014/main" id="{1E60002F-DFBF-074B-B58C-2E401D7393BD}"/>
                  </a:ext>
                </a:extLst>
              </p:cNvPr>
              <p:cNvSpPr/>
              <p:nvPr/>
            </p:nvSpPr>
            <p:spPr>
              <a:xfrm>
                <a:off x="787607" y="352927"/>
                <a:ext cx="4301751" cy="1253740"/>
              </a:xfrm>
              <a:prstGeom prst="rect">
                <a:avLst/>
              </a:prstGeom>
              <a:solidFill>
                <a:schemeClr val="accent1">
                  <a:lumMod val="20000"/>
                  <a:lumOff val="8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29F6D8D6-E4AB-3947-AA1A-9E59EC62B045}"/>
                  </a:ext>
                </a:extLst>
              </p:cNvPr>
              <p:cNvSpPr/>
              <p:nvPr/>
            </p:nvSpPr>
            <p:spPr>
              <a:xfrm>
                <a:off x="882316" y="419639"/>
                <a:ext cx="1283368"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3F007149-83FA-1B40-BB8A-F476E8E42889}"/>
                  </a:ext>
                </a:extLst>
              </p:cNvPr>
              <p:cNvSpPr/>
              <p:nvPr/>
            </p:nvSpPr>
            <p:spPr>
              <a:xfrm>
                <a:off x="876302" y="1034196"/>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E530ADB3-3F02-4841-9F1D-3C51B3D5265D}"/>
                  </a:ext>
                </a:extLst>
              </p:cNvPr>
              <p:cNvSpPr/>
              <p:nvPr/>
            </p:nvSpPr>
            <p:spPr>
              <a:xfrm>
                <a:off x="2298033" y="419639"/>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D4EF47D2-EBE3-8040-9232-D29C58F51972}"/>
                  </a:ext>
                </a:extLst>
              </p:cNvPr>
              <p:cNvSpPr/>
              <p:nvPr/>
            </p:nvSpPr>
            <p:spPr>
              <a:xfrm>
                <a:off x="2292018" y="1034196"/>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2C76FA14-D36A-FC47-A267-567AD7C3F25B}"/>
                  </a:ext>
                </a:extLst>
              </p:cNvPr>
              <p:cNvSpPr/>
              <p:nvPr/>
            </p:nvSpPr>
            <p:spPr>
              <a:xfrm>
                <a:off x="3713749" y="419639"/>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BE873583-43A7-844B-B566-43B71E9D7036}"/>
                  </a:ext>
                </a:extLst>
              </p:cNvPr>
              <p:cNvSpPr/>
              <p:nvPr/>
            </p:nvSpPr>
            <p:spPr>
              <a:xfrm>
                <a:off x="3707734" y="1034196"/>
                <a:ext cx="1283367" cy="51080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29" name="文字方塊 28">
              <a:extLst>
                <a:ext uri="{FF2B5EF4-FFF2-40B4-BE49-F238E27FC236}">
                  <a16:creationId xmlns:a16="http://schemas.microsoft.com/office/drawing/2014/main" id="{B0FCAA4D-D1FE-EE46-8E7A-671F57DA2309}"/>
                </a:ext>
              </a:extLst>
            </p:cNvPr>
            <p:cNvSpPr txBox="1"/>
            <p:nvPr/>
          </p:nvSpPr>
          <p:spPr>
            <a:xfrm>
              <a:off x="1002635" y="806068"/>
              <a:ext cx="1258532" cy="327803"/>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知识导向</a:t>
              </a:r>
            </a:p>
          </p:txBody>
        </p:sp>
        <p:sp>
          <p:nvSpPr>
            <p:cNvPr id="31" name="文字方塊 30">
              <a:extLst>
                <a:ext uri="{FF2B5EF4-FFF2-40B4-BE49-F238E27FC236}">
                  <a16:creationId xmlns:a16="http://schemas.microsoft.com/office/drawing/2014/main" id="{C1131C71-F29C-E84E-88A5-5E0F9A0852E4}"/>
                </a:ext>
              </a:extLst>
            </p:cNvPr>
            <p:cNvSpPr txBox="1"/>
            <p:nvPr/>
          </p:nvSpPr>
          <p:spPr>
            <a:xfrm>
              <a:off x="2418350" y="798881"/>
              <a:ext cx="1258532" cy="327803"/>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宣传导向</a:t>
              </a:r>
            </a:p>
          </p:txBody>
        </p:sp>
        <p:sp>
          <p:nvSpPr>
            <p:cNvPr id="32" name="文字方塊 31">
              <a:extLst>
                <a:ext uri="{FF2B5EF4-FFF2-40B4-BE49-F238E27FC236}">
                  <a16:creationId xmlns:a16="http://schemas.microsoft.com/office/drawing/2014/main" id="{729A807C-EECF-C744-B5B0-E0557B660037}"/>
                </a:ext>
              </a:extLst>
            </p:cNvPr>
            <p:cNvSpPr txBox="1"/>
            <p:nvPr/>
          </p:nvSpPr>
          <p:spPr>
            <a:xfrm>
              <a:off x="3840853" y="698013"/>
              <a:ext cx="1258533" cy="655607"/>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实践导向</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（职业教育课程思政）</a:t>
              </a:r>
              <a:endPar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3" name="文字方塊 32">
              <a:extLst>
                <a:ext uri="{FF2B5EF4-FFF2-40B4-BE49-F238E27FC236}">
                  <a16:creationId xmlns:a16="http://schemas.microsoft.com/office/drawing/2014/main" id="{09A9D7AF-5977-A841-8D3E-A7F8225A228F}"/>
                </a:ext>
              </a:extLst>
            </p:cNvPr>
            <p:cNvSpPr txBox="1"/>
            <p:nvPr/>
          </p:nvSpPr>
          <p:spPr>
            <a:xfrm>
              <a:off x="1002635" y="1675571"/>
              <a:ext cx="1258532" cy="327803"/>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教师</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讲义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知识导向</a:t>
              </a:r>
            </a:p>
          </p:txBody>
        </p:sp>
        <p:sp>
          <p:nvSpPr>
            <p:cNvPr id="35" name="文字方塊 34">
              <a:extLst>
                <a:ext uri="{FF2B5EF4-FFF2-40B4-BE49-F238E27FC236}">
                  <a16:creationId xmlns:a16="http://schemas.microsoft.com/office/drawing/2014/main" id="{DCA00FCC-2CC1-1045-AABC-13C0B0D00F42}"/>
                </a:ext>
              </a:extLst>
            </p:cNvPr>
            <p:cNvSpPr txBox="1"/>
            <p:nvPr/>
          </p:nvSpPr>
          <p:spPr>
            <a:xfrm>
              <a:off x="2411565" y="1675571"/>
              <a:ext cx="1258532" cy="327803"/>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教师</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讲义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宣传导向</a:t>
              </a:r>
            </a:p>
          </p:txBody>
        </p:sp>
        <p:sp>
          <p:nvSpPr>
            <p:cNvPr id="37" name="文字方塊 36">
              <a:extLst>
                <a:ext uri="{FF2B5EF4-FFF2-40B4-BE49-F238E27FC236}">
                  <a16:creationId xmlns:a16="http://schemas.microsoft.com/office/drawing/2014/main" id="{65D30357-B546-D34D-A17F-1BF01782A50B}"/>
                </a:ext>
              </a:extLst>
            </p:cNvPr>
            <p:cNvSpPr txBox="1"/>
            <p:nvPr/>
          </p:nvSpPr>
          <p:spPr>
            <a:xfrm>
              <a:off x="3840853" y="1567518"/>
              <a:ext cx="1258533" cy="655607"/>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教师</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讲义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实践导向</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（职业教育课程思政）</a:t>
              </a:r>
              <a:endPar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endParaRPr>
            </a:p>
          </p:txBody>
        </p:sp>
      </p:grpSp>
      <p:grpSp>
        <p:nvGrpSpPr>
          <p:cNvPr id="125" name="群組 124">
            <a:extLst>
              <a:ext uri="{FF2B5EF4-FFF2-40B4-BE49-F238E27FC236}">
                <a16:creationId xmlns:a16="http://schemas.microsoft.com/office/drawing/2014/main" id="{F21347A2-14BA-6B41-87AC-3745641587CA}"/>
              </a:ext>
            </a:extLst>
          </p:cNvPr>
          <p:cNvGrpSpPr/>
          <p:nvPr/>
        </p:nvGrpSpPr>
        <p:grpSpPr>
          <a:xfrm>
            <a:off x="103104" y="11602"/>
            <a:ext cx="3717580" cy="1805525"/>
            <a:chOff x="103104" y="34545"/>
            <a:chExt cx="3717580" cy="1782582"/>
          </a:xfrm>
        </p:grpSpPr>
        <p:sp>
          <p:nvSpPr>
            <p:cNvPr id="124" name="矩形 123">
              <a:extLst>
                <a:ext uri="{FF2B5EF4-FFF2-40B4-BE49-F238E27FC236}">
                  <a16:creationId xmlns:a16="http://schemas.microsoft.com/office/drawing/2014/main" id="{E68C6E9E-1455-A64B-A240-F171696C8434}"/>
                </a:ext>
              </a:extLst>
            </p:cNvPr>
            <p:cNvSpPr/>
            <p:nvPr/>
          </p:nvSpPr>
          <p:spPr>
            <a:xfrm>
              <a:off x="103104" y="34545"/>
              <a:ext cx="3717580" cy="1782582"/>
            </a:xfrm>
            <a:prstGeom prst="rect">
              <a:avLst/>
            </a:prstGeom>
            <a:solidFill>
              <a:schemeClr val="accent6">
                <a:lumMod val="20000"/>
                <a:lumOff val="8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2" name="群組 11">
              <a:extLst>
                <a:ext uri="{FF2B5EF4-FFF2-40B4-BE49-F238E27FC236}">
                  <a16:creationId xmlns:a16="http://schemas.microsoft.com/office/drawing/2014/main" id="{CF4312F7-E925-B946-896E-E8304CD58F95}"/>
                </a:ext>
              </a:extLst>
            </p:cNvPr>
            <p:cNvGrpSpPr/>
            <p:nvPr/>
          </p:nvGrpSpPr>
          <p:grpSpPr>
            <a:xfrm>
              <a:off x="125712" y="67935"/>
              <a:ext cx="582246" cy="191476"/>
              <a:chOff x="246186" y="175847"/>
              <a:chExt cx="582246" cy="191476"/>
            </a:xfrm>
          </p:grpSpPr>
          <p:sp>
            <p:nvSpPr>
              <p:cNvPr id="6" name="矩形 5">
                <a:extLst>
                  <a:ext uri="{FF2B5EF4-FFF2-40B4-BE49-F238E27FC236}">
                    <a16:creationId xmlns:a16="http://schemas.microsoft.com/office/drawing/2014/main" id="{7FD13EE3-BC53-3345-98DE-3FF4C6E6EFA4}"/>
                  </a:ext>
                </a:extLst>
              </p:cNvPr>
              <p:cNvSpPr/>
              <p:nvPr/>
            </p:nvSpPr>
            <p:spPr>
              <a:xfrm>
                <a:off x="246186" y="175847"/>
                <a:ext cx="582246" cy="191476"/>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文字方塊 6">
                <a:extLst>
                  <a:ext uri="{FF2B5EF4-FFF2-40B4-BE49-F238E27FC236}">
                    <a16:creationId xmlns:a16="http://schemas.microsoft.com/office/drawing/2014/main" id="{B3A8967B-F311-A844-988C-89F9AAA51B5D}"/>
                  </a:ext>
                </a:extLst>
              </p:cNvPr>
              <p:cNvSpPr txBox="1"/>
              <p:nvPr/>
            </p:nvSpPr>
            <p:spPr>
              <a:xfrm>
                <a:off x="381001" y="197805"/>
                <a:ext cx="312616" cy="153888"/>
              </a:xfrm>
              <a:prstGeom prst="rect">
                <a:avLst/>
              </a:prstGeom>
              <a:noFill/>
            </p:spPr>
            <p:txBody>
              <a:bodyPr wrap="square" lIns="0" tIns="0" rIns="0" bIns="0" rtlCol="0">
                <a:spAutoFit/>
              </a:bodyPr>
              <a:lstStyle/>
              <a:p>
                <a:pPr algn="ctr"/>
                <a:r>
                  <a:rPr kumimoji="1" lang="en-US" altLang="zh-TW" sz="1000" b="1" dirty="0">
                    <a:latin typeface="Times New Roman" panose="02020603050405020304" pitchFamily="18" charset="0"/>
                    <a:ea typeface="SimSun" panose="02010600030101010101" pitchFamily="2" charset="-122"/>
                    <a:cs typeface="Times New Roman" panose="02020603050405020304" pitchFamily="18" charset="0"/>
                  </a:rPr>
                  <a:t>CV</a:t>
                </a:r>
                <a:endParaRPr kumimoji="1" lang="zh-TW" altLang="en-US" sz="1000" b="1" dirty="0">
                  <a:latin typeface="Times New Roman" panose="02020603050405020304" pitchFamily="18" charset="0"/>
                  <a:ea typeface="SimSun" panose="02010600030101010101" pitchFamily="2" charset="-122"/>
                  <a:cs typeface="Times New Roman" panose="02020603050405020304" pitchFamily="18" charset="0"/>
                </a:endParaRPr>
              </a:p>
            </p:txBody>
          </p:sp>
        </p:grpSp>
        <p:grpSp>
          <p:nvGrpSpPr>
            <p:cNvPr id="123" name="群組 122">
              <a:extLst>
                <a:ext uri="{FF2B5EF4-FFF2-40B4-BE49-F238E27FC236}">
                  <a16:creationId xmlns:a16="http://schemas.microsoft.com/office/drawing/2014/main" id="{3C512619-8B3C-9A49-B378-51BAC7462040}"/>
                </a:ext>
              </a:extLst>
            </p:cNvPr>
            <p:cNvGrpSpPr/>
            <p:nvPr/>
          </p:nvGrpSpPr>
          <p:grpSpPr>
            <a:xfrm>
              <a:off x="125712" y="287760"/>
              <a:ext cx="3641158" cy="1497715"/>
              <a:chOff x="118988" y="300650"/>
              <a:chExt cx="3641158" cy="1497715"/>
            </a:xfrm>
          </p:grpSpPr>
          <p:sp>
            <p:nvSpPr>
              <p:cNvPr id="115" name="矩形 114">
                <a:extLst>
                  <a:ext uri="{FF2B5EF4-FFF2-40B4-BE49-F238E27FC236}">
                    <a16:creationId xmlns:a16="http://schemas.microsoft.com/office/drawing/2014/main" id="{261478F0-EE6C-904C-94BE-1EA46BE52D67}"/>
                  </a:ext>
                </a:extLst>
              </p:cNvPr>
              <p:cNvSpPr/>
              <p:nvPr/>
            </p:nvSpPr>
            <p:spPr>
              <a:xfrm>
                <a:off x="118988" y="300650"/>
                <a:ext cx="3641158" cy="1497715"/>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6" name="文字方塊 115">
                <a:extLst>
                  <a:ext uri="{FF2B5EF4-FFF2-40B4-BE49-F238E27FC236}">
                    <a16:creationId xmlns:a16="http://schemas.microsoft.com/office/drawing/2014/main" id="{13E5AE8F-E675-5D48-A5DE-3A5C989E5090}"/>
                  </a:ext>
                </a:extLst>
              </p:cNvPr>
              <p:cNvSpPr txBox="1"/>
              <p:nvPr/>
            </p:nvSpPr>
            <p:spPr>
              <a:xfrm>
                <a:off x="150674" y="337477"/>
                <a:ext cx="1715889" cy="153888"/>
              </a:xfrm>
              <a:prstGeom prst="rect">
                <a:avLst/>
              </a:prstGeom>
              <a:noFill/>
            </p:spPr>
            <p:txBody>
              <a:bodyPr wrap="square" lIns="0" tIns="0" rIns="0" bIns="0" rtlCol="0">
                <a:spAutoFit/>
              </a:bodyPr>
              <a:lstStyle/>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1.</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您所在的地区是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（省</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市）如：山东省青岛市</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上海市杨浦区：</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TW" sz="500" u="sng"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7" name="文字方塊 116">
                <a:extLst>
                  <a:ext uri="{FF2B5EF4-FFF2-40B4-BE49-F238E27FC236}">
                    <a16:creationId xmlns:a16="http://schemas.microsoft.com/office/drawing/2014/main" id="{9C9BE2B3-4EB8-6041-BC4F-26A678878B33}"/>
                  </a:ext>
                </a:extLst>
              </p:cNvPr>
              <p:cNvSpPr txBox="1"/>
              <p:nvPr/>
            </p:nvSpPr>
            <p:spPr>
              <a:xfrm>
                <a:off x="150673" y="458820"/>
                <a:ext cx="790743" cy="1154162"/>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您的性别是：</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男</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女</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其他</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3.</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您的政治面貌是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群众</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共青团员</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中共党员</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民主党派</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4.</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您在读学校办学性质是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公办院校</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民办院校</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8" name="文字方塊 117">
                <a:extLst>
                  <a:ext uri="{FF2B5EF4-FFF2-40B4-BE49-F238E27FC236}">
                    <a16:creationId xmlns:a16="http://schemas.microsoft.com/office/drawing/2014/main" id="{E20C935D-31CF-DE4C-946A-4511DF528479}"/>
                  </a:ext>
                </a:extLst>
              </p:cNvPr>
              <p:cNvSpPr txBox="1"/>
              <p:nvPr/>
            </p:nvSpPr>
            <p:spPr>
              <a:xfrm>
                <a:off x="940171" y="457233"/>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5.</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您的专业属于</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人文学科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社会科学</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理科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工科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医科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9" name="文字方塊 118">
                <a:extLst>
                  <a:ext uri="{FF2B5EF4-FFF2-40B4-BE49-F238E27FC236}">
                    <a16:creationId xmlns:a16="http://schemas.microsoft.com/office/drawing/2014/main" id="{FFF87E85-617E-ED41-B340-D7E98D9A2DA3}"/>
                  </a:ext>
                </a:extLst>
              </p:cNvPr>
              <p:cNvSpPr txBox="1"/>
              <p:nvPr/>
            </p:nvSpPr>
            <p:spPr>
              <a:xfrm>
                <a:off x="940171" y="933826"/>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6.</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您的年级是</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3</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4</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E.</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5</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年级</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0" name="文字方塊 119">
                <a:extLst>
                  <a:ext uri="{FF2B5EF4-FFF2-40B4-BE49-F238E27FC236}">
                    <a16:creationId xmlns:a16="http://schemas.microsoft.com/office/drawing/2014/main" id="{BE318AD9-3A87-E84B-A7D6-2C8608C4687A}"/>
                  </a:ext>
                </a:extLst>
              </p:cNvPr>
              <p:cNvSpPr txBox="1"/>
              <p:nvPr/>
            </p:nvSpPr>
            <p:spPr>
              <a:xfrm>
                <a:off x="1753853" y="455927"/>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6.</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您的学习成绩是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班级末流</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班级中下</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班级平均水平</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班级中上</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名列前茅</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1" name="文字方塊 120">
                <a:extLst>
                  <a:ext uri="{FF2B5EF4-FFF2-40B4-BE49-F238E27FC236}">
                    <a16:creationId xmlns:a16="http://schemas.microsoft.com/office/drawing/2014/main" id="{D6809714-0D81-3449-8922-EB3A6B2C39D2}"/>
                  </a:ext>
                </a:extLst>
              </p:cNvPr>
              <p:cNvSpPr txBox="1"/>
              <p:nvPr/>
            </p:nvSpPr>
            <p:spPr>
              <a:xfrm>
                <a:off x="1729669" y="973265"/>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7.</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您的学习成绩是</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班级末流</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班级中下</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班级平均水平</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班级中上</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名列前茅</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2" name="文字方塊 121">
                <a:extLst>
                  <a:ext uri="{FF2B5EF4-FFF2-40B4-BE49-F238E27FC236}">
                    <a16:creationId xmlns:a16="http://schemas.microsoft.com/office/drawing/2014/main" id="{2ABC9DFE-C2B6-F247-93D1-553BCC200F0C}"/>
                  </a:ext>
                </a:extLst>
              </p:cNvPr>
              <p:cNvSpPr txBox="1"/>
              <p:nvPr/>
            </p:nvSpPr>
            <p:spPr>
              <a:xfrm>
                <a:off x="2563492" y="455927"/>
                <a:ext cx="790743" cy="230832"/>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8.</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长期生活的地区类型：</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城市</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农村</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grpSp>
      </p:grpSp>
      <p:sp>
        <p:nvSpPr>
          <p:cNvPr id="81" name="文字方塊 80">
            <a:extLst>
              <a:ext uri="{FF2B5EF4-FFF2-40B4-BE49-F238E27FC236}">
                <a16:creationId xmlns:a16="http://schemas.microsoft.com/office/drawing/2014/main" id="{33D9716A-9080-784D-A38A-F6B09D9F46FC}"/>
              </a:ext>
            </a:extLst>
          </p:cNvPr>
          <p:cNvSpPr txBox="1"/>
          <p:nvPr/>
        </p:nvSpPr>
        <p:spPr>
          <a:xfrm>
            <a:off x="2570215" y="687869"/>
            <a:ext cx="790743" cy="76944"/>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9.</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出生年份</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2" name="文字方塊 81">
            <a:extLst>
              <a:ext uri="{FF2B5EF4-FFF2-40B4-BE49-F238E27FC236}">
                <a16:creationId xmlns:a16="http://schemas.microsoft.com/office/drawing/2014/main" id="{06561FF9-ADBB-2A45-9661-698CA3F032D7}"/>
              </a:ext>
            </a:extLst>
          </p:cNvPr>
          <p:cNvSpPr txBox="1"/>
          <p:nvPr/>
        </p:nvSpPr>
        <p:spPr>
          <a:xfrm>
            <a:off x="2570215" y="793527"/>
            <a:ext cx="790743" cy="384721"/>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10.</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思想政治课的班级规模：</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A.10</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人以下</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B.10-50</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人</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C.50-100</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人</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D.100</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人以上</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4" name="文字方塊 93">
            <a:extLst>
              <a:ext uri="{FF2B5EF4-FFF2-40B4-BE49-F238E27FC236}">
                <a16:creationId xmlns:a16="http://schemas.microsoft.com/office/drawing/2014/main" id="{B9283072-6FF8-0C46-AEDE-85E98C0BEC63}"/>
              </a:ext>
            </a:extLst>
          </p:cNvPr>
          <p:cNvSpPr txBox="1"/>
          <p:nvPr/>
        </p:nvSpPr>
        <p:spPr>
          <a:xfrm>
            <a:off x="2570214" y="1171706"/>
            <a:ext cx="790743" cy="538609"/>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10.</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疫情期间，你对线上学习适应程度如何</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不适应</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有些不适应</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一半</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有些适应</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很适应</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7" name="文字方塊 96">
            <a:extLst>
              <a:ext uri="{FF2B5EF4-FFF2-40B4-BE49-F238E27FC236}">
                <a16:creationId xmlns:a16="http://schemas.microsoft.com/office/drawing/2014/main" id="{721AD5C8-E4FE-454B-A99C-84DB26B6C17E}"/>
              </a:ext>
            </a:extLst>
          </p:cNvPr>
          <p:cNvSpPr txBox="1"/>
          <p:nvPr/>
        </p:nvSpPr>
        <p:spPr>
          <a:xfrm>
            <a:off x="3008663" y="1527762"/>
            <a:ext cx="790743" cy="153888"/>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10.</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你如何评价你在学校的学习体验（</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0-10</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分）</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91" name="群組 90">
            <a:extLst>
              <a:ext uri="{FF2B5EF4-FFF2-40B4-BE49-F238E27FC236}">
                <a16:creationId xmlns:a16="http://schemas.microsoft.com/office/drawing/2014/main" id="{8DB2719D-2F0D-7A42-A900-1A7930F45647}"/>
              </a:ext>
            </a:extLst>
          </p:cNvPr>
          <p:cNvGrpSpPr/>
          <p:nvPr/>
        </p:nvGrpSpPr>
        <p:grpSpPr>
          <a:xfrm>
            <a:off x="3923458" y="11602"/>
            <a:ext cx="3548650" cy="3168945"/>
            <a:chOff x="3856044" y="59541"/>
            <a:chExt cx="3548650" cy="3168945"/>
          </a:xfrm>
        </p:grpSpPr>
        <p:sp>
          <p:nvSpPr>
            <p:cNvPr id="98" name="矩形 97">
              <a:extLst>
                <a:ext uri="{FF2B5EF4-FFF2-40B4-BE49-F238E27FC236}">
                  <a16:creationId xmlns:a16="http://schemas.microsoft.com/office/drawing/2014/main" id="{C780D5BE-E4CE-EF4F-AA35-4689A84FEE75}"/>
                </a:ext>
              </a:extLst>
            </p:cNvPr>
            <p:cNvSpPr/>
            <p:nvPr/>
          </p:nvSpPr>
          <p:spPr>
            <a:xfrm>
              <a:off x="3856044" y="59541"/>
              <a:ext cx="3548650" cy="3168945"/>
            </a:xfrm>
            <a:prstGeom prst="rect">
              <a:avLst/>
            </a:prstGeom>
            <a:solidFill>
              <a:schemeClr val="accent4">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99" name="群組 98">
              <a:extLst>
                <a:ext uri="{FF2B5EF4-FFF2-40B4-BE49-F238E27FC236}">
                  <a16:creationId xmlns:a16="http://schemas.microsoft.com/office/drawing/2014/main" id="{8971FF51-5C69-6546-B193-B7138063A839}"/>
                </a:ext>
              </a:extLst>
            </p:cNvPr>
            <p:cNvGrpSpPr/>
            <p:nvPr/>
          </p:nvGrpSpPr>
          <p:grpSpPr>
            <a:xfrm>
              <a:off x="3904797" y="82484"/>
              <a:ext cx="582246" cy="191476"/>
              <a:chOff x="246186" y="1428568"/>
              <a:chExt cx="582246" cy="191476"/>
            </a:xfrm>
          </p:grpSpPr>
          <p:sp>
            <p:nvSpPr>
              <p:cNvPr id="156" name="矩形 155">
                <a:extLst>
                  <a:ext uri="{FF2B5EF4-FFF2-40B4-BE49-F238E27FC236}">
                    <a16:creationId xmlns:a16="http://schemas.microsoft.com/office/drawing/2014/main" id="{56ED0F29-6464-754F-B1ED-DE7468CD1F69}"/>
                  </a:ext>
                </a:extLst>
              </p:cNvPr>
              <p:cNvSpPr/>
              <p:nvPr/>
            </p:nvSpPr>
            <p:spPr>
              <a:xfrm>
                <a:off x="246186" y="1428568"/>
                <a:ext cx="582246" cy="191476"/>
              </a:xfrm>
              <a:prstGeom prst="rect">
                <a:avLst/>
              </a:prstGeom>
              <a:solidFill>
                <a:schemeClr val="accent4">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7" name="文字方塊 156">
                <a:extLst>
                  <a:ext uri="{FF2B5EF4-FFF2-40B4-BE49-F238E27FC236}">
                    <a16:creationId xmlns:a16="http://schemas.microsoft.com/office/drawing/2014/main" id="{EB46D16E-A020-9F4F-B84E-052427E6BD12}"/>
                  </a:ext>
                </a:extLst>
              </p:cNvPr>
              <p:cNvSpPr txBox="1"/>
              <p:nvPr/>
            </p:nvSpPr>
            <p:spPr>
              <a:xfrm>
                <a:off x="274517" y="1447362"/>
                <a:ext cx="525584" cy="153888"/>
              </a:xfrm>
              <a:prstGeom prst="rect">
                <a:avLst/>
              </a:prstGeom>
              <a:noFill/>
            </p:spPr>
            <p:txBody>
              <a:bodyPr wrap="square" lIns="0" tIns="0" rIns="0" bIns="0" rtlCol="0">
                <a:spAutoFit/>
              </a:bodyPr>
              <a:lstStyle/>
              <a:p>
                <a:pPr algn="ctr"/>
                <a:r>
                  <a:rPr kumimoji="1" lang="en-US" altLang="zh-TW" sz="1000" b="1" dirty="0">
                    <a:latin typeface="Times New Roman" panose="02020603050405020304" pitchFamily="18" charset="0"/>
                    <a:ea typeface="SimSun" panose="02010600030101010101" pitchFamily="2" charset="-122"/>
                    <a:cs typeface="Times New Roman" panose="02020603050405020304" pitchFamily="18" charset="0"/>
                  </a:rPr>
                  <a:t>OV</a:t>
                </a:r>
                <a:endParaRPr kumimoji="1" lang="zh-TW" altLang="en-US" sz="1000" b="1"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126" name="矩形 125">
              <a:extLst>
                <a:ext uri="{FF2B5EF4-FFF2-40B4-BE49-F238E27FC236}">
                  <a16:creationId xmlns:a16="http://schemas.microsoft.com/office/drawing/2014/main" id="{0198FD5A-919F-1943-9404-07AFF65E6FEC}"/>
                </a:ext>
              </a:extLst>
            </p:cNvPr>
            <p:cNvSpPr/>
            <p:nvPr/>
          </p:nvSpPr>
          <p:spPr>
            <a:xfrm>
              <a:off x="3904797" y="298334"/>
              <a:ext cx="1695126" cy="2900120"/>
            </a:xfrm>
            <a:prstGeom prst="rect">
              <a:avLst/>
            </a:prstGeom>
            <a:solidFill>
              <a:schemeClr val="accent4">
                <a:lumMod val="40000"/>
                <a:lumOff val="6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7" name="矩形 126">
              <a:extLst>
                <a:ext uri="{FF2B5EF4-FFF2-40B4-BE49-F238E27FC236}">
                  <a16:creationId xmlns:a16="http://schemas.microsoft.com/office/drawing/2014/main" id="{B591C20D-7B15-1549-AF75-73EA1708B561}"/>
                </a:ext>
              </a:extLst>
            </p:cNvPr>
            <p:cNvSpPr/>
            <p:nvPr/>
          </p:nvSpPr>
          <p:spPr>
            <a:xfrm>
              <a:off x="5671423" y="93362"/>
              <a:ext cx="1695126" cy="3105092"/>
            </a:xfrm>
            <a:prstGeom prst="rect">
              <a:avLst/>
            </a:prstGeom>
            <a:solidFill>
              <a:schemeClr val="accent4">
                <a:lumMod val="40000"/>
                <a:lumOff val="60000"/>
              </a:schemeClr>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8" name="文字方塊 127">
              <a:extLst>
                <a:ext uri="{FF2B5EF4-FFF2-40B4-BE49-F238E27FC236}">
                  <a16:creationId xmlns:a16="http://schemas.microsoft.com/office/drawing/2014/main" id="{F626689A-B890-F74A-A34A-0DA1FA0E8ADC}"/>
                </a:ext>
              </a:extLst>
            </p:cNvPr>
            <p:cNvSpPr txBox="1"/>
            <p:nvPr/>
          </p:nvSpPr>
          <p:spPr>
            <a:xfrm>
              <a:off x="3904798" y="333139"/>
              <a:ext cx="306016" cy="76944"/>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直接测量</a:t>
              </a:r>
            </a:p>
          </p:txBody>
        </p:sp>
        <p:sp>
          <p:nvSpPr>
            <p:cNvPr id="129" name="文字方塊 128">
              <a:extLst>
                <a:ext uri="{FF2B5EF4-FFF2-40B4-BE49-F238E27FC236}">
                  <a16:creationId xmlns:a16="http://schemas.microsoft.com/office/drawing/2014/main" id="{0A253140-480E-FF4A-BBEF-F1022B3D55A0}"/>
                </a:ext>
              </a:extLst>
            </p:cNvPr>
            <p:cNvSpPr txBox="1"/>
            <p:nvPr/>
          </p:nvSpPr>
          <p:spPr>
            <a:xfrm>
              <a:off x="5671423" y="112159"/>
              <a:ext cx="306016" cy="76944"/>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列举实验</a:t>
              </a:r>
            </a:p>
          </p:txBody>
        </p:sp>
        <p:sp>
          <p:nvSpPr>
            <p:cNvPr id="130" name="矩形 129">
              <a:extLst>
                <a:ext uri="{FF2B5EF4-FFF2-40B4-BE49-F238E27FC236}">
                  <a16:creationId xmlns:a16="http://schemas.microsoft.com/office/drawing/2014/main" id="{0F12BE69-6B74-A34E-9C88-C3737DE83A4E}"/>
                </a:ext>
              </a:extLst>
            </p:cNvPr>
            <p:cNvSpPr/>
            <p:nvPr/>
          </p:nvSpPr>
          <p:spPr>
            <a:xfrm>
              <a:off x="3933127" y="450231"/>
              <a:ext cx="1634539" cy="1570656"/>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1" name="文字方塊 130">
              <a:extLst>
                <a:ext uri="{FF2B5EF4-FFF2-40B4-BE49-F238E27FC236}">
                  <a16:creationId xmlns:a16="http://schemas.microsoft.com/office/drawing/2014/main" id="{53F69543-BF2D-5E41-ADEB-52F722F02C3A}"/>
                </a:ext>
              </a:extLst>
            </p:cNvPr>
            <p:cNvSpPr txBox="1"/>
            <p:nvPr/>
          </p:nvSpPr>
          <p:spPr>
            <a:xfrm>
              <a:off x="3949255" y="449270"/>
              <a:ext cx="1634539"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知识习得</a:t>
              </a:r>
            </a:p>
          </p:txBody>
        </p:sp>
        <p:sp>
          <p:nvSpPr>
            <p:cNvPr id="132" name="文字方塊 131">
              <a:extLst>
                <a:ext uri="{FF2B5EF4-FFF2-40B4-BE49-F238E27FC236}">
                  <a16:creationId xmlns:a16="http://schemas.microsoft.com/office/drawing/2014/main" id="{6753CA94-8504-E04D-B214-AD2C90106084}"/>
                </a:ext>
              </a:extLst>
            </p:cNvPr>
            <p:cNvSpPr txBox="1"/>
            <p:nvPr/>
          </p:nvSpPr>
          <p:spPr>
            <a:xfrm>
              <a:off x="3949254" y="526215"/>
              <a:ext cx="790743" cy="384721"/>
            </a:xfrm>
            <a:prstGeom prst="rect">
              <a:avLst/>
            </a:prstGeom>
            <a:noFill/>
          </p:spPr>
          <p:txBody>
            <a:bodyPr wrap="square" lIns="0" tIns="0" rIns="0" bIns="0" rtlCol="0">
              <a:spAutoFit/>
            </a:bodyPr>
            <a:lstStyle/>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1.</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全面从严治党的关键就是</a:t>
              </a:r>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t>
              </a: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全面依法治党</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全面打击腐败</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坚持和加强党的全面领导</a:t>
              </a:r>
              <a:endPar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全面完善党内法规</a:t>
              </a:r>
            </a:p>
          </p:txBody>
        </p:sp>
        <p:sp>
          <p:nvSpPr>
            <p:cNvPr id="133" name="文字方塊 132">
              <a:extLst>
                <a:ext uri="{FF2B5EF4-FFF2-40B4-BE49-F238E27FC236}">
                  <a16:creationId xmlns:a16="http://schemas.microsoft.com/office/drawing/2014/main" id="{91CE61BA-DD09-544F-9B36-2DB94CE4ACE0}"/>
                </a:ext>
              </a:extLst>
            </p:cNvPr>
            <p:cNvSpPr txBox="1"/>
            <p:nvPr/>
          </p:nvSpPr>
          <p:spPr>
            <a:xfrm>
              <a:off x="4793051" y="465347"/>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新发展理念包括创新、协调、绿色、开放</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u="sng"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t>
              </a: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共建</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共享</a:t>
              </a:r>
              <a:endPar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共赢</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善治</a:t>
              </a:r>
            </a:p>
          </p:txBody>
        </p:sp>
        <p:sp>
          <p:nvSpPr>
            <p:cNvPr id="134" name="文字方塊 133">
              <a:extLst>
                <a:ext uri="{FF2B5EF4-FFF2-40B4-BE49-F238E27FC236}">
                  <a16:creationId xmlns:a16="http://schemas.microsoft.com/office/drawing/2014/main" id="{A7E4746B-CC82-E64E-9445-3D344E7D0638}"/>
                </a:ext>
              </a:extLst>
            </p:cNvPr>
            <p:cNvSpPr txBox="1"/>
            <p:nvPr/>
          </p:nvSpPr>
          <p:spPr>
            <a:xfrm>
              <a:off x="3948387" y="952465"/>
              <a:ext cx="790743" cy="538609"/>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3.</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民主法制建设的成就包括推进全面依法治国、党的领导、</a:t>
              </a:r>
              <a:r>
                <a:rPr kumimoji="1" lang="zh-CN" altLang="en-US" sz="500" u="sng"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有机统一</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人民当家作主</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三权分立</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人民民主</a:t>
              </a:r>
              <a:endPar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社会主义民主</a:t>
              </a:r>
            </a:p>
          </p:txBody>
        </p:sp>
        <p:sp>
          <p:nvSpPr>
            <p:cNvPr id="135" name="文字方塊 134">
              <a:extLst>
                <a:ext uri="{FF2B5EF4-FFF2-40B4-BE49-F238E27FC236}">
                  <a16:creationId xmlns:a16="http://schemas.microsoft.com/office/drawing/2014/main" id="{0AB084E9-6CA6-5D47-ABE1-D4BAA279A50F}"/>
                </a:ext>
              </a:extLst>
            </p:cNvPr>
            <p:cNvSpPr txBox="1"/>
            <p:nvPr/>
          </p:nvSpPr>
          <p:spPr>
            <a:xfrm>
              <a:off x="4793051" y="950341"/>
              <a:ext cx="790743" cy="461665"/>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4.</a:t>
              </a:r>
              <a:r>
                <a:rPr lang="zh-TW" altLang="en-US" sz="500" dirty="0">
                  <a:solidFill>
                    <a:srgbClr val="333333"/>
                  </a:solidFill>
                  <a:latin typeface="SimSun" panose="02010600030101010101" pitchFamily="2" charset="-122"/>
                  <a:ea typeface="SimSun" panose="02010600030101010101" pitchFamily="2" charset="-122"/>
                </a:rPr>
                <a:t>党的十八届三中全会是在哪一年召开的</a:t>
              </a:r>
              <a:r>
                <a:rPr lang="zh-CN" altLang="en-US" sz="500" dirty="0">
                  <a:solidFill>
                    <a:srgbClr val="333333"/>
                  </a:solidFill>
                  <a:latin typeface="SimSun" panose="02010600030101010101" pitchFamily="2" charset="-122"/>
                  <a:ea typeface="SimSun" panose="02010600030101010101" pitchFamily="2" charset="-122"/>
                </a:rPr>
                <a:t>？</a:t>
              </a:r>
              <a:endParaRPr lang="en-US" altLang="zh-TW" sz="500" dirty="0">
                <a:solidFill>
                  <a:srgbClr val="333333"/>
                </a:solidFill>
                <a:latin typeface="SimSun" panose="02010600030101010101" pitchFamily="2" charset="-122"/>
                <a:ea typeface="SimSun" panose="02010600030101010101" pitchFamily="2" charset="-122"/>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2012</a:t>
              </a: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B.</a:t>
              </a:r>
              <a:r>
                <a:rPr kumimoji="1" lang="en-US" altLang="zh-CN"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2013</a:t>
              </a: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2018</a:t>
              </a: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2020</a:t>
              </a:r>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6" name="文字方塊 135">
              <a:extLst>
                <a:ext uri="{FF2B5EF4-FFF2-40B4-BE49-F238E27FC236}">
                  <a16:creationId xmlns:a16="http://schemas.microsoft.com/office/drawing/2014/main" id="{D6603CAB-0021-9B43-8F66-96780F9A6EBC}"/>
                </a:ext>
              </a:extLst>
            </p:cNvPr>
            <p:cNvSpPr txBox="1"/>
            <p:nvPr/>
          </p:nvSpPr>
          <p:spPr>
            <a:xfrm>
              <a:off x="3961617" y="1525148"/>
              <a:ext cx="790743" cy="461665"/>
            </a:xfrm>
            <a:prstGeom prst="rect">
              <a:avLst/>
            </a:prstGeom>
            <a:noFill/>
          </p:spPr>
          <p:txBody>
            <a:bodyPr wrap="square" lIns="0" tIns="0" rIns="0" bIns="0" rtlCol="0">
              <a:spAutoFit/>
            </a:bodyPr>
            <a:lstStyle/>
            <a:p>
              <a:r>
                <a:rPr lang="en-US" altLang="zh-CN" sz="500" dirty="0">
                  <a:solidFill>
                    <a:srgbClr val="333333"/>
                  </a:solidFill>
                  <a:latin typeface="SimSun" panose="02010600030101010101" pitchFamily="2" charset="-122"/>
                  <a:ea typeface="SimSun" panose="02010600030101010101" pitchFamily="2" charset="-122"/>
                </a:rPr>
                <a:t>5.</a:t>
              </a:r>
              <a:r>
                <a:rPr lang="zh-TW" altLang="en-US" sz="500" dirty="0">
                  <a:solidFill>
                    <a:srgbClr val="333333"/>
                  </a:solidFill>
                  <a:latin typeface="SimSun" panose="02010600030101010101" pitchFamily="2" charset="-122"/>
                  <a:ea typeface="SimSun" panose="02010600030101010101" pitchFamily="2" charset="-122"/>
                </a:rPr>
                <a:t>中央外事工作会议明确提出外交大权在</a:t>
              </a:r>
              <a:r>
                <a:rPr lang="zh-CN" altLang="en-US" sz="500" dirty="0">
                  <a:solidFill>
                    <a:srgbClr val="333333"/>
                  </a:solidFill>
                  <a:latin typeface="SimSun" panose="02010600030101010101" pitchFamily="2" charset="-122"/>
                  <a:ea typeface="SimSun" panose="02010600030101010101" pitchFamily="2" charset="-122"/>
                </a:rPr>
                <a:t>：</a:t>
              </a:r>
              <a:endParaRPr lang="en-US" altLang="zh-CN" sz="500" dirty="0">
                <a:solidFill>
                  <a:srgbClr val="333333"/>
                </a:solidFill>
                <a:latin typeface="SimSun" panose="02010600030101010101" pitchFamily="2" charset="-122"/>
                <a:ea typeface="SimSun" panose="02010600030101010101" pitchFamily="2" charset="-122"/>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中央政府</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全体人民</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外交部</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D.</a:t>
              </a:r>
              <a:r>
                <a:rPr lang="zh-TW" altLang="en-US" sz="500" dirty="0">
                  <a:solidFill>
                    <a:srgbClr val="FF0000"/>
                  </a:solidFill>
                  <a:latin typeface="SimSun" panose="02010600030101010101" pitchFamily="2" charset="-122"/>
                  <a:ea typeface="SimSun" panose="02010600030101010101" pitchFamily="2" charset="-122"/>
                </a:rPr>
                <a:t>党中央</a:t>
              </a:r>
              <a:endParaRPr kumimoji="1" lang="zh-TW" altLang="en-US" sz="5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7" name="矩形 136">
              <a:extLst>
                <a:ext uri="{FF2B5EF4-FFF2-40B4-BE49-F238E27FC236}">
                  <a16:creationId xmlns:a16="http://schemas.microsoft.com/office/drawing/2014/main" id="{1FE5EFA1-9D03-614F-8840-C1E863B5D74D}"/>
                </a:ext>
              </a:extLst>
            </p:cNvPr>
            <p:cNvSpPr/>
            <p:nvPr/>
          </p:nvSpPr>
          <p:spPr>
            <a:xfrm>
              <a:off x="3933126" y="2526286"/>
              <a:ext cx="1634539" cy="632302"/>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8" name="文字方塊 137">
              <a:extLst>
                <a:ext uri="{FF2B5EF4-FFF2-40B4-BE49-F238E27FC236}">
                  <a16:creationId xmlns:a16="http://schemas.microsoft.com/office/drawing/2014/main" id="{C5143CEA-361F-034D-84BE-0FA8C05AC2EC}"/>
                </a:ext>
              </a:extLst>
            </p:cNvPr>
            <p:cNvSpPr txBox="1"/>
            <p:nvPr/>
          </p:nvSpPr>
          <p:spPr>
            <a:xfrm>
              <a:off x="3949256" y="2535989"/>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政治认同</a:t>
              </a:r>
            </a:p>
          </p:txBody>
        </p:sp>
        <p:sp>
          <p:nvSpPr>
            <p:cNvPr id="139" name="文字方塊 138">
              <a:extLst>
                <a:ext uri="{FF2B5EF4-FFF2-40B4-BE49-F238E27FC236}">
                  <a16:creationId xmlns:a16="http://schemas.microsoft.com/office/drawing/2014/main" id="{8CD83F34-DC82-294B-BE47-C61534BBBB96}"/>
                </a:ext>
              </a:extLst>
            </p:cNvPr>
            <p:cNvSpPr txBox="1"/>
            <p:nvPr/>
          </p:nvSpPr>
          <p:spPr>
            <a:xfrm>
              <a:off x="4765656" y="2525584"/>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维稳能力感知</a:t>
              </a:r>
            </a:p>
          </p:txBody>
        </p:sp>
        <p:sp>
          <p:nvSpPr>
            <p:cNvPr id="140" name="矩形 139">
              <a:extLst>
                <a:ext uri="{FF2B5EF4-FFF2-40B4-BE49-F238E27FC236}">
                  <a16:creationId xmlns:a16="http://schemas.microsoft.com/office/drawing/2014/main" id="{C58CD135-874A-AE43-99D3-45C562E28E04}"/>
                </a:ext>
              </a:extLst>
            </p:cNvPr>
            <p:cNvSpPr/>
            <p:nvPr/>
          </p:nvSpPr>
          <p:spPr>
            <a:xfrm>
              <a:off x="3933126" y="2045225"/>
              <a:ext cx="1634539" cy="456481"/>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1" name="文字方塊 140">
              <a:extLst>
                <a:ext uri="{FF2B5EF4-FFF2-40B4-BE49-F238E27FC236}">
                  <a16:creationId xmlns:a16="http://schemas.microsoft.com/office/drawing/2014/main" id="{B40E91AC-014D-BF46-9BAD-27D3018FAC88}"/>
                </a:ext>
              </a:extLst>
            </p:cNvPr>
            <p:cNvSpPr txBox="1"/>
            <p:nvPr/>
          </p:nvSpPr>
          <p:spPr>
            <a:xfrm>
              <a:off x="3948387" y="2054961"/>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思政课喜好</a:t>
              </a:r>
            </a:p>
          </p:txBody>
        </p:sp>
        <p:sp>
          <p:nvSpPr>
            <p:cNvPr id="142" name="文字方塊 141">
              <a:extLst>
                <a:ext uri="{FF2B5EF4-FFF2-40B4-BE49-F238E27FC236}">
                  <a16:creationId xmlns:a16="http://schemas.microsoft.com/office/drawing/2014/main" id="{FE44FAFF-B106-7B44-A4C7-BF6F12E768E9}"/>
                </a:ext>
              </a:extLst>
            </p:cNvPr>
            <p:cNvSpPr txBox="1"/>
            <p:nvPr/>
          </p:nvSpPr>
          <p:spPr>
            <a:xfrm>
              <a:off x="3942440" y="2131905"/>
              <a:ext cx="691817" cy="307777"/>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6.</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您喜欢思想政治课么</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喜欢</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有喜欢</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既不喜欢也不不喜欢</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3" name="文字方塊 142">
              <a:extLst>
                <a:ext uri="{FF2B5EF4-FFF2-40B4-BE49-F238E27FC236}">
                  <a16:creationId xmlns:a16="http://schemas.microsoft.com/office/drawing/2014/main" id="{98898170-55D8-5D4C-9C4A-43C100BEEBB8}"/>
                </a:ext>
              </a:extLst>
            </p:cNvPr>
            <p:cNvSpPr txBox="1"/>
            <p:nvPr/>
          </p:nvSpPr>
          <p:spPr>
            <a:xfrm>
              <a:off x="4765656" y="2131905"/>
              <a:ext cx="691817" cy="153888"/>
            </a:xfrm>
            <a:prstGeom prst="rect">
              <a:avLst/>
            </a:prstGeom>
            <a:noFill/>
          </p:spPr>
          <p:txBody>
            <a:bodyPr wrap="square" lIns="0" tIns="0" rIns="0" bIns="0" rtlCol="0">
              <a:spAutoFit/>
            </a:bodyPr>
            <a:lstStyle/>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SimSun" panose="02010600030101010101" pitchFamily="2" charset="-122"/>
                  <a:ea typeface="SimSun" panose="02010600030101010101" pitchFamily="2" charset="-122"/>
                  <a:cs typeface="Times New Roman" panose="02020603050405020304" pitchFamily="18" charset="0"/>
                </a:rPr>
                <a:t>有点不喜欢</a:t>
              </a:r>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不喜欢</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矩形 143">
              <a:extLst>
                <a:ext uri="{FF2B5EF4-FFF2-40B4-BE49-F238E27FC236}">
                  <a16:creationId xmlns:a16="http://schemas.microsoft.com/office/drawing/2014/main" id="{BA63CD2E-A193-4740-84D2-F5DBFBFD174A}"/>
                </a:ext>
              </a:extLst>
            </p:cNvPr>
            <p:cNvSpPr/>
            <p:nvPr/>
          </p:nvSpPr>
          <p:spPr>
            <a:xfrm>
              <a:off x="5705428" y="196044"/>
              <a:ext cx="1634539" cy="747054"/>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5" name="文字方塊 144">
              <a:extLst>
                <a:ext uri="{FF2B5EF4-FFF2-40B4-BE49-F238E27FC236}">
                  <a16:creationId xmlns:a16="http://schemas.microsoft.com/office/drawing/2014/main" id="{39BD610E-6FDB-2D46-A585-6F207F5F6A5B}"/>
                </a:ext>
              </a:extLst>
            </p:cNvPr>
            <p:cNvSpPr txBox="1"/>
            <p:nvPr/>
          </p:nvSpPr>
          <p:spPr>
            <a:xfrm>
              <a:off x="5720689" y="205780"/>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思政课喜好</a:t>
              </a:r>
            </a:p>
          </p:txBody>
        </p:sp>
        <p:sp>
          <p:nvSpPr>
            <p:cNvPr id="146" name="文字方塊 145">
              <a:extLst>
                <a:ext uri="{FF2B5EF4-FFF2-40B4-BE49-F238E27FC236}">
                  <a16:creationId xmlns:a16="http://schemas.microsoft.com/office/drawing/2014/main" id="{F612EBFF-4705-FB43-A738-EB749CB208DD}"/>
                </a:ext>
              </a:extLst>
            </p:cNvPr>
            <p:cNvSpPr txBox="1"/>
            <p:nvPr/>
          </p:nvSpPr>
          <p:spPr>
            <a:xfrm>
              <a:off x="5726416" y="294397"/>
              <a:ext cx="776930" cy="615553"/>
            </a:xfrm>
            <a:prstGeom prst="rect">
              <a:avLst/>
            </a:prstGeom>
            <a:solidFill>
              <a:schemeClr val="accent2">
                <a:lumMod val="40000"/>
                <a:lumOff val="6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9a.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假如开设下列课程，您会喜欢哪些，您不必说具体哪个，请告诉我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电影课</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游戏课等兴趣爱好课程</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体育课</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数学课</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7" name="文字方塊 146">
              <a:extLst>
                <a:ext uri="{FF2B5EF4-FFF2-40B4-BE49-F238E27FC236}">
                  <a16:creationId xmlns:a16="http://schemas.microsoft.com/office/drawing/2014/main" id="{F6E488F9-5E8F-1145-A62B-2FD5F3267CE6}"/>
                </a:ext>
              </a:extLst>
            </p:cNvPr>
            <p:cNvSpPr txBox="1"/>
            <p:nvPr/>
          </p:nvSpPr>
          <p:spPr>
            <a:xfrm>
              <a:off x="6531245" y="294396"/>
              <a:ext cx="791117" cy="615553"/>
            </a:xfrm>
            <a:prstGeom prst="rect">
              <a:avLst/>
            </a:prstGeom>
            <a:solidFill>
              <a:schemeClr val="accent6">
                <a:lumMod val="60000"/>
                <a:lumOff val="4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9b.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假如开设下列课程，您会喜欢哪些，您不必说具体哪个，请告诉我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0-4</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电影课</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游戏课等兴趣爱好课程</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体育课</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思想政治课    </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数学课</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8" name="矩形 147">
              <a:extLst>
                <a:ext uri="{FF2B5EF4-FFF2-40B4-BE49-F238E27FC236}">
                  <a16:creationId xmlns:a16="http://schemas.microsoft.com/office/drawing/2014/main" id="{9C8BAC3C-FA6E-BF41-BBBA-01D59B0F7384}"/>
                </a:ext>
              </a:extLst>
            </p:cNvPr>
            <p:cNvSpPr/>
            <p:nvPr/>
          </p:nvSpPr>
          <p:spPr>
            <a:xfrm>
              <a:off x="5702697" y="968185"/>
              <a:ext cx="1634539" cy="677053"/>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9" name="文字方塊 148">
              <a:extLst>
                <a:ext uri="{FF2B5EF4-FFF2-40B4-BE49-F238E27FC236}">
                  <a16:creationId xmlns:a16="http://schemas.microsoft.com/office/drawing/2014/main" id="{9D5CEB11-653E-3245-B074-58603D8A175C}"/>
                </a:ext>
              </a:extLst>
            </p:cNvPr>
            <p:cNvSpPr txBox="1"/>
            <p:nvPr/>
          </p:nvSpPr>
          <p:spPr>
            <a:xfrm>
              <a:off x="5717958" y="977921"/>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政治认同</a:t>
              </a:r>
            </a:p>
          </p:txBody>
        </p:sp>
        <p:sp>
          <p:nvSpPr>
            <p:cNvPr id="150" name="文字方塊 149">
              <a:extLst>
                <a:ext uri="{FF2B5EF4-FFF2-40B4-BE49-F238E27FC236}">
                  <a16:creationId xmlns:a16="http://schemas.microsoft.com/office/drawing/2014/main" id="{6F1A5C91-DCD2-584F-8AC3-BB0E0353459E}"/>
                </a:ext>
              </a:extLst>
            </p:cNvPr>
            <p:cNvSpPr txBox="1"/>
            <p:nvPr/>
          </p:nvSpPr>
          <p:spPr>
            <a:xfrm>
              <a:off x="5723684" y="1066538"/>
              <a:ext cx="795267" cy="538609"/>
            </a:xfrm>
            <a:prstGeom prst="rect">
              <a:avLst/>
            </a:prstGeom>
            <a:solidFill>
              <a:schemeClr val="accent2">
                <a:lumMod val="40000"/>
                <a:lumOff val="6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10a.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您对下列哪些主体的工作满意，您不必说具体哪个，请告诉我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疫情期间的医护人员</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官方媒体</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自媒体</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1" name="文字方塊 150">
              <a:extLst>
                <a:ext uri="{FF2B5EF4-FFF2-40B4-BE49-F238E27FC236}">
                  <a16:creationId xmlns:a16="http://schemas.microsoft.com/office/drawing/2014/main" id="{1E2FBF98-A9D5-834A-8A11-23B28E74CE13}"/>
                </a:ext>
              </a:extLst>
            </p:cNvPr>
            <p:cNvSpPr txBox="1"/>
            <p:nvPr/>
          </p:nvSpPr>
          <p:spPr>
            <a:xfrm>
              <a:off x="6528514" y="1066537"/>
              <a:ext cx="791117" cy="538609"/>
            </a:xfrm>
            <a:prstGeom prst="rect">
              <a:avLst/>
            </a:prstGeom>
            <a:solidFill>
              <a:schemeClr val="accent6">
                <a:lumMod val="60000"/>
                <a:lumOff val="4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10b.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您对下列哪些主体的工作满意，您不必说具体哪个，请告诉我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0-4</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疫情期间的医护人员</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中央政府</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官方媒体</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自媒体</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grpSp>
      <p:sp>
        <p:nvSpPr>
          <p:cNvPr id="89" name="文字方塊 88">
            <a:extLst>
              <a:ext uri="{FF2B5EF4-FFF2-40B4-BE49-F238E27FC236}">
                <a16:creationId xmlns:a16="http://schemas.microsoft.com/office/drawing/2014/main" id="{95EA769E-FBC7-7740-AE15-CFB701BE053C}"/>
              </a:ext>
            </a:extLst>
          </p:cNvPr>
          <p:cNvSpPr txBox="1"/>
          <p:nvPr/>
        </p:nvSpPr>
        <p:spPr>
          <a:xfrm>
            <a:off x="4826822" y="2561659"/>
            <a:ext cx="755722" cy="615553"/>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8.</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您认为政府维护社会稳定的能力强么</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强</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一般强</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不强也不弱</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SimSun" panose="02010600030101010101" pitchFamily="2" charset="-122"/>
                <a:ea typeface="SimSun" panose="02010600030101010101" pitchFamily="2" charset="-122"/>
                <a:cs typeface="Times New Roman" panose="02020603050405020304" pitchFamily="18" charset="0"/>
              </a:rPr>
              <a:t>有点弱</a:t>
            </a:r>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弱</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8" name="文字方塊 87">
            <a:extLst>
              <a:ext uri="{FF2B5EF4-FFF2-40B4-BE49-F238E27FC236}">
                <a16:creationId xmlns:a16="http://schemas.microsoft.com/office/drawing/2014/main" id="{1FDF1948-89AD-2B48-8D0F-9334071B42E6}"/>
              </a:ext>
            </a:extLst>
          </p:cNvPr>
          <p:cNvSpPr txBox="1"/>
          <p:nvPr/>
        </p:nvSpPr>
        <p:spPr>
          <a:xfrm>
            <a:off x="4016670" y="2562150"/>
            <a:ext cx="755722" cy="615553"/>
          </a:xfrm>
          <a:prstGeom prst="rect">
            <a:avLst/>
          </a:prstGeom>
          <a:noFill/>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7.</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您对中央政府的工作有多满意呢</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满意</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在一定程度上满意</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既不满意也不不满意</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TW"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TW" altLang="en-US" sz="500" dirty="0">
                <a:latin typeface="SimSun" panose="02010600030101010101" pitchFamily="2" charset="-122"/>
                <a:ea typeface="SimSun" panose="02010600030101010101" pitchFamily="2" charset="-122"/>
                <a:cs typeface="Times New Roman" panose="02020603050405020304" pitchFamily="18" charset="0"/>
              </a:rPr>
              <a:t>有点不满意</a:t>
            </a:r>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E.</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不满意</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zh-TW" altLang="en-US"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85" name="矩形 84">
            <a:extLst>
              <a:ext uri="{FF2B5EF4-FFF2-40B4-BE49-F238E27FC236}">
                <a16:creationId xmlns:a16="http://schemas.microsoft.com/office/drawing/2014/main" id="{4094222A-ECD0-A84E-8F67-E10B9C05E262}"/>
              </a:ext>
            </a:extLst>
          </p:cNvPr>
          <p:cNvSpPr/>
          <p:nvPr/>
        </p:nvSpPr>
        <p:spPr>
          <a:xfrm>
            <a:off x="103104" y="2710484"/>
            <a:ext cx="3712814" cy="470064"/>
          </a:xfrm>
          <a:prstGeom prst="rect">
            <a:avLst/>
          </a:prstGeom>
          <a:solidFill>
            <a:schemeClr val="accent4">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01" name="矩形 100">
            <a:extLst>
              <a:ext uri="{FF2B5EF4-FFF2-40B4-BE49-F238E27FC236}">
                <a16:creationId xmlns:a16="http://schemas.microsoft.com/office/drawing/2014/main" id="{63D14F83-FFDE-0741-BBA6-7B34F4FAA1AD}"/>
              </a:ext>
            </a:extLst>
          </p:cNvPr>
          <p:cNvSpPr/>
          <p:nvPr/>
        </p:nvSpPr>
        <p:spPr>
          <a:xfrm>
            <a:off x="5770111" y="1620044"/>
            <a:ext cx="1634539" cy="671422"/>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2" name="文字方塊 101">
            <a:extLst>
              <a:ext uri="{FF2B5EF4-FFF2-40B4-BE49-F238E27FC236}">
                <a16:creationId xmlns:a16="http://schemas.microsoft.com/office/drawing/2014/main" id="{7868A1F9-85C9-BC48-A41B-D101376051A4}"/>
              </a:ext>
            </a:extLst>
          </p:cNvPr>
          <p:cNvSpPr txBox="1"/>
          <p:nvPr/>
        </p:nvSpPr>
        <p:spPr>
          <a:xfrm>
            <a:off x="5785372" y="1629780"/>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政府信任</a:t>
            </a:r>
          </a:p>
        </p:txBody>
      </p:sp>
      <p:sp>
        <p:nvSpPr>
          <p:cNvPr id="103" name="文字方塊 102">
            <a:extLst>
              <a:ext uri="{FF2B5EF4-FFF2-40B4-BE49-F238E27FC236}">
                <a16:creationId xmlns:a16="http://schemas.microsoft.com/office/drawing/2014/main" id="{4A7F5ADD-A61E-C947-B5E4-84F231ADB027}"/>
              </a:ext>
            </a:extLst>
          </p:cNvPr>
          <p:cNvSpPr txBox="1"/>
          <p:nvPr/>
        </p:nvSpPr>
        <p:spPr>
          <a:xfrm>
            <a:off x="5791098" y="1718397"/>
            <a:ext cx="804829" cy="461665"/>
          </a:xfrm>
          <a:prstGeom prst="rect">
            <a:avLst/>
          </a:prstGeom>
          <a:solidFill>
            <a:schemeClr val="accent2">
              <a:lumMod val="40000"/>
              <a:lumOff val="6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11a.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您会相信下列哪些信息来源？您不必说具体哪个，请告诉我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新加坡联合早报</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环球时报</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钟南山</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4" name="文字方塊 103">
            <a:extLst>
              <a:ext uri="{FF2B5EF4-FFF2-40B4-BE49-F238E27FC236}">
                <a16:creationId xmlns:a16="http://schemas.microsoft.com/office/drawing/2014/main" id="{5B26F9EF-7D71-2F4C-A1AC-DE9FDB9F377E}"/>
              </a:ext>
            </a:extLst>
          </p:cNvPr>
          <p:cNvSpPr txBox="1"/>
          <p:nvPr/>
        </p:nvSpPr>
        <p:spPr>
          <a:xfrm>
            <a:off x="6595928" y="1718396"/>
            <a:ext cx="791117" cy="538609"/>
          </a:xfrm>
          <a:prstGeom prst="rect">
            <a:avLst/>
          </a:prstGeom>
          <a:solidFill>
            <a:schemeClr val="accent6">
              <a:lumMod val="60000"/>
              <a:lumOff val="4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11b.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您会相信下列哪些信息来源？您不必说具体哪个，请告诉我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0-4</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新加坡联合早报</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环球时报</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国务院新闻发布会</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钟南山</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5" name="矩形 104">
            <a:extLst>
              <a:ext uri="{FF2B5EF4-FFF2-40B4-BE49-F238E27FC236}">
                <a16:creationId xmlns:a16="http://schemas.microsoft.com/office/drawing/2014/main" id="{3C9BA964-12EB-A54D-AC69-F30957A277E1}"/>
              </a:ext>
            </a:extLst>
          </p:cNvPr>
          <p:cNvSpPr/>
          <p:nvPr/>
        </p:nvSpPr>
        <p:spPr>
          <a:xfrm>
            <a:off x="5760549" y="2308681"/>
            <a:ext cx="1634539" cy="712279"/>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6" name="文字方塊 105">
            <a:extLst>
              <a:ext uri="{FF2B5EF4-FFF2-40B4-BE49-F238E27FC236}">
                <a16:creationId xmlns:a16="http://schemas.microsoft.com/office/drawing/2014/main" id="{1DC0B76B-7F90-D54D-83F6-FBD4629A368E}"/>
              </a:ext>
            </a:extLst>
          </p:cNvPr>
          <p:cNvSpPr txBox="1"/>
          <p:nvPr/>
        </p:nvSpPr>
        <p:spPr>
          <a:xfrm>
            <a:off x="5775810" y="2314123"/>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维稳能力感知</a:t>
            </a:r>
          </a:p>
        </p:txBody>
      </p:sp>
      <p:sp>
        <p:nvSpPr>
          <p:cNvPr id="107" name="文字方塊 106">
            <a:extLst>
              <a:ext uri="{FF2B5EF4-FFF2-40B4-BE49-F238E27FC236}">
                <a16:creationId xmlns:a16="http://schemas.microsoft.com/office/drawing/2014/main" id="{A8F40A13-9C1D-C74C-A594-D337CD0F809A}"/>
              </a:ext>
            </a:extLst>
          </p:cNvPr>
          <p:cNvSpPr txBox="1"/>
          <p:nvPr/>
        </p:nvSpPr>
        <p:spPr>
          <a:xfrm>
            <a:off x="5781537" y="2391310"/>
            <a:ext cx="776930" cy="615553"/>
          </a:xfrm>
          <a:prstGeom prst="rect">
            <a:avLst/>
          </a:prstGeom>
          <a:solidFill>
            <a:schemeClr val="accent2">
              <a:lumMod val="40000"/>
              <a:lumOff val="6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12a.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您认为中国政府下列哪些能力强，您不必说具体哪个，请告诉我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发展经济能力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民主能力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舆论管制能力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8" name="文字方塊 107">
            <a:extLst>
              <a:ext uri="{FF2B5EF4-FFF2-40B4-BE49-F238E27FC236}">
                <a16:creationId xmlns:a16="http://schemas.microsoft.com/office/drawing/2014/main" id="{D1E17FAA-5806-F846-A766-D337D58C8161}"/>
              </a:ext>
            </a:extLst>
          </p:cNvPr>
          <p:cNvSpPr txBox="1"/>
          <p:nvPr/>
        </p:nvSpPr>
        <p:spPr>
          <a:xfrm>
            <a:off x="6586366" y="2395119"/>
            <a:ext cx="791117" cy="615553"/>
          </a:xfrm>
          <a:prstGeom prst="rect">
            <a:avLst/>
          </a:prstGeom>
          <a:solidFill>
            <a:schemeClr val="accent6">
              <a:lumMod val="60000"/>
              <a:lumOff val="4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12b.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假如开设下列课程，您会喜欢哪些，您不必说具体哪个，请告诉我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0-4</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发展经济能力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民主能力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TW" altLang="en-US" sz="500" dirty="0">
                <a:latin typeface="Times New Roman" panose="02020603050405020304" pitchFamily="18" charset="0"/>
                <a:ea typeface="SimSun" panose="02010600030101010101" pitchFamily="2" charset="-122"/>
                <a:cs typeface="Times New Roman" panose="02020603050405020304" pitchFamily="18" charset="0"/>
              </a:rPr>
              <a:t>维护社会稳定能力</a:t>
            </a:r>
            <a:endParaRPr kumimoji="1" lang="en-US" altLang="zh-TW"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舆论管制能力</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9" name="文字方塊 108">
            <a:extLst>
              <a:ext uri="{FF2B5EF4-FFF2-40B4-BE49-F238E27FC236}">
                <a16:creationId xmlns:a16="http://schemas.microsoft.com/office/drawing/2014/main" id="{0EC9323F-84BD-304F-B068-0B3411FF655D}"/>
              </a:ext>
            </a:extLst>
          </p:cNvPr>
          <p:cNvSpPr txBox="1"/>
          <p:nvPr/>
        </p:nvSpPr>
        <p:spPr>
          <a:xfrm>
            <a:off x="121902" y="2720907"/>
            <a:ext cx="755722" cy="76944"/>
          </a:xfrm>
          <a:prstGeom prst="rect">
            <a:avLst/>
          </a:prstGeom>
          <a:noFill/>
        </p:spPr>
        <p:txBody>
          <a:bodyPr wrap="square" lIns="0" tIns="0" rIns="0" bIns="0" rtlCol="0">
            <a:spAutoFit/>
          </a:bodyPr>
          <a:lstStyle/>
          <a:p>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政治素养</a:t>
            </a:r>
          </a:p>
        </p:txBody>
      </p:sp>
      <p:sp>
        <p:nvSpPr>
          <p:cNvPr id="110" name="文字方塊 109">
            <a:extLst>
              <a:ext uri="{FF2B5EF4-FFF2-40B4-BE49-F238E27FC236}">
                <a16:creationId xmlns:a16="http://schemas.microsoft.com/office/drawing/2014/main" id="{6C8E082A-07ED-B845-A5A6-4F138B4B6B2B}"/>
              </a:ext>
            </a:extLst>
          </p:cNvPr>
          <p:cNvSpPr txBox="1"/>
          <p:nvPr/>
        </p:nvSpPr>
        <p:spPr>
          <a:xfrm>
            <a:off x="113081" y="2784500"/>
            <a:ext cx="1877424" cy="384721"/>
          </a:xfrm>
          <a:prstGeom prst="rect">
            <a:avLst/>
          </a:prstGeom>
          <a:solidFill>
            <a:schemeClr val="accent2">
              <a:lumMod val="40000"/>
              <a:lumOff val="6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13a.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您会相信下列哪些信息来源？您不必说具体哪个，请告诉我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香港苹果日报</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环球时报</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钟南山</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11" name="文字方塊 110">
            <a:extLst>
              <a:ext uri="{FF2B5EF4-FFF2-40B4-BE49-F238E27FC236}">
                <a16:creationId xmlns:a16="http://schemas.microsoft.com/office/drawing/2014/main" id="{636D9A40-1DCB-4842-9E6F-68AC4DF5E2AB}"/>
              </a:ext>
            </a:extLst>
          </p:cNvPr>
          <p:cNvSpPr txBox="1"/>
          <p:nvPr/>
        </p:nvSpPr>
        <p:spPr>
          <a:xfrm>
            <a:off x="2027333" y="2787700"/>
            <a:ext cx="1739537" cy="384721"/>
          </a:xfrm>
          <a:prstGeom prst="rect">
            <a:avLst/>
          </a:prstGeom>
          <a:solidFill>
            <a:schemeClr val="accent2">
              <a:lumMod val="40000"/>
              <a:lumOff val="60000"/>
            </a:schemeClr>
          </a:solidFill>
          <a:ln w="6350">
            <a:solidFill>
              <a:schemeClr val="tx1"/>
            </a:solidFill>
            <a:prstDash val="dash"/>
          </a:ln>
        </p:spPr>
        <p:txBody>
          <a:bodyPr wrap="square" lIns="0" tIns="0" rIns="0" bIns="0" rtlCol="0">
            <a:spAutoFit/>
          </a:bodyPr>
          <a:lstStyle/>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13b.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 您会相信下列哪些信息来源？您不必说具体哪个，请告诉我</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0-3</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之间的一个数字：</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香港苹果日报</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环球时报</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a:p>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D.</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美国纽约时报    </a:t>
            </a:r>
            <a:r>
              <a:rPr kumimoji="1" lang="en-US" altLang="zh-CN" sz="5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500" dirty="0">
                <a:latin typeface="Times New Roman" panose="02020603050405020304" pitchFamily="18" charset="0"/>
                <a:ea typeface="SimSun" panose="02010600030101010101" pitchFamily="2" charset="-122"/>
                <a:cs typeface="Times New Roman" panose="02020603050405020304" pitchFamily="18" charset="0"/>
              </a:rPr>
              <a:t>钟南山</a:t>
            </a:r>
            <a:endParaRPr kumimoji="1" lang="en-US" altLang="zh-CN" sz="5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274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6B61D16B-48DF-BF47-B9C7-235AE5424C51}"/>
              </a:ext>
            </a:extLst>
          </p:cNvPr>
          <p:cNvSpPr/>
          <p:nvPr/>
        </p:nvSpPr>
        <p:spPr>
          <a:xfrm>
            <a:off x="53053" y="31055"/>
            <a:ext cx="7468881" cy="3137540"/>
          </a:xfrm>
          <a:prstGeom prst="rect">
            <a:avLst/>
          </a:prstGeom>
          <a:solidFill>
            <a:schemeClr val="accent1">
              <a:lumMod val="20000"/>
              <a:lumOff val="8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60" name="矩形 59">
            <a:extLst>
              <a:ext uri="{FF2B5EF4-FFF2-40B4-BE49-F238E27FC236}">
                <a16:creationId xmlns:a16="http://schemas.microsoft.com/office/drawing/2014/main" id="{2B382361-3A8C-734A-BA6A-83EAB5DF6ED4}"/>
              </a:ext>
            </a:extLst>
          </p:cNvPr>
          <p:cNvSpPr/>
          <p:nvPr/>
        </p:nvSpPr>
        <p:spPr>
          <a:xfrm>
            <a:off x="5075364" y="108962"/>
            <a:ext cx="2323708" cy="2957550"/>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1" name="矩形 60">
            <a:extLst>
              <a:ext uri="{FF2B5EF4-FFF2-40B4-BE49-F238E27FC236}">
                <a16:creationId xmlns:a16="http://schemas.microsoft.com/office/drawing/2014/main" id="{CCAEE7AD-8EE5-E64E-B123-94095A4115D8}"/>
              </a:ext>
            </a:extLst>
          </p:cNvPr>
          <p:cNvSpPr/>
          <p:nvPr/>
        </p:nvSpPr>
        <p:spPr>
          <a:xfrm>
            <a:off x="160603" y="108961"/>
            <a:ext cx="2323708" cy="2957551"/>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7" name="文字方塊 36">
            <a:extLst>
              <a:ext uri="{FF2B5EF4-FFF2-40B4-BE49-F238E27FC236}">
                <a16:creationId xmlns:a16="http://schemas.microsoft.com/office/drawing/2014/main" id="{B20FA248-40C0-994E-85A6-7545D87B54E4}"/>
              </a:ext>
            </a:extLst>
          </p:cNvPr>
          <p:cNvSpPr txBox="1"/>
          <p:nvPr/>
        </p:nvSpPr>
        <p:spPr>
          <a:xfrm>
            <a:off x="234265" y="134793"/>
            <a:ext cx="2185116" cy="89538"/>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知识导向</a:t>
            </a:r>
          </a:p>
        </p:txBody>
      </p:sp>
      <p:sp>
        <p:nvSpPr>
          <p:cNvPr id="68" name="矩形 67">
            <a:extLst>
              <a:ext uri="{FF2B5EF4-FFF2-40B4-BE49-F238E27FC236}">
                <a16:creationId xmlns:a16="http://schemas.microsoft.com/office/drawing/2014/main" id="{E60684AC-2F94-084A-9A42-058FF5610063}"/>
              </a:ext>
            </a:extLst>
          </p:cNvPr>
          <p:cNvSpPr/>
          <p:nvPr/>
        </p:nvSpPr>
        <p:spPr>
          <a:xfrm>
            <a:off x="2635754" y="108962"/>
            <a:ext cx="2323708" cy="2957551"/>
          </a:xfrm>
          <a:prstGeom prst="rect">
            <a:avLst/>
          </a:prstGeom>
          <a:solidFill>
            <a:schemeClr val="accent2">
              <a:lumMod val="40000"/>
              <a:lumOff val="60000"/>
            </a:schemeClr>
          </a:solidFill>
          <a:ln w="127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9" name="文字方塊 38">
            <a:extLst>
              <a:ext uri="{FF2B5EF4-FFF2-40B4-BE49-F238E27FC236}">
                <a16:creationId xmlns:a16="http://schemas.microsoft.com/office/drawing/2014/main" id="{CFEEEBAF-85E9-2C4D-AEEA-7AD16F6E720D}"/>
              </a:ext>
            </a:extLst>
          </p:cNvPr>
          <p:cNvSpPr txBox="1"/>
          <p:nvPr/>
        </p:nvSpPr>
        <p:spPr>
          <a:xfrm>
            <a:off x="5150316" y="134793"/>
            <a:ext cx="2185116" cy="89538"/>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实践导向</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（职业教育课程思政）</a:t>
            </a:r>
            <a:endPar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6" name="文字方塊 45">
            <a:extLst>
              <a:ext uri="{FF2B5EF4-FFF2-40B4-BE49-F238E27FC236}">
                <a16:creationId xmlns:a16="http://schemas.microsoft.com/office/drawing/2014/main" id="{AD57B8CD-7F1B-D741-8AA2-4F70D8C24FAA}"/>
              </a:ext>
            </a:extLst>
          </p:cNvPr>
          <p:cNvSpPr txBox="1"/>
          <p:nvPr/>
        </p:nvSpPr>
        <p:spPr>
          <a:xfrm>
            <a:off x="234265" y="215968"/>
            <a:ext cx="2163556" cy="1828578"/>
          </a:xfrm>
          <a:prstGeom prst="rect">
            <a:avLst/>
          </a:prstGeom>
          <a:noFill/>
        </p:spPr>
        <p:txBody>
          <a:bodyPr wrap="square" lIns="0" tIns="0" rIns="0" bIns="0" rtlCol="0">
            <a:spAutoFit/>
          </a:bodyPr>
          <a:lstStyle/>
          <a:p>
            <a:pPr>
              <a:lnSpc>
                <a:spcPct val="150000"/>
              </a:lnSpc>
            </a:pPr>
            <a:r>
              <a:rPr lang="zh-TW" altLang="en-US" sz="500" dirty="0">
                <a:solidFill>
                  <a:srgbClr val="FF0000"/>
                </a:solidFill>
                <a:latin typeface="SimSun" panose="02010600030101010101" pitchFamily="2" charset="-122"/>
                <a:ea typeface="SimSun" panose="02010600030101010101" pitchFamily="2" charset="-122"/>
              </a:rPr>
              <a:t>我们今天讲的是十八大的历史性成就这个知识点</a:t>
            </a:r>
            <a:r>
              <a:rPr lang="zh-CN" altLang="en-US" sz="500" dirty="0">
                <a:solidFill>
                  <a:srgbClr val="FF0000"/>
                </a:solidFill>
                <a:latin typeface="SimSun" panose="02010600030101010101" pitchFamily="2" charset="-122"/>
                <a:ea typeface="SimSun" panose="02010600030101010101" pitchFamily="2" charset="-122"/>
              </a:rPr>
              <a:t>。</a:t>
            </a:r>
            <a:endParaRPr lang="zh-TW" altLang="en-US"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十八大的历史性成就主要包括</a:t>
            </a:r>
            <a:r>
              <a:rPr lang="zh-CN" altLang="en-US" sz="500" dirty="0">
                <a:solidFill>
                  <a:srgbClr val="333333"/>
                </a:solidFill>
                <a:latin typeface="SimSun" panose="02010600030101010101" pitchFamily="2" charset="-122"/>
                <a:ea typeface="SimSun" panose="02010600030101010101" pitchFamily="2" charset="-122"/>
              </a:rPr>
              <a:t>：</a:t>
            </a:r>
            <a:endParaRPr lang="zh-TW" altLang="en-US" sz="5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第一，</a:t>
            </a:r>
            <a:r>
              <a:rPr lang="zh-TW" altLang="en-US" sz="500" dirty="0">
                <a:solidFill>
                  <a:srgbClr val="FF0000"/>
                </a:solidFill>
                <a:latin typeface="SimSun" panose="02010600030101010101" pitchFamily="2" charset="-122"/>
                <a:ea typeface="SimSun" panose="02010600030101010101" pitchFamily="2" charset="-122"/>
              </a:rPr>
              <a:t>党的全面领导加强</a:t>
            </a:r>
            <a:r>
              <a:rPr lang="zh-TW" altLang="en-US" sz="500" dirty="0">
                <a:solidFill>
                  <a:srgbClr val="333333"/>
                </a:solidFill>
                <a:latin typeface="SimSun" panose="02010600030101010101" pitchFamily="2" charset="-122"/>
                <a:ea typeface="SimSun" panose="02010600030101010101" pitchFamily="2" charset="-122"/>
              </a:rPr>
              <a:t>。这包含两方面，一个是党的领导，一个是全面从严治党。全面从严治党的关键就是坚持和加强党的全面领导。</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第二，</a:t>
            </a:r>
            <a:r>
              <a:rPr lang="zh-TW" altLang="en-US" sz="500" dirty="0">
                <a:solidFill>
                  <a:srgbClr val="FF0000"/>
                </a:solidFill>
                <a:latin typeface="SimSun" panose="02010600030101010101" pitchFamily="2" charset="-122"/>
                <a:ea typeface="SimSun" panose="02010600030101010101" pitchFamily="2" charset="-122"/>
              </a:rPr>
              <a:t>全面深化改革成就</a:t>
            </a:r>
            <a:r>
              <a:rPr lang="zh-TW" altLang="en-US" sz="500" dirty="0">
                <a:solidFill>
                  <a:srgbClr val="333333"/>
                </a:solidFill>
                <a:latin typeface="SimSun" panose="02010600030101010101" pitchFamily="2" charset="-122"/>
                <a:ea typeface="SimSun" panose="02010600030101010101" pitchFamily="2" charset="-122"/>
              </a:rPr>
              <a:t>。</a:t>
            </a:r>
            <a:r>
              <a:rPr lang="en-US" altLang="zh-TW" sz="500" dirty="0">
                <a:solidFill>
                  <a:srgbClr val="333333"/>
                </a:solidFill>
                <a:latin typeface="SimSun" panose="02010600030101010101" pitchFamily="2" charset="-122"/>
                <a:ea typeface="SimSun" panose="02010600030101010101" pitchFamily="2" charset="-122"/>
              </a:rPr>
              <a:t>2013</a:t>
            </a:r>
            <a:r>
              <a:rPr lang="zh-TW" altLang="en-US" sz="500" dirty="0">
                <a:solidFill>
                  <a:srgbClr val="333333"/>
                </a:solidFill>
                <a:latin typeface="SimSun" panose="02010600030101010101" pitchFamily="2" charset="-122"/>
                <a:ea typeface="SimSun" panose="02010600030101010101" pitchFamily="2" charset="-122"/>
              </a:rPr>
              <a:t>年召开了党的十八届三中全会，对全面深化改革进行顶层设计，明确了时间表、路线图和总目标。</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第三，</a:t>
            </a:r>
            <a:r>
              <a:rPr lang="zh-TW" altLang="en-US" sz="500" dirty="0">
                <a:solidFill>
                  <a:srgbClr val="FF0000"/>
                </a:solidFill>
                <a:latin typeface="SimSun" panose="02010600030101010101" pitchFamily="2" charset="-122"/>
                <a:ea typeface="SimSun" panose="02010600030101010101" pitchFamily="2" charset="-122"/>
              </a:rPr>
              <a:t>经济建设成就</a:t>
            </a:r>
            <a:r>
              <a:rPr lang="zh-TW" altLang="en-US" sz="500" dirty="0">
                <a:solidFill>
                  <a:srgbClr val="333333"/>
                </a:solidFill>
                <a:latin typeface="SimSun" panose="02010600030101010101" pitchFamily="2" charset="-122"/>
                <a:ea typeface="SimSun" panose="02010600030101010101" pitchFamily="2" charset="-122"/>
              </a:rPr>
              <a:t>。提出创新、协调、绿色、开放、共享的新发展理念。</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第四，民主法制建设成就。积极发展社会主义民主政治，推进全面依法治国、党的领导、人民当家作主有机统一的制度建设全面加强。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第五，</a:t>
            </a:r>
            <a:r>
              <a:rPr lang="zh-TW" altLang="en-US" sz="500" dirty="0">
                <a:solidFill>
                  <a:srgbClr val="FF0000"/>
                </a:solidFill>
                <a:latin typeface="SimSun" panose="02010600030101010101" pitchFamily="2" charset="-122"/>
                <a:ea typeface="SimSun" panose="02010600030101010101" pitchFamily="2" charset="-122"/>
              </a:rPr>
              <a:t>思想文化建设成就</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社会主义核心价值观深入人心</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中华优秀传统文化得到广泛弘扬，互联网建设管理运用不断完善。国家的文化软实力和中华文化的影响力大幅提升。全党、全社会思想上团结统一，和以往相比更加巩固。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第六，</a:t>
            </a:r>
            <a:r>
              <a:rPr lang="zh-TW" altLang="en-US" sz="500" dirty="0">
                <a:solidFill>
                  <a:srgbClr val="FF0000"/>
                </a:solidFill>
                <a:latin typeface="SimSun" panose="02010600030101010101" pitchFamily="2" charset="-122"/>
                <a:ea typeface="SimSun" panose="02010600030101010101" pitchFamily="2" charset="-122"/>
              </a:rPr>
              <a:t>民生建设成就</a:t>
            </a:r>
            <a:r>
              <a:rPr lang="zh-TW" altLang="en-US" sz="500" dirty="0">
                <a:solidFill>
                  <a:srgbClr val="333333"/>
                </a:solidFill>
                <a:latin typeface="SimSun" panose="02010600030101010101" pitchFamily="2" charset="-122"/>
                <a:ea typeface="SimSun" panose="02010600030101010101" pitchFamily="2" charset="-122"/>
              </a:rPr>
              <a:t>。是脱贫攻坚取得了决定性进展。此外，教育、就业、分配、社保都在发生向好的变化，人民的获得感、幸福感、安全感也明显增强。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第七，</a:t>
            </a:r>
            <a:r>
              <a:rPr lang="zh-TW" altLang="en-US" sz="500" dirty="0">
                <a:solidFill>
                  <a:srgbClr val="FF0000"/>
                </a:solidFill>
                <a:latin typeface="SimSun" panose="02010600030101010101" pitchFamily="2" charset="-122"/>
                <a:ea typeface="SimSun" panose="02010600030101010101" pitchFamily="2" charset="-122"/>
              </a:rPr>
              <a:t>生态文明建设成就</a:t>
            </a:r>
            <a:r>
              <a:rPr lang="zh-TW" altLang="en-US" sz="500" dirty="0">
                <a:solidFill>
                  <a:srgbClr val="333333"/>
                </a:solidFill>
                <a:latin typeface="SimSun" panose="02010600030101010101" pitchFamily="2" charset="-122"/>
                <a:ea typeface="SimSun" panose="02010600030101010101" pitchFamily="2" charset="-122"/>
              </a:rPr>
              <a:t>，被纳入到中国特色社会主义总体布局。</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第八，</a:t>
            </a:r>
            <a:r>
              <a:rPr lang="zh-TW" altLang="en-US" sz="500" dirty="0">
                <a:solidFill>
                  <a:srgbClr val="FF0000"/>
                </a:solidFill>
                <a:latin typeface="SimSun" panose="02010600030101010101" pitchFamily="2" charset="-122"/>
                <a:ea typeface="SimSun" panose="02010600030101010101" pitchFamily="2" charset="-122"/>
              </a:rPr>
              <a:t>外交建设成就</a:t>
            </a:r>
            <a:r>
              <a:rPr lang="zh-CN" altLang="en-US" sz="500" dirty="0">
                <a:latin typeface="SimSun" panose="02010600030101010101" pitchFamily="2" charset="-122"/>
                <a:ea typeface="SimSun" panose="02010600030101010101" pitchFamily="2" charset="-122"/>
              </a:rPr>
              <a:t>，推进全方位外交，形成中国特色大国外交布局。</a:t>
            </a:r>
            <a:endParaRPr lang="zh-TW" altLang="en-US" sz="500" dirty="0">
              <a:latin typeface="SimSun" panose="02010600030101010101" pitchFamily="2" charset="-122"/>
              <a:ea typeface="SimSun" panose="02010600030101010101" pitchFamily="2" charset="-122"/>
            </a:endParaRPr>
          </a:p>
        </p:txBody>
      </p:sp>
      <p:sp>
        <p:nvSpPr>
          <p:cNvPr id="69" name="文字方塊 68">
            <a:extLst>
              <a:ext uri="{FF2B5EF4-FFF2-40B4-BE49-F238E27FC236}">
                <a16:creationId xmlns:a16="http://schemas.microsoft.com/office/drawing/2014/main" id="{111D3309-9518-1C49-9470-41B990216FBB}"/>
              </a:ext>
            </a:extLst>
          </p:cNvPr>
          <p:cNvSpPr txBox="1"/>
          <p:nvPr/>
        </p:nvSpPr>
        <p:spPr>
          <a:xfrm>
            <a:off x="2692936" y="215968"/>
            <a:ext cx="2163556" cy="2636491"/>
          </a:xfrm>
          <a:prstGeom prst="rect">
            <a:avLst/>
          </a:prstGeom>
          <a:noFill/>
        </p:spPr>
        <p:txBody>
          <a:bodyPr wrap="square" lIns="0" tIns="0" rIns="0" bIns="0" rtlCol="0">
            <a:spAutoFit/>
          </a:bodyPr>
          <a:lstStyle/>
          <a:p>
            <a:pPr>
              <a:lnSpc>
                <a:spcPct val="150000"/>
              </a:lnSpc>
            </a:pPr>
            <a:r>
              <a:rPr lang="zh-TW" altLang="en-US" sz="500" dirty="0">
                <a:solidFill>
                  <a:srgbClr val="FF0000"/>
                </a:solidFill>
                <a:latin typeface="SimSun" panose="02010600030101010101" pitchFamily="2" charset="-122"/>
                <a:ea typeface="SimSun" panose="02010600030101010101" pitchFamily="2" charset="-122"/>
              </a:rPr>
              <a:t>党的十九大报告用了一个词，说十八大以来这五年极不平凡。</a:t>
            </a:r>
            <a:endParaRPr lang="en-US" altLang="zh-TW"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第一，党的全面领导</a:t>
            </a:r>
            <a:r>
              <a:rPr lang="zh-TW" altLang="en-US" sz="500" dirty="0">
                <a:solidFill>
                  <a:srgbClr val="FF0000"/>
                </a:solidFill>
                <a:latin typeface="SimSun" panose="02010600030101010101" pitchFamily="2" charset="-122"/>
                <a:ea typeface="SimSun" panose="02010600030101010101" pitchFamily="2" charset="-122"/>
              </a:rPr>
              <a:t>明显加强</a:t>
            </a:r>
            <a:r>
              <a:rPr lang="zh-CN" altLang="en-US" sz="500" dirty="0">
                <a:solidFill>
                  <a:srgbClr val="333333"/>
                </a:solidFill>
                <a:latin typeface="SimSun" panose="02010600030101010101" pitchFamily="2" charset="-122"/>
                <a:ea typeface="SimSun" panose="02010600030101010101" pitchFamily="2" charset="-122"/>
              </a:rPr>
              <a:t>，</a:t>
            </a:r>
            <a:r>
              <a:rPr lang="zh-CN" altLang="en-US" sz="500" dirty="0">
                <a:solidFill>
                  <a:srgbClr val="FF0000"/>
                </a:solidFill>
                <a:latin typeface="SimSun" panose="02010600030101010101" pitchFamily="2" charset="-122"/>
                <a:ea typeface="SimSun" panose="02010600030101010101" pitchFamily="2" charset="-122"/>
              </a:rPr>
              <a:t>全面从严治党成效卓著</a:t>
            </a:r>
            <a:r>
              <a:rPr lang="zh-TW" altLang="en-US" sz="500" dirty="0">
                <a:solidFill>
                  <a:srgbClr val="333333"/>
                </a:solidFill>
                <a:latin typeface="SimSun" panose="02010600030101010101" pitchFamily="2" charset="-122"/>
                <a:ea typeface="SimSun" panose="02010600030101010101" pitchFamily="2" charset="-122"/>
              </a:rPr>
              <a:t>。这包含两方面，一个是党的领导，一个是全面从严治党。</a:t>
            </a:r>
            <a:r>
              <a:rPr lang="zh-TW" altLang="en-US" sz="500" dirty="0">
                <a:solidFill>
                  <a:srgbClr val="FF0000"/>
                </a:solidFill>
                <a:latin typeface="SimSun" panose="02010600030101010101" pitchFamily="2" charset="-122"/>
                <a:ea typeface="SimSun" panose="02010600030101010101" pitchFamily="2" charset="-122"/>
              </a:rPr>
              <a:t>习近平总书记指出</a:t>
            </a:r>
            <a:r>
              <a:rPr lang="zh-CN" altLang="en-US" sz="500" dirty="0">
                <a:solidFill>
                  <a:srgbClr val="FF0000"/>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全面从严治党的关键就是坚持和加强党的全面领导。</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第二，全面深化改革</a:t>
            </a:r>
            <a:r>
              <a:rPr lang="zh-TW" altLang="en-US" sz="500" dirty="0">
                <a:solidFill>
                  <a:srgbClr val="FF0000"/>
                </a:solidFill>
                <a:latin typeface="SimSun" panose="02010600030101010101" pitchFamily="2" charset="-122"/>
                <a:ea typeface="SimSun" panose="02010600030101010101" pitchFamily="2" charset="-122"/>
              </a:rPr>
              <a:t>取得重大突破</a:t>
            </a:r>
            <a:r>
              <a:rPr lang="zh-TW" altLang="en-US" sz="500" dirty="0">
                <a:solidFill>
                  <a:srgbClr val="333333"/>
                </a:solidFill>
                <a:latin typeface="SimSun" panose="02010600030101010101" pitchFamily="2" charset="-122"/>
                <a:ea typeface="SimSun" panose="02010600030101010101" pitchFamily="2" charset="-122"/>
              </a:rPr>
              <a:t>。</a:t>
            </a:r>
            <a:r>
              <a:rPr lang="en-US" altLang="zh-TW" sz="500" dirty="0">
                <a:solidFill>
                  <a:srgbClr val="333333"/>
                </a:solidFill>
                <a:latin typeface="SimSun" panose="02010600030101010101" pitchFamily="2" charset="-122"/>
                <a:ea typeface="SimSun" panose="02010600030101010101" pitchFamily="2" charset="-122"/>
              </a:rPr>
              <a:t>2013</a:t>
            </a:r>
            <a:r>
              <a:rPr lang="zh-TW" altLang="en-US" sz="500" dirty="0">
                <a:solidFill>
                  <a:srgbClr val="333333"/>
                </a:solidFill>
                <a:latin typeface="SimSun" panose="02010600030101010101" pitchFamily="2" charset="-122"/>
                <a:ea typeface="SimSun" panose="02010600030101010101" pitchFamily="2" charset="-122"/>
              </a:rPr>
              <a:t>年召开了党的十八届三中全会。</a:t>
            </a:r>
            <a:r>
              <a:rPr lang="zh-TW" altLang="en-US" sz="500" dirty="0">
                <a:solidFill>
                  <a:srgbClr val="FF0000"/>
                </a:solidFill>
                <a:latin typeface="SimSun" panose="02010600030101010101" pitchFamily="2" charset="-122"/>
                <a:ea typeface="SimSun" panose="02010600030101010101" pitchFamily="2" charset="-122"/>
              </a:rPr>
              <a:t>习近平总书记担任中央全面深化改革委员会主任</a:t>
            </a:r>
            <a:r>
              <a:rPr lang="zh-CN" altLang="en-US" sz="500" dirty="0">
                <a:solidFill>
                  <a:srgbClr val="FF0000"/>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对全面深化改革进行顶层设计，明确了时间表、路线图和总目标。</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第三，经济建设</a:t>
            </a:r>
            <a:r>
              <a:rPr lang="zh-TW" altLang="en-US" sz="500" dirty="0">
                <a:solidFill>
                  <a:srgbClr val="FF0000"/>
                </a:solidFill>
                <a:latin typeface="SimSun" panose="02010600030101010101" pitchFamily="2" charset="-122"/>
                <a:ea typeface="SimSun" panose="02010600030101010101" pitchFamily="2" charset="-122"/>
              </a:rPr>
              <a:t>取得重大成就</a:t>
            </a:r>
            <a:r>
              <a:rPr lang="zh-TW"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习近平总书记提出</a:t>
            </a:r>
            <a:r>
              <a:rPr lang="zh-TW" altLang="en-US" sz="500" dirty="0">
                <a:solidFill>
                  <a:srgbClr val="333333"/>
                </a:solidFill>
                <a:latin typeface="SimSun" panose="02010600030101010101" pitchFamily="2" charset="-122"/>
                <a:ea typeface="SimSun" panose="02010600030101010101" pitchFamily="2" charset="-122"/>
              </a:rPr>
              <a:t>提出创新、协调、绿色、开放、共享的新发展理念。</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第四，民主法制建设迈出重大步伐。</a:t>
            </a:r>
            <a:r>
              <a:rPr lang="zh-TW" altLang="en-US" sz="500" dirty="0">
                <a:solidFill>
                  <a:srgbClr val="FF0000"/>
                </a:solidFill>
                <a:latin typeface="SimSun" panose="02010600030101010101" pitchFamily="2" charset="-122"/>
                <a:ea typeface="SimSun" panose="02010600030101010101" pitchFamily="2" charset="-122"/>
              </a:rPr>
              <a:t>以习近平同志为核心的党中央</a:t>
            </a:r>
            <a:r>
              <a:rPr lang="zh-TW" altLang="en-US" sz="500" dirty="0">
                <a:solidFill>
                  <a:srgbClr val="333333"/>
                </a:solidFill>
                <a:latin typeface="SimSun" panose="02010600030101010101" pitchFamily="2" charset="-122"/>
                <a:ea typeface="SimSun" panose="02010600030101010101" pitchFamily="2" charset="-122"/>
              </a:rPr>
              <a:t>积极发展社会主义民主政治，推进全面依法治国、党的领导、人民当家作主有机统一的制度建设全面加强。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第五，</a:t>
            </a:r>
            <a:r>
              <a:rPr lang="zh-TW" altLang="en-US" sz="500" dirty="0">
                <a:solidFill>
                  <a:srgbClr val="FF0000"/>
                </a:solidFill>
                <a:latin typeface="SimSun" panose="02010600030101010101" pitchFamily="2" charset="-122"/>
                <a:ea typeface="SimSun" panose="02010600030101010101" pitchFamily="2" charset="-122"/>
              </a:rPr>
              <a:t>党在意识形态领域的主导权和话语权增强，社会主义核心价值观深入人心</a:t>
            </a:r>
            <a:r>
              <a:rPr lang="zh-TW"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以习近平同志为核心的党中央</a:t>
            </a:r>
            <a:r>
              <a:rPr lang="zh-TW" altLang="en-US" sz="500" dirty="0">
                <a:solidFill>
                  <a:srgbClr val="333333"/>
                </a:solidFill>
                <a:latin typeface="SimSun" panose="02010600030101010101" pitchFamily="2" charset="-122"/>
                <a:ea typeface="SimSun" panose="02010600030101010101" pitchFamily="2" charset="-122"/>
              </a:rPr>
              <a:t>广泛弘扬中华优秀传统文化，不断完善互联网建设管理运用。国家的文化软实力和中华文化的影响力大幅提升。全党、全社会思想上团结统一，和以往相比更加巩固。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第六，</a:t>
            </a:r>
            <a:r>
              <a:rPr lang="zh-TW" altLang="en-US" sz="500" dirty="0">
                <a:solidFill>
                  <a:srgbClr val="FF0000"/>
                </a:solidFill>
                <a:latin typeface="SimSun" panose="02010600030101010101" pitchFamily="2" charset="-122"/>
                <a:ea typeface="SimSun" panose="02010600030101010101" pitchFamily="2" charset="-122"/>
              </a:rPr>
              <a:t>在以习近平同志为核心的党中央的领导下</a:t>
            </a:r>
            <a:r>
              <a:rPr lang="zh-CN" altLang="en-US" sz="500" dirty="0">
                <a:solidFill>
                  <a:srgbClr val="FF0000"/>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人民生活不断改善。脱贫攻坚取得了决定性进展。此外，教育、就业、分配、社保都在发生向好的变化，人民的获得感、幸福感、安全感也明显增强。</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第七，</a:t>
            </a:r>
            <a:r>
              <a:rPr lang="zh-TW" altLang="en-US" sz="500" dirty="0">
                <a:solidFill>
                  <a:srgbClr val="FF0000"/>
                </a:solidFill>
                <a:latin typeface="SimSun" panose="02010600030101010101" pitchFamily="2" charset="-122"/>
                <a:ea typeface="SimSun" panose="02010600030101010101" pitchFamily="2" charset="-122"/>
              </a:rPr>
              <a:t>在以习近平同志为核心的党中央的领导下</a:t>
            </a:r>
            <a:r>
              <a:rPr lang="zh-CN" altLang="en-US" sz="500" dirty="0">
                <a:solidFill>
                  <a:srgbClr val="FF0000"/>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生态文明建设取得显著成效，被纳入到中国特色社会主义总体布局。</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第八，</a:t>
            </a:r>
            <a:r>
              <a:rPr lang="zh-TW" altLang="en-US" sz="500" dirty="0">
                <a:solidFill>
                  <a:srgbClr val="FF0000"/>
                </a:solidFill>
                <a:latin typeface="SimSun" panose="02010600030101010101" pitchFamily="2" charset="-122"/>
                <a:ea typeface="SimSun" panose="02010600030101010101" pitchFamily="2" charset="-122"/>
              </a:rPr>
              <a:t>推进全方位外交，形成中国特色大国外交布局。</a:t>
            </a:r>
            <a:r>
              <a:rPr lang="en-US" altLang="zh-TW" sz="500" dirty="0">
                <a:solidFill>
                  <a:srgbClr val="333333"/>
                </a:solidFill>
                <a:latin typeface="SimSun" panose="02010600030101010101" pitchFamily="2" charset="-122"/>
                <a:ea typeface="SimSun" panose="02010600030101010101" pitchFamily="2" charset="-122"/>
              </a:rPr>
              <a:t>2018</a:t>
            </a:r>
            <a:r>
              <a:rPr lang="zh-TW" altLang="en-US" sz="500" dirty="0">
                <a:solidFill>
                  <a:srgbClr val="333333"/>
                </a:solidFill>
                <a:latin typeface="SimSun" panose="02010600030101010101" pitchFamily="2" charset="-122"/>
                <a:ea typeface="SimSun" panose="02010600030101010101" pitchFamily="2" charset="-122"/>
              </a:rPr>
              <a:t>年，中央外事工作会议明确提出外交大权在党中央。</a:t>
            </a:r>
            <a:r>
              <a:rPr lang="zh-TW" altLang="en-US" sz="500" dirty="0">
                <a:solidFill>
                  <a:srgbClr val="FF0000"/>
                </a:solidFill>
                <a:latin typeface="SimSun" panose="02010600030101010101" pitchFamily="2" charset="-122"/>
                <a:ea typeface="SimSun" panose="02010600030101010101" pitchFamily="2" charset="-122"/>
              </a:rPr>
              <a:t>党管外交，党是领导一切的。</a:t>
            </a:r>
          </a:p>
        </p:txBody>
      </p:sp>
      <p:sp>
        <p:nvSpPr>
          <p:cNvPr id="38" name="文字方塊 37">
            <a:extLst>
              <a:ext uri="{FF2B5EF4-FFF2-40B4-BE49-F238E27FC236}">
                <a16:creationId xmlns:a16="http://schemas.microsoft.com/office/drawing/2014/main" id="{5B36C153-3B67-FB49-A606-54D917757250}"/>
              </a:ext>
            </a:extLst>
          </p:cNvPr>
          <p:cNvSpPr txBox="1"/>
          <p:nvPr/>
        </p:nvSpPr>
        <p:spPr>
          <a:xfrm>
            <a:off x="2692290" y="126430"/>
            <a:ext cx="2185116" cy="89538"/>
          </a:xfrm>
          <a:prstGeom prst="rect">
            <a:avLst/>
          </a:prstGeom>
          <a:noFill/>
        </p:spPr>
        <p:txBody>
          <a:bodyPr wrap="square" lIns="0" tIns="0" rIns="0" bIns="0" rtlCol="0">
            <a:spAutoFit/>
          </a:bodyPr>
          <a:lstStyle/>
          <a:p>
            <a:pPr algn="ct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讲义</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en-US" altLang="zh-CN" sz="500" b="1" dirty="0">
                <a:latin typeface="Times New Roman" panose="02020603050405020304" pitchFamily="18" charset="0"/>
                <a:ea typeface="SimSun" panose="02010600030101010101" pitchFamily="2" charset="-122"/>
                <a:cs typeface="Times New Roman" panose="02020603050405020304" pitchFamily="18" charset="0"/>
              </a:rPr>
              <a:t>&amp;</a:t>
            </a:r>
            <a:r>
              <a:rPr kumimoji="1" lang="zh-CN" altLang="en-US" sz="500" b="1" dirty="0">
                <a:latin typeface="Times New Roman" panose="02020603050405020304" pitchFamily="18" charset="0"/>
                <a:ea typeface="SimSun" panose="02010600030101010101" pitchFamily="2" charset="-122"/>
                <a:cs typeface="Times New Roman" panose="02020603050405020304" pitchFamily="18" charset="0"/>
              </a:rPr>
              <a:t> </a:t>
            </a:r>
            <a:r>
              <a:rPr kumimoji="1" lang="zh-TW" altLang="en-US" sz="500" b="1" dirty="0">
                <a:latin typeface="Times New Roman" panose="02020603050405020304" pitchFamily="18" charset="0"/>
                <a:ea typeface="SimSun" panose="02010600030101010101" pitchFamily="2" charset="-122"/>
                <a:cs typeface="Times New Roman" panose="02020603050405020304" pitchFamily="18" charset="0"/>
              </a:rPr>
              <a:t>宣传导向</a:t>
            </a:r>
          </a:p>
        </p:txBody>
      </p:sp>
      <p:sp>
        <p:nvSpPr>
          <p:cNvPr id="70" name="文字方塊 69">
            <a:extLst>
              <a:ext uri="{FF2B5EF4-FFF2-40B4-BE49-F238E27FC236}">
                <a16:creationId xmlns:a16="http://schemas.microsoft.com/office/drawing/2014/main" id="{3C68B850-1204-D54A-BB19-8C5D9BEAA545}"/>
              </a:ext>
            </a:extLst>
          </p:cNvPr>
          <p:cNvSpPr txBox="1"/>
          <p:nvPr/>
        </p:nvSpPr>
        <p:spPr>
          <a:xfrm>
            <a:off x="5150316" y="217927"/>
            <a:ext cx="2163556" cy="2636491"/>
          </a:xfrm>
          <a:prstGeom prst="rect">
            <a:avLst/>
          </a:prstGeom>
          <a:noFill/>
        </p:spPr>
        <p:txBody>
          <a:bodyPr wrap="square" lIns="0" tIns="0" rIns="0" bIns="0" rtlCol="0">
            <a:spAutoFit/>
          </a:bodyPr>
          <a:lstStyle/>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第一，在党的领导方面</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全面从严治党的关键就是坚持和加强党的全面领导。</a:t>
            </a:r>
          </a:p>
          <a:p>
            <a:pPr>
              <a:lnSpc>
                <a:spcPct val="150000"/>
              </a:lnSpc>
            </a:pPr>
            <a:r>
              <a:rPr lang="zh-TW" altLang="en-US" sz="500" dirty="0">
                <a:solidFill>
                  <a:srgbClr val="FF0000"/>
                </a:solidFill>
                <a:latin typeface="SimSun" panose="02010600030101010101" pitchFamily="2" charset="-122"/>
                <a:ea typeface="SimSun" panose="02010600030101010101" pitchFamily="2" charset="-122"/>
              </a:rPr>
              <a:t>站位新时代，高等职业教育要发挥党委统揽作用</a:t>
            </a:r>
            <a:r>
              <a:rPr lang="en-US" altLang="zh-TW" sz="500" dirty="0">
                <a:solidFill>
                  <a:srgbClr val="FF0000"/>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坚持和加强党的全面领导</a:t>
            </a:r>
            <a:r>
              <a:rPr lang="zh-CN" altLang="en-US" sz="500" dirty="0">
                <a:solidFill>
                  <a:srgbClr val="FF0000"/>
                </a:solidFill>
                <a:latin typeface="SimSun" panose="02010600030101010101" pitchFamily="2" charset="-122"/>
                <a:ea typeface="SimSun" panose="02010600030101010101" pitchFamily="2" charset="-122"/>
              </a:rPr>
              <a:t>。</a:t>
            </a:r>
            <a:endParaRPr lang="en-US" altLang="zh-CN"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第二，在全面深化改革方面</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十八届三中全会通过的</a:t>
            </a:r>
            <a:r>
              <a:rPr lang="en-US" altLang="zh-TW"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关于全面深化改革若干重大问题的决定</a:t>
            </a:r>
            <a:r>
              <a:rPr lang="en-US" altLang="zh-TW"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强调，要使市场在资源配置中起决定性作用和更好发挥政府作用。对职业教育和继续教育而言，就是要充分发挥经济社会需求的导向作用，满足经济转型升级、社会管理创新和人的全面发展的要求。</a:t>
            </a:r>
            <a:endParaRPr lang="en-US" altLang="zh-TW" sz="5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第三，在经济建设方面。在创新、协调、绿色、开放、共享的新发展理念指导下</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要推进管理体制和办学体制改革</a:t>
            </a:r>
            <a:r>
              <a:rPr lang="en-US" altLang="zh-TW" sz="500" dirty="0">
                <a:solidFill>
                  <a:srgbClr val="FF0000"/>
                </a:solidFill>
                <a:latin typeface="SimSun" panose="02010600030101010101" pitchFamily="2" charset="-122"/>
                <a:ea typeface="SimSun" panose="02010600030101010101" pitchFamily="2" charset="-122"/>
              </a:rPr>
              <a:t>,</a:t>
            </a:r>
            <a:r>
              <a:rPr lang="zh-TW" altLang="en-US" sz="500" dirty="0">
                <a:solidFill>
                  <a:srgbClr val="FF0000"/>
                </a:solidFill>
                <a:latin typeface="SimSun" panose="02010600030101010101" pitchFamily="2" charset="-122"/>
                <a:ea typeface="SimSun" panose="02010600030101010101" pitchFamily="2" charset="-122"/>
              </a:rPr>
              <a:t>促进职业教育与经济建设、社会发展紧密结合</a:t>
            </a:r>
            <a:r>
              <a:rPr lang="zh-CN" altLang="en-US" sz="500" dirty="0">
                <a:solidFill>
                  <a:srgbClr val="FF0000"/>
                </a:solidFill>
                <a:latin typeface="SimSun" panose="02010600030101010101" pitchFamily="2" charset="-122"/>
                <a:ea typeface="SimSun" panose="02010600030101010101" pitchFamily="2" charset="-122"/>
              </a:rPr>
              <a:t>。</a:t>
            </a:r>
            <a:endParaRPr lang="zh-TW" altLang="en-US"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第四，在民主法制建设方面</a:t>
            </a:r>
            <a:r>
              <a:rPr lang="zh-CN" altLang="en-US" sz="500" dirty="0">
                <a:solidFill>
                  <a:srgbClr val="333333"/>
                </a:solidFill>
                <a:latin typeface="SimSun" panose="02010600030101010101" pitchFamily="2" charset="-122"/>
                <a:ea typeface="SimSun" panose="02010600030101010101" pitchFamily="2" charset="-122"/>
              </a:rPr>
              <a:t>，我国</a:t>
            </a:r>
            <a:r>
              <a:rPr lang="zh-TW" altLang="en-US" sz="500" dirty="0">
                <a:solidFill>
                  <a:srgbClr val="333333"/>
                </a:solidFill>
                <a:latin typeface="SimSun" panose="02010600030101010101" pitchFamily="2" charset="-122"/>
                <a:ea typeface="SimSun" panose="02010600030101010101" pitchFamily="2" charset="-122"/>
              </a:rPr>
              <a:t>推进全面依法治国、党的领导、人民当家作主有机统一的制度建设全面加强。</a:t>
            </a:r>
            <a:r>
              <a:rPr lang="zh-TW" altLang="en-US" sz="500" dirty="0">
                <a:solidFill>
                  <a:srgbClr val="FF0000"/>
                </a:solidFill>
                <a:latin typeface="SimSun" panose="02010600030101010101" pitchFamily="2" charset="-122"/>
                <a:ea typeface="SimSun" panose="02010600030101010101" pitchFamily="2" charset="-122"/>
              </a:rPr>
              <a:t>改善职业教育执法监督和督导评估、常态化监督评估，推进了法治职教进程。</a:t>
            </a:r>
            <a:endParaRPr lang="en-US" altLang="zh-TW"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第五，在思想文化建设领域</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社会主义核心价值观深入人心</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中华优秀传统文化得到广泛弘扬</a:t>
            </a:r>
            <a:r>
              <a:rPr lang="zh-CN" altLang="en-US" sz="500" dirty="0">
                <a:solidFill>
                  <a:srgbClr val="333333"/>
                </a:solidFill>
                <a:latin typeface="SimSun" panose="02010600030101010101" pitchFamily="2" charset="-122"/>
                <a:ea typeface="SimSun" panose="02010600030101010101" pitchFamily="2" charset="-122"/>
              </a:rPr>
              <a:t>。</a:t>
            </a:r>
            <a:r>
              <a:rPr lang="zh-CN" altLang="en-US" sz="500" dirty="0">
                <a:solidFill>
                  <a:srgbClr val="FF0000"/>
                </a:solidFill>
                <a:latin typeface="SimSun" panose="02010600030101010101" pitchFamily="2" charset="-122"/>
                <a:ea typeface="SimSun" panose="02010600030101010101" pitchFamily="2" charset="-122"/>
              </a:rPr>
              <a:t>高等职业院校由于其职业化教育的特殊性</a:t>
            </a:r>
            <a:r>
              <a:rPr lang="en-US" altLang="zh-CN" sz="500" dirty="0">
                <a:solidFill>
                  <a:srgbClr val="FF0000"/>
                </a:solidFill>
                <a:latin typeface="SimSun" panose="02010600030101010101" pitchFamily="2" charset="-122"/>
                <a:ea typeface="SimSun" panose="02010600030101010101" pitchFamily="2" charset="-122"/>
              </a:rPr>
              <a:t>,</a:t>
            </a:r>
            <a:r>
              <a:rPr lang="zh-CN" altLang="en-US" sz="500" dirty="0">
                <a:solidFill>
                  <a:srgbClr val="FF0000"/>
                </a:solidFill>
                <a:latin typeface="SimSun" panose="02010600030101010101" pitchFamily="2" charset="-122"/>
                <a:ea typeface="SimSun" panose="02010600030101010101" pitchFamily="2" charset="-122"/>
              </a:rPr>
              <a:t>在技能培训和服务社会的同时</a:t>
            </a:r>
            <a:r>
              <a:rPr lang="en-US" altLang="zh-CN" sz="500" dirty="0">
                <a:solidFill>
                  <a:srgbClr val="FF0000"/>
                </a:solidFill>
                <a:latin typeface="SimSun" panose="02010600030101010101" pitchFamily="2" charset="-122"/>
                <a:ea typeface="SimSun" panose="02010600030101010101" pitchFamily="2" charset="-122"/>
              </a:rPr>
              <a:t>,</a:t>
            </a:r>
            <a:r>
              <a:rPr lang="zh-CN" altLang="en-US" sz="500" dirty="0">
                <a:solidFill>
                  <a:srgbClr val="FF0000"/>
                </a:solidFill>
                <a:latin typeface="SimSun" panose="02010600030101010101" pitchFamily="2" charset="-122"/>
                <a:ea typeface="SimSun" panose="02010600030101010101" pitchFamily="2" charset="-122"/>
              </a:rPr>
              <a:t>要对社会主义核心价值观进行理论联系实际的实践与研究。</a:t>
            </a:r>
            <a:endParaRPr lang="en-US" altLang="zh-TW" sz="5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第六，在民生建设方面</a:t>
            </a:r>
            <a:r>
              <a:rPr lang="zh-CN" altLang="en-US" sz="500" dirty="0">
                <a:solidFill>
                  <a:srgbClr val="333333"/>
                </a:solidFill>
                <a:latin typeface="SimSun" panose="02010600030101010101" pitchFamily="2" charset="-122"/>
                <a:ea typeface="SimSun" panose="02010600030101010101" pitchFamily="2" charset="-122"/>
              </a:rPr>
              <a:t>，</a:t>
            </a:r>
            <a:r>
              <a:rPr lang="zh-TW" altLang="en-US" sz="500" dirty="0">
                <a:solidFill>
                  <a:srgbClr val="333333"/>
                </a:solidFill>
                <a:latin typeface="SimSun" panose="02010600030101010101" pitchFamily="2" charset="-122"/>
                <a:ea typeface="SimSun" panose="02010600030101010101" pitchFamily="2" charset="-122"/>
              </a:rPr>
              <a:t>是脱贫攻坚取得了决定性进展。人民的获得感、幸福感、安全感也明显增强。</a:t>
            </a:r>
            <a:r>
              <a:rPr lang="zh-TW" altLang="en-US" sz="500" dirty="0">
                <a:solidFill>
                  <a:srgbClr val="FF0000"/>
                </a:solidFill>
                <a:latin typeface="SimSun" panose="02010600030101010101" pitchFamily="2" charset="-122"/>
                <a:ea typeface="SimSun" panose="02010600030101010101" pitchFamily="2" charset="-122"/>
              </a:rPr>
              <a:t>转变经济发展方式赋予职业教育新使命是加快转变经济发展方式和改善民生的迫切要求</a:t>
            </a:r>
            <a:r>
              <a:rPr lang="zh-CN" altLang="en-US" sz="500" dirty="0">
                <a:solidFill>
                  <a:srgbClr val="FF0000"/>
                </a:solidFill>
                <a:latin typeface="SimSun" panose="02010600030101010101" pitchFamily="2" charset="-122"/>
                <a:ea typeface="SimSun" panose="02010600030101010101" pitchFamily="2" charset="-122"/>
              </a:rPr>
              <a:t>。</a:t>
            </a:r>
            <a:br>
              <a:rPr lang="zh-TW" altLang="en-US" sz="500" dirty="0">
                <a:solidFill>
                  <a:srgbClr val="333333"/>
                </a:solidFill>
                <a:latin typeface="SimSun" panose="02010600030101010101" pitchFamily="2" charset="-122"/>
                <a:ea typeface="SimSun" panose="02010600030101010101" pitchFamily="2" charset="-122"/>
              </a:rPr>
            </a:br>
            <a:r>
              <a:rPr lang="zh-TW" altLang="en-US" sz="500" dirty="0">
                <a:solidFill>
                  <a:srgbClr val="333333"/>
                </a:solidFill>
                <a:latin typeface="SimSun" panose="02010600030101010101" pitchFamily="2" charset="-122"/>
                <a:ea typeface="SimSun" panose="02010600030101010101" pitchFamily="2" charset="-122"/>
              </a:rPr>
              <a:t>第七，</a:t>
            </a:r>
            <a:r>
              <a:rPr lang="zh-TW" altLang="en-US" sz="500" dirty="0">
                <a:latin typeface="SimSun" panose="02010600030101010101" pitchFamily="2" charset="-122"/>
                <a:ea typeface="SimSun" panose="02010600030101010101" pitchFamily="2" charset="-122"/>
              </a:rPr>
              <a:t>生态文明建设成就</a:t>
            </a:r>
            <a:r>
              <a:rPr lang="zh-TW" altLang="en-US" sz="500" dirty="0">
                <a:solidFill>
                  <a:srgbClr val="333333"/>
                </a:solidFill>
                <a:latin typeface="SimSun" panose="02010600030101010101" pitchFamily="2" charset="-122"/>
                <a:ea typeface="SimSun" panose="02010600030101010101" pitchFamily="2" charset="-122"/>
              </a:rPr>
              <a:t>，被纳入到中国特色社会主义总体布局。</a:t>
            </a:r>
            <a:r>
              <a:rPr lang="zh-TW" altLang="en-US" sz="500" dirty="0">
                <a:solidFill>
                  <a:srgbClr val="FF0000"/>
                </a:solidFill>
                <a:latin typeface="SimSun" panose="02010600030101010101" pitchFamily="2" charset="-122"/>
                <a:ea typeface="SimSun" panose="02010600030101010101" pitchFamily="2" charset="-122"/>
              </a:rPr>
              <a:t>职教毕业生作为千万家企业一线岗位的从业者，在促进经济绿色发展、推动生态文明建设中的作用不可估量。</a:t>
            </a:r>
          </a:p>
          <a:p>
            <a:pPr>
              <a:lnSpc>
                <a:spcPct val="150000"/>
              </a:lnSpc>
            </a:pPr>
            <a:r>
              <a:rPr lang="zh-TW" altLang="en-US" sz="500" dirty="0">
                <a:solidFill>
                  <a:srgbClr val="333333"/>
                </a:solidFill>
                <a:latin typeface="SimSun" panose="02010600030101010101" pitchFamily="2" charset="-122"/>
                <a:ea typeface="SimSun" panose="02010600030101010101" pitchFamily="2" charset="-122"/>
              </a:rPr>
              <a:t>第八，</a:t>
            </a:r>
            <a:r>
              <a:rPr lang="zh-TW" altLang="en-US" sz="500" dirty="0">
                <a:latin typeface="SimSun" panose="02010600030101010101" pitchFamily="2" charset="-122"/>
                <a:ea typeface="SimSun" panose="02010600030101010101" pitchFamily="2" charset="-122"/>
              </a:rPr>
              <a:t>外交建设成就</a:t>
            </a:r>
            <a:r>
              <a:rPr lang="zh-CN" altLang="en-US" sz="500" dirty="0">
                <a:latin typeface="SimSun" panose="02010600030101010101" pitchFamily="2" charset="-122"/>
                <a:ea typeface="SimSun" panose="02010600030101010101" pitchFamily="2" charset="-122"/>
              </a:rPr>
              <a:t>，</a:t>
            </a:r>
            <a:r>
              <a:rPr lang="zh-TW" altLang="en-US" sz="500" dirty="0">
                <a:latin typeface="SimSun" panose="02010600030101010101" pitchFamily="2" charset="-122"/>
                <a:ea typeface="SimSun" panose="02010600030101010101" pitchFamily="2" charset="-122"/>
              </a:rPr>
              <a:t>形成中国特色大国外交布局。</a:t>
            </a:r>
            <a:r>
              <a:rPr lang="zh-TW" altLang="en-US" sz="500" dirty="0">
                <a:solidFill>
                  <a:srgbClr val="FF0000"/>
                </a:solidFill>
                <a:latin typeface="SimSun" panose="02010600030101010101" pitchFamily="2" charset="-122"/>
                <a:ea typeface="SimSun" panose="02010600030101010101" pitchFamily="2" charset="-122"/>
              </a:rPr>
              <a:t>我国以鲁班工坊为代表的职业教育不断</a:t>
            </a:r>
            <a:r>
              <a:rPr lang="zh-CN" altLang="en-US" sz="500" dirty="0">
                <a:solidFill>
                  <a:srgbClr val="FF0000"/>
                </a:solidFill>
                <a:latin typeface="SimSun" panose="02010600030101010101" pitchFamily="2" charset="-122"/>
                <a:ea typeface="SimSun" panose="02010600030101010101" pitchFamily="2" charset="-122"/>
              </a:rPr>
              <a:t>“走出去”，</a:t>
            </a:r>
            <a:r>
              <a:rPr lang="zh-TW" altLang="en-US" sz="500" dirty="0">
                <a:solidFill>
                  <a:srgbClr val="FF0000"/>
                </a:solidFill>
                <a:latin typeface="SimSun" panose="02010600030101010101" pitchFamily="2" charset="-122"/>
                <a:ea typeface="SimSun" panose="02010600030101010101" pitchFamily="2" charset="-122"/>
              </a:rPr>
              <a:t>打造职业教育国际合作品牌。</a:t>
            </a:r>
            <a:endParaRPr lang="en-US" altLang="zh-TW" sz="500" dirty="0">
              <a:solidFill>
                <a:srgbClr val="FF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6199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272225"/>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第一，</a:t>
            </a:r>
            <a:r>
              <a:rPr lang="zh-TW" altLang="en-US" sz="1000" dirty="0">
                <a:solidFill>
                  <a:srgbClr val="FF0000"/>
                </a:solidFill>
                <a:latin typeface="SimSun" panose="02010600030101010101" pitchFamily="2" charset="-122"/>
                <a:ea typeface="SimSun" panose="02010600030101010101" pitchFamily="2" charset="-122"/>
              </a:rPr>
              <a:t>党的全面领导加强</a:t>
            </a:r>
            <a:r>
              <a:rPr lang="zh-TW" altLang="en-US" sz="1000" dirty="0">
                <a:solidFill>
                  <a:srgbClr val="333333"/>
                </a:solidFill>
                <a:latin typeface="SimSun" panose="02010600030101010101" pitchFamily="2" charset="-122"/>
                <a:ea typeface="SimSun" panose="02010600030101010101" pitchFamily="2" charset="-122"/>
              </a:rPr>
              <a:t>。这包含两方面，一个是党的领导，一个是全面从严治党。全面从严治党的关键就是坚持和加强党的全面领导。</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第二，</a:t>
            </a:r>
            <a:r>
              <a:rPr lang="zh-TW" altLang="en-US" sz="1000" dirty="0">
                <a:solidFill>
                  <a:srgbClr val="FF0000"/>
                </a:solidFill>
                <a:latin typeface="SimSun" panose="02010600030101010101" pitchFamily="2" charset="-122"/>
                <a:ea typeface="SimSun" panose="02010600030101010101" pitchFamily="2" charset="-122"/>
              </a:rPr>
              <a:t>全面深化改革成就</a:t>
            </a:r>
            <a:r>
              <a:rPr lang="zh-TW" altLang="en-US" sz="1000" dirty="0">
                <a:solidFill>
                  <a:srgbClr val="333333"/>
                </a:solidFill>
                <a:latin typeface="SimSun" panose="02010600030101010101" pitchFamily="2" charset="-122"/>
                <a:ea typeface="SimSun" panose="02010600030101010101" pitchFamily="2" charset="-122"/>
              </a:rPr>
              <a:t>。</a:t>
            </a:r>
            <a:r>
              <a:rPr lang="en-US" altLang="zh-TW" sz="1000" dirty="0">
                <a:solidFill>
                  <a:srgbClr val="333333"/>
                </a:solidFill>
                <a:latin typeface="SimSun" panose="02010600030101010101" pitchFamily="2" charset="-122"/>
                <a:ea typeface="SimSun" panose="02010600030101010101" pitchFamily="2" charset="-122"/>
              </a:rPr>
              <a:t>2013</a:t>
            </a:r>
            <a:r>
              <a:rPr lang="zh-TW" altLang="en-US" sz="1000" dirty="0">
                <a:solidFill>
                  <a:srgbClr val="333333"/>
                </a:solidFill>
                <a:latin typeface="SimSun" panose="02010600030101010101" pitchFamily="2" charset="-122"/>
                <a:ea typeface="SimSun" panose="02010600030101010101" pitchFamily="2" charset="-122"/>
              </a:rPr>
              <a:t>年召开了党的十八届三中全会，对全面深化改革进行顶层设计，明确了时间表、路线图和总目标。</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第三，</a:t>
            </a:r>
            <a:r>
              <a:rPr lang="zh-TW" altLang="en-US" sz="1000" dirty="0">
                <a:solidFill>
                  <a:srgbClr val="FF0000"/>
                </a:solidFill>
                <a:latin typeface="SimSun" panose="02010600030101010101" pitchFamily="2" charset="-122"/>
                <a:ea typeface="SimSun" panose="02010600030101010101" pitchFamily="2" charset="-122"/>
              </a:rPr>
              <a:t>经济建设成就</a:t>
            </a:r>
            <a:r>
              <a:rPr lang="zh-TW" altLang="en-US" sz="1000" dirty="0">
                <a:solidFill>
                  <a:srgbClr val="333333"/>
                </a:solidFill>
                <a:latin typeface="SimSun" panose="02010600030101010101" pitchFamily="2" charset="-122"/>
                <a:ea typeface="SimSun" panose="02010600030101010101" pitchFamily="2" charset="-122"/>
              </a:rPr>
              <a:t>。提出创新、协调、绿色、开放、共享的新发展理念。</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第四，民主法制建设成就。积极发展社会主义民主政治，推进全面依法治国、党的领导、人民当家作主有机统一的制度建设全面加强。</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第五，</a:t>
            </a:r>
            <a:r>
              <a:rPr lang="zh-TW" altLang="en-US" sz="1000" dirty="0">
                <a:solidFill>
                  <a:srgbClr val="FF0000"/>
                </a:solidFill>
                <a:latin typeface="SimSun" panose="02010600030101010101" pitchFamily="2" charset="-122"/>
                <a:ea typeface="SimSun" panose="02010600030101010101" pitchFamily="2" charset="-122"/>
              </a:rPr>
              <a:t>思想文化建设成就</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社会主义核心价值观深入人心</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中华优秀传统文化得到广泛弘扬，互联网建设管理运用不断完善。国家的文化软实力和中华文化的影响力大幅提升。全党、全社会思想上团结统一，和以往相比更加巩固。</a:t>
            </a: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211675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1348895"/>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第六，</a:t>
            </a:r>
            <a:r>
              <a:rPr lang="zh-TW" altLang="en-US" sz="1000" dirty="0">
                <a:solidFill>
                  <a:srgbClr val="FF0000"/>
                </a:solidFill>
                <a:latin typeface="SimSun" panose="02010600030101010101" pitchFamily="2" charset="-122"/>
                <a:ea typeface="SimSun" panose="02010600030101010101" pitchFamily="2" charset="-122"/>
              </a:rPr>
              <a:t>民生建设成就</a:t>
            </a:r>
            <a:r>
              <a:rPr lang="zh-TW" altLang="en-US" sz="1000" dirty="0">
                <a:solidFill>
                  <a:srgbClr val="333333"/>
                </a:solidFill>
                <a:latin typeface="SimSun" panose="02010600030101010101" pitchFamily="2" charset="-122"/>
                <a:ea typeface="SimSun" panose="02010600030101010101" pitchFamily="2" charset="-122"/>
              </a:rPr>
              <a:t>。是脱贫攻坚取得了决定性进展。此外，教育、就业、分配、社保都在发生向好的变化，人民的获得感、幸福感、安全感也明显增强。</a:t>
            </a:r>
            <a:endParaRPr lang="en-US" altLang="zh-TW" sz="1000" dirty="0">
              <a:solidFill>
                <a:srgbClr val="333333"/>
              </a:solidFill>
              <a:latin typeface="SimSun" panose="02010600030101010101" pitchFamily="2" charset="-122"/>
              <a:ea typeface="SimSun" panose="02010600030101010101" pitchFamily="2" charset="-122"/>
            </a:endParaRPr>
          </a:p>
          <a:p>
            <a:pPr>
              <a:lnSpc>
                <a:spcPct val="150000"/>
              </a:lnSpc>
            </a:pPr>
            <a:endParaRPr lang="zh-TW" altLang="en-US" sz="10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第七，</a:t>
            </a:r>
            <a:r>
              <a:rPr lang="zh-TW" altLang="en-US" sz="1000" dirty="0">
                <a:solidFill>
                  <a:srgbClr val="FF0000"/>
                </a:solidFill>
                <a:latin typeface="SimSun" panose="02010600030101010101" pitchFamily="2" charset="-122"/>
                <a:ea typeface="SimSun" panose="02010600030101010101" pitchFamily="2" charset="-122"/>
              </a:rPr>
              <a:t>生态文明建设成就</a:t>
            </a:r>
            <a:r>
              <a:rPr lang="zh-TW" altLang="en-US" sz="1000" dirty="0">
                <a:solidFill>
                  <a:srgbClr val="333333"/>
                </a:solidFill>
                <a:latin typeface="SimSun" panose="02010600030101010101" pitchFamily="2" charset="-122"/>
                <a:ea typeface="SimSun" panose="02010600030101010101" pitchFamily="2" charset="-122"/>
              </a:rPr>
              <a:t>，被纳入到中国特色社会主义总体布局。</a:t>
            </a:r>
            <a:endParaRPr lang="en-US" altLang="zh-TW" sz="1000" dirty="0">
              <a:solidFill>
                <a:srgbClr val="333333"/>
              </a:solidFill>
              <a:latin typeface="SimSun" panose="02010600030101010101" pitchFamily="2" charset="-122"/>
              <a:ea typeface="SimSun" panose="02010600030101010101" pitchFamily="2" charset="-122"/>
            </a:endParaRPr>
          </a:p>
          <a:p>
            <a:pPr>
              <a:lnSpc>
                <a:spcPct val="150000"/>
              </a:lnSpc>
            </a:pPr>
            <a:endParaRPr lang="zh-TW" altLang="en-US" sz="10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第八，</a:t>
            </a:r>
            <a:r>
              <a:rPr lang="zh-TW" altLang="en-US" sz="1000" dirty="0">
                <a:solidFill>
                  <a:srgbClr val="FF0000"/>
                </a:solidFill>
                <a:latin typeface="SimSun" panose="02010600030101010101" pitchFamily="2" charset="-122"/>
                <a:ea typeface="SimSun" panose="02010600030101010101" pitchFamily="2" charset="-122"/>
              </a:rPr>
              <a:t>外交建设成就</a:t>
            </a:r>
            <a:r>
              <a:rPr lang="zh-CN" altLang="en-US" sz="1000" dirty="0">
                <a:latin typeface="SimSun" panose="02010600030101010101" pitchFamily="2" charset="-122"/>
                <a:ea typeface="SimSun" panose="02010600030101010101" pitchFamily="2" charset="-122"/>
              </a:rPr>
              <a:t>，推进全方位外交，形成中国特色大国外交布局。</a:t>
            </a:r>
            <a:endParaRPr lang="zh-TW" altLang="en-US" sz="1000" dirty="0">
              <a:latin typeface="SimSun" panose="02010600030101010101" pitchFamily="2" charset="-122"/>
              <a:ea typeface="SimSun" panose="02010600030101010101" pitchFamily="2" charset="-122"/>
            </a:endParaRP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292469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041393"/>
          </a:xfrm>
          <a:prstGeom prst="rect">
            <a:avLst/>
          </a:prstGeom>
          <a:noFill/>
        </p:spPr>
        <p:txBody>
          <a:bodyPr wrap="square" lIns="0" tIns="0" rIns="0" bIns="0" rtlCol="0">
            <a:spAutoFit/>
          </a:bodyPr>
          <a:lstStyle/>
          <a:p>
            <a:pPr>
              <a:lnSpc>
                <a:spcPct val="150000"/>
              </a:lnSpc>
            </a:pPr>
            <a:r>
              <a:rPr lang="zh-TW" altLang="en-US" sz="1000" dirty="0">
                <a:solidFill>
                  <a:srgbClr val="FF0000"/>
                </a:solidFill>
                <a:latin typeface="SimSun" panose="02010600030101010101" pitchFamily="2" charset="-122"/>
                <a:ea typeface="SimSun" panose="02010600030101010101" pitchFamily="2" charset="-122"/>
              </a:rPr>
              <a:t>十八大以来这五年极不平凡</a:t>
            </a:r>
            <a:r>
              <a:rPr lang="zh-CN" altLang="en-US" sz="1000" dirty="0">
                <a:solidFill>
                  <a:srgbClr val="FF0000"/>
                </a:solidFill>
                <a:latin typeface="SimSun" panose="02010600030101010101" pitchFamily="2" charset="-122"/>
                <a:ea typeface="SimSun" panose="02010600030101010101" pitchFamily="2" charset="-122"/>
              </a:rPr>
              <a:t>！</a:t>
            </a:r>
            <a:endParaRPr lang="en-US" altLang="zh-TW" sz="10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第一，党的全面领导</a:t>
            </a:r>
            <a:r>
              <a:rPr lang="zh-TW" altLang="en-US" sz="1000" dirty="0">
                <a:solidFill>
                  <a:srgbClr val="FF0000"/>
                </a:solidFill>
                <a:latin typeface="SimSun" panose="02010600030101010101" pitchFamily="2" charset="-122"/>
                <a:ea typeface="SimSun" panose="02010600030101010101" pitchFamily="2" charset="-122"/>
              </a:rPr>
              <a:t>明显加强</a:t>
            </a:r>
            <a:r>
              <a:rPr lang="zh-CN" altLang="en-US" sz="1000" dirty="0">
                <a:solidFill>
                  <a:srgbClr val="333333"/>
                </a:solidFill>
                <a:latin typeface="SimSun" panose="02010600030101010101" pitchFamily="2" charset="-122"/>
                <a:ea typeface="SimSun" panose="02010600030101010101" pitchFamily="2" charset="-122"/>
              </a:rPr>
              <a:t>，</a:t>
            </a:r>
            <a:r>
              <a:rPr lang="zh-CN" altLang="en-US" sz="1000" dirty="0">
                <a:solidFill>
                  <a:srgbClr val="FF0000"/>
                </a:solidFill>
                <a:latin typeface="SimSun" panose="02010600030101010101" pitchFamily="2" charset="-122"/>
                <a:ea typeface="SimSun" panose="02010600030101010101" pitchFamily="2" charset="-122"/>
              </a:rPr>
              <a:t>全面从严治党成效卓著</a:t>
            </a:r>
            <a:r>
              <a:rPr lang="zh-TW" altLang="en-US" sz="1000" dirty="0">
                <a:solidFill>
                  <a:srgbClr val="333333"/>
                </a:solidFill>
                <a:latin typeface="SimSun" panose="02010600030101010101" pitchFamily="2" charset="-122"/>
                <a:ea typeface="SimSun" panose="02010600030101010101" pitchFamily="2" charset="-122"/>
              </a:rPr>
              <a:t>。这包含两方面，一个是党的领导，一个是全面从严治党。</a:t>
            </a:r>
            <a:r>
              <a:rPr lang="zh-TW" altLang="en-US" sz="1000" dirty="0">
                <a:solidFill>
                  <a:srgbClr val="FF0000"/>
                </a:solidFill>
                <a:latin typeface="SimSun" panose="02010600030101010101" pitchFamily="2" charset="-122"/>
                <a:ea typeface="SimSun" panose="02010600030101010101" pitchFamily="2" charset="-122"/>
              </a:rPr>
              <a:t>习近平总书记指出</a:t>
            </a:r>
            <a:r>
              <a:rPr lang="zh-CN" altLang="en-US" sz="1000" dirty="0">
                <a:solidFill>
                  <a:srgbClr val="FF0000"/>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全面从严治党的关键就是坚持和加强党的全面领导。</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第二，全面深化改革</a:t>
            </a:r>
            <a:r>
              <a:rPr lang="zh-TW" altLang="en-US" sz="1000" dirty="0">
                <a:solidFill>
                  <a:srgbClr val="FF0000"/>
                </a:solidFill>
                <a:latin typeface="SimSun" panose="02010600030101010101" pitchFamily="2" charset="-122"/>
                <a:ea typeface="SimSun" panose="02010600030101010101" pitchFamily="2" charset="-122"/>
              </a:rPr>
              <a:t>取得重大突破</a:t>
            </a:r>
            <a:r>
              <a:rPr lang="zh-TW" altLang="en-US" sz="1000" dirty="0">
                <a:solidFill>
                  <a:srgbClr val="333333"/>
                </a:solidFill>
                <a:latin typeface="SimSun" panose="02010600030101010101" pitchFamily="2" charset="-122"/>
                <a:ea typeface="SimSun" panose="02010600030101010101" pitchFamily="2" charset="-122"/>
              </a:rPr>
              <a:t>。</a:t>
            </a:r>
            <a:r>
              <a:rPr lang="en-US" altLang="zh-TW" sz="1000" dirty="0">
                <a:solidFill>
                  <a:srgbClr val="333333"/>
                </a:solidFill>
                <a:latin typeface="SimSun" panose="02010600030101010101" pitchFamily="2" charset="-122"/>
                <a:ea typeface="SimSun" panose="02010600030101010101" pitchFamily="2" charset="-122"/>
              </a:rPr>
              <a:t>2013</a:t>
            </a:r>
            <a:r>
              <a:rPr lang="zh-TW" altLang="en-US" sz="1000" dirty="0">
                <a:solidFill>
                  <a:srgbClr val="333333"/>
                </a:solidFill>
                <a:latin typeface="SimSun" panose="02010600030101010101" pitchFamily="2" charset="-122"/>
                <a:ea typeface="SimSun" panose="02010600030101010101" pitchFamily="2" charset="-122"/>
              </a:rPr>
              <a:t>年召开了党的十八届三中全会。</a:t>
            </a:r>
            <a:r>
              <a:rPr lang="zh-TW" altLang="en-US" sz="1000" dirty="0">
                <a:solidFill>
                  <a:srgbClr val="FF0000"/>
                </a:solidFill>
                <a:latin typeface="SimSun" panose="02010600030101010101" pitchFamily="2" charset="-122"/>
                <a:ea typeface="SimSun" panose="02010600030101010101" pitchFamily="2" charset="-122"/>
              </a:rPr>
              <a:t>习近平总书记担任中央全面深化改革委员会主任</a:t>
            </a:r>
            <a:r>
              <a:rPr lang="zh-CN" altLang="en-US" sz="1000" dirty="0">
                <a:solidFill>
                  <a:srgbClr val="FF0000"/>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对全面深化改革进行顶层设计，明确了时间表、路线图和总目标。</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第三，经济建设</a:t>
            </a:r>
            <a:r>
              <a:rPr lang="zh-TW" altLang="en-US" sz="1000" dirty="0">
                <a:solidFill>
                  <a:srgbClr val="FF0000"/>
                </a:solidFill>
                <a:latin typeface="SimSun" panose="02010600030101010101" pitchFamily="2" charset="-122"/>
                <a:ea typeface="SimSun" panose="02010600030101010101" pitchFamily="2" charset="-122"/>
              </a:rPr>
              <a:t>取得重大成就</a:t>
            </a:r>
            <a:r>
              <a:rPr lang="zh-TW"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习近平总书记提出</a:t>
            </a:r>
            <a:r>
              <a:rPr lang="zh-TW" altLang="en-US" sz="1000" dirty="0">
                <a:solidFill>
                  <a:srgbClr val="333333"/>
                </a:solidFill>
                <a:latin typeface="SimSun" panose="02010600030101010101" pitchFamily="2" charset="-122"/>
                <a:ea typeface="SimSun" panose="02010600030101010101" pitchFamily="2" charset="-122"/>
              </a:rPr>
              <a:t>提出创新、协调、绿色、开放、共享的新发展理念。</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第四，民主法制建设迈出重大步伐。</a:t>
            </a:r>
            <a:r>
              <a:rPr lang="zh-TW" altLang="en-US" sz="1000" dirty="0">
                <a:solidFill>
                  <a:srgbClr val="FF0000"/>
                </a:solidFill>
                <a:latin typeface="SimSun" panose="02010600030101010101" pitchFamily="2" charset="-122"/>
                <a:ea typeface="SimSun" panose="02010600030101010101" pitchFamily="2" charset="-122"/>
              </a:rPr>
              <a:t>以习近平同志为核心的党中央</a:t>
            </a:r>
            <a:r>
              <a:rPr lang="zh-TW" altLang="en-US" sz="1000" dirty="0">
                <a:solidFill>
                  <a:srgbClr val="333333"/>
                </a:solidFill>
                <a:latin typeface="SimSun" panose="02010600030101010101" pitchFamily="2" charset="-122"/>
                <a:ea typeface="SimSun" panose="02010600030101010101" pitchFamily="2" charset="-122"/>
              </a:rPr>
              <a:t>积极发展社会主义民主政治，推进全面依法治国、党的领导、人民当家作主有机统一的制度建设全面加强。</a:t>
            </a: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227871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272225"/>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第五，</a:t>
            </a:r>
            <a:r>
              <a:rPr lang="zh-TW" altLang="en-US" sz="1000" dirty="0">
                <a:solidFill>
                  <a:srgbClr val="FF0000"/>
                </a:solidFill>
                <a:latin typeface="SimSun" panose="02010600030101010101" pitchFamily="2" charset="-122"/>
                <a:ea typeface="SimSun" panose="02010600030101010101" pitchFamily="2" charset="-122"/>
              </a:rPr>
              <a:t>党在意识形态领域的主导权和话语权增强，社会主义核心价值观深入人心</a:t>
            </a:r>
            <a:r>
              <a:rPr lang="zh-TW"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以习近平同志为核心的党中央</a:t>
            </a:r>
            <a:r>
              <a:rPr lang="zh-TW" altLang="en-US" sz="1000" dirty="0">
                <a:solidFill>
                  <a:srgbClr val="333333"/>
                </a:solidFill>
                <a:latin typeface="SimSun" panose="02010600030101010101" pitchFamily="2" charset="-122"/>
                <a:ea typeface="SimSun" panose="02010600030101010101" pitchFamily="2" charset="-122"/>
              </a:rPr>
              <a:t>广泛弘扬中华优秀传统文化，不断完善互联网建设管理运用。国家的文化软实力和中华文化的影响力大幅提升。全党、全社会思想上团结统一，和以往相比更加巩固。</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第六，</a:t>
            </a:r>
            <a:r>
              <a:rPr lang="zh-TW" altLang="en-US" sz="1000" dirty="0">
                <a:solidFill>
                  <a:srgbClr val="FF0000"/>
                </a:solidFill>
                <a:latin typeface="SimSun" panose="02010600030101010101" pitchFamily="2" charset="-122"/>
                <a:ea typeface="SimSun" panose="02010600030101010101" pitchFamily="2" charset="-122"/>
              </a:rPr>
              <a:t>在以习近平同志为核心的党中央的领导下</a:t>
            </a:r>
            <a:r>
              <a:rPr lang="zh-CN" altLang="en-US" sz="1000" dirty="0">
                <a:solidFill>
                  <a:srgbClr val="FF0000"/>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人民生活不断改善。脱贫攻坚取得了决定性进展。此外，教育、就业、分配、社保都在发生向好的变化，人民的获得感、幸福感、安全感也明显增强。</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第七，</a:t>
            </a:r>
            <a:r>
              <a:rPr lang="zh-TW" altLang="en-US" sz="1000" dirty="0">
                <a:solidFill>
                  <a:srgbClr val="FF0000"/>
                </a:solidFill>
                <a:latin typeface="SimSun" panose="02010600030101010101" pitchFamily="2" charset="-122"/>
                <a:ea typeface="SimSun" panose="02010600030101010101" pitchFamily="2" charset="-122"/>
              </a:rPr>
              <a:t>在以习近平同志为核心的党中央的领导下</a:t>
            </a:r>
            <a:r>
              <a:rPr lang="zh-CN" altLang="en-US" sz="1000" dirty="0">
                <a:solidFill>
                  <a:srgbClr val="FF0000"/>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生态文明建设取得显著成效，被纳入到中国特色社会主义总体布局。</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第八，</a:t>
            </a:r>
            <a:r>
              <a:rPr lang="zh-TW" altLang="en-US" sz="1000" dirty="0">
                <a:solidFill>
                  <a:srgbClr val="FF0000"/>
                </a:solidFill>
                <a:latin typeface="SimSun" panose="02010600030101010101" pitchFamily="2" charset="-122"/>
                <a:ea typeface="SimSun" panose="02010600030101010101" pitchFamily="2" charset="-122"/>
              </a:rPr>
              <a:t>推进全方位外交，形成中国特色大国外交布局。</a:t>
            </a:r>
            <a:r>
              <a:rPr lang="en-US" altLang="zh-TW" sz="1000" dirty="0">
                <a:solidFill>
                  <a:srgbClr val="333333"/>
                </a:solidFill>
                <a:latin typeface="SimSun" panose="02010600030101010101" pitchFamily="2" charset="-122"/>
                <a:ea typeface="SimSun" panose="02010600030101010101" pitchFamily="2" charset="-122"/>
              </a:rPr>
              <a:t>2018</a:t>
            </a:r>
            <a:r>
              <a:rPr lang="zh-TW" altLang="en-US" sz="1000" dirty="0">
                <a:solidFill>
                  <a:srgbClr val="333333"/>
                </a:solidFill>
                <a:latin typeface="SimSun" panose="02010600030101010101" pitchFamily="2" charset="-122"/>
                <a:ea typeface="SimSun" panose="02010600030101010101" pitchFamily="2" charset="-122"/>
              </a:rPr>
              <a:t>年，中央外事工作会议明确提出外交大权在党中央。</a:t>
            </a:r>
            <a:r>
              <a:rPr lang="zh-TW" altLang="en-US" sz="1000" dirty="0">
                <a:solidFill>
                  <a:srgbClr val="FF0000"/>
                </a:solidFill>
                <a:latin typeface="SimSun" panose="02010600030101010101" pitchFamily="2" charset="-122"/>
                <a:ea typeface="SimSun" panose="02010600030101010101" pitchFamily="2" charset="-122"/>
              </a:rPr>
              <a:t>党管外交，党是领导一切的。</a:t>
            </a: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363517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272225"/>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第一，在党的领导方面</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全面从严治党的关键就是坚持和加强党的全面领导。</a:t>
            </a:r>
          </a:p>
          <a:p>
            <a:pPr>
              <a:lnSpc>
                <a:spcPct val="150000"/>
              </a:lnSpc>
            </a:pPr>
            <a:r>
              <a:rPr lang="zh-TW" altLang="en-US" sz="1000" dirty="0">
                <a:solidFill>
                  <a:srgbClr val="FF0000"/>
                </a:solidFill>
                <a:latin typeface="SimSun" panose="02010600030101010101" pitchFamily="2" charset="-122"/>
                <a:ea typeface="SimSun" panose="02010600030101010101" pitchFamily="2" charset="-122"/>
              </a:rPr>
              <a:t>站位新时代，高等职业教育要发挥党委统揽作用</a:t>
            </a:r>
            <a:r>
              <a:rPr lang="en-US" altLang="zh-TW" sz="1000" dirty="0">
                <a:solidFill>
                  <a:srgbClr val="FF0000"/>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坚持和加强党的全面领导</a:t>
            </a:r>
            <a:r>
              <a:rPr lang="zh-CN" altLang="en-US" sz="1000" dirty="0">
                <a:solidFill>
                  <a:srgbClr val="FF0000"/>
                </a:solidFill>
                <a:latin typeface="SimSun" panose="02010600030101010101" pitchFamily="2" charset="-122"/>
                <a:ea typeface="SimSun" panose="02010600030101010101" pitchFamily="2" charset="-122"/>
              </a:rPr>
              <a:t>。</a:t>
            </a:r>
            <a:endParaRPr lang="en-US" altLang="zh-CN" sz="10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第二，在全面深化改革方面</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十八届三中全会通过的</a:t>
            </a:r>
            <a:r>
              <a:rPr lang="en-US" altLang="zh-TW"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关于全面深化改革若干重大问题的决定</a:t>
            </a:r>
            <a:r>
              <a:rPr lang="en-US" altLang="zh-TW"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强调，要使市场在资源配置中起决定性作用和更好发挥政府作用。对职业教育和继续教育而言，就是要充分发挥经济社会需求的导向作用，满足经济转型升级、社会管理创新和人的全面发展的要求。</a:t>
            </a:r>
            <a:endParaRPr lang="en-US" altLang="zh-TW" sz="1000" dirty="0">
              <a:solidFill>
                <a:srgbClr val="333333"/>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第三，在经济建设方面。在创新、协调、绿色、开放、共享的新发展理念指导下</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要推进管理体制和办学体制改革</a:t>
            </a:r>
            <a:r>
              <a:rPr lang="en-US" altLang="zh-TW" sz="1000" dirty="0">
                <a:solidFill>
                  <a:srgbClr val="FF0000"/>
                </a:solidFill>
                <a:latin typeface="SimSun" panose="02010600030101010101" pitchFamily="2" charset="-122"/>
                <a:ea typeface="SimSun" panose="02010600030101010101" pitchFamily="2" charset="-122"/>
              </a:rPr>
              <a:t>,</a:t>
            </a:r>
            <a:r>
              <a:rPr lang="zh-TW" altLang="en-US" sz="1000" dirty="0">
                <a:solidFill>
                  <a:srgbClr val="FF0000"/>
                </a:solidFill>
                <a:latin typeface="SimSun" panose="02010600030101010101" pitchFamily="2" charset="-122"/>
                <a:ea typeface="SimSun" panose="02010600030101010101" pitchFamily="2" charset="-122"/>
              </a:rPr>
              <a:t>促进职业教育与经济建设、社会发展紧密结合</a:t>
            </a:r>
            <a:r>
              <a:rPr lang="zh-CN" altLang="en-US" sz="1000" dirty="0">
                <a:solidFill>
                  <a:srgbClr val="FF0000"/>
                </a:solidFill>
                <a:latin typeface="SimSun" panose="02010600030101010101" pitchFamily="2" charset="-122"/>
                <a:ea typeface="SimSun" panose="02010600030101010101" pitchFamily="2" charset="-122"/>
              </a:rPr>
              <a:t>。</a:t>
            </a:r>
            <a:endParaRPr lang="zh-TW" altLang="en-US" sz="10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第四，在民主法制建设方面</a:t>
            </a:r>
            <a:r>
              <a:rPr lang="zh-CN" altLang="en-US" sz="1000" dirty="0">
                <a:solidFill>
                  <a:srgbClr val="333333"/>
                </a:solidFill>
                <a:latin typeface="SimSun" panose="02010600030101010101" pitchFamily="2" charset="-122"/>
                <a:ea typeface="SimSun" panose="02010600030101010101" pitchFamily="2" charset="-122"/>
              </a:rPr>
              <a:t>，我国</a:t>
            </a:r>
            <a:r>
              <a:rPr lang="zh-TW" altLang="en-US" sz="1000" dirty="0">
                <a:solidFill>
                  <a:srgbClr val="333333"/>
                </a:solidFill>
                <a:latin typeface="SimSun" panose="02010600030101010101" pitchFamily="2" charset="-122"/>
                <a:ea typeface="SimSun" panose="02010600030101010101" pitchFamily="2" charset="-122"/>
              </a:rPr>
              <a:t>推进全面依法治国、党的领导、人民当家作主有机统一的制度建设全面加强。</a:t>
            </a:r>
            <a:r>
              <a:rPr lang="zh-TW" altLang="en-US" sz="1000" dirty="0">
                <a:solidFill>
                  <a:srgbClr val="FF0000"/>
                </a:solidFill>
                <a:latin typeface="SimSun" panose="02010600030101010101" pitchFamily="2" charset="-122"/>
                <a:ea typeface="SimSun" panose="02010600030101010101" pitchFamily="2" charset="-122"/>
              </a:rPr>
              <a:t>改善职业教育执法监督和督导评估、常态化监督评估，推进了法治职教进程。</a:t>
            </a:r>
            <a:endParaRPr lang="en-US" altLang="zh-TW" sz="1000" dirty="0">
              <a:solidFill>
                <a:srgbClr val="FF0000"/>
              </a:solidFill>
              <a:latin typeface="SimSun" panose="02010600030101010101" pitchFamily="2" charset="-122"/>
              <a:ea typeface="SimSun" panose="02010600030101010101" pitchFamily="2" charset="-122"/>
            </a:endParaRP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99366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17D6F64-09DB-D344-826D-B2472C1DAA7A}"/>
              </a:ext>
            </a:extLst>
          </p:cNvPr>
          <p:cNvSpPr txBox="1"/>
          <p:nvPr/>
        </p:nvSpPr>
        <p:spPr>
          <a:xfrm>
            <a:off x="1300416" y="484450"/>
            <a:ext cx="5458361" cy="2041393"/>
          </a:xfrm>
          <a:prstGeom prst="rect">
            <a:avLst/>
          </a:prstGeom>
          <a:noFill/>
        </p:spPr>
        <p:txBody>
          <a:bodyPr wrap="square" lIns="0" tIns="0" rIns="0" bIns="0" rtlCol="0">
            <a:spAutoFit/>
          </a:bodyPr>
          <a:lstStyle/>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第五，在思想文化建设领域</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社会主义核心价值观深入人心</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中华优秀传统文化得到广泛弘扬</a:t>
            </a:r>
            <a:r>
              <a:rPr lang="zh-CN" altLang="en-US" sz="1000" dirty="0">
                <a:solidFill>
                  <a:srgbClr val="333333"/>
                </a:solidFill>
                <a:latin typeface="SimSun" panose="02010600030101010101" pitchFamily="2" charset="-122"/>
                <a:ea typeface="SimSun" panose="02010600030101010101" pitchFamily="2" charset="-122"/>
              </a:rPr>
              <a:t>。</a:t>
            </a:r>
            <a:r>
              <a:rPr lang="zh-CN" altLang="en-US" sz="1000" dirty="0">
                <a:solidFill>
                  <a:srgbClr val="FF0000"/>
                </a:solidFill>
                <a:latin typeface="SimSun" panose="02010600030101010101" pitchFamily="2" charset="-122"/>
                <a:ea typeface="SimSun" panose="02010600030101010101" pitchFamily="2" charset="-122"/>
              </a:rPr>
              <a:t>高等职业院校由于其职业化教育的特殊性</a:t>
            </a:r>
            <a:r>
              <a:rPr lang="en-US" altLang="zh-CN" sz="1000" dirty="0">
                <a:solidFill>
                  <a:srgbClr val="FF0000"/>
                </a:solidFill>
                <a:latin typeface="SimSun" panose="02010600030101010101" pitchFamily="2" charset="-122"/>
                <a:ea typeface="SimSun" panose="02010600030101010101" pitchFamily="2" charset="-122"/>
              </a:rPr>
              <a:t>,</a:t>
            </a:r>
            <a:r>
              <a:rPr lang="zh-CN" altLang="en-US" sz="1000" dirty="0">
                <a:solidFill>
                  <a:srgbClr val="FF0000"/>
                </a:solidFill>
                <a:latin typeface="SimSun" panose="02010600030101010101" pitchFamily="2" charset="-122"/>
                <a:ea typeface="SimSun" panose="02010600030101010101" pitchFamily="2" charset="-122"/>
              </a:rPr>
              <a:t>在技能培训和服务社会的同时</a:t>
            </a:r>
            <a:r>
              <a:rPr lang="en-US" altLang="zh-CN" sz="1000" dirty="0">
                <a:solidFill>
                  <a:srgbClr val="FF0000"/>
                </a:solidFill>
                <a:latin typeface="SimSun" panose="02010600030101010101" pitchFamily="2" charset="-122"/>
                <a:ea typeface="SimSun" panose="02010600030101010101" pitchFamily="2" charset="-122"/>
              </a:rPr>
              <a:t>,</a:t>
            </a:r>
            <a:r>
              <a:rPr lang="zh-CN" altLang="en-US" sz="1000" dirty="0">
                <a:solidFill>
                  <a:srgbClr val="FF0000"/>
                </a:solidFill>
                <a:latin typeface="SimSun" panose="02010600030101010101" pitchFamily="2" charset="-122"/>
                <a:ea typeface="SimSun" panose="02010600030101010101" pitchFamily="2" charset="-122"/>
              </a:rPr>
              <a:t>要对社会主义核心价值观进行理论联系实际的实践与研究。</a:t>
            </a:r>
            <a:endParaRPr lang="en-US" altLang="zh-TW" sz="1000" dirty="0">
              <a:solidFill>
                <a:srgbClr val="FF0000"/>
              </a:solidFill>
              <a:latin typeface="SimSun" panose="02010600030101010101" pitchFamily="2" charset="-122"/>
              <a:ea typeface="SimSun" panose="02010600030101010101" pitchFamily="2" charset="-122"/>
            </a:endParaRP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第六，在民生建设方面</a:t>
            </a:r>
            <a:r>
              <a:rPr lang="zh-CN" altLang="en-US" sz="1000" dirty="0">
                <a:solidFill>
                  <a:srgbClr val="333333"/>
                </a:solidFill>
                <a:latin typeface="SimSun" panose="02010600030101010101" pitchFamily="2" charset="-122"/>
                <a:ea typeface="SimSun" panose="02010600030101010101" pitchFamily="2" charset="-122"/>
              </a:rPr>
              <a:t>，</a:t>
            </a:r>
            <a:r>
              <a:rPr lang="zh-TW" altLang="en-US" sz="1000" dirty="0">
                <a:solidFill>
                  <a:srgbClr val="333333"/>
                </a:solidFill>
                <a:latin typeface="SimSun" panose="02010600030101010101" pitchFamily="2" charset="-122"/>
                <a:ea typeface="SimSun" panose="02010600030101010101" pitchFamily="2" charset="-122"/>
              </a:rPr>
              <a:t>是脱贫攻坚取得了决定性进展。人民的获得感、幸福感、安全感也明显增强。</a:t>
            </a:r>
            <a:r>
              <a:rPr lang="zh-TW" altLang="en-US" sz="1000" dirty="0">
                <a:solidFill>
                  <a:srgbClr val="FF0000"/>
                </a:solidFill>
                <a:latin typeface="SimSun" panose="02010600030101010101" pitchFamily="2" charset="-122"/>
                <a:ea typeface="SimSun" panose="02010600030101010101" pitchFamily="2" charset="-122"/>
              </a:rPr>
              <a:t>转变经济发展方式赋予职业教育新使命是加快转变经济发展方式和改善民生的迫切要求</a:t>
            </a:r>
            <a:r>
              <a:rPr lang="zh-CN" altLang="en-US" sz="1000" dirty="0">
                <a:solidFill>
                  <a:srgbClr val="FF0000"/>
                </a:solidFill>
                <a:latin typeface="SimSun" panose="02010600030101010101" pitchFamily="2" charset="-122"/>
                <a:ea typeface="SimSun" panose="02010600030101010101" pitchFamily="2" charset="-122"/>
              </a:rPr>
              <a:t>。</a:t>
            </a:r>
            <a:br>
              <a:rPr lang="zh-TW" altLang="en-US" sz="1000" dirty="0">
                <a:solidFill>
                  <a:srgbClr val="333333"/>
                </a:solidFill>
                <a:latin typeface="SimSun" panose="02010600030101010101" pitchFamily="2" charset="-122"/>
                <a:ea typeface="SimSun" panose="02010600030101010101" pitchFamily="2" charset="-122"/>
              </a:rPr>
            </a:br>
            <a:r>
              <a:rPr lang="zh-TW" altLang="en-US" sz="1000" dirty="0">
                <a:solidFill>
                  <a:srgbClr val="333333"/>
                </a:solidFill>
                <a:latin typeface="SimSun" panose="02010600030101010101" pitchFamily="2" charset="-122"/>
                <a:ea typeface="SimSun" panose="02010600030101010101" pitchFamily="2" charset="-122"/>
              </a:rPr>
              <a:t>第七，</a:t>
            </a:r>
            <a:r>
              <a:rPr lang="zh-TW" altLang="en-US" sz="1000" dirty="0">
                <a:latin typeface="SimSun" panose="02010600030101010101" pitchFamily="2" charset="-122"/>
                <a:ea typeface="SimSun" panose="02010600030101010101" pitchFamily="2" charset="-122"/>
              </a:rPr>
              <a:t>生态文明建设成就</a:t>
            </a:r>
            <a:r>
              <a:rPr lang="zh-TW" altLang="en-US" sz="1000" dirty="0">
                <a:solidFill>
                  <a:srgbClr val="333333"/>
                </a:solidFill>
                <a:latin typeface="SimSun" panose="02010600030101010101" pitchFamily="2" charset="-122"/>
                <a:ea typeface="SimSun" panose="02010600030101010101" pitchFamily="2" charset="-122"/>
              </a:rPr>
              <a:t>，被纳入到中国特色社会主义总体布局。</a:t>
            </a:r>
            <a:r>
              <a:rPr lang="zh-TW" altLang="en-US" sz="1000" dirty="0">
                <a:solidFill>
                  <a:srgbClr val="FF0000"/>
                </a:solidFill>
                <a:latin typeface="SimSun" panose="02010600030101010101" pitchFamily="2" charset="-122"/>
                <a:ea typeface="SimSun" panose="02010600030101010101" pitchFamily="2" charset="-122"/>
              </a:rPr>
              <a:t>职教毕业生作为千万家企业一线岗位的从业者，在促进经济绿色发展、推动生态文明建设中的作用不可估量。</a:t>
            </a:r>
          </a:p>
          <a:p>
            <a:pPr>
              <a:lnSpc>
                <a:spcPct val="150000"/>
              </a:lnSpc>
            </a:pPr>
            <a:r>
              <a:rPr lang="zh-TW" altLang="en-US" sz="1000" dirty="0">
                <a:solidFill>
                  <a:srgbClr val="333333"/>
                </a:solidFill>
                <a:latin typeface="SimSun" panose="02010600030101010101" pitchFamily="2" charset="-122"/>
                <a:ea typeface="SimSun" panose="02010600030101010101" pitchFamily="2" charset="-122"/>
              </a:rPr>
              <a:t>第八，</a:t>
            </a:r>
            <a:r>
              <a:rPr lang="zh-TW" altLang="en-US" sz="1000" dirty="0">
                <a:latin typeface="SimSun" panose="02010600030101010101" pitchFamily="2" charset="-122"/>
                <a:ea typeface="SimSun" panose="02010600030101010101" pitchFamily="2" charset="-122"/>
              </a:rPr>
              <a:t>外交建设成就</a:t>
            </a:r>
            <a:r>
              <a:rPr lang="zh-CN" altLang="en-US" sz="1000" dirty="0">
                <a:latin typeface="SimSun" panose="02010600030101010101" pitchFamily="2" charset="-122"/>
                <a:ea typeface="SimSun" panose="02010600030101010101" pitchFamily="2" charset="-122"/>
              </a:rPr>
              <a:t>，</a:t>
            </a:r>
            <a:r>
              <a:rPr lang="zh-TW" altLang="en-US" sz="1000" dirty="0">
                <a:latin typeface="SimSun" panose="02010600030101010101" pitchFamily="2" charset="-122"/>
                <a:ea typeface="SimSun" panose="02010600030101010101" pitchFamily="2" charset="-122"/>
              </a:rPr>
              <a:t>形成中国特色大国外交布局。</a:t>
            </a:r>
            <a:r>
              <a:rPr lang="zh-TW" altLang="en-US" sz="1000" dirty="0">
                <a:solidFill>
                  <a:srgbClr val="FF0000"/>
                </a:solidFill>
                <a:latin typeface="SimSun" panose="02010600030101010101" pitchFamily="2" charset="-122"/>
                <a:ea typeface="SimSun" panose="02010600030101010101" pitchFamily="2" charset="-122"/>
              </a:rPr>
              <a:t>我国以鲁班工坊为代表的职业教育不断</a:t>
            </a:r>
            <a:r>
              <a:rPr lang="zh-CN" altLang="en-US" sz="1000" dirty="0">
                <a:solidFill>
                  <a:srgbClr val="FF0000"/>
                </a:solidFill>
                <a:latin typeface="SimSun" panose="02010600030101010101" pitchFamily="2" charset="-122"/>
                <a:ea typeface="SimSun" panose="02010600030101010101" pitchFamily="2" charset="-122"/>
              </a:rPr>
              <a:t>“走出去”，</a:t>
            </a:r>
            <a:r>
              <a:rPr lang="zh-TW" altLang="en-US" sz="1000" dirty="0">
                <a:solidFill>
                  <a:srgbClr val="FF0000"/>
                </a:solidFill>
                <a:latin typeface="SimSun" panose="02010600030101010101" pitchFamily="2" charset="-122"/>
                <a:ea typeface="SimSun" panose="02010600030101010101" pitchFamily="2" charset="-122"/>
              </a:rPr>
              <a:t>打造职业教育国际合作品牌。</a:t>
            </a:r>
            <a:endParaRPr lang="en-US" altLang="zh-TW" sz="1000" dirty="0">
              <a:solidFill>
                <a:srgbClr val="FF0000"/>
              </a:solidFill>
              <a:latin typeface="SimSun" panose="02010600030101010101" pitchFamily="2" charset="-122"/>
              <a:ea typeface="SimSun" panose="02010600030101010101" pitchFamily="2" charset="-122"/>
            </a:endParaRPr>
          </a:p>
        </p:txBody>
      </p:sp>
      <p:sp>
        <p:nvSpPr>
          <p:cNvPr id="5" name="文字方塊 4">
            <a:extLst>
              <a:ext uri="{FF2B5EF4-FFF2-40B4-BE49-F238E27FC236}">
                <a16:creationId xmlns:a16="http://schemas.microsoft.com/office/drawing/2014/main" id="{1B45C5B0-78E0-5C4C-83AC-1FFF8489BB6E}"/>
              </a:ext>
            </a:extLst>
          </p:cNvPr>
          <p:cNvSpPr txBox="1"/>
          <p:nvPr/>
        </p:nvSpPr>
        <p:spPr>
          <a:xfrm>
            <a:off x="2028693" y="134902"/>
            <a:ext cx="4010237" cy="311624"/>
          </a:xfrm>
          <a:prstGeom prst="rect">
            <a:avLst/>
          </a:prstGeom>
          <a:noFill/>
        </p:spPr>
        <p:txBody>
          <a:bodyPr wrap="square" lIns="0" tIns="0" rIns="0" bIns="0" rtlCol="0">
            <a:spAutoFit/>
          </a:bodyPr>
          <a:lstStyle/>
          <a:p>
            <a:pPr algn="ctr">
              <a:lnSpc>
                <a:spcPct val="150000"/>
              </a:lnSpc>
            </a:pPr>
            <a:r>
              <a:rPr lang="zh-TW" altLang="en-US" sz="1600" b="1" dirty="0">
                <a:latin typeface="SimSun" panose="02010600030101010101" pitchFamily="2" charset="-122"/>
                <a:ea typeface="SimSun" panose="02010600030101010101" pitchFamily="2" charset="-122"/>
              </a:rPr>
              <a:t>十八大以来的的历史性成就</a:t>
            </a:r>
          </a:p>
        </p:txBody>
      </p:sp>
    </p:spTree>
    <p:extLst>
      <p:ext uri="{BB962C8B-B14F-4D97-AF65-F5344CB8AC3E}">
        <p14:creationId xmlns:p14="http://schemas.microsoft.com/office/powerpoint/2010/main" val="403669429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TotalTime>
  <Words>3425</Words>
  <Application>Microsoft Macintosh PowerPoint</Application>
  <PresentationFormat>自訂</PresentationFormat>
  <Paragraphs>226</Paragraphs>
  <Slides>8</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SimSun</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孙 宇飞</dc:creator>
  <cp:lastModifiedBy>孙 宇飞</cp:lastModifiedBy>
  <cp:revision>27</cp:revision>
  <dcterms:created xsi:type="dcterms:W3CDTF">2021-06-08T08:16:49Z</dcterms:created>
  <dcterms:modified xsi:type="dcterms:W3CDTF">2021-06-09T04:18:50Z</dcterms:modified>
</cp:coreProperties>
</file>