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44"/>
    <p:restoredTop sz="94656"/>
  </p:normalViewPr>
  <p:slideViewPr>
    <p:cSldViewPr snapToGrid="0" snapToObjects="1">
      <p:cViewPr varScale="1">
        <p:scale>
          <a:sx n="130" d="100"/>
          <a:sy n="130" d="100"/>
        </p:scale>
        <p:origin x="1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C91536-8536-854D-B778-B551F1A07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B375715-2E72-DC4C-B8BB-35BDE1CA2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AE220C-3F5F-8449-83C8-74A083D5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290A-9581-A748-A9F1-48CBAE9D7304}" type="datetimeFigureOut">
              <a:rPr kumimoji="1" lang="zh-TW" altLang="en-US" smtClean="0"/>
              <a:t>2021/9/2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2CAEA6-B686-7A47-A240-EDFE0D03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3C6639-FE72-1542-B764-B7705E78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22F7-03AB-374D-B5F7-96B31841A7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954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966FF4-291E-5345-89CF-E5A9D9AE2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696C56-F93B-DE4B-A3F3-F83511F05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EA39E4-3125-644F-A8FF-A709B758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290A-9581-A748-A9F1-48CBAE9D7304}" type="datetimeFigureOut">
              <a:rPr kumimoji="1" lang="zh-TW" altLang="en-US" smtClean="0"/>
              <a:t>2021/9/2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89FBD8-FAA7-474E-8404-96127AFF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15BC65-83E5-CA4B-A259-5DF9187A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22F7-03AB-374D-B5F7-96B31841A7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915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0612FF2-FF1E-3443-9416-D032BCB8A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F94EBA-F5FA-EC43-8C91-0C02F296A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78A517-D636-C941-AFB9-9F75D7C2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290A-9581-A748-A9F1-48CBAE9D7304}" type="datetimeFigureOut">
              <a:rPr kumimoji="1" lang="zh-TW" altLang="en-US" smtClean="0"/>
              <a:t>2021/9/2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529F49-4837-404B-8512-C8AC9B97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8252C3-ADFD-C046-AFCF-418B6A95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22F7-03AB-374D-B5F7-96B31841A7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8721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816D2F-2BC2-4548-8C4B-742F6ADDE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3DB20F-4C67-B94F-9AA2-D47F72694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861EF9-DEE1-CA40-902E-87BCF66A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290A-9581-A748-A9F1-48CBAE9D7304}" type="datetimeFigureOut">
              <a:rPr kumimoji="1" lang="zh-TW" altLang="en-US" smtClean="0"/>
              <a:t>2021/9/2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D8FBE9-B9A1-224F-A6F4-62D1045E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499C26-986F-5644-8FA1-AAE33D11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22F7-03AB-374D-B5F7-96B31841A7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198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3A0F02-C69A-0D41-8A3A-5CE0E86EC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BA30D3-821D-DA41-87AD-B53DB39E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9110D9-7DE7-8B47-B2C2-8D386D54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290A-9581-A748-A9F1-48CBAE9D7304}" type="datetimeFigureOut">
              <a:rPr kumimoji="1" lang="zh-TW" altLang="en-US" smtClean="0"/>
              <a:t>2021/9/2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A2970F-817D-8647-AFF4-1CB7242C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30B3A7-9091-0640-86D9-EC1B13DE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22F7-03AB-374D-B5F7-96B31841A7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6134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BFB637-5792-9D44-AEAD-83B5D5FF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116AEC-56E4-7842-AD10-B02B944FD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7771DF-FC1B-BD4E-8947-6CD22D3F1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619CC9-DCE1-3E4A-91C7-E9BB8A5C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290A-9581-A748-A9F1-48CBAE9D7304}" type="datetimeFigureOut">
              <a:rPr kumimoji="1" lang="zh-TW" altLang="en-US" smtClean="0"/>
              <a:t>2021/9/2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242DE7-9324-734C-B39B-1A073EE6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002AB3-468E-474F-82AB-2E5C0F8C1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22F7-03AB-374D-B5F7-96B31841A7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46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794C9A-F855-7A4A-9528-8E6DA067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CE14AA-9881-4648-B463-89AB6D0D8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307045-0159-2541-AADC-8C7AC6DEB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40A0488-B86D-7047-8EE1-F0627C7D5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77B6351-1CDA-FF4C-8214-20E164DEF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7159146-258E-4F41-99A0-D49F876C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290A-9581-A748-A9F1-48CBAE9D7304}" type="datetimeFigureOut">
              <a:rPr kumimoji="1" lang="zh-TW" altLang="en-US" smtClean="0"/>
              <a:t>2021/9/2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819C2B2-1D4E-9E46-8894-2AF20A08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085BEB2-38BF-AA44-ADF8-F0293E2B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22F7-03AB-374D-B5F7-96B31841A7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1409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3C9A25-819F-7142-9FDC-AE50DAA6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5140060-5B3D-2C42-BC02-910C5BE0A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290A-9581-A748-A9F1-48CBAE9D7304}" type="datetimeFigureOut">
              <a:rPr kumimoji="1" lang="zh-TW" altLang="en-US" smtClean="0"/>
              <a:t>2021/9/2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D8AB19D-62AA-F64B-AAFA-4AE69F86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9C29244-B8EB-8241-902D-D1C5C793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22F7-03AB-374D-B5F7-96B31841A7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827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F7C455B-A27E-1940-9E8D-4414D937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290A-9581-A748-A9F1-48CBAE9D7304}" type="datetimeFigureOut">
              <a:rPr kumimoji="1" lang="zh-TW" altLang="en-US" smtClean="0"/>
              <a:t>2021/9/2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B54836A-F6A0-D345-ACA5-B1A15F44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55772E-DB6F-074F-8CFC-14F1854A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22F7-03AB-374D-B5F7-96B31841A7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081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1D1EE8-5591-4544-ADD5-432AF9D80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5833D9-D2C6-BB4F-AC20-AC8A19B3E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D93006-1432-6C40-A07B-44CE74941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3FE7B7-8076-6F4C-A5A4-DED47391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290A-9581-A748-A9F1-48CBAE9D7304}" type="datetimeFigureOut">
              <a:rPr kumimoji="1" lang="zh-TW" altLang="en-US" smtClean="0"/>
              <a:t>2021/9/2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E255C7-FE18-FC4A-B26B-89A5FCDE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DC8387-FD63-0A4B-8106-80E43D2B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22F7-03AB-374D-B5F7-96B31841A7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606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1BF19-30D0-B64B-912B-575D819F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4ACFFBE-D2A1-6B49-ABBC-05F21E018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596560-BB71-E146-8661-F596B4015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CC0518-281E-A14D-9732-844DF073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290A-9581-A748-A9F1-48CBAE9D7304}" type="datetimeFigureOut">
              <a:rPr kumimoji="1" lang="zh-TW" altLang="en-US" smtClean="0"/>
              <a:t>2021/9/2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0ED858-7919-BD46-995C-47140518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6C5BF7-B27A-9545-A9A3-924E9514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22F7-03AB-374D-B5F7-96B31841A7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510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A817DC0-3807-C744-9D90-3F7037854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E8092A-FCFE-EF4F-9CE5-D5537E5B3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BA3ED8-5E9A-5043-B639-A517061FE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2290A-9581-A748-A9F1-48CBAE9D7304}" type="datetimeFigureOut">
              <a:rPr kumimoji="1" lang="zh-TW" altLang="en-US" smtClean="0"/>
              <a:t>2021/9/2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70717E-6BB4-0E41-AF5F-AB9208E95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389FE1-DF2F-F648-8D0F-B82BD05AC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622F7-03AB-374D-B5F7-96B31841A7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1561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17A64BEE-D222-9B41-AF7B-7AA1E4F8B29D}"/>
              </a:ext>
            </a:extLst>
          </p:cNvPr>
          <p:cNvGrpSpPr/>
          <p:nvPr/>
        </p:nvGrpSpPr>
        <p:grpSpPr>
          <a:xfrm>
            <a:off x="2939936" y="1817900"/>
            <a:ext cx="1447349" cy="522487"/>
            <a:chOff x="2825393" y="1356189"/>
            <a:chExt cx="1447349" cy="52248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1B4D1A5-2AF2-3D48-84BE-9398FBB70140}"/>
                </a:ext>
              </a:extLst>
            </p:cNvPr>
            <p:cNvSpPr/>
            <p:nvPr/>
          </p:nvSpPr>
          <p:spPr>
            <a:xfrm>
              <a:off x="2825393" y="1356189"/>
              <a:ext cx="1447349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9AE09BBE-1A7C-9548-B46A-68163D0AFE08}"/>
                </a:ext>
              </a:extLst>
            </p:cNvPr>
            <p:cNvSpPr txBox="1"/>
            <p:nvPr/>
          </p:nvSpPr>
          <p:spPr>
            <a:xfrm>
              <a:off x="2995072" y="143276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课程内容</a:t>
              </a: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6A56E4E2-7FFD-0A4A-BC6D-FAFBF981F3D8}"/>
              </a:ext>
            </a:extLst>
          </p:cNvPr>
          <p:cNvGrpSpPr/>
          <p:nvPr/>
        </p:nvGrpSpPr>
        <p:grpSpPr>
          <a:xfrm>
            <a:off x="5019949" y="3771608"/>
            <a:ext cx="1447349" cy="522487"/>
            <a:chOff x="2825392" y="1407117"/>
            <a:chExt cx="1447349" cy="52248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F775E0A-B3A6-5444-B18D-00D63DAAFD77}"/>
                </a:ext>
              </a:extLst>
            </p:cNvPr>
            <p:cNvSpPr/>
            <p:nvPr/>
          </p:nvSpPr>
          <p:spPr>
            <a:xfrm>
              <a:off x="2825392" y="1407117"/>
              <a:ext cx="1447349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7FA8EEE-EEAB-FE4E-85AB-960060A1C8C6}"/>
                </a:ext>
              </a:extLst>
            </p:cNvPr>
            <p:cNvSpPr txBox="1"/>
            <p:nvPr/>
          </p:nvSpPr>
          <p:spPr>
            <a:xfrm>
              <a:off x="2986520" y="148154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能力感知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E05F47F-20E4-B048-A769-243194F44E41}"/>
              </a:ext>
            </a:extLst>
          </p:cNvPr>
          <p:cNvGrpSpPr/>
          <p:nvPr/>
        </p:nvGrpSpPr>
        <p:grpSpPr>
          <a:xfrm>
            <a:off x="2939936" y="4145060"/>
            <a:ext cx="1447349" cy="522487"/>
            <a:chOff x="2825393" y="1356189"/>
            <a:chExt cx="1447349" cy="52248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891F925-A267-1B43-B342-ED51FCD87E5D}"/>
                </a:ext>
              </a:extLst>
            </p:cNvPr>
            <p:cNvSpPr/>
            <p:nvPr/>
          </p:nvSpPr>
          <p:spPr>
            <a:xfrm>
              <a:off x="2825393" y="1356189"/>
              <a:ext cx="1447349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090A37D-3FB2-7544-8731-017BCBEC87C7}"/>
                </a:ext>
              </a:extLst>
            </p:cNvPr>
            <p:cNvSpPr txBox="1"/>
            <p:nvPr/>
          </p:nvSpPr>
          <p:spPr>
            <a:xfrm>
              <a:off x="2995072" y="143276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课程形式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C5C461F-8674-6E4F-A92C-5CFF248853EF}"/>
              </a:ext>
            </a:extLst>
          </p:cNvPr>
          <p:cNvGrpSpPr/>
          <p:nvPr/>
        </p:nvGrpSpPr>
        <p:grpSpPr>
          <a:xfrm>
            <a:off x="5019951" y="2252646"/>
            <a:ext cx="1447349" cy="522487"/>
            <a:chOff x="2825393" y="1356189"/>
            <a:chExt cx="1447349" cy="52248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740D046-E0F4-B649-9868-5F10902AC009}"/>
                </a:ext>
              </a:extLst>
            </p:cNvPr>
            <p:cNvSpPr/>
            <p:nvPr/>
          </p:nvSpPr>
          <p:spPr>
            <a:xfrm>
              <a:off x="2825393" y="1356189"/>
              <a:ext cx="1447349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658C4CF-6C11-014A-926B-6B9793B00E22}"/>
                </a:ext>
              </a:extLst>
            </p:cNvPr>
            <p:cNvSpPr txBox="1"/>
            <p:nvPr/>
          </p:nvSpPr>
          <p:spPr>
            <a:xfrm>
              <a:off x="2986519" y="141667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认同增强</a:t>
              </a: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4A19089B-3C36-B041-93F7-946AF24C14BB}"/>
              </a:ext>
            </a:extLst>
          </p:cNvPr>
          <p:cNvGrpSpPr/>
          <p:nvPr/>
        </p:nvGrpSpPr>
        <p:grpSpPr>
          <a:xfrm>
            <a:off x="5019950" y="2876060"/>
            <a:ext cx="1447349" cy="522487"/>
            <a:chOff x="2825393" y="1356189"/>
            <a:chExt cx="1447349" cy="52248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CF6E445-71ED-DC4C-9FD2-2BCDD267F5E6}"/>
                </a:ext>
              </a:extLst>
            </p:cNvPr>
            <p:cNvSpPr/>
            <p:nvPr/>
          </p:nvSpPr>
          <p:spPr>
            <a:xfrm>
              <a:off x="2825393" y="1356189"/>
              <a:ext cx="1447349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B37AB968-9249-8F49-9F0A-581465850D59}"/>
                </a:ext>
              </a:extLst>
            </p:cNvPr>
            <p:cNvSpPr txBox="1"/>
            <p:nvPr/>
          </p:nvSpPr>
          <p:spPr>
            <a:xfrm>
              <a:off x="2879659" y="143276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思政课偏好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2FA3668F-86D4-264E-8ADD-B8D739C5931B}"/>
              </a:ext>
            </a:extLst>
          </p:cNvPr>
          <p:cNvGrpSpPr/>
          <p:nvPr/>
        </p:nvGrpSpPr>
        <p:grpSpPr>
          <a:xfrm>
            <a:off x="423949" y="1094945"/>
            <a:ext cx="2229321" cy="522487"/>
            <a:chOff x="2359878" y="1356189"/>
            <a:chExt cx="2229321" cy="522487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9B1810E-BB03-BE49-B240-348B6837E3E8}"/>
                </a:ext>
              </a:extLst>
            </p:cNvPr>
            <p:cNvSpPr/>
            <p:nvPr/>
          </p:nvSpPr>
          <p:spPr>
            <a:xfrm>
              <a:off x="2359878" y="1356189"/>
              <a:ext cx="2229321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8EF99EFC-90EE-6B47-8DC0-1F533F9F49AC}"/>
                </a:ext>
              </a:extLst>
            </p:cNvPr>
            <p:cNvSpPr txBox="1"/>
            <p:nvPr/>
          </p:nvSpPr>
          <p:spPr>
            <a:xfrm>
              <a:off x="2961830" y="14332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知识传授</a:t>
              </a: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20BCD7B5-B76F-3448-8142-9D14B38F424D}"/>
              </a:ext>
            </a:extLst>
          </p:cNvPr>
          <p:cNvGrpSpPr/>
          <p:nvPr/>
        </p:nvGrpSpPr>
        <p:grpSpPr>
          <a:xfrm>
            <a:off x="423949" y="1817900"/>
            <a:ext cx="2229321" cy="522487"/>
            <a:chOff x="2359879" y="1356189"/>
            <a:chExt cx="2229321" cy="522487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9720B15-3827-BF47-9689-8F3D2D225F2D}"/>
                </a:ext>
              </a:extLst>
            </p:cNvPr>
            <p:cNvSpPr/>
            <p:nvPr/>
          </p:nvSpPr>
          <p:spPr>
            <a:xfrm>
              <a:off x="2359879" y="1356189"/>
              <a:ext cx="2229321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9CA5D5FE-B29B-9E4C-A5EA-C113ABAB26DA}"/>
                </a:ext>
              </a:extLst>
            </p:cNvPr>
            <p:cNvSpPr txBox="1"/>
            <p:nvPr/>
          </p:nvSpPr>
          <p:spPr>
            <a:xfrm>
              <a:off x="2920540" y="143276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政治宣传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88764487-0768-0946-B22C-880CEB8D6C04}"/>
              </a:ext>
            </a:extLst>
          </p:cNvPr>
          <p:cNvGrpSpPr/>
          <p:nvPr/>
        </p:nvGrpSpPr>
        <p:grpSpPr>
          <a:xfrm>
            <a:off x="423949" y="2540855"/>
            <a:ext cx="2229321" cy="522487"/>
            <a:chOff x="2359879" y="1356189"/>
            <a:chExt cx="2229321" cy="522487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C10B303-FF48-A846-AE90-FA370FDE5FEC}"/>
                </a:ext>
              </a:extLst>
            </p:cNvPr>
            <p:cNvSpPr/>
            <p:nvPr/>
          </p:nvSpPr>
          <p:spPr>
            <a:xfrm>
              <a:off x="2359879" y="1356189"/>
              <a:ext cx="2229321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C3990F45-56EB-4B4D-A303-E9330747CC48}"/>
                </a:ext>
              </a:extLst>
            </p:cNvPr>
            <p:cNvSpPr txBox="1"/>
            <p:nvPr/>
          </p:nvSpPr>
          <p:spPr>
            <a:xfrm>
              <a:off x="2805124" y="1432291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实践式教育</a:t>
              </a: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960DA43-2E5B-BC4F-9C6C-C464FA6A463B}"/>
              </a:ext>
            </a:extLst>
          </p:cNvPr>
          <p:cNvGrpSpPr/>
          <p:nvPr/>
        </p:nvGrpSpPr>
        <p:grpSpPr>
          <a:xfrm>
            <a:off x="423948" y="3785822"/>
            <a:ext cx="2229321" cy="522487"/>
            <a:chOff x="2359879" y="1356189"/>
            <a:chExt cx="2229321" cy="522487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3D3C345-127F-534C-900A-DA01027189B3}"/>
                </a:ext>
              </a:extLst>
            </p:cNvPr>
            <p:cNvSpPr/>
            <p:nvPr/>
          </p:nvSpPr>
          <p:spPr>
            <a:xfrm>
              <a:off x="2359879" y="1356189"/>
              <a:ext cx="2229321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BBDF27CA-FE40-7949-872D-97842A3156E1}"/>
                </a:ext>
              </a:extLst>
            </p:cNvPr>
            <p:cNvSpPr txBox="1"/>
            <p:nvPr/>
          </p:nvSpPr>
          <p:spPr>
            <a:xfrm>
              <a:off x="2961832" y="141640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演示文稿</a:t>
              </a:r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CC89668F-2B0E-D547-A32A-05473AC44052}"/>
              </a:ext>
            </a:extLst>
          </p:cNvPr>
          <p:cNvGrpSpPr/>
          <p:nvPr/>
        </p:nvGrpSpPr>
        <p:grpSpPr>
          <a:xfrm>
            <a:off x="423949" y="4565479"/>
            <a:ext cx="2229321" cy="522487"/>
            <a:chOff x="2393130" y="1356189"/>
            <a:chExt cx="2229321" cy="52248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AD4023E-B972-BF4A-93EF-15DD9CDBB632}"/>
                </a:ext>
              </a:extLst>
            </p:cNvPr>
            <p:cNvSpPr/>
            <p:nvPr/>
          </p:nvSpPr>
          <p:spPr>
            <a:xfrm>
              <a:off x="2393130" y="1356189"/>
              <a:ext cx="2229321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60C1ED72-EF34-6349-97AB-C89E169D5919}"/>
                </a:ext>
              </a:extLst>
            </p:cNvPr>
            <p:cNvSpPr txBox="1"/>
            <p:nvPr/>
          </p:nvSpPr>
          <p:spPr>
            <a:xfrm>
              <a:off x="2475709" y="1432766"/>
              <a:ext cx="2146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演示文稿</a:t>
              </a:r>
              <a:r>
                <a:rPr kumimoji="1" lang="en-US" altLang="zh-CN" dirty="0">
                  <a:latin typeface="SimSun" panose="02010600030101010101" pitchFamily="2" charset="-122"/>
                  <a:ea typeface="SimSun" panose="02010600030101010101" pitchFamily="2" charset="-122"/>
                </a:rPr>
                <a:t>+</a:t>
              </a:r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教师呈现</a:t>
              </a:r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2D6E0FA-C8B5-3741-A483-B756D36AEAB4}"/>
              </a:ext>
            </a:extLst>
          </p:cNvPr>
          <p:cNvSpPr txBox="1"/>
          <p:nvPr/>
        </p:nvSpPr>
        <p:spPr>
          <a:xfrm>
            <a:off x="5019950" y="1918590"/>
            <a:ext cx="10760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500" b="1" dirty="0">
                <a:latin typeface="SimSun" panose="02010600030101010101" pitchFamily="2" charset="-122"/>
                <a:ea typeface="SimSun" panose="02010600030101010101" pitchFamily="2" charset="-122"/>
              </a:rPr>
              <a:t>灌输机制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88963AD-DC44-2443-A8A7-C4BA970C9B31}"/>
              </a:ext>
            </a:extLst>
          </p:cNvPr>
          <p:cNvSpPr txBox="1"/>
          <p:nvPr/>
        </p:nvSpPr>
        <p:spPr>
          <a:xfrm>
            <a:off x="5019949" y="3416402"/>
            <a:ext cx="10760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500" b="1" dirty="0">
                <a:latin typeface="SimSun" panose="02010600030101010101" pitchFamily="2" charset="-122"/>
                <a:ea typeface="SimSun" panose="02010600030101010101" pitchFamily="2" charset="-122"/>
              </a:rPr>
              <a:t>信号机制</a:t>
            </a:r>
          </a:p>
        </p:txBody>
      </p:sp>
      <p:cxnSp>
        <p:nvCxnSpPr>
          <p:cNvPr id="67" name="直線箭頭接點 66">
            <a:extLst>
              <a:ext uri="{FF2B5EF4-FFF2-40B4-BE49-F238E27FC236}">
                <a16:creationId xmlns:a16="http://schemas.microsoft.com/office/drawing/2014/main" id="{5A2E8678-6808-2B4A-830D-5431F18FD28D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>
            <a:off x="2653270" y="1356189"/>
            <a:ext cx="286666" cy="72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箭頭接點 69">
            <a:extLst>
              <a:ext uri="{FF2B5EF4-FFF2-40B4-BE49-F238E27FC236}">
                <a16:creationId xmlns:a16="http://schemas.microsoft.com/office/drawing/2014/main" id="{BD43C713-C6E4-424F-9633-6DE5563B04ED}"/>
              </a:ext>
            </a:extLst>
          </p:cNvPr>
          <p:cNvCxnSpPr>
            <a:stCxn id="26" idx="3"/>
            <a:endCxn id="4" idx="1"/>
          </p:cNvCxnSpPr>
          <p:nvPr/>
        </p:nvCxnSpPr>
        <p:spPr>
          <a:xfrm>
            <a:off x="2653270" y="2079144"/>
            <a:ext cx="286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箭頭接點 71">
            <a:extLst>
              <a:ext uri="{FF2B5EF4-FFF2-40B4-BE49-F238E27FC236}">
                <a16:creationId xmlns:a16="http://schemas.microsoft.com/office/drawing/2014/main" id="{CA6BBD20-7425-8746-934D-E5A09460006C}"/>
              </a:ext>
            </a:extLst>
          </p:cNvPr>
          <p:cNvCxnSpPr>
            <a:stCxn id="29" idx="3"/>
            <a:endCxn id="4" idx="1"/>
          </p:cNvCxnSpPr>
          <p:nvPr/>
        </p:nvCxnSpPr>
        <p:spPr>
          <a:xfrm flipV="1">
            <a:off x="2653270" y="2079144"/>
            <a:ext cx="286666" cy="72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箭頭接點 73">
            <a:extLst>
              <a:ext uri="{FF2B5EF4-FFF2-40B4-BE49-F238E27FC236}">
                <a16:creationId xmlns:a16="http://schemas.microsoft.com/office/drawing/2014/main" id="{E557F0C1-619E-3444-80A2-79690962A77E}"/>
              </a:ext>
            </a:extLst>
          </p:cNvPr>
          <p:cNvCxnSpPr>
            <a:stCxn id="32" idx="3"/>
            <a:endCxn id="11" idx="1"/>
          </p:cNvCxnSpPr>
          <p:nvPr/>
        </p:nvCxnSpPr>
        <p:spPr>
          <a:xfrm>
            <a:off x="2653269" y="4047066"/>
            <a:ext cx="286667" cy="35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箭頭接點 75">
            <a:extLst>
              <a:ext uri="{FF2B5EF4-FFF2-40B4-BE49-F238E27FC236}">
                <a16:creationId xmlns:a16="http://schemas.microsoft.com/office/drawing/2014/main" id="{EBE7B7A1-A54E-D34F-B450-73AF5C19BB40}"/>
              </a:ext>
            </a:extLst>
          </p:cNvPr>
          <p:cNvCxnSpPr>
            <a:stCxn id="35" idx="3"/>
            <a:endCxn id="11" idx="1"/>
          </p:cNvCxnSpPr>
          <p:nvPr/>
        </p:nvCxnSpPr>
        <p:spPr>
          <a:xfrm flipV="1">
            <a:off x="2653270" y="4406304"/>
            <a:ext cx="286666" cy="42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左中括弧 76">
            <a:extLst>
              <a:ext uri="{FF2B5EF4-FFF2-40B4-BE49-F238E27FC236}">
                <a16:creationId xmlns:a16="http://schemas.microsoft.com/office/drawing/2014/main" id="{F6EE362E-6264-2849-BF8B-45307933E81D}"/>
              </a:ext>
            </a:extLst>
          </p:cNvPr>
          <p:cNvSpPr/>
          <p:nvPr/>
        </p:nvSpPr>
        <p:spPr>
          <a:xfrm>
            <a:off x="4904510" y="2513889"/>
            <a:ext cx="106654" cy="1554444"/>
          </a:xfrm>
          <a:prstGeom prst="leftBracket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9" name="直線箭頭接點 78">
            <a:extLst>
              <a:ext uri="{FF2B5EF4-FFF2-40B4-BE49-F238E27FC236}">
                <a16:creationId xmlns:a16="http://schemas.microsoft.com/office/drawing/2014/main" id="{B7A654F5-BBB9-C447-8D21-0D80AD469D64}"/>
              </a:ext>
            </a:extLst>
          </p:cNvPr>
          <p:cNvCxnSpPr>
            <a:stCxn id="4" idx="3"/>
            <a:endCxn id="77" idx="1"/>
          </p:cNvCxnSpPr>
          <p:nvPr/>
        </p:nvCxnSpPr>
        <p:spPr>
          <a:xfrm>
            <a:off x="4387285" y="2079144"/>
            <a:ext cx="517225" cy="121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箭頭接點 80">
            <a:extLst>
              <a:ext uri="{FF2B5EF4-FFF2-40B4-BE49-F238E27FC236}">
                <a16:creationId xmlns:a16="http://schemas.microsoft.com/office/drawing/2014/main" id="{18FD1F66-26DD-1D41-A0E6-A8D77DE70F31}"/>
              </a:ext>
            </a:extLst>
          </p:cNvPr>
          <p:cNvCxnSpPr>
            <a:stCxn id="11" idx="3"/>
            <a:endCxn id="77" idx="1"/>
          </p:cNvCxnSpPr>
          <p:nvPr/>
        </p:nvCxnSpPr>
        <p:spPr>
          <a:xfrm flipV="1">
            <a:off x="4387285" y="3291111"/>
            <a:ext cx="517225" cy="111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右大括弧 81">
            <a:extLst>
              <a:ext uri="{FF2B5EF4-FFF2-40B4-BE49-F238E27FC236}">
                <a16:creationId xmlns:a16="http://schemas.microsoft.com/office/drawing/2014/main" id="{2517E435-707D-6440-993E-5E7BC45EDDBB}"/>
              </a:ext>
            </a:extLst>
          </p:cNvPr>
          <p:cNvSpPr/>
          <p:nvPr/>
        </p:nvSpPr>
        <p:spPr>
          <a:xfrm>
            <a:off x="6467298" y="3063342"/>
            <a:ext cx="182884" cy="98372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C0107884-5F9D-C44B-A2ED-7F63999DFF9B}"/>
              </a:ext>
            </a:extLst>
          </p:cNvPr>
          <p:cNvGrpSpPr/>
          <p:nvPr/>
        </p:nvGrpSpPr>
        <p:grpSpPr>
          <a:xfrm>
            <a:off x="6660372" y="2589366"/>
            <a:ext cx="5216361" cy="1931675"/>
            <a:chOff x="6808446" y="3255799"/>
            <a:chExt cx="5216361" cy="1931675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CF2C5EDF-BDA7-3347-B11B-078BF84C26AA}"/>
                </a:ext>
              </a:extLst>
            </p:cNvPr>
            <p:cNvGrpSpPr/>
            <p:nvPr/>
          </p:nvGrpSpPr>
          <p:grpSpPr>
            <a:xfrm>
              <a:off x="6808446" y="3255799"/>
              <a:ext cx="3308465" cy="1931675"/>
              <a:chOff x="6567055" y="3321969"/>
              <a:chExt cx="3308465" cy="1931675"/>
            </a:xfrm>
          </p:grpSpPr>
          <p:grpSp>
            <p:nvGrpSpPr>
              <p:cNvPr id="42" name="群組 41">
                <a:extLst>
                  <a:ext uri="{FF2B5EF4-FFF2-40B4-BE49-F238E27FC236}">
                    <a16:creationId xmlns:a16="http://schemas.microsoft.com/office/drawing/2014/main" id="{653180D5-1A26-394B-991B-8EBD5056EBDD}"/>
                  </a:ext>
                </a:extLst>
              </p:cNvPr>
              <p:cNvGrpSpPr/>
              <p:nvPr/>
            </p:nvGrpSpPr>
            <p:grpSpPr>
              <a:xfrm>
                <a:off x="6636978" y="3442145"/>
                <a:ext cx="1531188" cy="355112"/>
                <a:chOff x="6507344" y="3778828"/>
                <a:chExt cx="1531188" cy="355112"/>
              </a:xfrm>
            </p:grpSpPr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5EBCE88E-D47B-824B-9045-4314EA4A81ED}"/>
                    </a:ext>
                  </a:extLst>
                </p:cNvPr>
                <p:cNvSpPr/>
                <p:nvPr/>
              </p:nvSpPr>
              <p:spPr>
                <a:xfrm>
                  <a:off x="6549264" y="3785824"/>
                  <a:ext cx="1447349" cy="34811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>
                    <a:latin typeface="SimSun" panose="02010600030101010101" pitchFamily="2" charset="-122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0F6AA5D5-9120-6447-A615-04DDC5CB0DE2}"/>
                    </a:ext>
                  </a:extLst>
                </p:cNvPr>
                <p:cNvSpPr txBox="1"/>
                <p:nvPr/>
              </p:nvSpPr>
              <p:spPr>
                <a:xfrm>
                  <a:off x="6507344" y="3778828"/>
                  <a:ext cx="153118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zh-TW" altLang="en-US" sz="1500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国家的认证能力</a:t>
                  </a:r>
                </a:p>
              </p:txBody>
            </p:sp>
          </p:grpSp>
          <p:grpSp>
            <p:nvGrpSpPr>
              <p:cNvPr id="43" name="群組 42">
                <a:extLst>
                  <a:ext uri="{FF2B5EF4-FFF2-40B4-BE49-F238E27FC236}">
                    <a16:creationId xmlns:a16="http://schemas.microsoft.com/office/drawing/2014/main" id="{090F2860-E9FA-EF4E-8996-BED864F5977C}"/>
                  </a:ext>
                </a:extLst>
              </p:cNvPr>
              <p:cNvGrpSpPr/>
              <p:nvPr/>
            </p:nvGrpSpPr>
            <p:grpSpPr>
              <a:xfrm>
                <a:off x="6636978" y="3869509"/>
                <a:ext cx="1531188" cy="355112"/>
                <a:chOff x="6507344" y="3778828"/>
                <a:chExt cx="1531188" cy="355112"/>
              </a:xfrm>
            </p:grpSpPr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C811BA94-B7D6-1D48-AA60-B90BEFED97F0}"/>
                    </a:ext>
                  </a:extLst>
                </p:cNvPr>
                <p:cNvSpPr/>
                <p:nvPr/>
              </p:nvSpPr>
              <p:spPr>
                <a:xfrm>
                  <a:off x="6549264" y="3785824"/>
                  <a:ext cx="1447349" cy="34811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>
                    <a:latin typeface="SimSun" panose="02010600030101010101" pitchFamily="2" charset="-122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B173C1DD-B594-C04E-B029-6047A1FC3C04}"/>
                    </a:ext>
                  </a:extLst>
                </p:cNvPr>
                <p:cNvSpPr txBox="1"/>
                <p:nvPr/>
              </p:nvSpPr>
              <p:spPr>
                <a:xfrm>
                  <a:off x="6507344" y="3778828"/>
                  <a:ext cx="153118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zh-TW" altLang="en-US" sz="1500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国家的强制能力</a:t>
                  </a:r>
                </a:p>
              </p:txBody>
            </p:sp>
          </p:grpSp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EE9FE45C-F03A-884E-A9EF-FCFE55E76794}"/>
                  </a:ext>
                </a:extLst>
              </p:cNvPr>
              <p:cNvGrpSpPr/>
              <p:nvPr/>
            </p:nvGrpSpPr>
            <p:grpSpPr>
              <a:xfrm>
                <a:off x="6636978" y="4323535"/>
                <a:ext cx="1531188" cy="355112"/>
                <a:chOff x="6507344" y="3778828"/>
                <a:chExt cx="1531188" cy="355112"/>
              </a:xfrm>
            </p:grpSpPr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0E6FB35A-6534-8249-8D4E-167D487B7859}"/>
                    </a:ext>
                  </a:extLst>
                </p:cNvPr>
                <p:cNvSpPr/>
                <p:nvPr/>
              </p:nvSpPr>
              <p:spPr>
                <a:xfrm>
                  <a:off x="6549264" y="3785824"/>
                  <a:ext cx="1447349" cy="34811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>
                    <a:latin typeface="SimSun" panose="02010600030101010101" pitchFamily="2" charset="-122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8AAF51FA-BC3D-5B4C-B39A-734028C5E64B}"/>
                    </a:ext>
                  </a:extLst>
                </p:cNvPr>
                <p:cNvSpPr txBox="1"/>
                <p:nvPr/>
              </p:nvSpPr>
              <p:spPr>
                <a:xfrm>
                  <a:off x="6507344" y="3778828"/>
                  <a:ext cx="153118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zh-TW" altLang="en-US" sz="1500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国家的汲取能力</a:t>
                  </a:r>
                </a:p>
              </p:txBody>
            </p:sp>
          </p:grpSp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id="{59477C71-3FFB-3146-B645-63082FE4BE20}"/>
                  </a:ext>
                </a:extLst>
              </p:cNvPr>
              <p:cNvGrpSpPr/>
              <p:nvPr/>
            </p:nvGrpSpPr>
            <p:grpSpPr>
              <a:xfrm>
                <a:off x="6636978" y="4782855"/>
                <a:ext cx="1531188" cy="355112"/>
                <a:chOff x="6507344" y="3778828"/>
                <a:chExt cx="1531188" cy="355112"/>
              </a:xfrm>
            </p:grpSpPr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583C158E-6C25-6247-8688-95A67F896428}"/>
                    </a:ext>
                  </a:extLst>
                </p:cNvPr>
                <p:cNvSpPr/>
                <p:nvPr/>
              </p:nvSpPr>
              <p:spPr>
                <a:xfrm>
                  <a:off x="6549264" y="3785824"/>
                  <a:ext cx="1447349" cy="34811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>
                    <a:latin typeface="SimSun" panose="02010600030101010101" pitchFamily="2" charset="-122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A61CB90C-5951-1D43-8730-E412438125BE}"/>
                    </a:ext>
                  </a:extLst>
                </p:cNvPr>
                <p:cNvSpPr txBox="1"/>
                <p:nvPr/>
              </p:nvSpPr>
              <p:spPr>
                <a:xfrm>
                  <a:off x="6507344" y="3778828"/>
                  <a:ext cx="153118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zh-TW" altLang="en-US" sz="1500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国家的濡化能力</a:t>
                  </a:r>
                </a:p>
              </p:txBody>
            </p:sp>
          </p:grpSp>
          <p:grpSp>
            <p:nvGrpSpPr>
              <p:cNvPr id="52" name="群組 51">
                <a:extLst>
                  <a:ext uri="{FF2B5EF4-FFF2-40B4-BE49-F238E27FC236}">
                    <a16:creationId xmlns:a16="http://schemas.microsoft.com/office/drawing/2014/main" id="{CD5E4DAC-F601-DF47-85D7-E7F7ACAC47B6}"/>
                  </a:ext>
                </a:extLst>
              </p:cNvPr>
              <p:cNvGrpSpPr/>
              <p:nvPr/>
            </p:nvGrpSpPr>
            <p:grpSpPr>
              <a:xfrm>
                <a:off x="8229679" y="3698949"/>
                <a:ext cx="1531188" cy="355112"/>
                <a:chOff x="6507344" y="3778828"/>
                <a:chExt cx="1531188" cy="355112"/>
              </a:xfrm>
            </p:grpSpPr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7D7615B7-4F22-F646-8E04-5449865C3E6D}"/>
                    </a:ext>
                  </a:extLst>
                </p:cNvPr>
                <p:cNvSpPr/>
                <p:nvPr/>
              </p:nvSpPr>
              <p:spPr>
                <a:xfrm>
                  <a:off x="6549264" y="3785824"/>
                  <a:ext cx="1447349" cy="34811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>
                    <a:latin typeface="SimSun" panose="02010600030101010101" pitchFamily="2" charset="-122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54" name="文字方塊 53">
                  <a:extLst>
                    <a:ext uri="{FF2B5EF4-FFF2-40B4-BE49-F238E27FC236}">
                      <a16:creationId xmlns:a16="http://schemas.microsoft.com/office/drawing/2014/main" id="{58A8C568-D84F-C146-9844-0AD86F2471AD}"/>
                    </a:ext>
                  </a:extLst>
                </p:cNvPr>
                <p:cNvSpPr txBox="1"/>
                <p:nvPr/>
              </p:nvSpPr>
              <p:spPr>
                <a:xfrm>
                  <a:off x="6507344" y="3778828"/>
                  <a:ext cx="153118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zh-TW" altLang="en-US" sz="1500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国家的规制能力</a:t>
                  </a:r>
                </a:p>
              </p:txBody>
            </p: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F6626796-E402-8F49-B9F6-2403E7644EDF}"/>
                  </a:ext>
                </a:extLst>
              </p:cNvPr>
              <p:cNvGrpSpPr/>
              <p:nvPr/>
            </p:nvGrpSpPr>
            <p:grpSpPr>
              <a:xfrm>
                <a:off x="8229679" y="4134503"/>
                <a:ext cx="1531188" cy="355112"/>
                <a:chOff x="6507344" y="3778828"/>
                <a:chExt cx="1531188" cy="355112"/>
              </a:xfrm>
            </p:grpSpPr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7CEB87FB-8932-6A4A-A8D0-58952438AFB6}"/>
                    </a:ext>
                  </a:extLst>
                </p:cNvPr>
                <p:cNvSpPr/>
                <p:nvPr/>
              </p:nvSpPr>
              <p:spPr>
                <a:xfrm>
                  <a:off x="6549264" y="3785824"/>
                  <a:ext cx="1447349" cy="34811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>
                    <a:latin typeface="SimSun" panose="02010600030101010101" pitchFamily="2" charset="-122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2AB9FC69-F044-D545-8AC5-A6C210228047}"/>
                    </a:ext>
                  </a:extLst>
                </p:cNvPr>
                <p:cNvSpPr txBox="1"/>
                <p:nvPr/>
              </p:nvSpPr>
              <p:spPr>
                <a:xfrm>
                  <a:off x="6507344" y="3778828"/>
                  <a:ext cx="153118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zh-TW" altLang="en-US" sz="1500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国家的统领能力</a:t>
                  </a:r>
                </a:p>
              </p:txBody>
            </p:sp>
          </p:grpSp>
          <p:grpSp>
            <p:nvGrpSpPr>
              <p:cNvPr id="58" name="群組 57">
                <a:extLst>
                  <a:ext uri="{FF2B5EF4-FFF2-40B4-BE49-F238E27FC236}">
                    <a16:creationId xmlns:a16="http://schemas.microsoft.com/office/drawing/2014/main" id="{61EA930E-B003-E043-9E12-4A415D7A02B2}"/>
                  </a:ext>
                </a:extLst>
              </p:cNvPr>
              <p:cNvGrpSpPr/>
              <p:nvPr/>
            </p:nvGrpSpPr>
            <p:grpSpPr>
              <a:xfrm>
                <a:off x="8229679" y="4570057"/>
                <a:ext cx="1531188" cy="355112"/>
                <a:chOff x="6507344" y="3778828"/>
                <a:chExt cx="1531188" cy="355112"/>
              </a:xfrm>
            </p:grpSpPr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C5070EE3-6AC2-3D4B-A42D-4C3E00F0E030}"/>
                    </a:ext>
                  </a:extLst>
                </p:cNvPr>
                <p:cNvSpPr/>
                <p:nvPr/>
              </p:nvSpPr>
              <p:spPr>
                <a:xfrm>
                  <a:off x="6549264" y="3785824"/>
                  <a:ext cx="1447349" cy="34811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>
                    <a:latin typeface="SimSun" panose="02010600030101010101" pitchFamily="2" charset="-122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196F2C95-4A87-DC49-9429-7C0F9B1ECC79}"/>
                    </a:ext>
                  </a:extLst>
                </p:cNvPr>
                <p:cNvSpPr txBox="1"/>
                <p:nvPr/>
              </p:nvSpPr>
              <p:spPr>
                <a:xfrm>
                  <a:off x="6507344" y="3778828"/>
                  <a:ext cx="153118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zh-TW" altLang="en-US" sz="1300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国家的再分配能力</a:t>
                  </a:r>
                </a:p>
              </p:txBody>
            </p:sp>
          </p:grp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D36A52E9-218E-7044-8DD8-4EB082BF0542}"/>
                  </a:ext>
                </a:extLst>
              </p:cNvPr>
              <p:cNvSpPr/>
              <p:nvPr/>
            </p:nvSpPr>
            <p:spPr>
              <a:xfrm>
                <a:off x="6567055" y="3321969"/>
                <a:ext cx="3308465" cy="193167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B4318845-3F2F-0A4A-B628-DA9B5D6FD2E8}"/>
                </a:ext>
              </a:extLst>
            </p:cNvPr>
            <p:cNvGrpSpPr/>
            <p:nvPr/>
          </p:nvGrpSpPr>
          <p:grpSpPr>
            <a:xfrm>
              <a:off x="10577458" y="3955944"/>
              <a:ext cx="1447349" cy="522487"/>
              <a:chOff x="2837279" y="1256499"/>
              <a:chExt cx="1447349" cy="522487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9A2856B6-EE25-054F-8D90-C213327483AB}"/>
                  </a:ext>
                </a:extLst>
              </p:cNvPr>
              <p:cNvSpPr/>
              <p:nvPr/>
            </p:nvSpPr>
            <p:spPr>
              <a:xfrm>
                <a:off x="2837279" y="1256499"/>
                <a:ext cx="1447349" cy="52248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F85B2B58-EC65-F345-86AA-7200C9DE5F06}"/>
                  </a:ext>
                </a:extLst>
              </p:cNvPr>
              <p:cNvSpPr txBox="1"/>
              <p:nvPr/>
            </p:nvSpPr>
            <p:spPr>
              <a:xfrm>
                <a:off x="2882997" y="1330926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TW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思政课学习</a:t>
                </a:r>
              </a:p>
            </p:txBody>
          </p:sp>
        </p:grpSp>
        <p:sp>
          <p:nvSpPr>
            <p:cNvPr id="83" name="向右箭號 82">
              <a:extLst>
                <a:ext uri="{FF2B5EF4-FFF2-40B4-BE49-F238E27FC236}">
                  <a16:creationId xmlns:a16="http://schemas.microsoft.com/office/drawing/2014/main" id="{E037E463-96C8-7B47-81FB-E445A8C4B9BA}"/>
                </a:ext>
              </a:extLst>
            </p:cNvPr>
            <p:cNvSpPr/>
            <p:nvPr/>
          </p:nvSpPr>
          <p:spPr>
            <a:xfrm rot="10800000">
              <a:off x="10186834" y="4041903"/>
              <a:ext cx="340500" cy="35057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3EDAD2EE-B1E1-1F44-9F1D-50216C966258}"/>
              </a:ext>
            </a:extLst>
          </p:cNvPr>
          <p:cNvSpPr txBox="1"/>
          <p:nvPr/>
        </p:nvSpPr>
        <p:spPr>
          <a:xfrm>
            <a:off x="331169" y="5150348"/>
            <a:ext cx="24868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500" b="1" dirty="0">
                <a:latin typeface="SimSun" panose="02010600030101010101" pitchFamily="2" charset="-122"/>
                <a:ea typeface="SimSun" panose="02010600030101010101" pitchFamily="2" charset="-122"/>
              </a:rPr>
              <a:t>思政课宣传效果的影响因素</a:t>
            </a: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6598BFC3-82B0-5543-9318-282C16B2F860}"/>
              </a:ext>
            </a:extLst>
          </p:cNvPr>
          <p:cNvSpPr txBox="1"/>
          <p:nvPr/>
        </p:nvSpPr>
        <p:spPr>
          <a:xfrm>
            <a:off x="9585294" y="5150347"/>
            <a:ext cx="22914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TW" altLang="en-US" sz="1500" b="1" dirty="0">
                <a:latin typeface="SimSun" panose="02010600030101010101" pitchFamily="2" charset="-122"/>
                <a:ea typeface="SimSun" panose="02010600030101010101" pitchFamily="2" charset="-122"/>
              </a:rPr>
              <a:t>政治宣传与国家能力感知</a:t>
            </a:r>
          </a:p>
        </p:txBody>
      </p:sp>
    </p:spTree>
    <p:extLst>
      <p:ext uri="{BB962C8B-B14F-4D97-AF65-F5344CB8AC3E}">
        <p14:creationId xmlns:p14="http://schemas.microsoft.com/office/powerpoint/2010/main" val="367789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2FA3668F-86D4-264E-8ADD-B8D739C5931B}"/>
              </a:ext>
            </a:extLst>
          </p:cNvPr>
          <p:cNvGrpSpPr/>
          <p:nvPr/>
        </p:nvGrpSpPr>
        <p:grpSpPr>
          <a:xfrm>
            <a:off x="2290758" y="1794020"/>
            <a:ext cx="2229321" cy="522487"/>
            <a:chOff x="2359878" y="1356189"/>
            <a:chExt cx="2229321" cy="522487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9B1810E-BB03-BE49-B240-348B6837E3E8}"/>
                </a:ext>
              </a:extLst>
            </p:cNvPr>
            <p:cNvSpPr/>
            <p:nvPr/>
          </p:nvSpPr>
          <p:spPr>
            <a:xfrm>
              <a:off x="2359878" y="1356189"/>
              <a:ext cx="2229321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8EF99EFC-90EE-6B47-8DC0-1F533F9F49AC}"/>
                </a:ext>
              </a:extLst>
            </p:cNvPr>
            <p:cNvSpPr txBox="1"/>
            <p:nvPr/>
          </p:nvSpPr>
          <p:spPr>
            <a:xfrm>
              <a:off x="2731001" y="1433241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传统思政课程</a:t>
              </a: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20BCD7B5-B76F-3448-8142-9D14B38F424D}"/>
              </a:ext>
            </a:extLst>
          </p:cNvPr>
          <p:cNvGrpSpPr/>
          <p:nvPr/>
        </p:nvGrpSpPr>
        <p:grpSpPr>
          <a:xfrm>
            <a:off x="2310891" y="3075069"/>
            <a:ext cx="2229321" cy="522487"/>
            <a:chOff x="2359879" y="1356189"/>
            <a:chExt cx="2229321" cy="522487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9720B15-3827-BF47-9689-8F3D2D225F2D}"/>
                </a:ext>
              </a:extLst>
            </p:cNvPr>
            <p:cNvSpPr/>
            <p:nvPr/>
          </p:nvSpPr>
          <p:spPr>
            <a:xfrm>
              <a:off x="2359879" y="1356189"/>
              <a:ext cx="2229321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9CA5D5FE-B29B-9E4C-A5EA-C113ABAB26DA}"/>
                </a:ext>
              </a:extLst>
            </p:cNvPr>
            <p:cNvSpPr txBox="1"/>
            <p:nvPr/>
          </p:nvSpPr>
          <p:spPr>
            <a:xfrm>
              <a:off x="2920544" y="143276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课程思政</a:t>
              </a:r>
            </a:p>
          </p:txBody>
        </p:sp>
      </p:grpSp>
      <p:cxnSp>
        <p:nvCxnSpPr>
          <p:cNvPr id="67" name="直線箭頭接點 66">
            <a:extLst>
              <a:ext uri="{FF2B5EF4-FFF2-40B4-BE49-F238E27FC236}">
                <a16:creationId xmlns:a16="http://schemas.microsoft.com/office/drawing/2014/main" id="{5A2E8678-6808-2B4A-830D-5431F18FD28D}"/>
              </a:ext>
            </a:extLst>
          </p:cNvPr>
          <p:cNvCxnSpPr>
            <a:cxnSpLocks/>
            <a:stCxn id="23" idx="3"/>
            <a:endCxn id="61" idx="1"/>
          </p:cNvCxnSpPr>
          <p:nvPr/>
        </p:nvCxnSpPr>
        <p:spPr>
          <a:xfrm>
            <a:off x="4520079" y="2055264"/>
            <a:ext cx="713347" cy="59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箭頭接點 69">
            <a:extLst>
              <a:ext uri="{FF2B5EF4-FFF2-40B4-BE49-F238E27FC236}">
                <a16:creationId xmlns:a16="http://schemas.microsoft.com/office/drawing/2014/main" id="{BD43C713-C6E4-424F-9633-6DE5563B04ED}"/>
              </a:ext>
            </a:extLst>
          </p:cNvPr>
          <p:cNvCxnSpPr>
            <a:cxnSpLocks/>
            <a:stCxn id="26" idx="3"/>
            <a:endCxn id="61" idx="1"/>
          </p:cNvCxnSpPr>
          <p:nvPr/>
        </p:nvCxnSpPr>
        <p:spPr>
          <a:xfrm flipV="1">
            <a:off x="4540212" y="2651079"/>
            <a:ext cx="693214" cy="68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CF2C5EDF-BDA7-3347-B11B-078BF84C26AA}"/>
              </a:ext>
            </a:extLst>
          </p:cNvPr>
          <p:cNvGrpSpPr/>
          <p:nvPr/>
        </p:nvGrpSpPr>
        <p:grpSpPr>
          <a:xfrm>
            <a:off x="5233426" y="1685241"/>
            <a:ext cx="3308465" cy="1931675"/>
            <a:chOff x="6567055" y="3321969"/>
            <a:chExt cx="3308465" cy="1931675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653180D5-1A26-394B-991B-8EBD5056EBDD}"/>
                </a:ext>
              </a:extLst>
            </p:cNvPr>
            <p:cNvGrpSpPr/>
            <p:nvPr/>
          </p:nvGrpSpPr>
          <p:grpSpPr>
            <a:xfrm>
              <a:off x="6636978" y="3442145"/>
              <a:ext cx="1531188" cy="355112"/>
              <a:chOff x="6507344" y="3778828"/>
              <a:chExt cx="1531188" cy="355112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EBCE88E-D47B-824B-9045-4314EA4A81ED}"/>
                  </a:ext>
                </a:extLst>
              </p:cNvPr>
              <p:cNvSpPr/>
              <p:nvPr/>
            </p:nvSpPr>
            <p:spPr>
              <a:xfrm>
                <a:off x="6549264" y="3785824"/>
                <a:ext cx="1447349" cy="3481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0F6AA5D5-9120-6447-A615-04DDC5CB0DE2}"/>
                  </a:ext>
                </a:extLst>
              </p:cNvPr>
              <p:cNvSpPr txBox="1"/>
              <p:nvPr/>
            </p:nvSpPr>
            <p:spPr>
              <a:xfrm>
                <a:off x="6507344" y="3778828"/>
                <a:ext cx="15311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TW" altLang="en-US" sz="15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国家的认证能力</a:t>
                </a:r>
              </a:p>
            </p:txBody>
          </p:sp>
        </p:grpSp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090F2860-E9FA-EF4E-8996-BED864F5977C}"/>
                </a:ext>
              </a:extLst>
            </p:cNvPr>
            <p:cNvGrpSpPr/>
            <p:nvPr/>
          </p:nvGrpSpPr>
          <p:grpSpPr>
            <a:xfrm>
              <a:off x="6636978" y="3869509"/>
              <a:ext cx="1531188" cy="355112"/>
              <a:chOff x="6507344" y="3778828"/>
              <a:chExt cx="1531188" cy="355112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811BA94-B7D6-1D48-AA60-B90BEFED97F0}"/>
                  </a:ext>
                </a:extLst>
              </p:cNvPr>
              <p:cNvSpPr/>
              <p:nvPr/>
            </p:nvSpPr>
            <p:spPr>
              <a:xfrm>
                <a:off x="6549264" y="3785824"/>
                <a:ext cx="1447349" cy="3481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B173C1DD-B594-C04E-B029-6047A1FC3C04}"/>
                  </a:ext>
                </a:extLst>
              </p:cNvPr>
              <p:cNvSpPr txBox="1"/>
              <p:nvPr/>
            </p:nvSpPr>
            <p:spPr>
              <a:xfrm>
                <a:off x="6507344" y="3778828"/>
                <a:ext cx="15311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TW" altLang="en-US" sz="15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国家的强制能力</a:t>
                </a:r>
              </a:p>
            </p:txBody>
          </p:sp>
        </p:grp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EE9FE45C-F03A-884E-A9EF-FCFE55E76794}"/>
                </a:ext>
              </a:extLst>
            </p:cNvPr>
            <p:cNvGrpSpPr/>
            <p:nvPr/>
          </p:nvGrpSpPr>
          <p:grpSpPr>
            <a:xfrm>
              <a:off x="6636978" y="4323535"/>
              <a:ext cx="1531188" cy="355112"/>
              <a:chOff x="6507344" y="3778828"/>
              <a:chExt cx="1531188" cy="355112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E6FB35A-6534-8249-8D4E-167D487B7859}"/>
                  </a:ext>
                </a:extLst>
              </p:cNvPr>
              <p:cNvSpPr/>
              <p:nvPr/>
            </p:nvSpPr>
            <p:spPr>
              <a:xfrm>
                <a:off x="6549264" y="3785824"/>
                <a:ext cx="1447349" cy="3481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8AAF51FA-BC3D-5B4C-B39A-734028C5E64B}"/>
                  </a:ext>
                </a:extLst>
              </p:cNvPr>
              <p:cNvSpPr txBox="1"/>
              <p:nvPr/>
            </p:nvSpPr>
            <p:spPr>
              <a:xfrm>
                <a:off x="6507344" y="3778828"/>
                <a:ext cx="15311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TW" altLang="en-US" sz="15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国家的汲取能力</a:t>
                </a:r>
              </a:p>
            </p:txBody>
          </p:sp>
        </p:grp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59477C71-3FFB-3146-B645-63082FE4BE20}"/>
                </a:ext>
              </a:extLst>
            </p:cNvPr>
            <p:cNvGrpSpPr/>
            <p:nvPr/>
          </p:nvGrpSpPr>
          <p:grpSpPr>
            <a:xfrm>
              <a:off x="6636978" y="4782855"/>
              <a:ext cx="1531188" cy="355112"/>
              <a:chOff x="6507344" y="3778828"/>
              <a:chExt cx="1531188" cy="355112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583C158E-6C25-6247-8688-95A67F896428}"/>
                  </a:ext>
                </a:extLst>
              </p:cNvPr>
              <p:cNvSpPr/>
              <p:nvPr/>
            </p:nvSpPr>
            <p:spPr>
              <a:xfrm>
                <a:off x="6549264" y="3785824"/>
                <a:ext cx="1447349" cy="3481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A61CB90C-5951-1D43-8730-E412438125BE}"/>
                  </a:ext>
                </a:extLst>
              </p:cNvPr>
              <p:cNvSpPr txBox="1"/>
              <p:nvPr/>
            </p:nvSpPr>
            <p:spPr>
              <a:xfrm>
                <a:off x="6507344" y="3778828"/>
                <a:ext cx="15311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TW" altLang="en-US" sz="15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国家的濡化能力</a:t>
                </a:r>
              </a:p>
            </p:txBody>
          </p:sp>
        </p:grp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CD5E4DAC-F601-DF47-85D7-E7F7ACAC47B6}"/>
                </a:ext>
              </a:extLst>
            </p:cNvPr>
            <p:cNvGrpSpPr/>
            <p:nvPr/>
          </p:nvGrpSpPr>
          <p:grpSpPr>
            <a:xfrm>
              <a:off x="8229679" y="3698949"/>
              <a:ext cx="1531188" cy="355112"/>
              <a:chOff x="6507344" y="3778828"/>
              <a:chExt cx="1531188" cy="355112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D7615B7-4F22-F646-8E04-5449865C3E6D}"/>
                  </a:ext>
                </a:extLst>
              </p:cNvPr>
              <p:cNvSpPr/>
              <p:nvPr/>
            </p:nvSpPr>
            <p:spPr>
              <a:xfrm>
                <a:off x="6549264" y="3785824"/>
                <a:ext cx="1447349" cy="3481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58A8C568-D84F-C146-9844-0AD86F2471AD}"/>
                  </a:ext>
                </a:extLst>
              </p:cNvPr>
              <p:cNvSpPr txBox="1"/>
              <p:nvPr/>
            </p:nvSpPr>
            <p:spPr>
              <a:xfrm>
                <a:off x="6507344" y="3778828"/>
                <a:ext cx="15311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TW" altLang="en-US" sz="15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国家的规制能力</a:t>
                </a:r>
              </a:p>
            </p:txBody>
          </p:sp>
        </p:grpSp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F6626796-E402-8F49-B9F6-2403E7644EDF}"/>
                </a:ext>
              </a:extLst>
            </p:cNvPr>
            <p:cNvGrpSpPr/>
            <p:nvPr/>
          </p:nvGrpSpPr>
          <p:grpSpPr>
            <a:xfrm>
              <a:off x="8229679" y="4134503"/>
              <a:ext cx="1531188" cy="355112"/>
              <a:chOff x="6507344" y="3778828"/>
              <a:chExt cx="1531188" cy="355112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7CEB87FB-8932-6A4A-A8D0-58952438AFB6}"/>
                  </a:ext>
                </a:extLst>
              </p:cNvPr>
              <p:cNvSpPr/>
              <p:nvPr/>
            </p:nvSpPr>
            <p:spPr>
              <a:xfrm>
                <a:off x="6549264" y="3785824"/>
                <a:ext cx="1447349" cy="3481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2AB9FC69-F044-D545-8AC5-A6C210228047}"/>
                  </a:ext>
                </a:extLst>
              </p:cNvPr>
              <p:cNvSpPr txBox="1"/>
              <p:nvPr/>
            </p:nvSpPr>
            <p:spPr>
              <a:xfrm>
                <a:off x="6507344" y="3778828"/>
                <a:ext cx="15311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TW" altLang="en-US" sz="15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国家的统领能力</a:t>
                </a:r>
              </a:p>
            </p:txBody>
          </p:sp>
        </p:grp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61EA930E-B003-E043-9E12-4A415D7A02B2}"/>
                </a:ext>
              </a:extLst>
            </p:cNvPr>
            <p:cNvGrpSpPr/>
            <p:nvPr/>
          </p:nvGrpSpPr>
          <p:grpSpPr>
            <a:xfrm>
              <a:off x="8229679" y="4570057"/>
              <a:ext cx="1531188" cy="355112"/>
              <a:chOff x="6507344" y="3778828"/>
              <a:chExt cx="1531188" cy="355112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C5070EE3-6AC2-3D4B-A42D-4C3E00F0E030}"/>
                  </a:ext>
                </a:extLst>
              </p:cNvPr>
              <p:cNvSpPr/>
              <p:nvPr/>
            </p:nvSpPr>
            <p:spPr>
              <a:xfrm>
                <a:off x="6549264" y="3785824"/>
                <a:ext cx="1447349" cy="3481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196F2C95-4A87-DC49-9429-7C0F9B1ECC79}"/>
                  </a:ext>
                </a:extLst>
              </p:cNvPr>
              <p:cNvSpPr txBox="1"/>
              <p:nvPr/>
            </p:nvSpPr>
            <p:spPr>
              <a:xfrm>
                <a:off x="6507344" y="3778828"/>
                <a:ext cx="1531188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TW" altLang="en-US" sz="13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国家的再分配能力</a:t>
                </a:r>
              </a:p>
            </p:txBody>
          </p:sp>
        </p:grp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D36A52E9-218E-7044-8DD8-4EB082BF0542}"/>
                </a:ext>
              </a:extLst>
            </p:cNvPr>
            <p:cNvSpPr/>
            <p:nvPr/>
          </p:nvSpPr>
          <p:spPr>
            <a:xfrm>
              <a:off x="6567055" y="3321969"/>
              <a:ext cx="3308465" cy="19316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B4318845-3F2F-0A4A-B628-DA9B5D6FD2E8}"/>
              </a:ext>
            </a:extLst>
          </p:cNvPr>
          <p:cNvGrpSpPr/>
          <p:nvPr/>
        </p:nvGrpSpPr>
        <p:grpSpPr>
          <a:xfrm>
            <a:off x="279223" y="2421742"/>
            <a:ext cx="1447349" cy="522487"/>
            <a:chOff x="2837279" y="1256499"/>
            <a:chExt cx="1447349" cy="52248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9A2856B6-EE25-054F-8D90-C213327483AB}"/>
                </a:ext>
              </a:extLst>
            </p:cNvPr>
            <p:cNvSpPr/>
            <p:nvPr/>
          </p:nvSpPr>
          <p:spPr>
            <a:xfrm>
              <a:off x="2837279" y="1256499"/>
              <a:ext cx="1447349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F85B2B58-EC65-F345-86AA-7200C9DE5F06}"/>
                </a:ext>
              </a:extLst>
            </p:cNvPr>
            <p:cNvSpPr txBox="1"/>
            <p:nvPr/>
          </p:nvSpPr>
          <p:spPr>
            <a:xfrm>
              <a:off x="2882997" y="133092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思政课学习</a:t>
              </a:r>
            </a:p>
          </p:txBody>
        </p:sp>
      </p:grpSp>
      <p:sp>
        <p:nvSpPr>
          <p:cNvPr id="83" name="向右箭號 82">
            <a:extLst>
              <a:ext uri="{FF2B5EF4-FFF2-40B4-BE49-F238E27FC236}">
                <a16:creationId xmlns:a16="http://schemas.microsoft.com/office/drawing/2014/main" id="{E037E463-96C8-7B47-81FB-E445A8C4B9BA}"/>
              </a:ext>
            </a:extLst>
          </p:cNvPr>
          <p:cNvSpPr/>
          <p:nvPr/>
        </p:nvSpPr>
        <p:spPr>
          <a:xfrm>
            <a:off x="1838415" y="2514931"/>
            <a:ext cx="340500" cy="35057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3065BC93-8103-E746-B34C-48EF57D46B03}"/>
              </a:ext>
            </a:extLst>
          </p:cNvPr>
          <p:cNvSpPr txBox="1"/>
          <p:nvPr/>
        </p:nvSpPr>
        <p:spPr>
          <a:xfrm>
            <a:off x="5233426" y="1334628"/>
            <a:ext cx="1440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500" b="1" dirty="0">
                <a:latin typeface="SimSun" panose="02010600030101010101" pitchFamily="2" charset="-122"/>
                <a:ea typeface="SimSun" panose="02010600030101010101" pitchFamily="2" charset="-122"/>
              </a:rPr>
              <a:t>国家能力感知</a:t>
            </a:r>
          </a:p>
        </p:txBody>
      </p:sp>
      <p:sp>
        <p:nvSpPr>
          <p:cNvPr id="80" name="向右箭號 79">
            <a:extLst>
              <a:ext uri="{FF2B5EF4-FFF2-40B4-BE49-F238E27FC236}">
                <a16:creationId xmlns:a16="http://schemas.microsoft.com/office/drawing/2014/main" id="{CD904F54-BE52-F147-B300-6D5BCED35D42}"/>
              </a:ext>
            </a:extLst>
          </p:cNvPr>
          <p:cNvSpPr/>
          <p:nvPr/>
        </p:nvSpPr>
        <p:spPr>
          <a:xfrm>
            <a:off x="8653734" y="2518518"/>
            <a:ext cx="340500" cy="35057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A79C1EED-411C-4945-8FB8-980FFC1773F4}"/>
              </a:ext>
            </a:extLst>
          </p:cNvPr>
          <p:cNvGrpSpPr/>
          <p:nvPr/>
        </p:nvGrpSpPr>
        <p:grpSpPr>
          <a:xfrm>
            <a:off x="9106078" y="2090198"/>
            <a:ext cx="1447349" cy="522487"/>
            <a:chOff x="2825393" y="1356189"/>
            <a:chExt cx="1447349" cy="522487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14B58E96-1B5B-A649-B8D2-68E3FF78F8BD}"/>
                </a:ext>
              </a:extLst>
            </p:cNvPr>
            <p:cNvSpPr/>
            <p:nvPr/>
          </p:nvSpPr>
          <p:spPr>
            <a:xfrm>
              <a:off x="2825393" y="1356189"/>
              <a:ext cx="1447349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310E77B8-D246-BF44-83E5-5B007CF727B7}"/>
                </a:ext>
              </a:extLst>
            </p:cNvPr>
            <p:cNvSpPr txBox="1"/>
            <p:nvPr/>
          </p:nvSpPr>
          <p:spPr>
            <a:xfrm>
              <a:off x="2986519" y="141667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认同增强</a:t>
              </a:r>
            </a:p>
          </p:txBody>
        </p:sp>
      </p:grp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76FB7582-317C-0742-BB5D-8E1A61251377}"/>
              </a:ext>
            </a:extLst>
          </p:cNvPr>
          <p:cNvGrpSpPr/>
          <p:nvPr/>
        </p:nvGrpSpPr>
        <p:grpSpPr>
          <a:xfrm>
            <a:off x="9106077" y="2713612"/>
            <a:ext cx="1447349" cy="522487"/>
            <a:chOff x="2825393" y="1356189"/>
            <a:chExt cx="1447349" cy="522487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9BE7BE12-A1B3-8C47-B2B1-3DFC06B74105}"/>
                </a:ext>
              </a:extLst>
            </p:cNvPr>
            <p:cNvSpPr/>
            <p:nvPr/>
          </p:nvSpPr>
          <p:spPr>
            <a:xfrm>
              <a:off x="2825393" y="1356189"/>
              <a:ext cx="1447349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71471E91-8CCD-764D-B410-7CF7B3AC1231}"/>
                </a:ext>
              </a:extLst>
            </p:cNvPr>
            <p:cNvSpPr txBox="1"/>
            <p:nvPr/>
          </p:nvSpPr>
          <p:spPr>
            <a:xfrm>
              <a:off x="2995078" y="143276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能力感知</a:t>
              </a:r>
            </a:p>
          </p:txBody>
        </p:sp>
      </p:grp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DA100E87-BA9D-0C4E-924B-8E432C327D64}"/>
              </a:ext>
            </a:extLst>
          </p:cNvPr>
          <p:cNvSpPr txBox="1"/>
          <p:nvPr/>
        </p:nvSpPr>
        <p:spPr>
          <a:xfrm>
            <a:off x="8994234" y="1334627"/>
            <a:ext cx="1440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500" b="1" dirty="0">
                <a:latin typeface="SimSun" panose="02010600030101010101" pitchFamily="2" charset="-122"/>
                <a:ea typeface="SimSun" panose="02010600030101010101" pitchFamily="2" charset="-122"/>
              </a:rPr>
              <a:t>教学效果</a:t>
            </a: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7C82CC5C-3C8D-3F4C-A413-7E2AC4695296}"/>
              </a:ext>
            </a:extLst>
          </p:cNvPr>
          <p:cNvSpPr txBox="1"/>
          <p:nvPr/>
        </p:nvSpPr>
        <p:spPr>
          <a:xfrm>
            <a:off x="2213384" y="1334627"/>
            <a:ext cx="1440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500" b="1" dirty="0">
                <a:latin typeface="SimSun" panose="02010600030101010101" pitchFamily="2" charset="-122"/>
                <a:ea typeface="SimSun" panose="02010600030101010101" pitchFamily="2" charset="-122"/>
              </a:rPr>
              <a:t>教学方式</a:t>
            </a:r>
          </a:p>
        </p:txBody>
      </p:sp>
    </p:spTree>
    <p:extLst>
      <p:ext uri="{BB962C8B-B14F-4D97-AF65-F5344CB8AC3E}">
        <p14:creationId xmlns:p14="http://schemas.microsoft.com/office/powerpoint/2010/main" val="106122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17A64BEE-D222-9B41-AF7B-7AA1E4F8B29D}"/>
              </a:ext>
            </a:extLst>
          </p:cNvPr>
          <p:cNvGrpSpPr/>
          <p:nvPr/>
        </p:nvGrpSpPr>
        <p:grpSpPr>
          <a:xfrm>
            <a:off x="4208300" y="1817900"/>
            <a:ext cx="1447349" cy="522487"/>
            <a:chOff x="2825393" y="1356189"/>
            <a:chExt cx="1447349" cy="52248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1B4D1A5-2AF2-3D48-84BE-9398FBB70140}"/>
                </a:ext>
              </a:extLst>
            </p:cNvPr>
            <p:cNvSpPr/>
            <p:nvPr/>
          </p:nvSpPr>
          <p:spPr>
            <a:xfrm>
              <a:off x="2825393" y="1356189"/>
              <a:ext cx="1447349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9AE09BBE-1A7C-9548-B46A-68163D0AFE08}"/>
                </a:ext>
              </a:extLst>
            </p:cNvPr>
            <p:cNvSpPr txBox="1"/>
            <p:nvPr/>
          </p:nvSpPr>
          <p:spPr>
            <a:xfrm>
              <a:off x="2995073" y="143276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呈现内容</a:t>
              </a: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6A56E4E2-7FFD-0A4A-BC6D-FAFBF981F3D8}"/>
              </a:ext>
            </a:extLst>
          </p:cNvPr>
          <p:cNvGrpSpPr/>
          <p:nvPr/>
        </p:nvGrpSpPr>
        <p:grpSpPr>
          <a:xfrm>
            <a:off x="6288313" y="3771608"/>
            <a:ext cx="1447349" cy="522487"/>
            <a:chOff x="2825392" y="1407117"/>
            <a:chExt cx="1447349" cy="52248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F775E0A-B3A6-5444-B18D-00D63DAAFD77}"/>
                </a:ext>
              </a:extLst>
            </p:cNvPr>
            <p:cNvSpPr/>
            <p:nvPr/>
          </p:nvSpPr>
          <p:spPr>
            <a:xfrm>
              <a:off x="2825392" y="1407117"/>
              <a:ext cx="1447349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7FA8EEE-EEAB-FE4E-85AB-960060A1C8C6}"/>
                </a:ext>
              </a:extLst>
            </p:cNvPr>
            <p:cNvSpPr txBox="1"/>
            <p:nvPr/>
          </p:nvSpPr>
          <p:spPr>
            <a:xfrm>
              <a:off x="2986520" y="148154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能力感知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E05F47F-20E4-B048-A769-243194F44E41}"/>
              </a:ext>
            </a:extLst>
          </p:cNvPr>
          <p:cNvGrpSpPr/>
          <p:nvPr/>
        </p:nvGrpSpPr>
        <p:grpSpPr>
          <a:xfrm>
            <a:off x="4208300" y="4145060"/>
            <a:ext cx="1447349" cy="522487"/>
            <a:chOff x="2825393" y="1356189"/>
            <a:chExt cx="1447349" cy="52248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891F925-A267-1B43-B342-ED51FCD87E5D}"/>
                </a:ext>
              </a:extLst>
            </p:cNvPr>
            <p:cNvSpPr/>
            <p:nvPr/>
          </p:nvSpPr>
          <p:spPr>
            <a:xfrm>
              <a:off x="2825393" y="1356189"/>
              <a:ext cx="1447349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090A37D-3FB2-7544-8731-017BCBEC87C7}"/>
                </a:ext>
              </a:extLst>
            </p:cNvPr>
            <p:cNvSpPr txBox="1"/>
            <p:nvPr/>
          </p:nvSpPr>
          <p:spPr>
            <a:xfrm>
              <a:off x="2995073" y="143276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呈现形式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C5C461F-8674-6E4F-A92C-5CFF248853EF}"/>
              </a:ext>
            </a:extLst>
          </p:cNvPr>
          <p:cNvGrpSpPr/>
          <p:nvPr/>
        </p:nvGrpSpPr>
        <p:grpSpPr>
          <a:xfrm>
            <a:off x="6288315" y="2252646"/>
            <a:ext cx="1447349" cy="522487"/>
            <a:chOff x="2825393" y="1356189"/>
            <a:chExt cx="1447349" cy="52248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740D046-E0F4-B649-9868-5F10902AC009}"/>
                </a:ext>
              </a:extLst>
            </p:cNvPr>
            <p:cNvSpPr/>
            <p:nvPr/>
          </p:nvSpPr>
          <p:spPr>
            <a:xfrm>
              <a:off x="2825393" y="1356189"/>
              <a:ext cx="1447349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658C4CF-6C11-014A-926B-6B9793B00E22}"/>
                </a:ext>
              </a:extLst>
            </p:cNvPr>
            <p:cNvSpPr txBox="1"/>
            <p:nvPr/>
          </p:nvSpPr>
          <p:spPr>
            <a:xfrm>
              <a:off x="2986519" y="141667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认同增强</a:t>
              </a: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4A19089B-3C36-B041-93F7-946AF24C14BB}"/>
              </a:ext>
            </a:extLst>
          </p:cNvPr>
          <p:cNvGrpSpPr/>
          <p:nvPr/>
        </p:nvGrpSpPr>
        <p:grpSpPr>
          <a:xfrm>
            <a:off x="6288314" y="2876060"/>
            <a:ext cx="1447349" cy="522487"/>
            <a:chOff x="2825393" y="1356189"/>
            <a:chExt cx="1447349" cy="52248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CF6E445-71ED-DC4C-9FD2-2BCDD267F5E6}"/>
                </a:ext>
              </a:extLst>
            </p:cNvPr>
            <p:cNvSpPr/>
            <p:nvPr/>
          </p:nvSpPr>
          <p:spPr>
            <a:xfrm>
              <a:off x="2825393" y="1356189"/>
              <a:ext cx="1447349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B37AB968-9249-8F49-9F0A-581465850D59}"/>
                </a:ext>
              </a:extLst>
            </p:cNvPr>
            <p:cNvSpPr txBox="1"/>
            <p:nvPr/>
          </p:nvSpPr>
          <p:spPr>
            <a:xfrm>
              <a:off x="2879659" y="143276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思政课偏好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2FA3668F-86D4-264E-8ADD-B8D739C5931B}"/>
              </a:ext>
            </a:extLst>
          </p:cNvPr>
          <p:cNvGrpSpPr/>
          <p:nvPr/>
        </p:nvGrpSpPr>
        <p:grpSpPr>
          <a:xfrm>
            <a:off x="1692313" y="1094945"/>
            <a:ext cx="2229321" cy="522487"/>
            <a:chOff x="2359878" y="1356189"/>
            <a:chExt cx="2229321" cy="522487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9B1810E-BB03-BE49-B240-348B6837E3E8}"/>
                </a:ext>
              </a:extLst>
            </p:cNvPr>
            <p:cNvSpPr/>
            <p:nvPr/>
          </p:nvSpPr>
          <p:spPr>
            <a:xfrm>
              <a:off x="2359878" y="1356189"/>
              <a:ext cx="2229321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8EF99EFC-90EE-6B47-8DC0-1F533F9F49AC}"/>
                </a:ext>
              </a:extLst>
            </p:cNvPr>
            <p:cNvSpPr txBox="1"/>
            <p:nvPr/>
          </p:nvSpPr>
          <p:spPr>
            <a:xfrm>
              <a:off x="2961830" y="14332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知识传授</a:t>
              </a: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20BCD7B5-B76F-3448-8142-9D14B38F424D}"/>
              </a:ext>
            </a:extLst>
          </p:cNvPr>
          <p:cNvGrpSpPr/>
          <p:nvPr/>
        </p:nvGrpSpPr>
        <p:grpSpPr>
          <a:xfrm>
            <a:off x="1692313" y="1817900"/>
            <a:ext cx="2229321" cy="522487"/>
            <a:chOff x="2359879" y="1356189"/>
            <a:chExt cx="2229321" cy="522487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9720B15-3827-BF47-9689-8F3D2D225F2D}"/>
                </a:ext>
              </a:extLst>
            </p:cNvPr>
            <p:cNvSpPr/>
            <p:nvPr/>
          </p:nvSpPr>
          <p:spPr>
            <a:xfrm>
              <a:off x="2359879" y="1356189"/>
              <a:ext cx="2229321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9CA5D5FE-B29B-9E4C-A5EA-C113ABAB26DA}"/>
                </a:ext>
              </a:extLst>
            </p:cNvPr>
            <p:cNvSpPr txBox="1"/>
            <p:nvPr/>
          </p:nvSpPr>
          <p:spPr>
            <a:xfrm>
              <a:off x="2920544" y="143276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思政课程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88764487-0768-0946-B22C-880CEB8D6C04}"/>
              </a:ext>
            </a:extLst>
          </p:cNvPr>
          <p:cNvGrpSpPr/>
          <p:nvPr/>
        </p:nvGrpSpPr>
        <p:grpSpPr>
          <a:xfrm>
            <a:off x="1692313" y="2540855"/>
            <a:ext cx="2229321" cy="522487"/>
            <a:chOff x="2359879" y="1356189"/>
            <a:chExt cx="2229321" cy="522487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C10B303-FF48-A846-AE90-FA370FDE5FEC}"/>
                </a:ext>
              </a:extLst>
            </p:cNvPr>
            <p:cNvSpPr/>
            <p:nvPr/>
          </p:nvSpPr>
          <p:spPr>
            <a:xfrm>
              <a:off x="2359879" y="1356189"/>
              <a:ext cx="2229321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C3990F45-56EB-4B4D-A303-E9330747CC48}"/>
                </a:ext>
              </a:extLst>
            </p:cNvPr>
            <p:cNvSpPr txBox="1"/>
            <p:nvPr/>
          </p:nvSpPr>
          <p:spPr>
            <a:xfrm>
              <a:off x="2920544" y="143229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课程思政</a:t>
              </a: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960DA43-2E5B-BC4F-9C6C-C464FA6A463B}"/>
              </a:ext>
            </a:extLst>
          </p:cNvPr>
          <p:cNvGrpSpPr/>
          <p:nvPr/>
        </p:nvGrpSpPr>
        <p:grpSpPr>
          <a:xfrm>
            <a:off x="1692312" y="3785822"/>
            <a:ext cx="2229321" cy="522487"/>
            <a:chOff x="2359879" y="1356189"/>
            <a:chExt cx="2229321" cy="522487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3D3C345-127F-534C-900A-DA01027189B3}"/>
                </a:ext>
              </a:extLst>
            </p:cNvPr>
            <p:cNvSpPr/>
            <p:nvPr/>
          </p:nvSpPr>
          <p:spPr>
            <a:xfrm>
              <a:off x="2359879" y="1356189"/>
              <a:ext cx="2229321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BBDF27CA-FE40-7949-872D-97842A3156E1}"/>
                </a:ext>
              </a:extLst>
            </p:cNvPr>
            <p:cNvSpPr txBox="1"/>
            <p:nvPr/>
          </p:nvSpPr>
          <p:spPr>
            <a:xfrm>
              <a:off x="2961833" y="141640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单一呈现</a:t>
              </a:r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CC89668F-2B0E-D547-A32A-05473AC44052}"/>
              </a:ext>
            </a:extLst>
          </p:cNvPr>
          <p:cNvGrpSpPr/>
          <p:nvPr/>
        </p:nvGrpSpPr>
        <p:grpSpPr>
          <a:xfrm>
            <a:off x="1692313" y="4565479"/>
            <a:ext cx="2229321" cy="522487"/>
            <a:chOff x="2393130" y="1356189"/>
            <a:chExt cx="2229321" cy="52248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AD4023E-B972-BF4A-93EF-15DD9CDBB632}"/>
                </a:ext>
              </a:extLst>
            </p:cNvPr>
            <p:cNvSpPr/>
            <p:nvPr/>
          </p:nvSpPr>
          <p:spPr>
            <a:xfrm>
              <a:off x="2393130" y="1356189"/>
              <a:ext cx="2229321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60C1ED72-EF34-6349-97AB-C89E169D5919}"/>
                </a:ext>
              </a:extLst>
            </p:cNvPr>
            <p:cNvSpPr txBox="1"/>
            <p:nvPr/>
          </p:nvSpPr>
          <p:spPr>
            <a:xfrm>
              <a:off x="2995083" y="143276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多元呈现</a:t>
              </a:r>
            </a:p>
          </p:txBody>
        </p:sp>
      </p:grp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2D6E0FA-C8B5-3741-A483-B756D36AEAB4}"/>
              </a:ext>
            </a:extLst>
          </p:cNvPr>
          <p:cNvSpPr txBox="1"/>
          <p:nvPr/>
        </p:nvSpPr>
        <p:spPr>
          <a:xfrm>
            <a:off x="6288314" y="1918590"/>
            <a:ext cx="10760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500" b="1" dirty="0">
                <a:latin typeface="SimSun" panose="02010600030101010101" pitchFamily="2" charset="-122"/>
                <a:ea typeface="SimSun" panose="02010600030101010101" pitchFamily="2" charset="-122"/>
              </a:rPr>
              <a:t>灌输机制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88963AD-DC44-2443-A8A7-C4BA970C9B31}"/>
              </a:ext>
            </a:extLst>
          </p:cNvPr>
          <p:cNvSpPr txBox="1"/>
          <p:nvPr/>
        </p:nvSpPr>
        <p:spPr>
          <a:xfrm>
            <a:off x="6288313" y="3416402"/>
            <a:ext cx="10760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500" b="1" dirty="0">
                <a:latin typeface="SimSun" panose="02010600030101010101" pitchFamily="2" charset="-122"/>
                <a:ea typeface="SimSun" panose="02010600030101010101" pitchFamily="2" charset="-122"/>
              </a:rPr>
              <a:t>信号机制</a:t>
            </a:r>
          </a:p>
        </p:txBody>
      </p:sp>
      <p:cxnSp>
        <p:nvCxnSpPr>
          <p:cNvPr id="67" name="直線箭頭接點 66">
            <a:extLst>
              <a:ext uri="{FF2B5EF4-FFF2-40B4-BE49-F238E27FC236}">
                <a16:creationId xmlns:a16="http://schemas.microsoft.com/office/drawing/2014/main" id="{5A2E8678-6808-2B4A-830D-5431F18FD28D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>
            <a:off x="3921634" y="1356189"/>
            <a:ext cx="286666" cy="72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箭頭接點 69">
            <a:extLst>
              <a:ext uri="{FF2B5EF4-FFF2-40B4-BE49-F238E27FC236}">
                <a16:creationId xmlns:a16="http://schemas.microsoft.com/office/drawing/2014/main" id="{BD43C713-C6E4-424F-9633-6DE5563B04ED}"/>
              </a:ext>
            </a:extLst>
          </p:cNvPr>
          <p:cNvCxnSpPr>
            <a:stCxn id="26" idx="3"/>
            <a:endCxn id="4" idx="1"/>
          </p:cNvCxnSpPr>
          <p:nvPr/>
        </p:nvCxnSpPr>
        <p:spPr>
          <a:xfrm>
            <a:off x="3921634" y="2079144"/>
            <a:ext cx="286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箭頭接點 71">
            <a:extLst>
              <a:ext uri="{FF2B5EF4-FFF2-40B4-BE49-F238E27FC236}">
                <a16:creationId xmlns:a16="http://schemas.microsoft.com/office/drawing/2014/main" id="{CA6BBD20-7425-8746-934D-E5A09460006C}"/>
              </a:ext>
            </a:extLst>
          </p:cNvPr>
          <p:cNvCxnSpPr>
            <a:stCxn id="29" idx="3"/>
            <a:endCxn id="4" idx="1"/>
          </p:cNvCxnSpPr>
          <p:nvPr/>
        </p:nvCxnSpPr>
        <p:spPr>
          <a:xfrm flipV="1">
            <a:off x="3921634" y="2079144"/>
            <a:ext cx="286666" cy="72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箭頭接點 73">
            <a:extLst>
              <a:ext uri="{FF2B5EF4-FFF2-40B4-BE49-F238E27FC236}">
                <a16:creationId xmlns:a16="http://schemas.microsoft.com/office/drawing/2014/main" id="{E557F0C1-619E-3444-80A2-79690962A77E}"/>
              </a:ext>
            </a:extLst>
          </p:cNvPr>
          <p:cNvCxnSpPr>
            <a:stCxn id="32" idx="3"/>
            <a:endCxn id="11" idx="1"/>
          </p:cNvCxnSpPr>
          <p:nvPr/>
        </p:nvCxnSpPr>
        <p:spPr>
          <a:xfrm>
            <a:off x="3921633" y="4047066"/>
            <a:ext cx="286667" cy="35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箭頭接點 75">
            <a:extLst>
              <a:ext uri="{FF2B5EF4-FFF2-40B4-BE49-F238E27FC236}">
                <a16:creationId xmlns:a16="http://schemas.microsoft.com/office/drawing/2014/main" id="{EBE7B7A1-A54E-D34F-B450-73AF5C19BB40}"/>
              </a:ext>
            </a:extLst>
          </p:cNvPr>
          <p:cNvCxnSpPr>
            <a:stCxn id="35" idx="3"/>
            <a:endCxn id="11" idx="1"/>
          </p:cNvCxnSpPr>
          <p:nvPr/>
        </p:nvCxnSpPr>
        <p:spPr>
          <a:xfrm flipV="1">
            <a:off x="3921634" y="4406304"/>
            <a:ext cx="286666" cy="42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左中括弧 76">
            <a:extLst>
              <a:ext uri="{FF2B5EF4-FFF2-40B4-BE49-F238E27FC236}">
                <a16:creationId xmlns:a16="http://schemas.microsoft.com/office/drawing/2014/main" id="{F6EE362E-6264-2849-BF8B-45307933E81D}"/>
              </a:ext>
            </a:extLst>
          </p:cNvPr>
          <p:cNvSpPr/>
          <p:nvPr/>
        </p:nvSpPr>
        <p:spPr>
          <a:xfrm>
            <a:off x="6172874" y="2513889"/>
            <a:ext cx="106654" cy="1554444"/>
          </a:xfrm>
          <a:prstGeom prst="leftBracket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9" name="直線箭頭接點 78">
            <a:extLst>
              <a:ext uri="{FF2B5EF4-FFF2-40B4-BE49-F238E27FC236}">
                <a16:creationId xmlns:a16="http://schemas.microsoft.com/office/drawing/2014/main" id="{B7A654F5-BBB9-C447-8D21-0D80AD469D64}"/>
              </a:ext>
            </a:extLst>
          </p:cNvPr>
          <p:cNvCxnSpPr>
            <a:stCxn id="4" idx="3"/>
            <a:endCxn id="77" idx="1"/>
          </p:cNvCxnSpPr>
          <p:nvPr/>
        </p:nvCxnSpPr>
        <p:spPr>
          <a:xfrm>
            <a:off x="5655649" y="2079144"/>
            <a:ext cx="517225" cy="121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箭頭接點 80">
            <a:extLst>
              <a:ext uri="{FF2B5EF4-FFF2-40B4-BE49-F238E27FC236}">
                <a16:creationId xmlns:a16="http://schemas.microsoft.com/office/drawing/2014/main" id="{18FD1F66-26DD-1D41-A0E6-A8D77DE70F31}"/>
              </a:ext>
            </a:extLst>
          </p:cNvPr>
          <p:cNvCxnSpPr>
            <a:stCxn id="11" idx="3"/>
            <a:endCxn id="77" idx="1"/>
          </p:cNvCxnSpPr>
          <p:nvPr/>
        </p:nvCxnSpPr>
        <p:spPr>
          <a:xfrm flipV="1">
            <a:off x="5655649" y="3291111"/>
            <a:ext cx="517225" cy="111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CF2C5EDF-BDA7-3347-B11B-078BF84C26AA}"/>
              </a:ext>
            </a:extLst>
          </p:cNvPr>
          <p:cNvGrpSpPr/>
          <p:nvPr/>
        </p:nvGrpSpPr>
        <p:grpSpPr>
          <a:xfrm>
            <a:off x="7928736" y="2323896"/>
            <a:ext cx="3308465" cy="1931675"/>
            <a:chOff x="6567055" y="3321969"/>
            <a:chExt cx="3308465" cy="1931675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653180D5-1A26-394B-991B-8EBD5056EBDD}"/>
                </a:ext>
              </a:extLst>
            </p:cNvPr>
            <p:cNvGrpSpPr/>
            <p:nvPr/>
          </p:nvGrpSpPr>
          <p:grpSpPr>
            <a:xfrm>
              <a:off x="6636978" y="3442145"/>
              <a:ext cx="1531188" cy="355112"/>
              <a:chOff x="6507344" y="3778828"/>
              <a:chExt cx="1531188" cy="355112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EBCE88E-D47B-824B-9045-4314EA4A81ED}"/>
                  </a:ext>
                </a:extLst>
              </p:cNvPr>
              <p:cNvSpPr/>
              <p:nvPr/>
            </p:nvSpPr>
            <p:spPr>
              <a:xfrm>
                <a:off x="6549264" y="3785824"/>
                <a:ext cx="1447349" cy="3481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0F6AA5D5-9120-6447-A615-04DDC5CB0DE2}"/>
                  </a:ext>
                </a:extLst>
              </p:cNvPr>
              <p:cNvSpPr txBox="1"/>
              <p:nvPr/>
            </p:nvSpPr>
            <p:spPr>
              <a:xfrm>
                <a:off x="6507344" y="3778828"/>
                <a:ext cx="15311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TW" altLang="en-US" sz="15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国家的认证能力</a:t>
                </a:r>
              </a:p>
            </p:txBody>
          </p:sp>
        </p:grpSp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090F2860-E9FA-EF4E-8996-BED864F5977C}"/>
                </a:ext>
              </a:extLst>
            </p:cNvPr>
            <p:cNvGrpSpPr/>
            <p:nvPr/>
          </p:nvGrpSpPr>
          <p:grpSpPr>
            <a:xfrm>
              <a:off x="6636978" y="3869509"/>
              <a:ext cx="1531188" cy="355112"/>
              <a:chOff x="6507344" y="3778828"/>
              <a:chExt cx="1531188" cy="355112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811BA94-B7D6-1D48-AA60-B90BEFED97F0}"/>
                  </a:ext>
                </a:extLst>
              </p:cNvPr>
              <p:cNvSpPr/>
              <p:nvPr/>
            </p:nvSpPr>
            <p:spPr>
              <a:xfrm>
                <a:off x="6549264" y="3785824"/>
                <a:ext cx="1447349" cy="3481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B173C1DD-B594-C04E-B029-6047A1FC3C04}"/>
                  </a:ext>
                </a:extLst>
              </p:cNvPr>
              <p:cNvSpPr txBox="1"/>
              <p:nvPr/>
            </p:nvSpPr>
            <p:spPr>
              <a:xfrm>
                <a:off x="6507344" y="3778828"/>
                <a:ext cx="15311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TW" altLang="en-US" sz="15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国家的强制能力</a:t>
                </a:r>
              </a:p>
            </p:txBody>
          </p:sp>
        </p:grp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EE9FE45C-F03A-884E-A9EF-FCFE55E76794}"/>
                </a:ext>
              </a:extLst>
            </p:cNvPr>
            <p:cNvGrpSpPr/>
            <p:nvPr/>
          </p:nvGrpSpPr>
          <p:grpSpPr>
            <a:xfrm>
              <a:off x="6636978" y="4323535"/>
              <a:ext cx="1531188" cy="355112"/>
              <a:chOff x="6507344" y="3778828"/>
              <a:chExt cx="1531188" cy="355112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E6FB35A-6534-8249-8D4E-167D487B7859}"/>
                  </a:ext>
                </a:extLst>
              </p:cNvPr>
              <p:cNvSpPr/>
              <p:nvPr/>
            </p:nvSpPr>
            <p:spPr>
              <a:xfrm>
                <a:off x="6549264" y="3785824"/>
                <a:ext cx="1447349" cy="3481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8AAF51FA-BC3D-5B4C-B39A-734028C5E64B}"/>
                  </a:ext>
                </a:extLst>
              </p:cNvPr>
              <p:cNvSpPr txBox="1"/>
              <p:nvPr/>
            </p:nvSpPr>
            <p:spPr>
              <a:xfrm>
                <a:off x="6507344" y="3778828"/>
                <a:ext cx="15311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TW" altLang="en-US" sz="15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国家的汲取能力</a:t>
                </a:r>
              </a:p>
            </p:txBody>
          </p:sp>
        </p:grp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59477C71-3FFB-3146-B645-63082FE4BE20}"/>
                </a:ext>
              </a:extLst>
            </p:cNvPr>
            <p:cNvGrpSpPr/>
            <p:nvPr/>
          </p:nvGrpSpPr>
          <p:grpSpPr>
            <a:xfrm>
              <a:off x="6636978" y="4782855"/>
              <a:ext cx="1531188" cy="355112"/>
              <a:chOff x="6507344" y="3778828"/>
              <a:chExt cx="1531188" cy="355112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583C158E-6C25-6247-8688-95A67F896428}"/>
                  </a:ext>
                </a:extLst>
              </p:cNvPr>
              <p:cNvSpPr/>
              <p:nvPr/>
            </p:nvSpPr>
            <p:spPr>
              <a:xfrm>
                <a:off x="6549264" y="3785824"/>
                <a:ext cx="1447349" cy="3481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A61CB90C-5951-1D43-8730-E412438125BE}"/>
                  </a:ext>
                </a:extLst>
              </p:cNvPr>
              <p:cNvSpPr txBox="1"/>
              <p:nvPr/>
            </p:nvSpPr>
            <p:spPr>
              <a:xfrm>
                <a:off x="6507344" y="3778828"/>
                <a:ext cx="15311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TW" altLang="en-US" sz="15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国家的濡化能力</a:t>
                </a:r>
              </a:p>
            </p:txBody>
          </p:sp>
        </p:grp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CD5E4DAC-F601-DF47-85D7-E7F7ACAC47B6}"/>
                </a:ext>
              </a:extLst>
            </p:cNvPr>
            <p:cNvGrpSpPr/>
            <p:nvPr/>
          </p:nvGrpSpPr>
          <p:grpSpPr>
            <a:xfrm>
              <a:off x="8229679" y="3698949"/>
              <a:ext cx="1531188" cy="355112"/>
              <a:chOff x="6507344" y="3778828"/>
              <a:chExt cx="1531188" cy="355112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D7615B7-4F22-F646-8E04-5449865C3E6D}"/>
                  </a:ext>
                </a:extLst>
              </p:cNvPr>
              <p:cNvSpPr/>
              <p:nvPr/>
            </p:nvSpPr>
            <p:spPr>
              <a:xfrm>
                <a:off x="6549264" y="3785824"/>
                <a:ext cx="1447349" cy="3481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58A8C568-D84F-C146-9844-0AD86F2471AD}"/>
                  </a:ext>
                </a:extLst>
              </p:cNvPr>
              <p:cNvSpPr txBox="1"/>
              <p:nvPr/>
            </p:nvSpPr>
            <p:spPr>
              <a:xfrm>
                <a:off x="6507344" y="3778828"/>
                <a:ext cx="15311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TW" altLang="en-US" sz="15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国家的规制能力</a:t>
                </a:r>
              </a:p>
            </p:txBody>
          </p:sp>
        </p:grpSp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F6626796-E402-8F49-B9F6-2403E7644EDF}"/>
                </a:ext>
              </a:extLst>
            </p:cNvPr>
            <p:cNvGrpSpPr/>
            <p:nvPr/>
          </p:nvGrpSpPr>
          <p:grpSpPr>
            <a:xfrm>
              <a:off x="8229679" y="4134503"/>
              <a:ext cx="1531188" cy="355112"/>
              <a:chOff x="6507344" y="3778828"/>
              <a:chExt cx="1531188" cy="355112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7CEB87FB-8932-6A4A-A8D0-58952438AFB6}"/>
                  </a:ext>
                </a:extLst>
              </p:cNvPr>
              <p:cNvSpPr/>
              <p:nvPr/>
            </p:nvSpPr>
            <p:spPr>
              <a:xfrm>
                <a:off x="6549264" y="3785824"/>
                <a:ext cx="1447349" cy="3481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2AB9FC69-F044-D545-8AC5-A6C210228047}"/>
                  </a:ext>
                </a:extLst>
              </p:cNvPr>
              <p:cNvSpPr txBox="1"/>
              <p:nvPr/>
            </p:nvSpPr>
            <p:spPr>
              <a:xfrm>
                <a:off x="6507344" y="3778828"/>
                <a:ext cx="15311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TW" altLang="en-US" sz="15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国家的统领能力</a:t>
                </a:r>
              </a:p>
            </p:txBody>
          </p:sp>
        </p:grp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61EA930E-B003-E043-9E12-4A415D7A02B2}"/>
                </a:ext>
              </a:extLst>
            </p:cNvPr>
            <p:cNvGrpSpPr/>
            <p:nvPr/>
          </p:nvGrpSpPr>
          <p:grpSpPr>
            <a:xfrm>
              <a:off x="8229679" y="4570057"/>
              <a:ext cx="1531188" cy="355112"/>
              <a:chOff x="6507344" y="3778828"/>
              <a:chExt cx="1531188" cy="355112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C5070EE3-6AC2-3D4B-A42D-4C3E00F0E030}"/>
                  </a:ext>
                </a:extLst>
              </p:cNvPr>
              <p:cNvSpPr/>
              <p:nvPr/>
            </p:nvSpPr>
            <p:spPr>
              <a:xfrm>
                <a:off x="6549264" y="3785824"/>
                <a:ext cx="1447349" cy="3481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196F2C95-4A87-DC49-9429-7C0F9B1ECC79}"/>
                  </a:ext>
                </a:extLst>
              </p:cNvPr>
              <p:cNvSpPr txBox="1"/>
              <p:nvPr/>
            </p:nvSpPr>
            <p:spPr>
              <a:xfrm>
                <a:off x="6507344" y="3778828"/>
                <a:ext cx="1531188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TW" altLang="en-US" sz="13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国家的再分配能力</a:t>
                </a:r>
              </a:p>
            </p:txBody>
          </p:sp>
        </p:grp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D36A52E9-218E-7044-8DD8-4EB082BF0542}"/>
                </a:ext>
              </a:extLst>
            </p:cNvPr>
            <p:cNvSpPr/>
            <p:nvPr/>
          </p:nvSpPr>
          <p:spPr>
            <a:xfrm>
              <a:off x="6567055" y="3321969"/>
              <a:ext cx="3308465" cy="19316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78" name="右大括弧 77">
            <a:extLst>
              <a:ext uri="{FF2B5EF4-FFF2-40B4-BE49-F238E27FC236}">
                <a16:creationId xmlns:a16="http://schemas.microsoft.com/office/drawing/2014/main" id="{41BA929B-25E5-AF4B-8017-DF056B722049}"/>
              </a:ext>
            </a:extLst>
          </p:cNvPr>
          <p:cNvSpPr/>
          <p:nvPr/>
        </p:nvSpPr>
        <p:spPr>
          <a:xfrm>
            <a:off x="7750508" y="2492622"/>
            <a:ext cx="168037" cy="155444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29111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179</Words>
  <Application>Microsoft Macintosh PowerPoint</Application>
  <PresentationFormat>寬螢幕</PresentationFormat>
  <Paragraphs>56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SimSun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孙 宇飞</dc:creator>
  <cp:lastModifiedBy>Microsoft Office User</cp:lastModifiedBy>
  <cp:revision>10</cp:revision>
  <dcterms:created xsi:type="dcterms:W3CDTF">2021-07-05T12:40:11Z</dcterms:created>
  <dcterms:modified xsi:type="dcterms:W3CDTF">2021-09-02T01:43:31Z</dcterms:modified>
</cp:coreProperties>
</file>