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7559675" cy="32400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26"/>
    <p:restoredTop sz="94662"/>
  </p:normalViewPr>
  <p:slideViewPr>
    <p:cSldViewPr snapToGrid="0" snapToObjects="1">
      <p:cViewPr>
        <p:scale>
          <a:sx n="327" d="100"/>
          <a:sy n="327" d="100"/>
        </p:scale>
        <p:origin x="52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8082A-379E-5A40-A7DF-A47F9A251707}" type="datetimeFigureOut">
              <a:rPr kumimoji="1" lang="zh-TW" altLang="en-US" smtClean="0"/>
              <a:t>2021/6/8</a:t>
            </a:fld>
            <a:endParaRPr kumimoji="1" lang="zh-TW" altLang="en-US"/>
          </a:p>
        </p:txBody>
      </p:sp>
      <p:sp>
        <p:nvSpPr>
          <p:cNvPr id="4" name="投影片影像版面配置區 3"/>
          <p:cNvSpPr>
            <a:spLocks noGrp="1" noRot="1" noChangeAspect="1"/>
          </p:cNvSpPr>
          <p:nvPr>
            <p:ph type="sldImg" idx="2"/>
          </p:nvPr>
        </p:nvSpPr>
        <p:spPr>
          <a:xfrm>
            <a:off x="-169863" y="1143000"/>
            <a:ext cx="7197726"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46370-43F7-0B48-AF4E-8E544723C84C}" type="slidenum">
              <a:rPr kumimoji="1" lang="zh-TW" altLang="en-US" smtClean="0"/>
              <a:t>‹#›</a:t>
            </a:fld>
            <a:endParaRPr kumimoji="1" lang="zh-TW" altLang="en-US"/>
          </a:p>
        </p:txBody>
      </p:sp>
    </p:spTree>
    <p:extLst>
      <p:ext uri="{BB962C8B-B14F-4D97-AF65-F5344CB8AC3E}">
        <p14:creationId xmlns:p14="http://schemas.microsoft.com/office/powerpoint/2010/main" val="728006361"/>
      </p:ext>
    </p:extLst>
  </p:cSld>
  <p:clrMap bg1="lt1" tx1="dk1" bg2="lt2" tx2="dk2" accent1="accent1" accent2="accent2" accent3="accent3" accent4="accent4" accent5="accent5" accent6="accent6" hlink="hlink" folHlink="folHlink"/>
  <p:notesStyle>
    <a:lvl1pPr marL="0" algn="l" defTabSz="518373" rtl="0" eaLnBrk="1" latinLnBrk="0" hangingPunct="1">
      <a:defRPr sz="680" kern="1200">
        <a:solidFill>
          <a:schemeClr val="tx1"/>
        </a:solidFill>
        <a:latin typeface="+mn-lt"/>
        <a:ea typeface="+mn-ea"/>
        <a:cs typeface="+mn-cs"/>
      </a:defRPr>
    </a:lvl1pPr>
    <a:lvl2pPr marL="259187" algn="l" defTabSz="518373" rtl="0" eaLnBrk="1" latinLnBrk="0" hangingPunct="1">
      <a:defRPr sz="680" kern="1200">
        <a:solidFill>
          <a:schemeClr val="tx1"/>
        </a:solidFill>
        <a:latin typeface="+mn-lt"/>
        <a:ea typeface="+mn-ea"/>
        <a:cs typeface="+mn-cs"/>
      </a:defRPr>
    </a:lvl2pPr>
    <a:lvl3pPr marL="518373" algn="l" defTabSz="518373" rtl="0" eaLnBrk="1" latinLnBrk="0" hangingPunct="1">
      <a:defRPr sz="680" kern="1200">
        <a:solidFill>
          <a:schemeClr val="tx1"/>
        </a:solidFill>
        <a:latin typeface="+mn-lt"/>
        <a:ea typeface="+mn-ea"/>
        <a:cs typeface="+mn-cs"/>
      </a:defRPr>
    </a:lvl3pPr>
    <a:lvl4pPr marL="777560" algn="l" defTabSz="518373" rtl="0" eaLnBrk="1" latinLnBrk="0" hangingPunct="1">
      <a:defRPr sz="680" kern="1200">
        <a:solidFill>
          <a:schemeClr val="tx1"/>
        </a:solidFill>
        <a:latin typeface="+mn-lt"/>
        <a:ea typeface="+mn-ea"/>
        <a:cs typeface="+mn-cs"/>
      </a:defRPr>
    </a:lvl4pPr>
    <a:lvl5pPr marL="1036747" algn="l" defTabSz="518373" rtl="0" eaLnBrk="1" latinLnBrk="0" hangingPunct="1">
      <a:defRPr sz="680" kern="1200">
        <a:solidFill>
          <a:schemeClr val="tx1"/>
        </a:solidFill>
        <a:latin typeface="+mn-lt"/>
        <a:ea typeface="+mn-ea"/>
        <a:cs typeface="+mn-cs"/>
      </a:defRPr>
    </a:lvl5pPr>
    <a:lvl6pPr marL="1295933" algn="l" defTabSz="518373" rtl="0" eaLnBrk="1" latinLnBrk="0" hangingPunct="1">
      <a:defRPr sz="680" kern="1200">
        <a:solidFill>
          <a:schemeClr val="tx1"/>
        </a:solidFill>
        <a:latin typeface="+mn-lt"/>
        <a:ea typeface="+mn-ea"/>
        <a:cs typeface="+mn-cs"/>
      </a:defRPr>
    </a:lvl6pPr>
    <a:lvl7pPr marL="1555120" algn="l" defTabSz="518373" rtl="0" eaLnBrk="1" latinLnBrk="0" hangingPunct="1">
      <a:defRPr sz="680" kern="1200">
        <a:solidFill>
          <a:schemeClr val="tx1"/>
        </a:solidFill>
        <a:latin typeface="+mn-lt"/>
        <a:ea typeface="+mn-ea"/>
        <a:cs typeface="+mn-cs"/>
      </a:defRPr>
    </a:lvl7pPr>
    <a:lvl8pPr marL="1814307" algn="l" defTabSz="518373" rtl="0" eaLnBrk="1" latinLnBrk="0" hangingPunct="1">
      <a:defRPr sz="680" kern="1200">
        <a:solidFill>
          <a:schemeClr val="tx1"/>
        </a:solidFill>
        <a:latin typeface="+mn-lt"/>
        <a:ea typeface="+mn-ea"/>
        <a:cs typeface="+mn-cs"/>
      </a:defRPr>
    </a:lvl8pPr>
    <a:lvl9pPr marL="2073493" algn="l" defTabSz="518373" rtl="0" eaLnBrk="1" latinLnBrk="0" hangingPunct="1">
      <a:defRPr sz="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F646370-43F7-0B48-AF4E-8E544723C84C}" type="slidenum">
              <a:rPr kumimoji="1" lang="zh-TW" altLang="en-US" smtClean="0"/>
              <a:t>2</a:t>
            </a:fld>
            <a:endParaRPr kumimoji="1" lang="zh-TW" altLang="en-US"/>
          </a:p>
        </p:txBody>
      </p:sp>
    </p:spTree>
    <p:extLst>
      <p:ext uri="{BB962C8B-B14F-4D97-AF65-F5344CB8AC3E}">
        <p14:creationId xmlns:p14="http://schemas.microsoft.com/office/powerpoint/2010/main" val="2928377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44960" y="530264"/>
            <a:ext cx="5669756" cy="1128031"/>
          </a:xfrm>
        </p:spPr>
        <p:txBody>
          <a:bodyPr anchor="b"/>
          <a:lstStyle>
            <a:lvl1pPr algn="ctr">
              <a:defRPr sz="2835"/>
            </a:lvl1pPr>
          </a:lstStyle>
          <a:p>
            <a:r>
              <a:rPr lang="zh-TW" altLang="en-US"/>
              <a:t>按一下以編輯母片標題樣式</a:t>
            </a:r>
            <a:endParaRPr lang="en-US" dirty="0"/>
          </a:p>
        </p:txBody>
      </p:sp>
      <p:sp>
        <p:nvSpPr>
          <p:cNvPr id="3" name="Subtitle 2"/>
          <p:cNvSpPr>
            <a:spLocks noGrp="1"/>
          </p:cNvSpPr>
          <p:nvPr>
            <p:ph type="subTitle" idx="1"/>
          </p:nvPr>
        </p:nvSpPr>
        <p:spPr>
          <a:xfrm>
            <a:off x="944960" y="1701796"/>
            <a:ext cx="5669756" cy="782271"/>
          </a:xfrm>
        </p:spPr>
        <p:txBody>
          <a:bodyPr/>
          <a:lstStyle>
            <a:lvl1pPr marL="0" indent="0" algn="ctr">
              <a:buNone/>
              <a:defRPr sz="1134"/>
            </a:lvl1pPr>
            <a:lvl2pPr marL="216027" indent="0" algn="ctr">
              <a:buNone/>
              <a:defRPr sz="945"/>
            </a:lvl2pPr>
            <a:lvl3pPr marL="432054" indent="0" algn="ctr">
              <a:buNone/>
              <a:defRPr sz="851"/>
            </a:lvl3pPr>
            <a:lvl4pPr marL="648081" indent="0" algn="ctr">
              <a:buNone/>
              <a:defRPr sz="756"/>
            </a:lvl4pPr>
            <a:lvl5pPr marL="864108" indent="0" algn="ctr">
              <a:buNone/>
              <a:defRPr sz="756"/>
            </a:lvl5pPr>
            <a:lvl6pPr marL="1080135" indent="0" algn="ctr">
              <a:buNone/>
              <a:defRPr sz="756"/>
            </a:lvl6pPr>
            <a:lvl7pPr marL="1296162" indent="0" algn="ctr">
              <a:buNone/>
              <a:defRPr sz="756"/>
            </a:lvl7pPr>
            <a:lvl8pPr marL="1512189" indent="0" algn="ctr">
              <a:buNone/>
              <a:defRPr sz="756"/>
            </a:lvl8pPr>
            <a:lvl9pPr marL="1728216" indent="0" algn="ctr">
              <a:buNone/>
              <a:defRPr sz="756"/>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203231B-4700-5C44-9F53-4009140EFC55}" type="datetimeFigureOut">
              <a:rPr kumimoji="1" lang="zh-TW" altLang="en-US" smtClean="0"/>
              <a:t>2021/6/8</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275883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203231B-4700-5C44-9F53-4009140EFC55}" type="datetimeFigureOut">
              <a:rPr kumimoji="1" lang="zh-TW" altLang="en-US" smtClean="0"/>
              <a:t>2021/6/8</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372519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2" y="172505"/>
            <a:ext cx="1630055" cy="2745825"/>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19728" y="172505"/>
            <a:ext cx="4795669" cy="27458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203231B-4700-5C44-9F53-4009140EFC55}" type="datetimeFigureOut">
              <a:rPr kumimoji="1" lang="zh-TW" altLang="en-US" smtClean="0"/>
              <a:t>2021/6/8</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836293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203231B-4700-5C44-9F53-4009140EFC55}" type="datetimeFigureOut">
              <a:rPr kumimoji="1" lang="zh-TW" altLang="en-US" smtClean="0"/>
              <a:t>2021/6/8</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10008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15790" y="807773"/>
            <a:ext cx="6520220" cy="1347786"/>
          </a:xfrm>
        </p:spPr>
        <p:txBody>
          <a:bodyPr anchor="b"/>
          <a:lstStyle>
            <a:lvl1pPr>
              <a:defRPr sz="2835"/>
            </a:lvl1pPr>
          </a:lstStyle>
          <a:p>
            <a:r>
              <a:rPr lang="zh-TW" altLang="en-US"/>
              <a:t>按一下以編輯母片標題樣式</a:t>
            </a:r>
            <a:endParaRPr lang="en-US" dirty="0"/>
          </a:p>
        </p:txBody>
      </p:sp>
      <p:sp>
        <p:nvSpPr>
          <p:cNvPr id="3" name="Text Placeholder 2"/>
          <p:cNvSpPr>
            <a:spLocks noGrp="1"/>
          </p:cNvSpPr>
          <p:nvPr>
            <p:ph type="body" idx="1"/>
          </p:nvPr>
        </p:nvSpPr>
        <p:spPr>
          <a:xfrm>
            <a:off x="515790" y="2168309"/>
            <a:ext cx="6520220" cy="708769"/>
          </a:xfrm>
        </p:spPr>
        <p:txBody>
          <a:bodyPr/>
          <a:lstStyle>
            <a:lvl1pPr marL="0" indent="0">
              <a:buNone/>
              <a:defRPr sz="1134">
                <a:solidFill>
                  <a:schemeClr val="tx1">
                    <a:tint val="75000"/>
                  </a:schemeClr>
                </a:solidFill>
              </a:defRPr>
            </a:lvl1pPr>
            <a:lvl2pPr marL="216027" indent="0">
              <a:buNone/>
              <a:defRPr sz="945">
                <a:solidFill>
                  <a:schemeClr val="tx1">
                    <a:tint val="75000"/>
                  </a:schemeClr>
                </a:solidFill>
              </a:defRPr>
            </a:lvl2pPr>
            <a:lvl3pPr marL="432054" indent="0">
              <a:buNone/>
              <a:defRPr sz="851">
                <a:solidFill>
                  <a:schemeClr val="tx1">
                    <a:tint val="75000"/>
                  </a:schemeClr>
                </a:solidFill>
              </a:defRPr>
            </a:lvl3pPr>
            <a:lvl4pPr marL="648081" indent="0">
              <a:buNone/>
              <a:defRPr sz="756">
                <a:solidFill>
                  <a:schemeClr val="tx1">
                    <a:tint val="75000"/>
                  </a:schemeClr>
                </a:solidFill>
              </a:defRPr>
            </a:lvl4pPr>
            <a:lvl5pPr marL="864108" indent="0">
              <a:buNone/>
              <a:defRPr sz="756">
                <a:solidFill>
                  <a:schemeClr val="tx1">
                    <a:tint val="75000"/>
                  </a:schemeClr>
                </a:solidFill>
              </a:defRPr>
            </a:lvl5pPr>
            <a:lvl6pPr marL="1080135" indent="0">
              <a:buNone/>
              <a:defRPr sz="756">
                <a:solidFill>
                  <a:schemeClr val="tx1">
                    <a:tint val="75000"/>
                  </a:schemeClr>
                </a:solidFill>
              </a:defRPr>
            </a:lvl6pPr>
            <a:lvl7pPr marL="1296162" indent="0">
              <a:buNone/>
              <a:defRPr sz="756">
                <a:solidFill>
                  <a:schemeClr val="tx1">
                    <a:tint val="75000"/>
                  </a:schemeClr>
                </a:solidFill>
              </a:defRPr>
            </a:lvl7pPr>
            <a:lvl8pPr marL="1512189" indent="0">
              <a:buNone/>
              <a:defRPr sz="756">
                <a:solidFill>
                  <a:schemeClr val="tx1">
                    <a:tint val="75000"/>
                  </a:schemeClr>
                </a:solidFill>
              </a:defRPr>
            </a:lvl8pPr>
            <a:lvl9pPr marL="1728216" indent="0">
              <a:buNone/>
              <a:defRPr sz="756">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203231B-4700-5C44-9F53-4009140EFC55}" type="datetimeFigureOut">
              <a:rPr kumimoji="1" lang="zh-TW" altLang="en-US" smtClean="0"/>
              <a:t>2021/6/8</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3139484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519728" y="862523"/>
            <a:ext cx="3212862" cy="205580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27085" y="862523"/>
            <a:ext cx="3212862" cy="205580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203231B-4700-5C44-9F53-4009140EFC55}" type="datetimeFigureOut">
              <a:rPr kumimoji="1" lang="zh-TW" altLang="en-US" smtClean="0"/>
              <a:t>2021/6/8</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837103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520712" y="172505"/>
            <a:ext cx="6520220" cy="62626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520712" y="794272"/>
            <a:ext cx="3198097" cy="389260"/>
          </a:xfrm>
        </p:spPr>
        <p:txBody>
          <a:bodyPr anchor="b"/>
          <a:lstStyle>
            <a:lvl1pPr marL="0" indent="0">
              <a:buNone/>
              <a:defRPr sz="1134" b="1"/>
            </a:lvl1pPr>
            <a:lvl2pPr marL="216027" indent="0">
              <a:buNone/>
              <a:defRPr sz="945" b="1"/>
            </a:lvl2pPr>
            <a:lvl3pPr marL="432054" indent="0">
              <a:buNone/>
              <a:defRPr sz="851" b="1"/>
            </a:lvl3pPr>
            <a:lvl4pPr marL="648081" indent="0">
              <a:buNone/>
              <a:defRPr sz="756" b="1"/>
            </a:lvl4pPr>
            <a:lvl5pPr marL="864108" indent="0">
              <a:buNone/>
              <a:defRPr sz="756" b="1"/>
            </a:lvl5pPr>
            <a:lvl6pPr marL="1080135" indent="0">
              <a:buNone/>
              <a:defRPr sz="756" b="1"/>
            </a:lvl6pPr>
            <a:lvl7pPr marL="1296162" indent="0">
              <a:buNone/>
              <a:defRPr sz="756" b="1"/>
            </a:lvl7pPr>
            <a:lvl8pPr marL="1512189" indent="0">
              <a:buNone/>
              <a:defRPr sz="756" b="1"/>
            </a:lvl8pPr>
            <a:lvl9pPr marL="1728216" indent="0">
              <a:buNone/>
              <a:defRPr sz="756" b="1"/>
            </a:lvl9pPr>
          </a:lstStyle>
          <a:p>
            <a:pPr lvl="0"/>
            <a:r>
              <a:rPr lang="zh-TW" altLang="en-US"/>
              <a:t>按一下以編輯母片文字樣式</a:t>
            </a:r>
          </a:p>
        </p:txBody>
      </p:sp>
      <p:sp>
        <p:nvSpPr>
          <p:cNvPr id="4" name="Content Placeholder 3"/>
          <p:cNvSpPr>
            <a:spLocks noGrp="1"/>
          </p:cNvSpPr>
          <p:nvPr>
            <p:ph sz="half" idx="2"/>
          </p:nvPr>
        </p:nvSpPr>
        <p:spPr>
          <a:xfrm>
            <a:off x="520712" y="1183532"/>
            <a:ext cx="3198097" cy="174079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27085" y="794272"/>
            <a:ext cx="3213847" cy="389260"/>
          </a:xfrm>
        </p:spPr>
        <p:txBody>
          <a:bodyPr anchor="b"/>
          <a:lstStyle>
            <a:lvl1pPr marL="0" indent="0">
              <a:buNone/>
              <a:defRPr sz="1134" b="1"/>
            </a:lvl1pPr>
            <a:lvl2pPr marL="216027" indent="0">
              <a:buNone/>
              <a:defRPr sz="945" b="1"/>
            </a:lvl2pPr>
            <a:lvl3pPr marL="432054" indent="0">
              <a:buNone/>
              <a:defRPr sz="851" b="1"/>
            </a:lvl3pPr>
            <a:lvl4pPr marL="648081" indent="0">
              <a:buNone/>
              <a:defRPr sz="756" b="1"/>
            </a:lvl4pPr>
            <a:lvl5pPr marL="864108" indent="0">
              <a:buNone/>
              <a:defRPr sz="756" b="1"/>
            </a:lvl5pPr>
            <a:lvl6pPr marL="1080135" indent="0">
              <a:buNone/>
              <a:defRPr sz="756" b="1"/>
            </a:lvl6pPr>
            <a:lvl7pPr marL="1296162" indent="0">
              <a:buNone/>
              <a:defRPr sz="756" b="1"/>
            </a:lvl7pPr>
            <a:lvl8pPr marL="1512189" indent="0">
              <a:buNone/>
              <a:defRPr sz="756" b="1"/>
            </a:lvl8pPr>
            <a:lvl9pPr marL="1728216" indent="0">
              <a:buNone/>
              <a:defRPr sz="756" b="1"/>
            </a:lvl9pPr>
          </a:lstStyle>
          <a:p>
            <a:pPr lvl="0"/>
            <a:r>
              <a:rPr lang="zh-TW" altLang="en-US"/>
              <a:t>按一下以編輯母片文字樣式</a:t>
            </a:r>
          </a:p>
        </p:txBody>
      </p:sp>
      <p:sp>
        <p:nvSpPr>
          <p:cNvPr id="6" name="Content Placeholder 5"/>
          <p:cNvSpPr>
            <a:spLocks noGrp="1"/>
          </p:cNvSpPr>
          <p:nvPr>
            <p:ph sz="quarter" idx="4"/>
          </p:nvPr>
        </p:nvSpPr>
        <p:spPr>
          <a:xfrm>
            <a:off x="3827085" y="1183532"/>
            <a:ext cx="3213847" cy="174079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203231B-4700-5C44-9F53-4009140EFC55}" type="datetimeFigureOut">
              <a:rPr kumimoji="1" lang="zh-TW" altLang="en-US" smtClean="0"/>
              <a:t>2021/6/8</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3213768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203231B-4700-5C44-9F53-4009140EFC55}" type="datetimeFigureOut">
              <a:rPr kumimoji="1" lang="zh-TW" altLang="en-US" smtClean="0"/>
              <a:t>2021/6/8</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3021149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3231B-4700-5C44-9F53-4009140EFC55}" type="datetimeFigureOut">
              <a:rPr kumimoji="1" lang="zh-TW" altLang="en-US" smtClean="0"/>
              <a:t>2021/6/8</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341323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520712" y="216006"/>
            <a:ext cx="2438192" cy="756021"/>
          </a:xfrm>
        </p:spPr>
        <p:txBody>
          <a:bodyPr anchor="b"/>
          <a:lstStyle>
            <a:lvl1pPr>
              <a:defRPr sz="1512"/>
            </a:lvl1pPr>
          </a:lstStyle>
          <a:p>
            <a:r>
              <a:rPr lang="zh-TW" altLang="en-US"/>
              <a:t>按一下以編輯母片標題樣式</a:t>
            </a:r>
            <a:endParaRPr lang="en-US" dirty="0"/>
          </a:p>
        </p:txBody>
      </p:sp>
      <p:sp>
        <p:nvSpPr>
          <p:cNvPr id="3" name="Content Placeholder 2"/>
          <p:cNvSpPr>
            <a:spLocks noGrp="1"/>
          </p:cNvSpPr>
          <p:nvPr>
            <p:ph idx="1"/>
          </p:nvPr>
        </p:nvSpPr>
        <p:spPr>
          <a:xfrm>
            <a:off x="3213847" y="466513"/>
            <a:ext cx="3827085" cy="2302563"/>
          </a:xfrm>
        </p:spPr>
        <p:txBody>
          <a:bodyPr/>
          <a:lstStyle>
            <a:lvl1pPr>
              <a:defRPr sz="1512"/>
            </a:lvl1pPr>
            <a:lvl2pPr>
              <a:defRPr sz="1323"/>
            </a:lvl2pPr>
            <a:lvl3pPr>
              <a:defRPr sz="1134"/>
            </a:lvl3pPr>
            <a:lvl4pPr>
              <a:defRPr sz="945"/>
            </a:lvl4pPr>
            <a:lvl5pPr>
              <a:defRPr sz="945"/>
            </a:lvl5pPr>
            <a:lvl6pPr>
              <a:defRPr sz="945"/>
            </a:lvl6pPr>
            <a:lvl7pPr>
              <a:defRPr sz="945"/>
            </a:lvl7pPr>
            <a:lvl8pPr>
              <a:defRPr sz="945"/>
            </a:lvl8pPr>
            <a:lvl9pPr>
              <a:defRPr sz="945"/>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20712" y="972026"/>
            <a:ext cx="2438192" cy="1800799"/>
          </a:xfrm>
        </p:spPr>
        <p:txBody>
          <a:bodyPr/>
          <a:lstStyle>
            <a:lvl1pPr marL="0" indent="0">
              <a:buNone/>
              <a:defRPr sz="756"/>
            </a:lvl1pPr>
            <a:lvl2pPr marL="216027" indent="0">
              <a:buNone/>
              <a:defRPr sz="662"/>
            </a:lvl2pPr>
            <a:lvl3pPr marL="432054" indent="0">
              <a:buNone/>
              <a:defRPr sz="567"/>
            </a:lvl3pPr>
            <a:lvl4pPr marL="648081" indent="0">
              <a:buNone/>
              <a:defRPr sz="472"/>
            </a:lvl4pPr>
            <a:lvl5pPr marL="864108" indent="0">
              <a:buNone/>
              <a:defRPr sz="472"/>
            </a:lvl5pPr>
            <a:lvl6pPr marL="1080135" indent="0">
              <a:buNone/>
              <a:defRPr sz="472"/>
            </a:lvl6pPr>
            <a:lvl7pPr marL="1296162" indent="0">
              <a:buNone/>
              <a:defRPr sz="472"/>
            </a:lvl7pPr>
            <a:lvl8pPr marL="1512189" indent="0">
              <a:buNone/>
              <a:defRPr sz="472"/>
            </a:lvl8pPr>
            <a:lvl9pPr marL="1728216" indent="0">
              <a:buNone/>
              <a:defRPr sz="47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203231B-4700-5C44-9F53-4009140EFC55}" type="datetimeFigureOut">
              <a:rPr kumimoji="1" lang="zh-TW" altLang="en-US" smtClean="0"/>
              <a:t>2021/6/8</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1769553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520712" y="216006"/>
            <a:ext cx="2438192" cy="756021"/>
          </a:xfrm>
        </p:spPr>
        <p:txBody>
          <a:bodyPr anchor="b"/>
          <a:lstStyle>
            <a:lvl1pPr>
              <a:defRPr sz="1512"/>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213847" y="466513"/>
            <a:ext cx="3827085" cy="2302563"/>
          </a:xfrm>
        </p:spPr>
        <p:txBody>
          <a:bodyPr anchor="t"/>
          <a:lstStyle>
            <a:lvl1pPr marL="0" indent="0">
              <a:buNone/>
              <a:defRPr sz="1512"/>
            </a:lvl1pPr>
            <a:lvl2pPr marL="216027" indent="0">
              <a:buNone/>
              <a:defRPr sz="1323"/>
            </a:lvl2pPr>
            <a:lvl3pPr marL="432054" indent="0">
              <a:buNone/>
              <a:defRPr sz="1134"/>
            </a:lvl3pPr>
            <a:lvl4pPr marL="648081" indent="0">
              <a:buNone/>
              <a:defRPr sz="945"/>
            </a:lvl4pPr>
            <a:lvl5pPr marL="864108" indent="0">
              <a:buNone/>
              <a:defRPr sz="945"/>
            </a:lvl5pPr>
            <a:lvl6pPr marL="1080135" indent="0">
              <a:buNone/>
              <a:defRPr sz="945"/>
            </a:lvl6pPr>
            <a:lvl7pPr marL="1296162" indent="0">
              <a:buNone/>
              <a:defRPr sz="945"/>
            </a:lvl7pPr>
            <a:lvl8pPr marL="1512189" indent="0">
              <a:buNone/>
              <a:defRPr sz="945"/>
            </a:lvl8pPr>
            <a:lvl9pPr marL="1728216" indent="0">
              <a:buNone/>
              <a:defRPr sz="945"/>
            </a:lvl9pPr>
          </a:lstStyle>
          <a:p>
            <a:r>
              <a:rPr lang="zh-TW" altLang="en-US"/>
              <a:t>按一下圖示以新增圖片</a:t>
            </a:r>
            <a:endParaRPr lang="en-US" dirty="0"/>
          </a:p>
        </p:txBody>
      </p:sp>
      <p:sp>
        <p:nvSpPr>
          <p:cNvPr id="4" name="Text Placeholder 3"/>
          <p:cNvSpPr>
            <a:spLocks noGrp="1"/>
          </p:cNvSpPr>
          <p:nvPr>
            <p:ph type="body" sz="half" idx="2"/>
          </p:nvPr>
        </p:nvSpPr>
        <p:spPr>
          <a:xfrm>
            <a:off x="520712" y="972026"/>
            <a:ext cx="2438192" cy="1800799"/>
          </a:xfrm>
        </p:spPr>
        <p:txBody>
          <a:bodyPr/>
          <a:lstStyle>
            <a:lvl1pPr marL="0" indent="0">
              <a:buNone/>
              <a:defRPr sz="756"/>
            </a:lvl1pPr>
            <a:lvl2pPr marL="216027" indent="0">
              <a:buNone/>
              <a:defRPr sz="662"/>
            </a:lvl2pPr>
            <a:lvl3pPr marL="432054" indent="0">
              <a:buNone/>
              <a:defRPr sz="567"/>
            </a:lvl3pPr>
            <a:lvl4pPr marL="648081" indent="0">
              <a:buNone/>
              <a:defRPr sz="472"/>
            </a:lvl4pPr>
            <a:lvl5pPr marL="864108" indent="0">
              <a:buNone/>
              <a:defRPr sz="472"/>
            </a:lvl5pPr>
            <a:lvl6pPr marL="1080135" indent="0">
              <a:buNone/>
              <a:defRPr sz="472"/>
            </a:lvl6pPr>
            <a:lvl7pPr marL="1296162" indent="0">
              <a:buNone/>
              <a:defRPr sz="472"/>
            </a:lvl7pPr>
            <a:lvl8pPr marL="1512189" indent="0">
              <a:buNone/>
              <a:defRPr sz="472"/>
            </a:lvl8pPr>
            <a:lvl9pPr marL="1728216" indent="0">
              <a:buNone/>
              <a:defRPr sz="47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203231B-4700-5C44-9F53-4009140EFC55}" type="datetimeFigureOut">
              <a:rPr kumimoji="1" lang="zh-TW" altLang="en-US" smtClean="0"/>
              <a:t>2021/6/8</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269925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172505"/>
            <a:ext cx="6520220" cy="626267"/>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19728" y="862523"/>
            <a:ext cx="6520220" cy="205580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19728" y="3003082"/>
            <a:ext cx="1700927" cy="172505"/>
          </a:xfrm>
          <a:prstGeom prst="rect">
            <a:avLst/>
          </a:prstGeom>
        </p:spPr>
        <p:txBody>
          <a:bodyPr vert="horz" lIns="91440" tIns="45720" rIns="91440" bIns="45720" rtlCol="0" anchor="ctr"/>
          <a:lstStyle>
            <a:lvl1pPr algn="l">
              <a:defRPr sz="567">
                <a:solidFill>
                  <a:schemeClr val="tx1">
                    <a:tint val="75000"/>
                  </a:schemeClr>
                </a:solidFill>
              </a:defRPr>
            </a:lvl1pPr>
          </a:lstStyle>
          <a:p>
            <a:fld id="{B203231B-4700-5C44-9F53-4009140EFC55}" type="datetimeFigureOut">
              <a:rPr kumimoji="1" lang="zh-TW" altLang="en-US" smtClean="0"/>
              <a:t>2021/6/8</a:t>
            </a:fld>
            <a:endParaRPr kumimoji="1" lang="zh-TW" altLang="en-US"/>
          </a:p>
        </p:txBody>
      </p:sp>
      <p:sp>
        <p:nvSpPr>
          <p:cNvPr id="5" name="Footer Placeholder 4"/>
          <p:cNvSpPr>
            <a:spLocks noGrp="1"/>
          </p:cNvSpPr>
          <p:nvPr>
            <p:ph type="ftr" sz="quarter" idx="3"/>
          </p:nvPr>
        </p:nvSpPr>
        <p:spPr>
          <a:xfrm>
            <a:off x="2504143" y="3003082"/>
            <a:ext cx="2551390" cy="172505"/>
          </a:xfrm>
          <a:prstGeom prst="rect">
            <a:avLst/>
          </a:prstGeom>
        </p:spPr>
        <p:txBody>
          <a:bodyPr vert="horz" lIns="91440" tIns="45720" rIns="91440" bIns="45720" rtlCol="0" anchor="ctr"/>
          <a:lstStyle>
            <a:lvl1pPr algn="ctr">
              <a:defRPr sz="567">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5339020" y="3003082"/>
            <a:ext cx="1700927" cy="172505"/>
          </a:xfrm>
          <a:prstGeom prst="rect">
            <a:avLst/>
          </a:prstGeom>
        </p:spPr>
        <p:txBody>
          <a:bodyPr vert="horz" lIns="91440" tIns="45720" rIns="91440" bIns="45720" rtlCol="0" anchor="ctr"/>
          <a:lstStyle>
            <a:lvl1pPr algn="r">
              <a:defRPr sz="567">
                <a:solidFill>
                  <a:schemeClr val="tx1">
                    <a:tint val="75000"/>
                  </a:schemeClr>
                </a:solidFill>
              </a:defRPr>
            </a:lvl1p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1269734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2054" rtl="0" eaLnBrk="1" latinLnBrk="0" hangingPunct="1">
        <a:lnSpc>
          <a:spcPct val="90000"/>
        </a:lnSpc>
        <a:spcBef>
          <a:spcPct val="0"/>
        </a:spcBef>
        <a:buNone/>
        <a:defRPr sz="2079" kern="1200">
          <a:solidFill>
            <a:schemeClr val="tx1"/>
          </a:solidFill>
          <a:latin typeface="+mj-lt"/>
          <a:ea typeface="+mj-ea"/>
          <a:cs typeface="+mj-cs"/>
        </a:defRPr>
      </a:lvl1pPr>
    </p:titleStyle>
    <p:bodyStyle>
      <a:lvl1pPr marL="108014" indent="-108014" algn="l" defTabSz="432054" rtl="0" eaLnBrk="1" latinLnBrk="0" hangingPunct="1">
        <a:lnSpc>
          <a:spcPct val="90000"/>
        </a:lnSpc>
        <a:spcBef>
          <a:spcPts val="472"/>
        </a:spcBef>
        <a:buFont typeface="Arial" panose="020B0604020202020204" pitchFamily="34" charset="0"/>
        <a:buChar char="•"/>
        <a:defRPr sz="1323" kern="1200">
          <a:solidFill>
            <a:schemeClr val="tx1"/>
          </a:solidFill>
          <a:latin typeface="+mn-lt"/>
          <a:ea typeface="+mn-ea"/>
          <a:cs typeface="+mn-cs"/>
        </a:defRPr>
      </a:lvl1pPr>
      <a:lvl2pPr marL="324041" indent="-108014" algn="l" defTabSz="432054" rtl="0" eaLnBrk="1" latinLnBrk="0" hangingPunct="1">
        <a:lnSpc>
          <a:spcPct val="90000"/>
        </a:lnSpc>
        <a:spcBef>
          <a:spcPts val="236"/>
        </a:spcBef>
        <a:buFont typeface="Arial" panose="020B0604020202020204" pitchFamily="34" charset="0"/>
        <a:buChar char="•"/>
        <a:defRPr sz="1134" kern="1200">
          <a:solidFill>
            <a:schemeClr val="tx1"/>
          </a:solidFill>
          <a:latin typeface="+mn-lt"/>
          <a:ea typeface="+mn-ea"/>
          <a:cs typeface="+mn-cs"/>
        </a:defRPr>
      </a:lvl2pPr>
      <a:lvl3pPr marL="540068" indent="-108014" algn="l" defTabSz="432054" rtl="0" eaLnBrk="1" latinLnBrk="0" hangingPunct="1">
        <a:lnSpc>
          <a:spcPct val="90000"/>
        </a:lnSpc>
        <a:spcBef>
          <a:spcPts val="236"/>
        </a:spcBef>
        <a:buFont typeface="Arial" panose="020B0604020202020204" pitchFamily="34" charset="0"/>
        <a:buChar char="•"/>
        <a:defRPr sz="945" kern="1200">
          <a:solidFill>
            <a:schemeClr val="tx1"/>
          </a:solidFill>
          <a:latin typeface="+mn-lt"/>
          <a:ea typeface="+mn-ea"/>
          <a:cs typeface="+mn-cs"/>
        </a:defRPr>
      </a:lvl3pPr>
      <a:lvl4pPr marL="756095" indent="-108014" algn="l" defTabSz="432054"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4pPr>
      <a:lvl5pPr marL="972122" indent="-108014" algn="l" defTabSz="432054"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5pPr>
      <a:lvl6pPr marL="1188149" indent="-108014" algn="l" defTabSz="432054"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6pPr>
      <a:lvl7pPr marL="1404176" indent="-108014" algn="l" defTabSz="432054"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7pPr>
      <a:lvl8pPr marL="1620203" indent="-108014" algn="l" defTabSz="432054"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8pPr>
      <a:lvl9pPr marL="1836230" indent="-108014" algn="l" defTabSz="432054"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9pPr>
    </p:bodyStyle>
    <p:otherStyle>
      <a:defPPr>
        <a:defRPr lang="en-US"/>
      </a:defPPr>
      <a:lvl1pPr marL="0" algn="l" defTabSz="432054" rtl="0" eaLnBrk="1" latinLnBrk="0" hangingPunct="1">
        <a:defRPr sz="851" kern="1200">
          <a:solidFill>
            <a:schemeClr val="tx1"/>
          </a:solidFill>
          <a:latin typeface="+mn-lt"/>
          <a:ea typeface="+mn-ea"/>
          <a:cs typeface="+mn-cs"/>
        </a:defRPr>
      </a:lvl1pPr>
      <a:lvl2pPr marL="216027" algn="l" defTabSz="432054" rtl="0" eaLnBrk="1" latinLnBrk="0" hangingPunct="1">
        <a:defRPr sz="851" kern="1200">
          <a:solidFill>
            <a:schemeClr val="tx1"/>
          </a:solidFill>
          <a:latin typeface="+mn-lt"/>
          <a:ea typeface="+mn-ea"/>
          <a:cs typeface="+mn-cs"/>
        </a:defRPr>
      </a:lvl2pPr>
      <a:lvl3pPr marL="432054" algn="l" defTabSz="432054" rtl="0" eaLnBrk="1" latinLnBrk="0" hangingPunct="1">
        <a:defRPr sz="851" kern="1200">
          <a:solidFill>
            <a:schemeClr val="tx1"/>
          </a:solidFill>
          <a:latin typeface="+mn-lt"/>
          <a:ea typeface="+mn-ea"/>
          <a:cs typeface="+mn-cs"/>
        </a:defRPr>
      </a:lvl3pPr>
      <a:lvl4pPr marL="648081" algn="l" defTabSz="432054" rtl="0" eaLnBrk="1" latinLnBrk="0" hangingPunct="1">
        <a:defRPr sz="851" kern="1200">
          <a:solidFill>
            <a:schemeClr val="tx1"/>
          </a:solidFill>
          <a:latin typeface="+mn-lt"/>
          <a:ea typeface="+mn-ea"/>
          <a:cs typeface="+mn-cs"/>
        </a:defRPr>
      </a:lvl4pPr>
      <a:lvl5pPr marL="864108" algn="l" defTabSz="432054" rtl="0" eaLnBrk="1" latinLnBrk="0" hangingPunct="1">
        <a:defRPr sz="851" kern="1200">
          <a:solidFill>
            <a:schemeClr val="tx1"/>
          </a:solidFill>
          <a:latin typeface="+mn-lt"/>
          <a:ea typeface="+mn-ea"/>
          <a:cs typeface="+mn-cs"/>
        </a:defRPr>
      </a:lvl5pPr>
      <a:lvl6pPr marL="1080135" algn="l" defTabSz="432054" rtl="0" eaLnBrk="1" latinLnBrk="0" hangingPunct="1">
        <a:defRPr sz="851" kern="1200">
          <a:solidFill>
            <a:schemeClr val="tx1"/>
          </a:solidFill>
          <a:latin typeface="+mn-lt"/>
          <a:ea typeface="+mn-ea"/>
          <a:cs typeface="+mn-cs"/>
        </a:defRPr>
      </a:lvl6pPr>
      <a:lvl7pPr marL="1296162" algn="l" defTabSz="432054" rtl="0" eaLnBrk="1" latinLnBrk="0" hangingPunct="1">
        <a:defRPr sz="851" kern="1200">
          <a:solidFill>
            <a:schemeClr val="tx1"/>
          </a:solidFill>
          <a:latin typeface="+mn-lt"/>
          <a:ea typeface="+mn-ea"/>
          <a:cs typeface="+mn-cs"/>
        </a:defRPr>
      </a:lvl7pPr>
      <a:lvl8pPr marL="1512189" algn="l" defTabSz="432054" rtl="0" eaLnBrk="1" latinLnBrk="0" hangingPunct="1">
        <a:defRPr sz="851" kern="1200">
          <a:solidFill>
            <a:schemeClr val="tx1"/>
          </a:solidFill>
          <a:latin typeface="+mn-lt"/>
          <a:ea typeface="+mn-ea"/>
          <a:cs typeface="+mn-cs"/>
        </a:defRPr>
      </a:lvl8pPr>
      <a:lvl9pPr marL="1728216" algn="l" defTabSz="432054" rtl="0" eaLnBrk="1" latinLnBrk="0" hangingPunct="1">
        <a:defRPr sz="8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群組 113">
            <a:extLst>
              <a:ext uri="{FF2B5EF4-FFF2-40B4-BE49-F238E27FC236}">
                <a16:creationId xmlns:a16="http://schemas.microsoft.com/office/drawing/2014/main" id="{F5ABA572-162B-484D-B846-38DAC1B7B40D}"/>
              </a:ext>
            </a:extLst>
          </p:cNvPr>
          <p:cNvGrpSpPr/>
          <p:nvPr/>
        </p:nvGrpSpPr>
        <p:grpSpPr>
          <a:xfrm>
            <a:off x="103104" y="1872823"/>
            <a:ext cx="3717580" cy="1307398"/>
            <a:chOff x="62257" y="871598"/>
            <a:chExt cx="3717580" cy="1307398"/>
          </a:xfrm>
        </p:grpSpPr>
        <p:sp>
          <p:nvSpPr>
            <p:cNvPr id="71" name="矩形 70">
              <a:extLst>
                <a:ext uri="{FF2B5EF4-FFF2-40B4-BE49-F238E27FC236}">
                  <a16:creationId xmlns:a16="http://schemas.microsoft.com/office/drawing/2014/main" id="{D663D0EB-975B-1943-8BC0-8EA0CC839D82}"/>
                </a:ext>
              </a:extLst>
            </p:cNvPr>
            <p:cNvSpPr/>
            <p:nvPr/>
          </p:nvSpPr>
          <p:spPr>
            <a:xfrm>
              <a:off x="62257" y="871598"/>
              <a:ext cx="3717580" cy="1307398"/>
            </a:xfrm>
            <a:prstGeom prst="rect">
              <a:avLst/>
            </a:prstGeom>
            <a:solidFill>
              <a:schemeClr val="accent5">
                <a:lumMod val="20000"/>
                <a:lumOff val="80000"/>
              </a:schemeClr>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3" name="群組 12">
              <a:extLst>
                <a:ext uri="{FF2B5EF4-FFF2-40B4-BE49-F238E27FC236}">
                  <a16:creationId xmlns:a16="http://schemas.microsoft.com/office/drawing/2014/main" id="{D85577C6-22E3-3F44-BC31-769D0DC4C5F6}"/>
                </a:ext>
              </a:extLst>
            </p:cNvPr>
            <p:cNvGrpSpPr/>
            <p:nvPr/>
          </p:nvGrpSpPr>
          <p:grpSpPr>
            <a:xfrm>
              <a:off x="109828" y="1372319"/>
              <a:ext cx="582246" cy="191476"/>
              <a:chOff x="246186" y="879231"/>
              <a:chExt cx="582246" cy="191476"/>
            </a:xfrm>
          </p:grpSpPr>
          <p:sp>
            <p:nvSpPr>
              <p:cNvPr id="8" name="矩形 7">
                <a:extLst>
                  <a:ext uri="{FF2B5EF4-FFF2-40B4-BE49-F238E27FC236}">
                    <a16:creationId xmlns:a16="http://schemas.microsoft.com/office/drawing/2014/main" id="{EF41EF57-78B9-E747-AB84-D7D680F1D608}"/>
                  </a:ext>
                </a:extLst>
              </p:cNvPr>
              <p:cNvSpPr/>
              <p:nvPr/>
            </p:nvSpPr>
            <p:spPr>
              <a:xfrm>
                <a:off x="246186" y="879231"/>
                <a:ext cx="582246" cy="191476"/>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9" name="文字方塊 8">
                <a:extLst>
                  <a:ext uri="{FF2B5EF4-FFF2-40B4-BE49-F238E27FC236}">
                    <a16:creationId xmlns:a16="http://schemas.microsoft.com/office/drawing/2014/main" id="{DBB6C3E0-5F40-004E-9E1E-79517F67A71A}"/>
                  </a:ext>
                </a:extLst>
              </p:cNvPr>
              <p:cNvSpPr txBox="1"/>
              <p:nvPr/>
            </p:nvSpPr>
            <p:spPr>
              <a:xfrm>
                <a:off x="274517" y="898025"/>
                <a:ext cx="525584" cy="153888"/>
              </a:xfrm>
              <a:prstGeom prst="rect">
                <a:avLst/>
              </a:prstGeom>
              <a:noFill/>
            </p:spPr>
            <p:txBody>
              <a:bodyPr wrap="square" lIns="0" tIns="0" rIns="0" bIns="0" rtlCol="0">
                <a:spAutoFit/>
              </a:bodyPr>
              <a:lstStyle/>
              <a:p>
                <a:pPr algn="ctr"/>
                <a:r>
                  <a:rPr kumimoji="1" lang="en-US" altLang="zh-TW" sz="1000" b="1" dirty="0">
                    <a:latin typeface="Times New Roman" panose="02020603050405020304" pitchFamily="18" charset="0"/>
                    <a:ea typeface="SimSun" panose="02010600030101010101" pitchFamily="2" charset="-122"/>
                    <a:cs typeface="Times New Roman" panose="02020603050405020304" pitchFamily="18" charset="0"/>
                  </a:rPr>
                  <a:t>EV</a:t>
                </a:r>
                <a:endParaRPr kumimoji="1" lang="zh-TW" altLang="en-US" sz="1000" b="1" dirty="0">
                  <a:latin typeface="Times New Roman" panose="02020603050405020304" pitchFamily="18" charset="0"/>
                  <a:ea typeface="SimSun" panose="02010600030101010101" pitchFamily="2" charset="-122"/>
                  <a:cs typeface="Times New Roman" panose="02020603050405020304" pitchFamily="18" charset="0"/>
                </a:endParaRPr>
              </a:p>
            </p:txBody>
          </p:sp>
        </p:grpSp>
        <p:grpSp>
          <p:nvGrpSpPr>
            <p:cNvPr id="70" name="群組 69">
              <a:extLst>
                <a:ext uri="{FF2B5EF4-FFF2-40B4-BE49-F238E27FC236}">
                  <a16:creationId xmlns:a16="http://schemas.microsoft.com/office/drawing/2014/main" id="{4B233036-7E5D-D145-A65F-8F6D5380730E}"/>
                </a:ext>
              </a:extLst>
            </p:cNvPr>
            <p:cNvGrpSpPr/>
            <p:nvPr/>
          </p:nvGrpSpPr>
          <p:grpSpPr>
            <a:xfrm>
              <a:off x="793624" y="978344"/>
              <a:ext cx="2951193" cy="1133314"/>
              <a:chOff x="895891" y="432596"/>
              <a:chExt cx="4301751" cy="2696241"/>
            </a:xfrm>
          </p:grpSpPr>
          <p:grpSp>
            <p:nvGrpSpPr>
              <p:cNvPr id="28" name="群組 27">
                <a:extLst>
                  <a:ext uri="{FF2B5EF4-FFF2-40B4-BE49-F238E27FC236}">
                    <a16:creationId xmlns:a16="http://schemas.microsoft.com/office/drawing/2014/main" id="{A1FF9785-D6FB-AA41-9A6B-01264683419D}"/>
                  </a:ext>
                </a:extLst>
              </p:cNvPr>
              <p:cNvGrpSpPr/>
              <p:nvPr/>
            </p:nvGrpSpPr>
            <p:grpSpPr>
              <a:xfrm>
                <a:off x="895891" y="432596"/>
                <a:ext cx="4301751" cy="2696241"/>
                <a:chOff x="787607" y="352927"/>
                <a:chExt cx="4301751" cy="1917032"/>
              </a:xfrm>
            </p:grpSpPr>
            <p:sp>
              <p:nvSpPr>
                <p:cNvPr id="15" name="矩形 14">
                  <a:extLst>
                    <a:ext uri="{FF2B5EF4-FFF2-40B4-BE49-F238E27FC236}">
                      <a16:creationId xmlns:a16="http://schemas.microsoft.com/office/drawing/2014/main" id="{1E60002F-DFBF-074B-B58C-2E401D7393BD}"/>
                    </a:ext>
                  </a:extLst>
                </p:cNvPr>
                <p:cNvSpPr/>
                <p:nvPr/>
              </p:nvSpPr>
              <p:spPr>
                <a:xfrm>
                  <a:off x="787607" y="352927"/>
                  <a:ext cx="4301751" cy="1917032"/>
                </a:xfrm>
                <a:prstGeom prst="rect">
                  <a:avLst/>
                </a:prstGeom>
                <a:solidFill>
                  <a:schemeClr val="accent1">
                    <a:lumMod val="20000"/>
                    <a:lumOff val="8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29F6D8D6-E4AB-3947-AA1A-9E59EC62B045}"/>
                    </a:ext>
                  </a:extLst>
                </p:cNvPr>
                <p:cNvSpPr/>
                <p:nvPr/>
              </p:nvSpPr>
              <p:spPr>
                <a:xfrm>
                  <a:off x="882316" y="419639"/>
                  <a:ext cx="1283368" cy="510804"/>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3F007149-83FA-1B40-BB8A-F476E8E42889}"/>
                    </a:ext>
                  </a:extLst>
                </p:cNvPr>
                <p:cNvSpPr/>
                <p:nvPr/>
              </p:nvSpPr>
              <p:spPr>
                <a:xfrm>
                  <a:off x="876302" y="1034196"/>
                  <a:ext cx="1283367" cy="510804"/>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2BDA9E88-3866-164A-87D0-A52C6652123B}"/>
                    </a:ext>
                  </a:extLst>
                </p:cNvPr>
                <p:cNvSpPr/>
                <p:nvPr/>
              </p:nvSpPr>
              <p:spPr>
                <a:xfrm>
                  <a:off x="876302" y="1648753"/>
                  <a:ext cx="1283367" cy="510804"/>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E530ADB3-3F02-4841-9F1D-3C51B3D5265D}"/>
                    </a:ext>
                  </a:extLst>
                </p:cNvPr>
                <p:cNvSpPr/>
                <p:nvPr/>
              </p:nvSpPr>
              <p:spPr>
                <a:xfrm>
                  <a:off x="2298033" y="419639"/>
                  <a:ext cx="1283367" cy="510804"/>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23" name="矩形 22">
                  <a:extLst>
                    <a:ext uri="{FF2B5EF4-FFF2-40B4-BE49-F238E27FC236}">
                      <a16:creationId xmlns:a16="http://schemas.microsoft.com/office/drawing/2014/main" id="{D4EF47D2-EBE3-8040-9232-D29C58F51972}"/>
                    </a:ext>
                  </a:extLst>
                </p:cNvPr>
                <p:cNvSpPr/>
                <p:nvPr/>
              </p:nvSpPr>
              <p:spPr>
                <a:xfrm>
                  <a:off x="2292018" y="1034196"/>
                  <a:ext cx="1283367" cy="510804"/>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1052D07C-F900-194B-938B-86C032F60A0D}"/>
                    </a:ext>
                  </a:extLst>
                </p:cNvPr>
                <p:cNvSpPr/>
                <p:nvPr/>
              </p:nvSpPr>
              <p:spPr>
                <a:xfrm>
                  <a:off x="2292018" y="1648753"/>
                  <a:ext cx="1283367" cy="510804"/>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2C76FA14-D36A-FC47-A267-567AD7C3F25B}"/>
                    </a:ext>
                  </a:extLst>
                </p:cNvPr>
                <p:cNvSpPr/>
                <p:nvPr/>
              </p:nvSpPr>
              <p:spPr>
                <a:xfrm>
                  <a:off x="3713749" y="419639"/>
                  <a:ext cx="1283367" cy="510804"/>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26" name="矩形 25">
                  <a:extLst>
                    <a:ext uri="{FF2B5EF4-FFF2-40B4-BE49-F238E27FC236}">
                      <a16:creationId xmlns:a16="http://schemas.microsoft.com/office/drawing/2014/main" id="{BE873583-43A7-844B-B566-43B71E9D7036}"/>
                    </a:ext>
                  </a:extLst>
                </p:cNvPr>
                <p:cNvSpPr/>
                <p:nvPr/>
              </p:nvSpPr>
              <p:spPr>
                <a:xfrm>
                  <a:off x="3707734" y="1034196"/>
                  <a:ext cx="1283367" cy="510804"/>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27" name="矩形 26">
                  <a:extLst>
                    <a:ext uri="{FF2B5EF4-FFF2-40B4-BE49-F238E27FC236}">
                      <a16:creationId xmlns:a16="http://schemas.microsoft.com/office/drawing/2014/main" id="{B82CCBA9-74FE-C646-AA97-BE9375A55B0E}"/>
                    </a:ext>
                  </a:extLst>
                </p:cNvPr>
                <p:cNvSpPr/>
                <p:nvPr/>
              </p:nvSpPr>
              <p:spPr>
                <a:xfrm>
                  <a:off x="3707734" y="1648753"/>
                  <a:ext cx="1283367" cy="510804"/>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grpSp>
          <p:sp>
            <p:nvSpPr>
              <p:cNvPr id="29" name="文字方塊 28">
                <a:extLst>
                  <a:ext uri="{FF2B5EF4-FFF2-40B4-BE49-F238E27FC236}">
                    <a16:creationId xmlns:a16="http://schemas.microsoft.com/office/drawing/2014/main" id="{B0FCAA4D-D1FE-EE46-8E7A-671F57DA2309}"/>
                  </a:ext>
                </a:extLst>
              </p:cNvPr>
              <p:cNvSpPr txBox="1"/>
              <p:nvPr/>
            </p:nvSpPr>
            <p:spPr>
              <a:xfrm>
                <a:off x="1002635" y="806068"/>
                <a:ext cx="1258532" cy="327803"/>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讲义</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&amp;</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知识导向</a:t>
                </a:r>
              </a:p>
            </p:txBody>
          </p:sp>
          <p:sp>
            <p:nvSpPr>
              <p:cNvPr id="31" name="文字方塊 30">
                <a:extLst>
                  <a:ext uri="{FF2B5EF4-FFF2-40B4-BE49-F238E27FC236}">
                    <a16:creationId xmlns:a16="http://schemas.microsoft.com/office/drawing/2014/main" id="{C1131C71-F29C-E84E-88A5-5E0F9A0852E4}"/>
                  </a:ext>
                </a:extLst>
              </p:cNvPr>
              <p:cNvSpPr txBox="1"/>
              <p:nvPr/>
            </p:nvSpPr>
            <p:spPr>
              <a:xfrm>
                <a:off x="2418350" y="798881"/>
                <a:ext cx="1258532" cy="327803"/>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讲义</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&amp;</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宣传导向</a:t>
                </a:r>
              </a:p>
            </p:txBody>
          </p:sp>
          <p:sp>
            <p:nvSpPr>
              <p:cNvPr id="32" name="文字方塊 31">
                <a:extLst>
                  <a:ext uri="{FF2B5EF4-FFF2-40B4-BE49-F238E27FC236}">
                    <a16:creationId xmlns:a16="http://schemas.microsoft.com/office/drawing/2014/main" id="{729A807C-EECF-C744-B5B0-E0557B660037}"/>
                  </a:ext>
                </a:extLst>
              </p:cNvPr>
              <p:cNvSpPr txBox="1"/>
              <p:nvPr/>
            </p:nvSpPr>
            <p:spPr>
              <a:xfrm>
                <a:off x="3840853" y="698013"/>
                <a:ext cx="1258533" cy="655607"/>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讲义</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&amp;</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实践导向</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（职业教育课程思政）</a:t>
                </a:r>
                <a:endPar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3" name="文字方塊 32">
                <a:extLst>
                  <a:ext uri="{FF2B5EF4-FFF2-40B4-BE49-F238E27FC236}">
                    <a16:creationId xmlns:a16="http://schemas.microsoft.com/office/drawing/2014/main" id="{09A9D7AF-5977-A841-8D3E-A7F8225A228F}"/>
                  </a:ext>
                </a:extLst>
              </p:cNvPr>
              <p:cNvSpPr txBox="1"/>
              <p:nvPr/>
            </p:nvSpPr>
            <p:spPr>
              <a:xfrm>
                <a:off x="1002635" y="1675571"/>
                <a:ext cx="1258532" cy="327803"/>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教师</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讲义 </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&amp;</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知识导向</a:t>
                </a:r>
              </a:p>
            </p:txBody>
          </p:sp>
          <p:sp>
            <p:nvSpPr>
              <p:cNvPr id="34" name="文字方塊 33">
                <a:extLst>
                  <a:ext uri="{FF2B5EF4-FFF2-40B4-BE49-F238E27FC236}">
                    <a16:creationId xmlns:a16="http://schemas.microsoft.com/office/drawing/2014/main" id="{DC759551-5D42-8144-8533-FC71FE91256E}"/>
                  </a:ext>
                </a:extLst>
              </p:cNvPr>
              <p:cNvSpPr txBox="1"/>
              <p:nvPr/>
            </p:nvSpPr>
            <p:spPr>
              <a:xfrm>
                <a:off x="997004" y="2424338"/>
                <a:ext cx="1258533" cy="655607"/>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教师丰富体态</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讲义 </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&amp;</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知识导向</a:t>
                </a:r>
              </a:p>
            </p:txBody>
          </p:sp>
          <p:sp>
            <p:nvSpPr>
              <p:cNvPr id="35" name="文字方塊 34">
                <a:extLst>
                  <a:ext uri="{FF2B5EF4-FFF2-40B4-BE49-F238E27FC236}">
                    <a16:creationId xmlns:a16="http://schemas.microsoft.com/office/drawing/2014/main" id="{DCA00FCC-2CC1-1045-AABC-13C0B0D00F42}"/>
                  </a:ext>
                </a:extLst>
              </p:cNvPr>
              <p:cNvSpPr txBox="1"/>
              <p:nvPr/>
            </p:nvSpPr>
            <p:spPr>
              <a:xfrm>
                <a:off x="2411565" y="1675571"/>
                <a:ext cx="1258532" cy="327803"/>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教师</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讲义 </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&amp;</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宣传导向</a:t>
                </a:r>
              </a:p>
            </p:txBody>
          </p:sp>
          <p:sp>
            <p:nvSpPr>
              <p:cNvPr id="36" name="文字方塊 35">
                <a:extLst>
                  <a:ext uri="{FF2B5EF4-FFF2-40B4-BE49-F238E27FC236}">
                    <a16:creationId xmlns:a16="http://schemas.microsoft.com/office/drawing/2014/main" id="{BF28972D-B3D7-474B-B1B1-D7727947D58F}"/>
                  </a:ext>
                </a:extLst>
              </p:cNvPr>
              <p:cNvSpPr txBox="1"/>
              <p:nvPr/>
            </p:nvSpPr>
            <p:spPr>
              <a:xfrm>
                <a:off x="2418350" y="2424338"/>
                <a:ext cx="1258533" cy="655607"/>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教师丰富体态</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讲义 </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&amp;</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宣传导向</a:t>
                </a:r>
              </a:p>
            </p:txBody>
          </p:sp>
          <p:sp>
            <p:nvSpPr>
              <p:cNvPr id="37" name="文字方塊 36">
                <a:extLst>
                  <a:ext uri="{FF2B5EF4-FFF2-40B4-BE49-F238E27FC236}">
                    <a16:creationId xmlns:a16="http://schemas.microsoft.com/office/drawing/2014/main" id="{65D30357-B546-D34D-A17F-1BF01782A50B}"/>
                  </a:ext>
                </a:extLst>
              </p:cNvPr>
              <p:cNvSpPr txBox="1"/>
              <p:nvPr/>
            </p:nvSpPr>
            <p:spPr>
              <a:xfrm>
                <a:off x="3840853" y="1567518"/>
                <a:ext cx="1258533" cy="655607"/>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教师</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讲义 </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&amp;</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实践导向</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（职业教育课程思政）</a:t>
                </a:r>
                <a:endPar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8" name="文字方塊 37">
                <a:extLst>
                  <a:ext uri="{FF2B5EF4-FFF2-40B4-BE49-F238E27FC236}">
                    <a16:creationId xmlns:a16="http://schemas.microsoft.com/office/drawing/2014/main" id="{D964A169-D20D-8C4A-8952-9945938651F5}"/>
                  </a:ext>
                </a:extLst>
              </p:cNvPr>
              <p:cNvSpPr txBox="1"/>
              <p:nvPr/>
            </p:nvSpPr>
            <p:spPr>
              <a:xfrm>
                <a:off x="3840853" y="2424338"/>
                <a:ext cx="1258533" cy="655607"/>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教师丰富体态</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讲义 </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&amp;</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实践导向</a:t>
                </a:r>
              </a:p>
            </p:txBody>
          </p:sp>
        </p:grpSp>
      </p:grpSp>
      <p:sp>
        <p:nvSpPr>
          <p:cNvPr id="88" name="文字方塊 87">
            <a:extLst>
              <a:ext uri="{FF2B5EF4-FFF2-40B4-BE49-F238E27FC236}">
                <a16:creationId xmlns:a16="http://schemas.microsoft.com/office/drawing/2014/main" id="{1FDF1948-89AD-2B48-8D0F-9334071B42E6}"/>
              </a:ext>
            </a:extLst>
          </p:cNvPr>
          <p:cNvSpPr txBox="1"/>
          <p:nvPr/>
        </p:nvSpPr>
        <p:spPr>
          <a:xfrm>
            <a:off x="3948387" y="2626130"/>
            <a:ext cx="755722" cy="615553"/>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7.</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您对中央政府的工作有多满意呢</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满意</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在一定程度上满意</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既不满意也不不满意</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TW" altLang="en-US" sz="500" dirty="0">
                <a:latin typeface="SimSun" panose="02010600030101010101" pitchFamily="2" charset="-122"/>
                <a:ea typeface="SimSun" panose="02010600030101010101" pitchFamily="2" charset="-122"/>
                <a:cs typeface="Times New Roman" panose="02020603050405020304" pitchFamily="18" charset="0"/>
              </a:rPr>
              <a:t>有点不满意</a:t>
            </a:r>
            <a:endParaRPr kumimoji="1" lang="zh-TW" altLang="en-US"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E.</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不满意</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endParaRPr kumimoji="1" lang="zh-TW" altLang="en-US"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89" name="文字方塊 88">
            <a:extLst>
              <a:ext uri="{FF2B5EF4-FFF2-40B4-BE49-F238E27FC236}">
                <a16:creationId xmlns:a16="http://schemas.microsoft.com/office/drawing/2014/main" id="{95EA769E-FBC7-7740-AE15-CFB701BE053C}"/>
              </a:ext>
            </a:extLst>
          </p:cNvPr>
          <p:cNvSpPr txBox="1"/>
          <p:nvPr/>
        </p:nvSpPr>
        <p:spPr>
          <a:xfrm>
            <a:off x="4765656" y="2612933"/>
            <a:ext cx="755722" cy="615553"/>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8.</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您认为政府维护社会稳定的能力强么</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强</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一般强</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不强也不弱</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TW" altLang="en-US" sz="500" dirty="0">
                <a:latin typeface="SimSun" panose="02010600030101010101" pitchFamily="2" charset="-122"/>
                <a:ea typeface="SimSun" panose="02010600030101010101" pitchFamily="2" charset="-122"/>
                <a:cs typeface="Times New Roman" panose="02020603050405020304" pitchFamily="18" charset="0"/>
              </a:rPr>
              <a:t>有点弱</a:t>
            </a:r>
            <a:endParaRPr kumimoji="1" lang="zh-TW" altLang="en-US"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E.</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弱</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endParaRPr kumimoji="1" lang="zh-TW" altLang="en-US" sz="500" dirty="0">
              <a:latin typeface="Times New Roman" panose="02020603050405020304" pitchFamily="18" charset="0"/>
              <a:ea typeface="SimSun" panose="02010600030101010101" pitchFamily="2" charset="-122"/>
              <a:cs typeface="Times New Roman" panose="02020603050405020304" pitchFamily="18" charset="0"/>
            </a:endParaRPr>
          </a:p>
        </p:txBody>
      </p:sp>
      <p:grpSp>
        <p:nvGrpSpPr>
          <p:cNvPr id="113" name="群組 112">
            <a:extLst>
              <a:ext uri="{FF2B5EF4-FFF2-40B4-BE49-F238E27FC236}">
                <a16:creationId xmlns:a16="http://schemas.microsoft.com/office/drawing/2014/main" id="{A7A35BAE-D8FC-4549-8A88-0EC9E32E4300}"/>
              </a:ext>
            </a:extLst>
          </p:cNvPr>
          <p:cNvGrpSpPr/>
          <p:nvPr/>
        </p:nvGrpSpPr>
        <p:grpSpPr>
          <a:xfrm>
            <a:off x="3923458" y="11602"/>
            <a:ext cx="3548650" cy="3168945"/>
            <a:chOff x="3856044" y="59541"/>
            <a:chExt cx="3548650" cy="3168945"/>
          </a:xfrm>
        </p:grpSpPr>
        <p:sp>
          <p:nvSpPr>
            <p:cNvPr id="112" name="矩形 111">
              <a:extLst>
                <a:ext uri="{FF2B5EF4-FFF2-40B4-BE49-F238E27FC236}">
                  <a16:creationId xmlns:a16="http://schemas.microsoft.com/office/drawing/2014/main" id="{0D7B65ED-0826-504D-B862-840754241C78}"/>
                </a:ext>
              </a:extLst>
            </p:cNvPr>
            <p:cNvSpPr/>
            <p:nvPr/>
          </p:nvSpPr>
          <p:spPr>
            <a:xfrm>
              <a:off x="3856044" y="59541"/>
              <a:ext cx="3548650" cy="3168945"/>
            </a:xfrm>
            <a:prstGeom prst="rect">
              <a:avLst/>
            </a:prstGeom>
            <a:solidFill>
              <a:schemeClr val="accent4">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4" name="群組 13">
              <a:extLst>
                <a:ext uri="{FF2B5EF4-FFF2-40B4-BE49-F238E27FC236}">
                  <a16:creationId xmlns:a16="http://schemas.microsoft.com/office/drawing/2014/main" id="{904A7F6C-BA66-9947-BE4B-DE594F5DA86B}"/>
                </a:ext>
              </a:extLst>
            </p:cNvPr>
            <p:cNvGrpSpPr/>
            <p:nvPr/>
          </p:nvGrpSpPr>
          <p:grpSpPr>
            <a:xfrm>
              <a:off x="3904797" y="82484"/>
              <a:ext cx="582246" cy="191476"/>
              <a:chOff x="246186" y="1428568"/>
              <a:chExt cx="582246" cy="191476"/>
            </a:xfrm>
          </p:grpSpPr>
          <p:sp>
            <p:nvSpPr>
              <p:cNvPr id="10" name="矩形 9">
                <a:extLst>
                  <a:ext uri="{FF2B5EF4-FFF2-40B4-BE49-F238E27FC236}">
                    <a16:creationId xmlns:a16="http://schemas.microsoft.com/office/drawing/2014/main" id="{E94820AE-3ADA-B74A-8E19-E01EC223DBFA}"/>
                  </a:ext>
                </a:extLst>
              </p:cNvPr>
              <p:cNvSpPr/>
              <p:nvPr/>
            </p:nvSpPr>
            <p:spPr>
              <a:xfrm>
                <a:off x="246186" y="1428568"/>
                <a:ext cx="582246" cy="191476"/>
              </a:xfrm>
              <a:prstGeom prst="rect">
                <a:avLst/>
              </a:prstGeom>
              <a:solidFill>
                <a:schemeClr val="accent4">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11" name="文字方塊 10">
                <a:extLst>
                  <a:ext uri="{FF2B5EF4-FFF2-40B4-BE49-F238E27FC236}">
                    <a16:creationId xmlns:a16="http://schemas.microsoft.com/office/drawing/2014/main" id="{5EBC8218-1214-2142-83BA-E1C9544EC98F}"/>
                  </a:ext>
                </a:extLst>
              </p:cNvPr>
              <p:cNvSpPr txBox="1"/>
              <p:nvPr/>
            </p:nvSpPr>
            <p:spPr>
              <a:xfrm>
                <a:off x="274517" y="1447362"/>
                <a:ext cx="525584" cy="153888"/>
              </a:xfrm>
              <a:prstGeom prst="rect">
                <a:avLst/>
              </a:prstGeom>
              <a:noFill/>
            </p:spPr>
            <p:txBody>
              <a:bodyPr wrap="square" lIns="0" tIns="0" rIns="0" bIns="0" rtlCol="0">
                <a:spAutoFit/>
              </a:bodyPr>
              <a:lstStyle/>
              <a:p>
                <a:pPr algn="ctr"/>
                <a:r>
                  <a:rPr kumimoji="1" lang="en-US" altLang="zh-TW" sz="1000" b="1" dirty="0">
                    <a:latin typeface="Times New Roman" panose="02020603050405020304" pitchFamily="18" charset="0"/>
                    <a:ea typeface="SimSun" panose="02010600030101010101" pitchFamily="2" charset="-122"/>
                    <a:cs typeface="Times New Roman" panose="02020603050405020304" pitchFamily="18" charset="0"/>
                  </a:rPr>
                  <a:t>OV</a:t>
                </a:r>
                <a:endParaRPr kumimoji="1" lang="zh-TW" altLang="en-US" sz="1000" b="1" dirty="0">
                  <a:latin typeface="Times New Roman" panose="02020603050405020304" pitchFamily="18" charset="0"/>
                  <a:ea typeface="SimSun" panose="02010600030101010101" pitchFamily="2" charset="-122"/>
                  <a:cs typeface="Times New Roman" panose="02020603050405020304" pitchFamily="18" charset="0"/>
                </a:endParaRPr>
              </a:p>
            </p:txBody>
          </p:sp>
        </p:grpSp>
        <p:sp>
          <p:nvSpPr>
            <p:cNvPr id="72" name="矩形 71">
              <a:extLst>
                <a:ext uri="{FF2B5EF4-FFF2-40B4-BE49-F238E27FC236}">
                  <a16:creationId xmlns:a16="http://schemas.microsoft.com/office/drawing/2014/main" id="{820ED077-CE5F-204E-B08E-C5587182479C}"/>
                </a:ext>
              </a:extLst>
            </p:cNvPr>
            <p:cNvSpPr/>
            <p:nvPr/>
          </p:nvSpPr>
          <p:spPr>
            <a:xfrm>
              <a:off x="3904797" y="298334"/>
              <a:ext cx="1695126" cy="2900120"/>
            </a:xfrm>
            <a:prstGeom prst="rect">
              <a:avLst/>
            </a:prstGeom>
            <a:solidFill>
              <a:schemeClr val="accent4">
                <a:lumMod val="40000"/>
                <a:lumOff val="60000"/>
              </a:schemeClr>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4" name="矩形 73">
              <a:extLst>
                <a:ext uri="{FF2B5EF4-FFF2-40B4-BE49-F238E27FC236}">
                  <a16:creationId xmlns:a16="http://schemas.microsoft.com/office/drawing/2014/main" id="{2B993992-93A2-1E4B-A6EE-DBB682556F54}"/>
                </a:ext>
              </a:extLst>
            </p:cNvPr>
            <p:cNvSpPr/>
            <p:nvPr/>
          </p:nvSpPr>
          <p:spPr>
            <a:xfrm>
              <a:off x="5671423" y="298334"/>
              <a:ext cx="1695126" cy="2900119"/>
            </a:xfrm>
            <a:prstGeom prst="rect">
              <a:avLst/>
            </a:prstGeom>
            <a:solidFill>
              <a:schemeClr val="accent4">
                <a:lumMod val="40000"/>
                <a:lumOff val="60000"/>
              </a:schemeClr>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5" name="文字方塊 74">
              <a:extLst>
                <a:ext uri="{FF2B5EF4-FFF2-40B4-BE49-F238E27FC236}">
                  <a16:creationId xmlns:a16="http://schemas.microsoft.com/office/drawing/2014/main" id="{BD57BFAC-4E4F-E04E-B170-B2096249D2DB}"/>
                </a:ext>
              </a:extLst>
            </p:cNvPr>
            <p:cNvSpPr txBox="1"/>
            <p:nvPr/>
          </p:nvSpPr>
          <p:spPr>
            <a:xfrm>
              <a:off x="3904798" y="333139"/>
              <a:ext cx="306016" cy="76944"/>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直接测量</a:t>
              </a:r>
            </a:p>
          </p:txBody>
        </p:sp>
        <p:sp>
          <p:nvSpPr>
            <p:cNvPr id="76" name="文字方塊 75">
              <a:extLst>
                <a:ext uri="{FF2B5EF4-FFF2-40B4-BE49-F238E27FC236}">
                  <a16:creationId xmlns:a16="http://schemas.microsoft.com/office/drawing/2014/main" id="{9F332764-78B4-9648-B51C-B1435ED44DB8}"/>
                </a:ext>
              </a:extLst>
            </p:cNvPr>
            <p:cNvSpPr txBox="1"/>
            <p:nvPr/>
          </p:nvSpPr>
          <p:spPr>
            <a:xfrm>
              <a:off x="5671423" y="333139"/>
              <a:ext cx="306016" cy="76944"/>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列举实验</a:t>
              </a:r>
            </a:p>
          </p:txBody>
        </p:sp>
        <p:sp>
          <p:nvSpPr>
            <p:cNvPr id="77" name="矩形 76">
              <a:extLst>
                <a:ext uri="{FF2B5EF4-FFF2-40B4-BE49-F238E27FC236}">
                  <a16:creationId xmlns:a16="http://schemas.microsoft.com/office/drawing/2014/main" id="{12E6C907-2C8E-A14B-A4C7-F7C4143B0CAA}"/>
                </a:ext>
              </a:extLst>
            </p:cNvPr>
            <p:cNvSpPr/>
            <p:nvPr/>
          </p:nvSpPr>
          <p:spPr>
            <a:xfrm>
              <a:off x="3933127" y="450231"/>
              <a:ext cx="1634539" cy="1570656"/>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78" name="文字方塊 77">
              <a:extLst>
                <a:ext uri="{FF2B5EF4-FFF2-40B4-BE49-F238E27FC236}">
                  <a16:creationId xmlns:a16="http://schemas.microsoft.com/office/drawing/2014/main" id="{E770A91D-6F56-734C-B856-F579943929B4}"/>
                </a:ext>
              </a:extLst>
            </p:cNvPr>
            <p:cNvSpPr txBox="1"/>
            <p:nvPr/>
          </p:nvSpPr>
          <p:spPr>
            <a:xfrm>
              <a:off x="3949255" y="449270"/>
              <a:ext cx="1634539" cy="76944"/>
            </a:xfrm>
            <a:prstGeom prst="rect">
              <a:avLst/>
            </a:prstGeom>
            <a:noFill/>
          </p:spPr>
          <p:txBody>
            <a:bodyPr wrap="square" lIns="0" tIns="0" rIns="0" bIns="0" rtlCol="0">
              <a:spAutoFit/>
            </a:bodyPr>
            <a:lstStyle/>
            <a:p>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知识习得</a:t>
              </a:r>
            </a:p>
          </p:txBody>
        </p:sp>
        <p:sp>
          <p:nvSpPr>
            <p:cNvPr id="79" name="文字方塊 78">
              <a:extLst>
                <a:ext uri="{FF2B5EF4-FFF2-40B4-BE49-F238E27FC236}">
                  <a16:creationId xmlns:a16="http://schemas.microsoft.com/office/drawing/2014/main" id="{31590DE3-12E6-3240-81AF-DED5A1A088D7}"/>
                </a:ext>
              </a:extLst>
            </p:cNvPr>
            <p:cNvSpPr txBox="1"/>
            <p:nvPr/>
          </p:nvSpPr>
          <p:spPr>
            <a:xfrm>
              <a:off x="3949254" y="526215"/>
              <a:ext cx="790743" cy="384721"/>
            </a:xfrm>
            <a:prstGeom prst="rect">
              <a:avLst/>
            </a:prstGeom>
            <a:noFill/>
          </p:spPr>
          <p:txBody>
            <a:bodyPr wrap="square" lIns="0" tIns="0" rIns="0" bIns="0" rtlCol="0">
              <a:spAutoFit/>
            </a:bodyPr>
            <a:lstStyle/>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1.</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全面从严治党的关键就是</a:t>
              </a:r>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t>
              </a: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全面依法治党</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全面打击腐败</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坚持和加强党的全面领导</a:t>
              </a:r>
              <a:endParaRPr kumimoji="1" lang="en-US" altLang="zh-TW"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全面完善党内法规</a:t>
              </a:r>
            </a:p>
          </p:txBody>
        </p:sp>
        <p:sp>
          <p:nvSpPr>
            <p:cNvPr id="80" name="文字方塊 79">
              <a:extLst>
                <a:ext uri="{FF2B5EF4-FFF2-40B4-BE49-F238E27FC236}">
                  <a16:creationId xmlns:a16="http://schemas.microsoft.com/office/drawing/2014/main" id="{F571D4F8-AC6F-974C-8F6E-61BBF0912400}"/>
                </a:ext>
              </a:extLst>
            </p:cNvPr>
            <p:cNvSpPr txBox="1"/>
            <p:nvPr/>
          </p:nvSpPr>
          <p:spPr>
            <a:xfrm>
              <a:off x="4793051" y="465347"/>
              <a:ext cx="790743" cy="461665"/>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2.</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新发展理念包括创新、协调、绿色、开放</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500" u="sng"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t>
              </a: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共建</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B.</a:t>
              </a:r>
              <a:r>
                <a:rPr kumimoji="1" lang="zh-TW" altLang="en-US"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共享</a:t>
              </a:r>
              <a:endParaRPr kumimoji="1" lang="en-US" altLang="zh-TW"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共赢</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善治</a:t>
              </a:r>
            </a:p>
          </p:txBody>
        </p:sp>
        <p:sp>
          <p:nvSpPr>
            <p:cNvPr id="83" name="文字方塊 82">
              <a:extLst>
                <a:ext uri="{FF2B5EF4-FFF2-40B4-BE49-F238E27FC236}">
                  <a16:creationId xmlns:a16="http://schemas.microsoft.com/office/drawing/2014/main" id="{41D5C4A7-D183-A24E-8DEA-CCA714783ED9}"/>
                </a:ext>
              </a:extLst>
            </p:cNvPr>
            <p:cNvSpPr txBox="1"/>
            <p:nvPr/>
          </p:nvSpPr>
          <p:spPr>
            <a:xfrm>
              <a:off x="3948387" y="952465"/>
              <a:ext cx="790743" cy="538609"/>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3.</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民主法制建设的成就包括推进全面依法治国、党的领导、</a:t>
              </a:r>
              <a:r>
                <a:rPr kumimoji="1" lang="zh-CN" altLang="en-US" sz="500" u="sng"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有机统一</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人民当家作主</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三权分立</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人民民主</a:t>
              </a:r>
              <a:endParaRPr kumimoji="1" lang="en-US" altLang="zh-TW"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社会主义民主</a:t>
              </a:r>
            </a:p>
          </p:txBody>
        </p:sp>
        <p:sp>
          <p:nvSpPr>
            <p:cNvPr id="84" name="文字方塊 83">
              <a:extLst>
                <a:ext uri="{FF2B5EF4-FFF2-40B4-BE49-F238E27FC236}">
                  <a16:creationId xmlns:a16="http://schemas.microsoft.com/office/drawing/2014/main" id="{37CC450C-359F-F04B-9598-64ABDCAA9A44}"/>
                </a:ext>
              </a:extLst>
            </p:cNvPr>
            <p:cNvSpPr txBox="1"/>
            <p:nvPr/>
          </p:nvSpPr>
          <p:spPr>
            <a:xfrm>
              <a:off x="4793051" y="950341"/>
              <a:ext cx="790743" cy="461665"/>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4.</a:t>
              </a:r>
              <a:r>
                <a:rPr lang="zh-TW" altLang="en-US" sz="500" dirty="0">
                  <a:solidFill>
                    <a:srgbClr val="333333"/>
                  </a:solidFill>
                  <a:latin typeface="SimSun" panose="02010600030101010101" pitchFamily="2" charset="-122"/>
                  <a:ea typeface="SimSun" panose="02010600030101010101" pitchFamily="2" charset="-122"/>
                </a:rPr>
                <a:t>党的十八届三中全会是在哪一年召开的</a:t>
              </a:r>
              <a:r>
                <a:rPr lang="zh-CN" altLang="en-US" sz="500" dirty="0">
                  <a:solidFill>
                    <a:srgbClr val="333333"/>
                  </a:solidFill>
                  <a:latin typeface="SimSun" panose="02010600030101010101" pitchFamily="2" charset="-122"/>
                  <a:ea typeface="SimSun" panose="02010600030101010101" pitchFamily="2" charset="-122"/>
                </a:rPr>
                <a:t>？</a:t>
              </a:r>
              <a:endParaRPr lang="en-US" altLang="zh-TW" sz="500" dirty="0">
                <a:solidFill>
                  <a:srgbClr val="333333"/>
                </a:solidFill>
                <a:latin typeface="SimSun" panose="02010600030101010101" pitchFamily="2" charset="-122"/>
                <a:ea typeface="SimSun" panose="02010600030101010101" pitchFamily="2" charset="-122"/>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2012</a:t>
              </a:r>
            </a:p>
            <a:p>
              <a:r>
                <a:rPr kumimoji="1" lang="en-US" altLang="zh-TW"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B.</a:t>
              </a:r>
              <a:r>
                <a:rPr kumimoji="1" lang="en-US" altLang="zh-CN"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2013</a:t>
              </a: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2018</a:t>
              </a: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2020</a:t>
              </a:r>
              <a:endParaRPr kumimoji="1" lang="zh-TW" altLang="en-US"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85" name="文字方塊 84">
              <a:extLst>
                <a:ext uri="{FF2B5EF4-FFF2-40B4-BE49-F238E27FC236}">
                  <a16:creationId xmlns:a16="http://schemas.microsoft.com/office/drawing/2014/main" id="{EF6F5C19-5416-9D4A-BD9A-93CB1D6373D3}"/>
                </a:ext>
              </a:extLst>
            </p:cNvPr>
            <p:cNvSpPr txBox="1"/>
            <p:nvPr/>
          </p:nvSpPr>
          <p:spPr>
            <a:xfrm>
              <a:off x="3961617" y="1525148"/>
              <a:ext cx="790743" cy="461665"/>
            </a:xfrm>
            <a:prstGeom prst="rect">
              <a:avLst/>
            </a:prstGeom>
            <a:noFill/>
          </p:spPr>
          <p:txBody>
            <a:bodyPr wrap="square" lIns="0" tIns="0" rIns="0" bIns="0" rtlCol="0">
              <a:spAutoFit/>
            </a:bodyPr>
            <a:lstStyle/>
            <a:p>
              <a:r>
                <a:rPr lang="en-US" altLang="zh-CN" sz="500" dirty="0">
                  <a:solidFill>
                    <a:srgbClr val="333333"/>
                  </a:solidFill>
                  <a:latin typeface="SimSun" panose="02010600030101010101" pitchFamily="2" charset="-122"/>
                  <a:ea typeface="SimSun" panose="02010600030101010101" pitchFamily="2" charset="-122"/>
                </a:rPr>
                <a:t>5.</a:t>
              </a:r>
              <a:r>
                <a:rPr lang="zh-TW" altLang="en-US" sz="500" dirty="0">
                  <a:solidFill>
                    <a:srgbClr val="333333"/>
                  </a:solidFill>
                  <a:latin typeface="SimSun" panose="02010600030101010101" pitchFamily="2" charset="-122"/>
                  <a:ea typeface="SimSun" panose="02010600030101010101" pitchFamily="2" charset="-122"/>
                </a:rPr>
                <a:t>中央外事工作会议明确提出外交大权在</a:t>
              </a:r>
              <a:r>
                <a:rPr lang="zh-CN" altLang="en-US" sz="500" dirty="0">
                  <a:solidFill>
                    <a:srgbClr val="333333"/>
                  </a:solidFill>
                  <a:latin typeface="SimSun" panose="02010600030101010101" pitchFamily="2" charset="-122"/>
                  <a:ea typeface="SimSun" panose="02010600030101010101" pitchFamily="2" charset="-122"/>
                </a:rPr>
                <a:t>：</a:t>
              </a:r>
              <a:endParaRPr lang="en-US" altLang="zh-CN" sz="500" dirty="0">
                <a:solidFill>
                  <a:srgbClr val="333333"/>
                </a:solidFill>
                <a:latin typeface="SimSun" panose="02010600030101010101" pitchFamily="2" charset="-122"/>
                <a:ea typeface="SimSun" panose="02010600030101010101" pitchFamily="2" charset="-122"/>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中央政府</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全体人民</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外交部</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D.</a:t>
              </a:r>
              <a:r>
                <a:rPr lang="zh-TW" altLang="en-US" sz="500" dirty="0">
                  <a:solidFill>
                    <a:srgbClr val="FF0000"/>
                  </a:solidFill>
                  <a:latin typeface="SimSun" panose="02010600030101010101" pitchFamily="2" charset="-122"/>
                  <a:ea typeface="SimSun" panose="02010600030101010101" pitchFamily="2" charset="-122"/>
                </a:rPr>
                <a:t>党中央</a:t>
              </a:r>
              <a:endParaRPr kumimoji="1" lang="zh-TW" altLang="en-US"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86" name="矩形 85">
              <a:extLst>
                <a:ext uri="{FF2B5EF4-FFF2-40B4-BE49-F238E27FC236}">
                  <a16:creationId xmlns:a16="http://schemas.microsoft.com/office/drawing/2014/main" id="{A3468DFA-AA80-FA4C-94AC-89E00B9AA958}"/>
                </a:ext>
              </a:extLst>
            </p:cNvPr>
            <p:cNvSpPr/>
            <p:nvPr/>
          </p:nvSpPr>
          <p:spPr>
            <a:xfrm>
              <a:off x="3933126" y="2526286"/>
              <a:ext cx="1634539" cy="632302"/>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87" name="文字方塊 86">
              <a:extLst>
                <a:ext uri="{FF2B5EF4-FFF2-40B4-BE49-F238E27FC236}">
                  <a16:creationId xmlns:a16="http://schemas.microsoft.com/office/drawing/2014/main" id="{B5CB01AC-35AA-494A-BE17-E7F949FDED68}"/>
                </a:ext>
              </a:extLst>
            </p:cNvPr>
            <p:cNvSpPr txBox="1"/>
            <p:nvPr/>
          </p:nvSpPr>
          <p:spPr>
            <a:xfrm>
              <a:off x="3949256" y="2535989"/>
              <a:ext cx="755722" cy="76944"/>
            </a:xfrm>
            <a:prstGeom prst="rect">
              <a:avLst/>
            </a:prstGeom>
            <a:noFill/>
          </p:spPr>
          <p:txBody>
            <a:bodyPr wrap="square" lIns="0" tIns="0" rIns="0" bIns="0" rtlCol="0">
              <a:spAutoFit/>
            </a:bodyPr>
            <a:lstStyle/>
            <a:p>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政治认同</a:t>
              </a:r>
            </a:p>
          </p:txBody>
        </p:sp>
        <p:sp>
          <p:nvSpPr>
            <p:cNvPr id="90" name="文字方塊 89">
              <a:extLst>
                <a:ext uri="{FF2B5EF4-FFF2-40B4-BE49-F238E27FC236}">
                  <a16:creationId xmlns:a16="http://schemas.microsoft.com/office/drawing/2014/main" id="{EF26FC5C-B748-F640-90E2-AF2491DD6FC9}"/>
                </a:ext>
              </a:extLst>
            </p:cNvPr>
            <p:cNvSpPr txBox="1"/>
            <p:nvPr/>
          </p:nvSpPr>
          <p:spPr>
            <a:xfrm>
              <a:off x="4765656" y="2525584"/>
              <a:ext cx="755722" cy="76944"/>
            </a:xfrm>
            <a:prstGeom prst="rect">
              <a:avLst/>
            </a:prstGeom>
            <a:noFill/>
          </p:spPr>
          <p:txBody>
            <a:bodyPr wrap="square" lIns="0" tIns="0" rIns="0" bIns="0" rtlCol="0">
              <a:spAutoFit/>
            </a:bodyPr>
            <a:lstStyle/>
            <a:p>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维稳能力感知</a:t>
              </a:r>
            </a:p>
          </p:txBody>
        </p:sp>
        <p:sp>
          <p:nvSpPr>
            <p:cNvPr id="92" name="矩形 91">
              <a:extLst>
                <a:ext uri="{FF2B5EF4-FFF2-40B4-BE49-F238E27FC236}">
                  <a16:creationId xmlns:a16="http://schemas.microsoft.com/office/drawing/2014/main" id="{79EC7EBC-42AD-B14D-8BF1-656C2F71A7D5}"/>
                </a:ext>
              </a:extLst>
            </p:cNvPr>
            <p:cNvSpPr/>
            <p:nvPr/>
          </p:nvSpPr>
          <p:spPr>
            <a:xfrm>
              <a:off x="3933126" y="2045225"/>
              <a:ext cx="1634539" cy="456481"/>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93" name="文字方塊 92">
              <a:extLst>
                <a:ext uri="{FF2B5EF4-FFF2-40B4-BE49-F238E27FC236}">
                  <a16:creationId xmlns:a16="http://schemas.microsoft.com/office/drawing/2014/main" id="{5782B4FA-2972-D343-A9A3-98D1982F3FD4}"/>
                </a:ext>
              </a:extLst>
            </p:cNvPr>
            <p:cNvSpPr txBox="1"/>
            <p:nvPr/>
          </p:nvSpPr>
          <p:spPr>
            <a:xfrm>
              <a:off x="3948387" y="2054961"/>
              <a:ext cx="755722" cy="76944"/>
            </a:xfrm>
            <a:prstGeom prst="rect">
              <a:avLst/>
            </a:prstGeom>
            <a:noFill/>
          </p:spPr>
          <p:txBody>
            <a:bodyPr wrap="square" lIns="0" tIns="0" rIns="0" bIns="0" rtlCol="0">
              <a:spAutoFit/>
            </a:bodyPr>
            <a:lstStyle/>
            <a:p>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思政课喜好</a:t>
              </a:r>
            </a:p>
          </p:txBody>
        </p:sp>
        <p:sp>
          <p:nvSpPr>
            <p:cNvPr id="95" name="文字方塊 94">
              <a:extLst>
                <a:ext uri="{FF2B5EF4-FFF2-40B4-BE49-F238E27FC236}">
                  <a16:creationId xmlns:a16="http://schemas.microsoft.com/office/drawing/2014/main" id="{2FA00658-9608-BD4D-8E01-77A2CF3B517F}"/>
                </a:ext>
              </a:extLst>
            </p:cNvPr>
            <p:cNvSpPr txBox="1"/>
            <p:nvPr/>
          </p:nvSpPr>
          <p:spPr>
            <a:xfrm>
              <a:off x="3942440" y="2131905"/>
              <a:ext cx="691817" cy="307777"/>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6.</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您喜欢思想政治课么</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喜欢</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有喜欢</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既不喜欢也不不喜欢</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96" name="文字方塊 95">
              <a:extLst>
                <a:ext uri="{FF2B5EF4-FFF2-40B4-BE49-F238E27FC236}">
                  <a16:creationId xmlns:a16="http://schemas.microsoft.com/office/drawing/2014/main" id="{B3A8D68E-98D3-7046-97E5-00E3FA834368}"/>
                </a:ext>
              </a:extLst>
            </p:cNvPr>
            <p:cNvSpPr txBox="1"/>
            <p:nvPr/>
          </p:nvSpPr>
          <p:spPr>
            <a:xfrm>
              <a:off x="4765656" y="2131905"/>
              <a:ext cx="691817" cy="153888"/>
            </a:xfrm>
            <a:prstGeom prst="rect">
              <a:avLst/>
            </a:prstGeom>
            <a:noFill/>
          </p:spPr>
          <p:txBody>
            <a:bodyPr wrap="square" lIns="0" tIns="0" rIns="0" bIns="0" rtlCol="0">
              <a:spAutoFit/>
            </a:bodyPr>
            <a:lstStyle/>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TW" altLang="en-US" sz="500" dirty="0">
                  <a:latin typeface="SimSun" panose="02010600030101010101" pitchFamily="2" charset="-122"/>
                  <a:ea typeface="SimSun" panose="02010600030101010101" pitchFamily="2" charset="-122"/>
                  <a:cs typeface="Times New Roman" panose="02020603050405020304" pitchFamily="18" charset="0"/>
                </a:rPr>
                <a:t>有点不喜欢</a:t>
              </a:r>
              <a:endParaRPr kumimoji="1" lang="zh-TW" altLang="en-US"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E.</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不喜欢</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0" name="矩形 99">
              <a:extLst>
                <a:ext uri="{FF2B5EF4-FFF2-40B4-BE49-F238E27FC236}">
                  <a16:creationId xmlns:a16="http://schemas.microsoft.com/office/drawing/2014/main" id="{E394F469-9A98-F743-92BC-1C457BF6CA79}"/>
                </a:ext>
              </a:extLst>
            </p:cNvPr>
            <p:cNvSpPr/>
            <p:nvPr/>
          </p:nvSpPr>
          <p:spPr>
            <a:xfrm>
              <a:off x="5705428" y="447504"/>
              <a:ext cx="1634539" cy="747054"/>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1" name="文字方塊 100">
              <a:extLst>
                <a:ext uri="{FF2B5EF4-FFF2-40B4-BE49-F238E27FC236}">
                  <a16:creationId xmlns:a16="http://schemas.microsoft.com/office/drawing/2014/main" id="{81E12171-DC17-1242-8D49-1504E64272D0}"/>
                </a:ext>
              </a:extLst>
            </p:cNvPr>
            <p:cNvSpPr txBox="1"/>
            <p:nvPr/>
          </p:nvSpPr>
          <p:spPr>
            <a:xfrm>
              <a:off x="5720689" y="457240"/>
              <a:ext cx="755722" cy="76944"/>
            </a:xfrm>
            <a:prstGeom prst="rect">
              <a:avLst/>
            </a:prstGeom>
            <a:noFill/>
          </p:spPr>
          <p:txBody>
            <a:bodyPr wrap="square" lIns="0" tIns="0" rIns="0" bIns="0" rtlCol="0">
              <a:spAutoFit/>
            </a:bodyPr>
            <a:lstStyle/>
            <a:p>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思政课喜好</a:t>
              </a:r>
            </a:p>
          </p:txBody>
        </p:sp>
        <p:sp>
          <p:nvSpPr>
            <p:cNvPr id="102" name="文字方塊 101">
              <a:extLst>
                <a:ext uri="{FF2B5EF4-FFF2-40B4-BE49-F238E27FC236}">
                  <a16:creationId xmlns:a16="http://schemas.microsoft.com/office/drawing/2014/main" id="{2F956817-5415-3442-8C56-4E19EC214005}"/>
                </a:ext>
              </a:extLst>
            </p:cNvPr>
            <p:cNvSpPr txBox="1"/>
            <p:nvPr/>
          </p:nvSpPr>
          <p:spPr>
            <a:xfrm>
              <a:off x="5726416" y="545857"/>
              <a:ext cx="776930" cy="615553"/>
            </a:xfrm>
            <a:prstGeom prst="rect">
              <a:avLst/>
            </a:prstGeom>
            <a:solidFill>
              <a:schemeClr val="accent2">
                <a:lumMod val="40000"/>
                <a:lumOff val="60000"/>
              </a:schemeClr>
            </a:solidFill>
            <a:ln w="6350">
              <a:solidFill>
                <a:schemeClr val="tx1"/>
              </a:solidFill>
              <a:prstDash val="dash"/>
            </a:ln>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9a.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假如开设下列课程，您会喜欢哪些，您不必说具体哪个，请告诉我</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0-3</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之间的一个数字：</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电影课</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游戏课等兴趣爱好课程</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体育课</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数学课</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3" name="文字方塊 102">
              <a:extLst>
                <a:ext uri="{FF2B5EF4-FFF2-40B4-BE49-F238E27FC236}">
                  <a16:creationId xmlns:a16="http://schemas.microsoft.com/office/drawing/2014/main" id="{5DBF7646-9151-4A47-9C3D-A48C7D7E1678}"/>
                </a:ext>
              </a:extLst>
            </p:cNvPr>
            <p:cNvSpPr txBox="1"/>
            <p:nvPr/>
          </p:nvSpPr>
          <p:spPr>
            <a:xfrm>
              <a:off x="6531245" y="545856"/>
              <a:ext cx="791117" cy="615553"/>
            </a:xfrm>
            <a:prstGeom prst="rect">
              <a:avLst/>
            </a:prstGeom>
            <a:solidFill>
              <a:schemeClr val="accent6">
                <a:lumMod val="60000"/>
                <a:lumOff val="40000"/>
              </a:schemeClr>
            </a:solidFill>
            <a:ln w="6350">
              <a:solidFill>
                <a:schemeClr val="tx1"/>
              </a:solidFill>
              <a:prstDash val="dash"/>
            </a:ln>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9b.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假如开设下列课程，您会喜欢哪些，您不必说具体哪个，请告诉我</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0-4</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之间的一个数字：</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电影课</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游戏课等兴趣爱好课程</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体育课</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思想政治课    </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数学课</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4" name="矩形 103">
              <a:extLst>
                <a:ext uri="{FF2B5EF4-FFF2-40B4-BE49-F238E27FC236}">
                  <a16:creationId xmlns:a16="http://schemas.microsoft.com/office/drawing/2014/main" id="{67331DF7-8E0A-3347-BCE5-88700E20D56A}"/>
                </a:ext>
              </a:extLst>
            </p:cNvPr>
            <p:cNvSpPr/>
            <p:nvPr/>
          </p:nvSpPr>
          <p:spPr>
            <a:xfrm>
              <a:off x="5705428" y="1246517"/>
              <a:ext cx="1634539" cy="747054"/>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5" name="文字方塊 104">
              <a:extLst>
                <a:ext uri="{FF2B5EF4-FFF2-40B4-BE49-F238E27FC236}">
                  <a16:creationId xmlns:a16="http://schemas.microsoft.com/office/drawing/2014/main" id="{FFE206AE-8AA6-E840-9E0E-FEB829247756}"/>
                </a:ext>
              </a:extLst>
            </p:cNvPr>
            <p:cNvSpPr txBox="1"/>
            <p:nvPr/>
          </p:nvSpPr>
          <p:spPr>
            <a:xfrm>
              <a:off x="5720689" y="1256253"/>
              <a:ext cx="755722" cy="76944"/>
            </a:xfrm>
            <a:prstGeom prst="rect">
              <a:avLst/>
            </a:prstGeom>
            <a:noFill/>
          </p:spPr>
          <p:txBody>
            <a:bodyPr wrap="square" lIns="0" tIns="0" rIns="0" bIns="0" rtlCol="0">
              <a:spAutoFit/>
            </a:bodyPr>
            <a:lstStyle/>
            <a:p>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政治认同</a:t>
              </a:r>
            </a:p>
          </p:txBody>
        </p:sp>
        <p:sp>
          <p:nvSpPr>
            <p:cNvPr id="106" name="文字方塊 105">
              <a:extLst>
                <a:ext uri="{FF2B5EF4-FFF2-40B4-BE49-F238E27FC236}">
                  <a16:creationId xmlns:a16="http://schemas.microsoft.com/office/drawing/2014/main" id="{182027C2-A8CB-404E-8F59-D5BAAB0E54C1}"/>
                </a:ext>
              </a:extLst>
            </p:cNvPr>
            <p:cNvSpPr txBox="1"/>
            <p:nvPr/>
          </p:nvSpPr>
          <p:spPr>
            <a:xfrm>
              <a:off x="5726416" y="1344870"/>
              <a:ext cx="776930" cy="615553"/>
            </a:xfrm>
            <a:prstGeom prst="rect">
              <a:avLst/>
            </a:prstGeom>
            <a:solidFill>
              <a:schemeClr val="accent2">
                <a:lumMod val="40000"/>
                <a:lumOff val="60000"/>
              </a:schemeClr>
            </a:solidFill>
            <a:ln w="6350">
              <a:solidFill>
                <a:schemeClr val="tx1"/>
              </a:solidFill>
              <a:prstDash val="dash"/>
            </a:ln>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10a.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 您对下列哪些主体的工作满意，您不必说具体哪个，请告诉我</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0-3</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之间的一个数字：</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疫情期间的医护人员</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官方媒体</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自媒体</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7" name="文字方塊 106">
              <a:extLst>
                <a:ext uri="{FF2B5EF4-FFF2-40B4-BE49-F238E27FC236}">
                  <a16:creationId xmlns:a16="http://schemas.microsoft.com/office/drawing/2014/main" id="{8E3A50BB-7594-6245-9787-C94098916CBE}"/>
                </a:ext>
              </a:extLst>
            </p:cNvPr>
            <p:cNvSpPr txBox="1"/>
            <p:nvPr/>
          </p:nvSpPr>
          <p:spPr>
            <a:xfrm>
              <a:off x="6531245" y="1344869"/>
              <a:ext cx="791117" cy="615553"/>
            </a:xfrm>
            <a:prstGeom prst="rect">
              <a:avLst/>
            </a:prstGeom>
            <a:solidFill>
              <a:schemeClr val="accent6">
                <a:lumMod val="60000"/>
                <a:lumOff val="40000"/>
              </a:schemeClr>
            </a:solidFill>
            <a:ln w="6350">
              <a:solidFill>
                <a:schemeClr val="tx1"/>
              </a:solidFill>
              <a:prstDash val="dash"/>
            </a:ln>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10b.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假如开设下列课程，您会喜欢哪些，您不必说具体哪个，请告诉我</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0-3</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之间的一个数字：</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疫情期间的医护人员</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中央政府</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官方媒体</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自媒体</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8" name="矩形 107">
              <a:extLst>
                <a:ext uri="{FF2B5EF4-FFF2-40B4-BE49-F238E27FC236}">
                  <a16:creationId xmlns:a16="http://schemas.microsoft.com/office/drawing/2014/main" id="{F9510E97-3FAF-0B46-8D41-CC7A17CFB075}"/>
                </a:ext>
              </a:extLst>
            </p:cNvPr>
            <p:cNvSpPr/>
            <p:nvPr/>
          </p:nvSpPr>
          <p:spPr>
            <a:xfrm>
              <a:off x="5705428" y="2045225"/>
              <a:ext cx="1634539" cy="747054"/>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9" name="文字方塊 108">
              <a:extLst>
                <a:ext uri="{FF2B5EF4-FFF2-40B4-BE49-F238E27FC236}">
                  <a16:creationId xmlns:a16="http://schemas.microsoft.com/office/drawing/2014/main" id="{A193F22C-20CD-9E42-BB50-D11DE9758814}"/>
                </a:ext>
              </a:extLst>
            </p:cNvPr>
            <p:cNvSpPr txBox="1"/>
            <p:nvPr/>
          </p:nvSpPr>
          <p:spPr>
            <a:xfrm>
              <a:off x="5720689" y="2054961"/>
              <a:ext cx="755722" cy="76944"/>
            </a:xfrm>
            <a:prstGeom prst="rect">
              <a:avLst/>
            </a:prstGeom>
            <a:noFill/>
          </p:spPr>
          <p:txBody>
            <a:bodyPr wrap="square" lIns="0" tIns="0" rIns="0" bIns="0" rtlCol="0">
              <a:spAutoFit/>
            </a:bodyPr>
            <a:lstStyle/>
            <a:p>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维稳能力感知</a:t>
              </a:r>
            </a:p>
          </p:txBody>
        </p:sp>
        <p:sp>
          <p:nvSpPr>
            <p:cNvPr id="110" name="文字方塊 109">
              <a:extLst>
                <a:ext uri="{FF2B5EF4-FFF2-40B4-BE49-F238E27FC236}">
                  <a16:creationId xmlns:a16="http://schemas.microsoft.com/office/drawing/2014/main" id="{33D315A9-0385-9D40-AE83-534FA3BDD9F6}"/>
                </a:ext>
              </a:extLst>
            </p:cNvPr>
            <p:cNvSpPr txBox="1"/>
            <p:nvPr/>
          </p:nvSpPr>
          <p:spPr>
            <a:xfrm>
              <a:off x="5726416" y="2143578"/>
              <a:ext cx="776930" cy="615553"/>
            </a:xfrm>
            <a:prstGeom prst="rect">
              <a:avLst/>
            </a:prstGeom>
            <a:solidFill>
              <a:schemeClr val="accent2">
                <a:lumMod val="40000"/>
                <a:lumOff val="60000"/>
              </a:schemeClr>
            </a:solidFill>
            <a:ln w="6350">
              <a:solidFill>
                <a:schemeClr val="tx1"/>
              </a:solidFill>
              <a:prstDash val="dash"/>
            </a:ln>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11a.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 您认为中国政府下列哪些能力强，您不必说具体哪个，请告诉我</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0-3</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之间的一个数字：</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发展经济能力</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民主能力</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舆论管制能力</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11" name="文字方塊 110">
              <a:extLst>
                <a:ext uri="{FF2B5EF4-FFF2-40B4-BE49-F238E27FC236}">
                  <a16:creationId xmlns:a16="http://schemas.microsoft.com/office/drawing/2014/main" id="{DC72A19F-9A35-094F-82EA-D2F3DE8F91BF}"/>
                </a:ext>
              </a:extLst>
            </p:cNvPr>
            <p:cNvSpPr txBox="1"/>
            <p:nvPr/>
          </p:nvSpPr>
          <p:spPr>
            <a:xfrm>
              <a:off x="6531245" y="2143577"/>
              <a:ext cx="791117" cy="615553"/>
            </a:xfrm>
            <a:prstGeom prst="rect">
              <a:avLst/>
            </a:prstGeom>
            <a:solidFill>
              <a:schemeClr val="accent6">
                <a:lumMod val="60000"/>
                <a:lumOff val="40000"/>
              </a:schemeClr>
            </a:solidFill>
            <a:ln w="6350">
              <a:solidFill>
                <a:schemeClr val="tx1"/>
              </a:solidFill>
              <a:prstDash val="dash"/>
            </a:ln>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11b.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假如开设下列课程，您会喜欢哪些，您不必说具体哪个，请告诉我</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0-3</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之间的一个数字：</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发展经济能力</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民主能力</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维护社会稳定能力</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舆论管制能力</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p:txBody>
        </p:sp>
      </p:grpSp>
      <p:grpSp>
        <p:nvGrpSpPr>
          <p:cNvPr id="125" name="群組 124">
            <a:extLst>
              <a:ext uri="{FF2B5EF4-FFF2-40B4-BE49-F238E27FC236}">
                <a16:creationId xmlns:a16="http://schemas.microsoft.com/office/drawing/2014/main" id="{F21347A2-14BA-6B41-87AC-3745641587CA}"/>
              </a:ext>
            </a:extLst>
          </p:cNvPr>
          <p:cNvGrpSpPr/>
          <p:nvPr/>
        </p:nvGrpSpPr>
        <p:grpSpPr>
          <a:xfrm>
            <a:off x="103104" y="11602"/>
            <a:ext cx="3717580" cy="1805525"/>
            <a:chOff x="103104" y="34545"/>
            <a:chExt cx="3717580" cy="1782582"/>
          </a:xfrm>
        </p:grpSpPr>
        <p:sp>
          <p:nvSpPr>
            <p:cNvPr id="124" name="矩形 123">
              <a:extLst>
                <a:ext uri="{FF2B5EF4-FFF2-40B4-BE49-F238E27FC236}">
                  <a16:creationId xmlns:a16="http://schemas.microsoft.com/office/drawing/2014/main" id="{E68C6E9E-1455-A64B-A240-F171696C8434}"/>
                </a:ext>
              </a:extLst>
            </p:cNvPr>
            <p:cNvSpPr/>
            <p:nvPr/>
          </p:nvSpPr>
          <p:spPr>
            <a:xfrm>
              <a:off x="103104" y="34545"/>
              <a:ext cx="3717580" cy="1782582"/>
            </a:xfrm>
            <a:prstGeom prst="rect">
              <a:avLst/>
            </a:prstGeom>
            <a:solidFill>
              <a:schemeClr val="accent6">
                <a:lumMod val="20000"/>
                <a:lumOff val="80000"/>
              </a:schemeClr>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2" name="群組 11">
              <a:extLst>
                <a:ext uri="{FF2B5EF4-FFF2-40B4-BE49-F238E27FC236}">
                  <a16:creationId xmlns:a16="http://schemas.microsoft.com/office/drawing/2014/main" id="{CF4312F7-E925-B946-896E-E8304CD58F95}"/>
                </a:ext>
              </a:extLst>
            </p:cNvPr>
            <p:cNvGrpSpPr/>
            <p:nvPr/>
          </p:nvGrpSpPr>
          <p:grpSpPr>
            <a:xfrm>
              <a:off x="125712" y="67935"/>
              <a:ext cx="582246" cy="191476"/>
              <a:chOff x="246186" y="175847"/>
              <a:chExt cx="582246" cy="191476"/>
            </a:xfrm>
          </p:grpSpPr>
          <p:sp>
            <p:nvSpPr>
              <p:cNvPr id="6" name="矩形 5">
                <a:extLst>
                  <a:ext uri="{FF2B5EF4-FFF2-40B4-BE49-F238E27FC236}">
                    <a16:creationId xmlns:a16="http://schemas.microsoft.com/office/drawing/2014/main" id="{7FD13EE3-BC53-3345-98DE-3FF4C6E6EFA4}"/>
                  </a:ext>
                </a:extLst>
              </p:cNvPr>
              <p:cNvSpPr/>
              <p:nvPr/>
            </p:nvSpPr>
            <p:spPr>
              <a:xfrm>
                <a:off x="246186" y="175847"/>
                <a:ext cx="582246" cy="191476"/>
              </a:xfrm>
              <a:prstGeom prst="rect">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字方塊 6">
                <a:extLst>
                  <a:ext uri="{FF2B5EF4-FFF2-40B4-BE49-F238E27FC236}">
                    <a16:creationId xmlns:a16="http://schemas.microsoft.com/office/drawing/2014/main" id="{B3A8967B-F311-A844-988C-89F9AAA51B5D}"/>
                  </a:ext>
                </a:extLst>
              </p:cNvPr>
              <p:cNvSpPr txBox="1"/>
              <p:nvPr/>
            </p:nvSpPr>
            <p:spPr>
              <a:xfrm>
                <a:off x="381001" y="197805"/>
                <a:ext cx="312616" cy="153888"/>
              </a:xfrm>
              <a:prstGeom prst="rect">
                <a:avLst/>
              </a:prstGeom>
              <a:noFill/>
            </p:spPr>
            <p:txBody>
              <a:bodyPr wrap="square" lIns="0" tIns="0" rIns="0" bIns="0" rtlCol="0">
                <a:spAutoFit/>
              </a:bodyPr>
              <a:lstStyle/>
              <a:p>
                <a:pPr algn="ctr"/>
                <a:r>
                  <a:rPr kumimoji="1" lang="en-US" altLang="zh-TW" sz="1000" b="1" dirty="0">
                    <a:latin typeface="Times New Roman" panose="02020603050405020304" pitchFamily="18" charset="0"/>
                    <a:ea typeface="SimSun" panose="02010600030101010101" pitchFamily="2" charset="-122"/>
                    <a:cs typeface="Times New Roman" panose="02020603050405020304" pitchFamily="18" charset="0"/>
                  </a:rPr>
                  <a:t>CV</a:t>
                </a:r>
                <a:endParaRPr kumimoji="1" lang="zh-TW" altLang="en-US" sz="1000" b="1" dirty="0">
                  <a:latin typeface="Times New Roman" panose="02020603050405020304" pitchFamily="18" charset="0"/>
                  <a:ea typeface="SimSun" panose="02010600030101010101" pitchFamily="2" charset="-122"/>
                  <a:cs typeface="Times New Roman" panose="02020603050405020304" pitchFamily="18" charset="0"/>
                </a:endParaRPr>
              </a:p>
            </p:txBody>
          </p:sp>
        </p:grpSp>
        <p:grpSp>
          <p:nvGrpSpPr>
            <p:cNvPr id="123" name="群組 122">
              <a:extLst>
                <a:ext uri="{FF2B5EF4-FFF2-40B4-BE49-F238E27FC236}">
                  <a16:creationId xmlns:a16="http://schemas.microsoft.com/office/drawing/2014/main" id="{3C512619-8B3C-9A49-B378-51BAC7462040}"/>
                </a:ext>
              </a:extLst>
            </p:cNvPr>
            <p:cNvGrpSpPr/>
            <p:nvPr/>
          </p:nvGrpSpPr>
          <p:grpSpPr>
            <a:xfrm>
              <a:off x="125712" y="287760"/>
              <a:ext cx="3641158" cy="1497715"/>
              <a:chOff x="118988" y="300650"/>
              <a:chExt cx="3641158" cy="1497715"/>
            </a:xfrm>
          </p:grpSpPr>
          <p:sp>
            <p:nvSpPr>
              <p:cNvPr id="115" name="矩形 114">
                <a:extLst>
                  <a:ext uri="{FF2B5EF4-FFF2-40B4-BE49-F238E27FC236}">
                    <a16:creationId xmlns:a16="http://schemas.microsoft.com/office/drawing/2014/main" id="{261478F0-EE6C-904C-94BE-1EA46BE52D67}"/>
                  </a:ext>
                </a:extLst>
              </p:cNvPr>
              <p:cNvSpPr/>
              <p:nvPr/>
            </p:nvSpPr>
            <p:spPr>
              <a:xfrm>
                <a:off x="118988" y="300650"/>
                <a:ext cx="3641158" cy="1497715"/>
              </a:xfrm>
              <a:prstGeom prst="rect">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16" name="文字方塊 115">
                <a:extLst>
                  <a:ext uri="{FF2B5EF4-FFF2-40B4-BE49-F238E27FC236}">
                    <a16:creationId xmlns:a16="http://schemas.microsoft.com/office/drawing/2014/main" id="{13E5AE8F-E675-5D48-A5DE-3A5C989E5090}"/>
                  </a:ext>
                </a:extLst>
              </p:cNvPr>
              <p:cNvSpPr txBox="1"/>
              <p:nvPr/>
            </p:nvSpPr>
            <p:spPr>
              <a:xfrm>
                <a:off x="150674" y="337477"/>
                <a:ext cx="1715889" cy="153888"/>
              </a:xfrm>
              <a:prstGeom prst="rect">
                <a:avLst/>
              </a:prstGeom>
              <a:noFill/>
            </p:spPr>
            <p:txBody>
              <a:bodyPr wrap="square" lIns="0" tIns="0" rIns="0" bIns="0" rtlCol="0">
                <a:spAutoFit/>
              </a:bodyPr>
              <a:lstStyle/>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1.</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您所在的地区是</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（省</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市）如：山东省青岛市</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上海市杨浦区：</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endParaRPr kumimoji="1" lang="en-US" altLang="zh-TW" sz="500" u="sng"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17" name="文字方塊 116">
                <a:extLst>
                  <a:ext uri="{FF2B5EF4-FFF2-40B4-BE49-F238E27FC236}">
                    <a16:creationId xmlns:a16="http://schemas.microsoft.com/office/drawing/2014/main" id="{9C9BE2B3-4EB8-6041-BC4F-26A678878B33}"/>
                  </a:ext>
                </a:extLst>
              </p:cNvPr>
              <p:cNvSpPr txBox="1"/>
              <p:nvPr/>
            </p:nvSpPr>
            <p:spPr>
              <a:xfrm>
                <a:off x="150673" y="458820"/>
                <a:ext cx="790743" cy="1154162"/>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2.</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您的性别是：</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男</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女</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其他</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3.</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您的政治面貌是</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群众</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共青团员</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中共党员</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民主党派</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4.</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您在读学校办学性质是</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公办院校</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民办院校</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18" name="文字方塊 117">
                <a:extLst>
                  <a:ext uri="{FF2B5EF4-FFF2-40B4-BE49-F238E27FC236}">
                    <a16:creationId xmlns:a16="http://schemas.microsoft.com/office/drawing/2014/main" id="{E20C935D-31CF-DE4C-946A-4511DF528479}"/>
                  </a:ext>
                </a:extLst>
              </p:cNvPr>
              <p:cNvSpPr txBox="1"/>
              <p:nvPr/>
            </p:nvSpPr>
            <p:spPr>
              <a:xfrm>
                <a:off x="940171" y="457233"/>
                <a:ext cx="790743" cy="461665"/>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5.</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您的专业属于</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人文学科</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社会科学</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理科</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工科</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E.</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医科</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19" name="文字方塊 118">
                <a:extLst>
                  <a:ext uri="{FF2B5EF4-FFF2-40B4-BE49-F238E27FC236}">
                    <a16:creationId xmlns:a16="http://schemas.microsoft.com/office/drawing/2014/main" id="{FFF87E85-617E-ED41-B340-D7E98D9A2DA3}"/>
                  </a:ext>
                </a:extLst>
              </p:cNvPr>
              <p:cNvSpPr txBox="1"/>
              <p:nvPr/>
            </p:nvSpPr>
            <p:spPr>
              <a:xfrm>
                <a:off x="940171" y="933826"/>
                <a:ext cx="790743" cy="461665"/>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6.</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您的年级是</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1</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年级</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B.</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2</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年级</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3</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年级</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4</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年级</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E.</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5</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年级</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20" name="文字方塊 119">
                <a:extLst>
                  <a:ext uri="{FF2B5EF4-FFF2-40B4-BE49-F238E27FC236}">
                    <a16:creationId xmlns:a16="http://schemas.microsoft.com/office/drawing/2014/main" id="{BE318AD9-3A87-E84B-A7D6-2C8608C4687A}"/>
                  </a:ext>
                </a:extLst>
              </p:cNvPr>
              <p:cNvSpPr txBox="1"/>
              <p:nvPr/>
            </p:nvSpPr>
            <p:spPr>
              <a:xfrm>
                <a:off x="1753853" y="455927"/>
                <a:ext cx="790743" cy="461665"/>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6.</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您的学习成绩是</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班级末流</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班级中下</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班级平均水平</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班级中上</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E.</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名列前茅</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21" name="文字方塊 120">
                <a:extLst>
                  <a:ext uri="{FF2B5EF4-FFF2-40B4-BE49-F238E27FC236}">
                    <a16:creationId xmlns:a16="http://schemas.microsoft.com/office/drawing/2014/main" id="{D6809714-0D81-3449-8922-EB3A6B2C39D2}"/>
                  </a:ext>
                </a:extLst>
              </p:cNvPr>
              <p:cNvSpPr txBox="1"/>
              <p:nvPr/>
            </p:nvSpPr>
            <p:spPr>
              <a:xfrm>
                <a:off x="1729669" y="973265"/>
                <a:ext cx="790743" cy="461665"/>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7.</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您的学习成绩是</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班级末流</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班级中下</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班级平均水平</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班级中上</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E.</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名列前茅</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22" name="文字方塊 121">
                <a:extLst>
                  <a:ext uri="{FF2B5EF4-FFF2-40B4-BE49-F238E27FC236}">
                    <a16:creationId xmlns:a16="http://schemas.microsoft.com/office/drawing/2014/main" id="{2ABC9DFE-C2B6-F247-93D1-553BCC200F0C}"/>
                  </a:ext>
                </a:extLst>
              </p:cNvPr>
              <p:cNvSpPr txBox="1"/>
              <p:nvPr/>
            </p:nvSpPr>
            <p:spPr>
              <a:xfrm>
                <a:off x="2563492" y="455927"/>
                <a:ext cx="790743" cy="230832"/>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8.</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长期生活的地区类型：</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城市</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农村</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p:txBody>
          </p:sp>
        </p:grpSp>
      </p:grpSp>
    </p:spTree>
    <p:extLst>
      <p:ext uri="{BB962C8B-B14F-4D97-AF65-F5344CB8AC3E}">
        <p14:creationId xmlns:p14="http://schemas.microsoft.com/office/powerpoint/2010/main" val="272274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6B61D16B-48DF-BF47-B9C7-235AE5424C51}"/>
              </a:ext>
            </a:extLst>
          </p:cNvPr>
          <p:cNvSpPr/>
          <p:nvPr/>
        </p:nvSpPr>
        <p:spPr>
          <a:xfrm>
            <a:off x="53053" y="31055"/>
            <a:ext cx="7468881" cy="3137540"/>
          </a:xfrm>
          <a:prstGeom prst="rect">
            <a:avLst/>
          </a:prstGeom>
          <a:solidFill>
            <a:schemeClr val="accent1">
              <a:lumMod val="20000"/>
              <a:lumOff val="8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60" name="矩形 59">
            <a:extLst>
              <a:ext uri="{FF2B5EF4-FFF2-40B4-BE49-F238E27FC236}">
                <a16:creationId xmlns:a16="http://schemas.microsoft.com/office/drawing/2014/main" id="{2B382361-3A8C-734A-BA6A-83EAB5DF6ED4}"/>
              </a:ext>
            </a:extLst>
          </p:cNvPr>
          <p:cNvSpPr/>
          <p:nvPr/>
        </p:nvSpPr>
        <p:spPr>
          <a:xfrm>
            <a:off x="5075364" y="108962"/>
            <a:ext cx="2323708" cy="2957550"/>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61" name="矩形 60">
            <a:extLst>
              <a:ext uri="{FF2B5EF4-FFF2-40B4-BE49-F238E27FC236}">
                <a16:creationId xmlns:a16="http://schemas.microsoft.com/office/drawing/2014/main" id="{CCAEE7AD-8EE5-E64E-B123-94095A4115D8}"/>
              </a:ext>
            </a:extLst>
          </p:cNvPr>
          <p:cNvSpPr/>
          <p:nvPr/>
        </p:nvSpPr>
        <p:spPr>
          <a:xfrm>
            <a:off x="160603" y="108961"/>
            <a:ext cx="2323708" cy="2957551"/>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7" name="文字方塊 36">
            <a:extLst>
              <a:ext uri="{FF2B5EF4-FFF2-40B4-BE49-F238E27FC236}">
                <a16:creationId xmlns:a16="http://schemas.microsoft.com/office/drawing/2014/main" id="{B20FA248-40C0-994E-85A6-7545D87B54E4}"/>
              </a:ext>
            </a:extLst>
          </p:cNvPr>
          <p:cNvSpPr txBox="1"/>
          <p:nvPr/>
        </p:nvSpPr>
        <p:spPr>
          <a:xfrm>
            <a:off x="234265" y="134793"/>
            <a:ext cx="2185116" cy="89538"/>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讲义</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&amp;</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知识导向</a:t>
            </a:r>
          </a:p>
        </p:txBody>
      </p:sp>
      <p:sp>
        <p:nvSpPr>
          <p:cNvPr id="68" name="矩形 67">
            <a:extLst>
              <a:ext uri="{FF2B5EF4-FFF2-40B4-BE49-F238E27FC236}">
                <a16:creationId xmlns:a16="http://schemas.microsoft.com/office/drawing/2014/main" id="{E60684AC-2F94-084A-9A42-058FF5610063}"/>
              </a:ext>
            </a:extLst>
          </p:cNvPr>
          <p:cNvSpPr/>
          <p:nvPr/>
        </p:nvSpPr>
        <p:spPr>
          <a:xfrm>
            <a:off x="2635754" y="108962"/>
            <a:ext cx="2323708" cy="2957551"/>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9" name="文字方塊 38">
            <a:extLst>
              <a:ext uri="{FF2B5EF4-FFF2-40B4-BE49-F238E27FC236}">
                <a16:creationId xmlns:a16="http://schemas.microsoft.com/office/drawing/2014/main" id="{CFEEEBAF-85E9-2C4D-AEEA-7AD16F6E720D}"/>
              </a:ext>
            </a:extLst>
          </p:cNvPr>
          <p:cNvSpPr txBox="1"/>
          <p:nvPr/>
        </p:nvSpPr>
        <p:spPr>
          <a:xfrm>
            <a:off x="5150316" y="134793"/>
            <a:ext cx="2185116" cy="89538"/>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讲义</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&amp;</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实践导向</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（职业教育课程思政）</a:t>
            </a:r>
            <a:endPar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46" name="文字方塊 45">
            <a:extLst>
              <a:ext uri="{FF2B5EF4-FFF2-40B4-BE49-F238E27FC236}">
                <a16:creationId xmlns:a16="http://schemas.microsoft.com/office/drawing/2014/main" id="{AD57B8CD-7F1B-D741-8AA2-4F70D8C24FAA}"/>
              </a:ext>
            </a:extLst>
          </p:cNvPr>
          <p:cNvSpPr txBox="1"/>
          <p:nvPr/>
        </p:nvSpPr>
        <p:spPr>
          <a:xfrm>
            <a:off x="234265" y="215968"/>
            <a:ext cx="2163556" cy="1828578"/>
          </a:xfrm>
          <a:prstGeom prst="rect">
            <a:avLst/>
          </a:prstGeom>
          <a:noFill/>
        </p:spPr>
        <p:txBody>
          <a:bodyPr wrap="square" lIns="0" tIns="0" rIns="0" bIns="0" rtlCol="0">
            <a:spAutoFit/>
          </a:bodyPr>
          <a:lstStyle/>
          <a:p>
            <a:pPr>
              <a:lnSpc>
                <a:spcPct val="150000"/>
              </a:lnSpc>
            </a:pPr>
            <a:r>
              <a:rPr lang="zh-TW" altLang="en-US" sz="500" dirty="0">
                <a:solidFill>
                  <a:srgbClr val="FF0000"/>
                </a:solidFill>
                <a:latin typeface="SimSun" panose="02010600030101010101" pitchFamily="2" charset="-122"/>
                <a:ea typeface="SimSun" panose="02010600030101010101" pitchFamily="2" charset="-122"/>
              </a:rPr>
              <a:t>我们今天讲的是十八大的历史性成就这个知识点</a:t>
            </a:r>
            <a:r>
              <a:rPr lang="zh-CN" altLang="en-US" sz="500" dirty="0">
                <a:solidFill>
                  <a:srgbClr val="FF0000"/>
                </a:solidFill>
                <a:latin typeface="SimSun" panose="02010600030101010101" pitchFamily="2" charset="-122"/>
                <a:ea typeface="SimSun" panose="02010600030101010101" pitchFamily="2" charset="-122"/>
              </a:rPr>
              <a:t>。</a:t>
            </a:r>
            <a:endParaRPr lang="zh-TW" altLang="en-US" sz="500" dirty="0">
              <a:solidFill>
                <a:srgbClr val="FF0000"/>
              </a:solidFill>
              <a:latin typeface="SimSun" panose="02010600030101010101" pitchFamily="2" charset="-122"/>
              <a:ea typeface="SimSun" panose="02010600030101010101" pitchFamily="2" charset="-122"/>
            </a:endParaRP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十八大的历史性成就主要包括</a:t>
            </a:r>
            <a:r>
              <a:rPr lang="zh-CN" altLang="en-US" sz="500" dirty="0">
                <a:solidFill>
                  <a:srgbClr val="333333"/>
                </a:solidFill>
                <a:latin typeface="SimSun" panose="02010600030101010101" pitchFamily="2" charset="-122"/>
                <a:ea typeface="SimSun" panose="02010600030101010101" pitchFamily="2" charset="-122"/>
              </a:rPr>
              <a:t>：</a:t>
            </a:r>
            <a:endParaRPr lang="zh-TW" altLang="en-US" sz="500" dirty="0">
              <a:solidFill>
                <a:srgbClr val="333333"/>
              </a:solidFill>
              <a:latin typeface="SimSun" panose="02010600030101010101" pitchFamily="2" charset="-122"/>
              <a:ea typeface="SimSun" panose="02010600030101010101" pitchFamily="2" charset="-122"/>
            </a:endParaRP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第一，</a:t>
            </a:r>
            <a:r>
              <a:rPr lang="zh-TW" altLang="en-US" sz="500" dirty="0">
                <a:solidFill>
                  <a:srgbClr val="FF0000"/>
                </a:solidFill>
                <a:latin typeface="SimSun" panose="02010600030101010101" pitchFamily="2" charset="-122"/>
                <a:ea typeface="SimSun" panose="02010600030101010101" pitchFamily="2" charset="-122"/>
              </a:rPr>
              <a:t>党的全面领导加强</a:t>
            </a:r>
            <a:r>
              <a:rPr lang="zh-TW" altLang="en-US" sz="500" dirty="0">
                <a:solidFill>
                  <a:srgbClr val="333333"/>
                </a:solidFill>
                <a:latin typeface="SimSun" panose="02010600030101010101" pitchFamily="2" charset="-122"/>
                <a:ea typeface="SimSun" panose="02010600030101010101" pitchFamily="2" charset="-122"/>
              </a:rPr>
              <a:t>。这包含两方面，一个是党的领导，一个是全面从严治党。全面从严治党的关键就是坚持和加强党的全面领导。</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第二，</a:t>
            </a:r>
            <a:r>
              <a:rPr lang="zh-TW" altLang="en-US" sz="500" dirty="0">
                <a:solidFill>
                  <a:srgbClr val="FF0000"/>
                </a:solidFill>
                <a:latin typeface="SimSun" panose="02010600030101010101" pitchFamily="2" charset="-122"/>
                <a:ea typeface="SimSun" panose="02010600030101010101" pitchFamily="2" charset="-122"/>
              </a:rPr>
              <a:t>全面深化改革成就</a:t>
            </a:r>
            <a:r>
              <a:rPr lang="zh-TW" altLang="en-US" sz="500" dirty="0">
                <a:solidFill>
                  <a:srgbClr val="333333"/>
                </a:solidFill>
                <a:latin typeface="SimSun" panose="02010600030101010101" pitchFamily="2" charset="-122"/>
                <a:ea typeface="SimSun" panose="02010600030101010101" pitchFamily="2" charset="-122"/>
              </a:rPr>
              <a:t>。</a:t>
            </a:r>
            <a:r>
              <a:rPr lang="en-US" altLang="zh-TW" sz="500" dirty="0">
                <a:solidFill>
                  <a:srgbClr val="333333"/>
                </a:solidFill>
                <a:latin typeface="SimSun" panose="02010600030101010101" pitchFamily="2" charset="-122"/>
                <a:ea typeface="SimSun" panose="02010600030101010101" pitchFamily="2" charset="-122"/>
              </a:rPr>
              <a:t>2013</a:t>
            </a:r>
            <a:r>
              <a:rPr lang="zh-TW" altLang="en-US" sz="500" dirty="0">
                <a:solidFill>
                  <a:srgbClr val="333333"/>
                </a:solidFill>
                <a:latin typeface="SimSun" panose="02010600030101010101" pitchFamily="2" charset="-122"/>
                <a:ea typeface="SimSun" panose="02010600030101010101" pitchFamily="2" charset="-122"/>
              </a:rPr>
              <a:t>年召开了党的十八届三中全会，对全面深化改革进行顶层设计，明确了时间表、路线图和总目标。</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第三，</a:t>
            </a:r>
            <a:r>
              <a:rPr lang="zh-TW" altLang="en-US" sz="500" dirty="0">
                <a:solidFill>
                  <a:srgbClr val="FF0000"/>
                </a:solidFill>
                <a:latin typeface="SimSun" panose="02010600030101010101" pitchFamily="2" charset="-122"/>
                <a:ea typeface="SimSun" panose="02010600030101010101" pitchFamily="2" charset="-122"/>
              </a:rPr>
              <a:t>经济建设成就</a:t>
            </a:r>
            <a:r>
              <a:rPr lang="zh-TW" altLang="en-US" sz="500" dirty="0">
                <a:solidFill>
                  <a:srgbClr val="333333"/>
                </a:solidFill>
                <a:latin typeface="SimSun" panose="02010600030101010101" pitchFamily="2" charset="-122"/>
                <a:ea typeface="SimSun" panose="02010600030101010101" pitchFamily="2" charset="-122"/>
              </a:rPr>
              <a:t>。提出创新、协调、绿色、开放、共享的新发展理念。</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第四，民主法制建设成就。积极发展社会主义民主政治，推进全面依法治国、党的领导、人民当家作主有机统一的制度建设全面加强。</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第五，</a:t>
            </a:r>
            <a:r>
              <a:rPr lang="zh-TW" altLang="en-US" sz="500" dirty="0">
                <a:solidFill>
                  <a:srgbClr val="FF0000"/>
                </a:solidFill>
                <a:latin typeface="SimSun" panose="02010600030101010101" pitchFamily="2" charset="-122"/>
                <a:ea typeface="SimSun" panose="02010600030101010101" pitchFamily="2" charset="-122"/>
              </a:rPr>
              <a:t>思想文化建设成就</a:t>
            </a:r>
            <a:r>
              <a:rPr lang="zh-CN" altLang="en-US" sz="500" dirty="0">
                <a:solidFill>
                  <a:srgbClr val="333333"/>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社会主义核心价值观深入人心</a:t>
            </a:r>
            <a:r>
              <a:rPr lang="zh-CN" altLang="en-US" sz="500" dirty="0">
                <a:solidFill>
                  <a:srgbClr val="333333"/>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中华优秀传统文化得到广泛弘扬，互联网建设管理运用不断完善。国家的文化软实力和中华文化的影响力大幅提升。全党、全社会思想上团结统一，和以往相比更加巩固。</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第六，</a:t>
            </a:r>
            <a:r>
              <a:rPr lang="zh-TW" altLang="en-US" sz="500" dirty="0">
                <a:solidFill>
                  <a:srgbClr val="FF0000"/>
                </a:solidFill>
                <a:latin typeface="SimSun" panose="02010600030101010101" pitchFamily="2" charset="-122"/>
                <a:ea typeface="SimSun" panose="02010600030101010101" pitchFamily="2" charset="-122"/>
              </a:rPr>
              <a:t>民生建设成就</a:t>
            </a:r>
            <a:r>
              <a:rPr lang="zh-TW" altLang="en-US" sz="500" dirty="0">
                <a:solidFill>
                  <a:srgbClr val="333333"/>
                </a:solidFill>
                <a:latin typeface="SimSun" panose="02010600030101010101" pitchFamily="2" charset="-122"/>
                <a:ea typeface="SimSun" panose="02010600030101010101" pitchFamily="2" charset="-122"/>
              </a:rPr>
              <a:t>。是脱贫攻坚取得了决定性进展。此外，教育、就业、分配、社保都在发生向好的变化，人民的获得感、幸福感、安全感也明显增强。</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第七，</a:t>
            </a:r>
            <a:r>
              <a:rPr lang="zh-TW" altLang="en-US" sz="500" dirty="0">
                <a:solidFill>
                  <a:srgbClr val="FF0000"/>
                </a:solidFill>
                <a:latin typeface="SimSun" panose="02010600030101010101" pitchFamily="2" charset="-122"/>
                <a:ea typeface="SimSun" panose="02010600030101010101" pitchFamily="2" charset="-122"/>
              </a:rPr>
              <a:t>生态文明建设成就</a:t>
            </a:r>
            <a:r>
              <a:rPr lang="zh-TW" altLang="en-US" sz="500" dirty="0">
                <a:solidFill>
                  <a:srgbClr val="333333"/>
                </a:solidFill>
                <a:latin typeface="SimSun" panose="02010600030101010101" pitchFamily="2" charset="-122"/>
                <a:ea typeface="SimSun" panose="02010600030101010101" pitchFamily="2" charset="-122"/>
              </a:rPr>
              <a:t>，被纳入到中国特色社会主义总体布局。</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第八，</a:t>
            </a:r>
            <a:r>
              <a:rPr lang="zh-TW" altLang="en-US" sz="500" dirty="0">
                <a:solidFill>
                  <a:srgbClr val="FF0000"/>
                </a:solidFill>
                <a:latin typeface="SimSun" panose="02010600030101010101" pitchFamily="2" charset="-122"/>
                <a:ea typeface="SimSun" panose="02010600030101010101" pitchFamily="2" charset="-122"/>
              </a:rPr>
              <a:t>外交建设成就</a:t>
            </a:r>
            <a:r>
              <a:rPr lang="zh-CN" altLang="en-US" sz="500" dirty="0">
                <a:latin typeface="SimSun" panose="02010600030101010101" pitchFamily="2" charset="-122"/>
                <a:ea typeface="SimSun" panose="02010600030101010101" pitchFamily="2" charset="-122"/>
              </a:rPr>
              <a:t>，推进全方位外交，形成中国特色大国外交布局。</a:t>
            </a:r>
            <a:endParaRPr lang="zh-TW" altLang="en-US" sz="500" dirty="0">
              <a:latin typeface="SimSun" panose="02010600030101010101" pitchFamily="2" charset="-122"/>
              <a:ea typeface="SimSun" panose="02010600030101010101" pitchFamily="2" charset="-122"/>
            </a:endParaRPr>
          </a:p>
        </p:txBody>
      </p:sp>
      <p:sp>
        <p:nvSpPr>
          <p:cNvPr id="69" name="文字方塊 68">
            <a:extLst>
              <a:ext uri="{FF2B5EF4-FFF2-40B4-BE49-F238E27FC236}">
                <a16:creationId xmlns:a16="http://schemas.microsoft.com/office/drawing/2014/main" id="{111D3309-9518-1C49-9470-41B990216FBB}"/>
              </a:ext>
            </a:extLst>
          </p:cNvPr>
          <p:cNvSpPr txBox="1"/>
          <p:nvPr/>
        </p:nvSpPr>
        <p:spPr>
          <a:xfrm>
            <a:off x="2692936" y="215968"/>
            <a:ext cx="2163556" cy="2636491"/>
          </a:xfrm>
          <a:prstGeom prst="rect">
            <a:avLst/>
          </a:prstGeom>
          <a:noFill/>
        </p:spPr>
        <p:txBody>
          <a:bodyPr wrap="square" lIns="0" tIns="0" rIns="0" bIns="0" rtlCol="0">
            <a:spAutoFit/>
          </a:bodyPr>
          <a:lstStyle/>
          <a:p>
            <a:pPr>
              <a:lnSpc>
                <a:spcPct val="150000"/>
              </a:lnSpc>
            </a:pPr>
            <a:r>
              <a:rPr lang="zh-TW" altLang="en-US" sz="500" dirty="0">
                <a:solidFill>
                  <a:srgbClr val="FF0000"/>
                </a:solidFill>
                <a:latin typeface="SimSun" panose="02010600030101010101" pitchFamily="2" charset="-122"/>
                <a:ea typeface="SimSun" panose="02010600030101010101" pitchFamily="2" charset="-122"/>
              </a:rPr>
              <a:t>党的十九大报告用了一个词，说十八大以来这五年极不平凡。</a:t>
            </a:r>
            <a:endParaRPr lang="en-US" altLang="zh-TW" sz="500" dirty="0">
              <a:solidFill>
                <a:srgbClr val="FF0000"/>
              </a:solidFill>
              <a:latin typeface="SimSun" panose="02010600030101010101" pitchFamily="2" charset="-122"/>
              <a:ea typeface="SimSun" panose="02010600030101010101" pitchFamily="2" charset="-122"/>
            </a:endParaRP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第一，党的全面领导</a:t>
            </a:r>
            <a:r>
              <a:rPr lang="zh-TW" altLang="en-US" sz="500" dirty="0">
                <a:solidFill>
                  <a:srgbClr val="FF0000"/>
                </a:solidFill>
                <a:latin typeface="SimSun" panose="02010600030101010101" pitchFamily="2" charset="-122"/>
                <a:ea typeface="SimSun" panose="02010600030101010101" pitchFamily="2" charset="-122"/>
              </a:rPr>
              <a:t>明显加强</a:t>
            </a:r>
            <a:r>
              <a:rPr lang="zh-CN" altLang="en-US" sz="500" dirty="0">
                <a:solidFill>
                  <a:srgbClr val="333333"/>
                </a:solidFill>
                <a:latin typeface="SimSun" panose="02010600030101010101" pitchFamily="2" charset="-122"/>
                <a:ea typeface="SimSun" panose="02010600030101010101" pitchFamily="2" charset="-122"/>
              </a:rPr>
              <a:t>，</a:t>
            </a:r>
            <a:r>
              <a:rPr lang="zh-CN" altLang="en-US" sz="500" dirty="0">
                <a:solidFill>
                  <a:srgbClr val="FF0000"/>
                </a:solidFill>
                <a:latin typeface="SimSun" panose="02010600030101010101" pitchFamily="2" charset="-122"/>
                <a:ea typeface="SimSun" panose="02010600030101010101" pitchFamily="2" charset="-122"/>
              </a:rPr>
              <a:t>全面从严治党成效卓著</a:t>
            </a:r>
            <a:r>
              <a:rPr lang="zh-TW" altLang="en-US" sz="500" dirty="0">
                <a:solidFill>
                  <a:srgbClr val="333333"/>
                </a:solidFill>
                <a:latin typeface="SimSun" panose="02010600030101010101" pitchFamily="2" charset="-122"/>
                <a:ea typeface="SimSun" panose="02010600030101010101" pitchFamily="2" charset="-122"/>
              </a:rPr>
              <a:t>。这包含两方面，一个是党的领导，一个是全面从严治党。</a:t>
            </a:r>
            <a:r>
              <a:rPr lang="zh-TW" altLang="en-US" sz="500" dirty="0">
                <a:solidFill>
                  <a:srgbClr val="FF0000"/>
                </a:solidFill>
                <a:latin typeface="SimSun" panose="02010600030101010101" pitchFamily="2" charset="-122"/>
                <a:ea typeface="SimSun" panose="02010600030101010101" pitchFamily="2" charset="-122"/>
              </a:rPr>
              <a:t>习近平总书记指出</a:t>
            </a:r>
            <a:r>
              <a:rPr lang="zh-CN" altLang="en-US" sz="500" dirty="0">
                <a:solidFill>
                  <a:srgbClr val="FF0000"/>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全面从严治党的关键就是坚持和加强党的全面领导。</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第二，全面深化改革</a:t>
            </a:r>
            <a:r>
              <a:rPr lang="zh-TW" altLang="en-US" sz="500" dirty="0">
                <a:solidFill>
                  <a:srgbClr val="FF0000"/>
                </a:solidFill>
                <a:latin typeface="SimSun" panose="02010600030101010101" pitchFamily="2" charset="-122"/>
                <a:ea typeface="SimSun" panose="02010600030101010101" pitchFamily="2" charset="-122"/>
              </a:rPr>
              <a:t>取得重大突破</a:t>
            </a:r>
            <a:r>
              <a:rPr lang="zh-TW" altLang="en-US" sz="500" dirty="0">
                <a:solidFill>
                  <a:srgbClr val="333333"/>
                </a:solidFill>
                <a:latin typeface="SimSun" panose="02010600030101010101" pitchFamily="2" charset="-122"/>
                <a:ea typeface="SimSun" panose="02010600030101010101" pitchFamily="2" charset="-122"/>
              </a:rPr>
              <a:t>。</a:t>
            </a:r>
            <a:r>
              <a:rPr lang="en-US" altLang="zh-TW" sz="500" dirty="0">
                <a:solidFill>
                  <a:srgbClr val="333333"/>
                </a:solidFill>
                <a:latin typeface="SimSun" panose="02010600030101010101" pitchFamily="2" charset="-122"/>
                <a:ea typeface="SimSun" panose="02010600030101010101" pitchFamily="2" charset="-122"/>
              </a:rPr>
              <a:t>2013</a:t>
            </a:r>
            <a:r>
              <a:rPr lang="zh-TW" altLang="en-US" sz="500" dirty="0">
                <a:solidFill>
                  <a:srgbClr val="333333"/>
                </a:solidFill>
                <a:latin typeface="SimSun" panose="02010600030101010101" pitchFamily="2" charset="-122"/>
                <a:ea typeface="SimSun" panose="02010600030101010101" pitchFamily="2" charset="-122"/>
              </a:rPr>
              <a:t>年召开了党的十八届三中全会。</a:t>
            </a:r>
            <a:r>
              <a:rPr lang="zh-TW" altLang="en-US" sz="500" dirty="0">
                <a:solidFill>
                  <a:srgbClr val="FF0000"/>
                </a:solidFill>
                <a:latin typeface="SimSun" panose="02010600030101010101" pitchFamily="2" charset="-122"/>
                <a:ea typeface="SimSun" panose="02010600030101010101" pitchFamily="2" charset="-122"/>
              </a:rPr>
              <a:t>习近平总书记担任中央全面深化改革委员会主任</a:t>
            </a:r>
            <a:r>
              <a:rPr lang="zh-CN" altLang="en-US" sz="500" dirty="0">
                <a:solidFill>
                  <a:srgbClr val="FF0000"/>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对全面深化改革进行顶层设计，明确了时间表、路线图和总目标。</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第三，经济建设</a:t>
            </a:r>
            <a:r>
              <a:rPr lang="zh-TW" altLang="en-US" sz="500" dirty="0">
                <a:solidFill>
                  <a:srgbClr val="FF0000"/>
                </a:solidFill>
                <a:latin typeface="SimSun" panose="02010600030101010101" pitchFamily="2" charset="-122"/>
                <a:ea typeface="SimSun" panose="02010600030101010101" pitchFamily="2" charset="-122"/>
              </a:rPr>
              <a:t>取得重大成就</a:t>
            </a:r>
            <a:r>
              <a:rPr lang="zh-TW" altLang="en-US" sz="500" dirty="0">
                <a:solidFill>
                  <a:srgbClr val="333333"/>
                </a:solidFill>
                <a:latin typeface="SimSun" panose="02010600030101010101" pitchFamily="2" charset="-122"/>
                <a:ea typeface="SimSun" panose="02010600030101010101" pitchFamily="2" charset="-122"/>
              </a:rPr>
              <a:t>。</a:t>
            </a:r>
            <a:r>
              <a:rPr lang="zh-TW" altLang="en-US" sz="500" dirty="0">
                <a:solidFill>
                  <a:srgbClr val="FF0000"/>
                </a:solidFill>
                <a:latin typeface="SimSun" panose="02010600030101010101" pitchFamily="2" charset="-122"/>
                <a:ea typeface="SimSun" panose="02010600030101010101" pitchFamily="2" charset="-122"/>
              </a:rPr>
              <a:t>习近平总书记提出</a:t>
            </a:r>
            <a:r>
              <a:rPr lang="zh-TW" altLang="en-US" sz="500" dirty="0">
                <a:solidFill>
                  <a:srgbClr val="333333"/>
                </a:solidFill>
                <a:latin typeface="SimSun" panose="02010600030101010101" pitchFamily="2" charset="-122"/>
                <a:ea typeface="SimSun" panose="02010600030101010101" pitchFamily="2" charset="-122"/>
              </a:rPr>
              <a:t>提出创新、协调、绿色、开放、共享的新发展理念。</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第四，民主法制建设迈出重大步伐。</a:t>
            </a:r>
            <a:r>
              <a:rPr lang="zh-TW" altLang="en-US" sz="500" dirty="0">
                <a:solidFill>
                  <a:srgbClr val="FF0000"/>
                </a:solidFill>
                <a:latin typeface="SimSun" panose="02010600030101010101" pitchFamily="2" charset="-122"/>
                <a:ea typeface="SimSun" panose="02010600030101010101" pitchFamily="2" charset="-122"/>
              </a:rPr>
              <a:t>以习近平同志为核心的党中央</a:t>
            </a:r>
            <a:r>
              <a:rPr lang="zh-TW" altLang="en-US" sz="500" dirty="0">
                <a:solidFill>
                  <a:srgbClr val="333333"/>
                </a:solidFill>
                <a:latin typeface="SimSun" panose="02010600030101010101" pitchFamily="2" charset="-122"/>
                <a:ea typeface="SimSun" panose="02010600030101010101" pitchFamily="2" charset="-122"/>
              </a:rPr>
              <a:t>积极发展社会主义民主政治，推进全面依法治国、党的领导、人民当家作主有机统一的制度建设全面加强。</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第五，</a:t>
            </a:r>
            <a:r>
              <a:rPr lang="zh-TW" altLang="en-US" sz="500" dirty="0">
                <a:solidFill>
                  <a:srgbClr val="FF0000"/>
                </a:solidFill>
                <a:latin typeface="SimSun" panose="02010600030101010101" pitchFamily="2" charset="-122"/>
                <a:ea typeface="SimSun" panose="02010600030101010101" pitchFamily="2" charset="-122"/>
              </a:rPr>
              <a:t>党在意识形态领域的主导权和话语权增强，社会主义核心价值观深入人心</a:t>
            </a:r>
            <a:r>
              <a:rPr lang="zh-TW" altLang="en-US" sz="500" dirty="0">
                <a:solidFill>
                  <a:srgbClr val="333333"/>
                </a:solidFill>
                <a:latin typeface="SimSun" panose="02010600030101010101" pitchFamily="2" charset="-122"/>
                <a:ea typeface="SimSun" panose="02010600030101010101" pitchFamily="2" charset="-122"/>
              </a:rPr>
              <a:t>。</a:t>
            </a:r>
            <a:r>
              <a:rPr lang="zh-TW" altLang="en-US" sz="500" dirty="0">
                <a:solidFill>
                  <a:srgbClr val="FF0000"/>
                </a:solidFill>
                <a:latin typeface="SimSun" panose="02010600030101010101" pitchFamily="2" charset="-122"/>
                <a:ea typeface="SimSun" panose="02010600030101010101" pitchFamily="2" charset="-122"/>
              </a:rPr>
              <a:t>以习近平同志为核心的党中央</a:t>
            </a:r>
            <a:r>
              <a:rPr lang="zh-TW" altLang="en-US" sz="500" dirty="0">
                <a:solidFill>
                  <a:srgbClr val="333333"/>
                </a:solidFill>
                <a:latin typeface="SimSun" panose="02010600030101010101" pitchFamily="2" charset="-122"/>
                <a:ea typeface="SimSun" panose="02010600030101010101" pitchFamily="2" charset="-122"/>
              </a:rPr>
              <a:t>广泛弘扬中华优秀传统文化，不断完善互联网建设管理运用。国家的文化软实力和中华文化的影响力大幅提升。全党、全社会思想上团结统一，和以往相比更加巩固。</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第六，</a:t>
            </a:r>
            <a:r>
              <a:rPr lang="zh-TW" altLang="en-US" sz="500" dirty="0">
                <a:solidFill>
                  <a:srgbClr val="FF0000"/>
                </a:solidFill>
                <a:latin typeface="SimSun" panose="02010600030101010101" pitchFamily="2" charset="-122"/>
                <a:ea typeface="SimSun" panose="02010600030101010101" pitchFamily="2" charset="-122"/>
              </a:rPr>
              <a:t>在以习近平同志为核心的党中央的领导下</a:t>
            </a:r>
            <a:r>
              <a:rPr lang="zh-CN" altLang="en-US" sz="500" dirty="0">
                <a:solidFill>
                  <a:srgbClr val="FF0000"/>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人民生活不断改善。脱贫攻坚取得了决定性进展。此外，教育、就业、分配、社保都在发生向好的变化，人民的获得感、幸福感、安全感也明显增强。</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第七，</a:t>
            </a:r>
            <a:r>
              <a:rPr lang="zh-TW" altLang="en-US" sz="500" dirty="0">
                <a:solidFill>
                  <a:srgbClr val="FF0000"/>
                </a:solidFill>
                <a:latin typeface="SimSun" panose="02010600030101010101" pitchFamily="2" charset="-122"/>
                <a:ea typeface="SimSun" panose="02010600030101010101" pitchFamily="2" charset="-122"/>
              </a:rPr>
              <a:t>在以习近平同志为核心的党中央的领导下</a:t>
            </a:r>
            <a:r>
              <a:rPr lang="zh-CN" altLang="en-US" sz="500" dirty="0">
                <a:solidFill>
                  <a:srgbClr val="FF0000"/>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生态文明建设取得显著成效，被纳入到中国特色社会主义总体布局。</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第八，</a:t>
            </a:r>
            <a:r>
              <a:rPr lang="zh-TW" altLang="en-US" sz="500" dirty="0">
                <a:solidFill>
                  <a:srgbClr val="FF0000"/>
                </a:solidFill>
                <a:latin typeface="SimSun" panose="02010600030101010101" pitchFamily="2" charset="-122"/>
                <a:ea typeface="SimSun" panose="02010600030101010101" pitchFamily="2" charset="-122"/>
              </a:rPr>
              <a:t>推进全方位外交，形成中国特色大国外交布局。</a:t>
            </a:r>
            <a:r>
              <a:rPr lang="en-US" altLang="zh-TW" sz="500" dirty="0">
                <a:solidFill>
                  <a:srgbClr val="333333"/>
                </a:solidFill>
                <a:latin typeface="SimSun" panose="02010600030101010101" pitchFamily="2" charset="-122"/>
                <a:ea typeface="SimSun" panose="02010600030101010101" pitchFamily="2" charset="-122"/>
              </a:rPr>
              <a:t>2018</a:t>
            </a:r>
            <a:r>
              <a:rPr lang="zh-TW" altLang="en-US" sz="500" dirty="0">
                <a:solidFill>
                  <a:srgbClr val="333333"/>
                </a:solidFill>
                <a:latin typeface="SimSun" panose="02010600030101010101" pitchFamily="2" charset="-122"/>
                <a:ea typeface="SimSun" panose="02010600030101010101" pitchFamily="2" charset="-122"/>
              </a:rPr>
              <a:t>年，中央外事工作会议明确提出外交大权在党中央。</a:t>
            </a:r>
            <a:r>
              <a:rPr lang="zh-TW" altLang="en-US" sz="500" dirty="0">
                <a:solidFill>
                  <a:srgbClr val="FF0000"/>
                </a:solidFill>
                <a:latin typeface="SimSun" panose="02010600030101010101" pitchFamily="2" charset="-122"/>
                <a:ea typeface="SimSun" panose="02010600030101010101" pitchFamily="2" charset="-122"/>
              </a:rPr>
              <a:t>党管外交，党是领导一切的。</a:t>
            </a:r>
          </a:p>
        </p:txBody>
      </p:sp>
      <p:sp>
        <p:nvSpPr>
          <p:cNvPr id="38" name="文字方塊 37">
            <a:extLst>
              <a:ext uri="{FF2B5EF4-FFF2-40B4-BE49-F238E27FC236}">
                <a16:creationId xmlns:a16="http://schemas.microsoft.com/office/drawing/2014/main" id="{5B36C153-3B67-FB49-A606-54D917757250}"/>
              </a:ext>
            </a:extLst>
          </p:cNvPr>
          <p:cNvSpPr txBox="1"/>
          <p:nvPr/>
        </p:nvSpPr>
        <p:spPr>
          <a:xfrm>
            <a:off x="2692290" y="126430"/>
            <a:ext cx="2185116" cy="89538"/>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讲义</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&amp;</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宣传导向</a:t>
            </a:r>
          </a:p>
        </p:txBody>
      </p:sp>
      <p:sp>
        <p:nvSpPr>
          <p:cNvPr id="70" name="文字方塊 69">
            <a:extLst>
              <a:ext uri="{FF2B5EF4-FFF2-40B4-BE49-F238E27FC236}">
                <a16:creationId xmlns:a16="http://schemas.microsoft.com/office/drawing/2014/main" id="{3C68B850-1204-D54A-BB19-8C5D9BEAA545}"/>
              </a:ext>
            </a:extLst>
          </p:cNvPr>
          <p:cNvSpPr txBox="1"/>
          <p:nvPr/>
        </p:nvSpPr>
        <p:spPr>
          <a:xfrm>
            <a:off x="5150316" y="217927"/>
            <a:ext cx="2163556" cy="2636491"/>
          </a:xfrm>
          <a:prstGeom prst="rect">
            <a:avLst/>
          </a:prstGeom>
          <a:noFill/>
        </p:spPr>
        <p:txBody>
          <a:bodyPr wrap="square" lIns="0" tIns="0" rIns="0" bIns="0" rtlCol="0">
            <a:spAutoFit/>
          </a:bodyPr>
          <a:lstStyle/>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第一，在党的领导方面</a:t>
            </a:r>
            <a:r>
              <a:rPr lang="zh-CN" altLang="en-US" sz="500" dirty="0">
                <a:solidFill>
                  <a:srgbClr val="333333"/>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全面从严治党的关键就是坚持和加强党的全面领导。</a:t>
            </a:r>
          </a:p>
          <a:p>
            <a:pPr>
              <a:lnSpc>
                <a:spcPct val="150000"/>
              </a:lnSpc>
            </a:pPr>
            <a:r>
              <a:rPr lang="zh-TW" altLang="en-US" sz="500" dirty="0">
                <a:solidFill>
                  <a:srgbClr val="FF0000"/>
                </a:solidFill>
                <a:latin typeface="SimSun" panose="02010600030101010101" pitchFamily="2" charset="-122"/>
                <a:ea typeface="SimSun" panose="02010600030101010101" pitchFamily="2" charset="-122"/>
              </a:rPr>
              <a:t>站位新时代，高等职业教育要发挥党委统揽作用</a:t>
            </a:r>
            <a:r>
              <a:rPr lang="en-US" altLang="zh-TW" sz="500" dirty="0">
                <a:solidFill>
                  <a:srgbClr val="FF0000"/>
                </a:solidFill>
                <a:latin typeface="SimSun" panose="02010600030101010101" pitchFamily="2" charset="-122"/>
                <a:ea typeface="SimSun" panose="02010600030101010101" pitchFamily="2" charset="-122"/>
              </a:rPr>
              <a:t>,</a:t>
            </a:r>
            <a:r>
              <a:rPr lang="zh-TW" altLang="en-US" sz="500" dirty="0">
                <a:solidFill>
                  <a:srgbClr val="FF0000"/>
                </a:solidFill>
                <a:latin typeface="SimSun" panose="02010600030101010101" pitchFamily="2" charset="-122"/>
                <a:ea typeface="SimSun" panose="02010600030101010101" pitchFamily="2" charset="-122"/>
              </a:rPr>
              <a:t>坚持和加强党的全面领导</a:t>
            </a:r>
            <a:r>
              <a:rPr lang="zh-CN" altLang="en-US" sz="500" dirty="0">
                <a:solidFill>
                  <a:srgbClr val="FF0000"/>
                </a:solidFill>
                <a:latin typeface="SimSun" panose="02010600030101010101" pitchFamily="2" charset="-122"/>
                <a:ea typeface="SimSun" panose="02010600030101010101" pitchFamily="2" charset="-122"/>
              </a:rPr>
              <a:t>。</a:t>
            </a:r>
            <a:endParaRPr lang="en-US" altLang="zh-CN" sz="500" dirty="0">
              <a:solidFill>
                <a:srgbClr val="FF0000"/>
              </a:solidFill>
              <a:latin typeface="SimSun" panose="02010600030101010101" pitchFamily="2" charset="-122"/>
              <a:ea typeface="SimSun" panose="02010600030101010101" pitchFamily="2" charset="-122"/>
            </a:endParaRP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第二，在全面深化改革方面</a:t>
            </a:r>
            <a:r>
              <a:rPr lang="zh-CN" altLang="en-US" sz="500" dirty="0">
                <a:solidFill>
                  <a:srgbClr val="333333"/>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十八届三中全会通过的</a:t>
            </a:r>
            <a:r>
              <a:rPr lang="en-US" altLang="zh-TW" sz="500" dirty="0">
                <a:solidFill>
                  <a:srgbClr val="333333"/>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关于全面深化改革若干重大问题的决定</a:t>
            </a:r>
            <a:r>
              <a:rPr lang="en-US" altLang="zh-TW" sz="500" dirty="0">
                <a:solidFill>
                  <a:srgbClr val="333333"/>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强调，要使市场在资源配置中起决定性作用和更好发挥政府作用。对职业教育和继续教育而言，就是要充分发挥经济社会需求的导向作用，满足经济转型升级、社会管理创新和人的全面发展的要求。</a:t>
            </a:r>
            <a:endParaRPr lang="en-US" altLang="zh-TW" sz="500" dirty="0">
              <a:solidFill>
                <a:srgbClr val="333333"/>
              </a:solidFill>
              <a:latin typeface="SimSun" panose="02010600030101010101" pitchFamily="2" charset="-122"/>
              <a:ea typeface="SimSun" panose="02010600030101010101" pitchFamily="2" charset="-122"/>
            </a:endParaRP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第三，在经济建设方面。在创新、协调、绿色、开放、共享的新发展理念指导下</a:t>
            </a:r>
            <a:r>
              <a:rPr lang="zh-CN" altLang="en-US" sz="500" dirty="0">
                <a:solidFill>
                  <a:srgbClr val="333333"/>
                </a:solidFill>
                <a:latin typeface="SimSun" panose="02010600030101010101" pitchFamily="2" charset="-122"/>
                <a:ea typeface="SimSun" panose="02010600030101010101" pitchFamily="2" charset="-122"/>
              </a:rPr>
              <a:t>，</a:t>
            </a:r>
            <a:r>
              <a:rPr lang="zh-TW" altLang="en-US" sz="500" dirty="0">
                <a:solidFill>
                  <a:srgbClr val="FF0000"/>
                </a:solidFill>
                <a:latin typeface="SimSun" panose="02010600030101010101" pitchFamily="2" charset="-122"/>
                <a:ea typeface="SimSun" panose="02010600030101010101" pitchFamily="2" charset="-122"/>
              </a:rPr>
              <a:t>要推进管理体制和办学体制改革</a:t>
            </a:r>
            <a:r>
              <a:rPr lang="en-US" altLang="zh-TW" sz="500" dirty="0">
                <a:solidFill>
                  <a:srgbClr val="FF0000"/>
                </a:solidFill>
                <a:latin typeface="SimSun" panose="02010600030101010101" pitchFamily="2" charset="-122"/>
                <a:ea typeface="SimSun" panose="02010600030101010101" pitchFamily="2" charset="-122"/>
              </a:rPr>
              <a:t>,</a:t>
            </a:r>
            <a:r>
              <a:rPr lang="zh-TW" altLang="en-US" sz="500" dirty="0">
                <a:solidFill>
                  <a:srgbClr val="FF0000"/>
                </a:solidFill>
                <a:latin typeface="SimSun" panose="02010600030101010101" pitchFamily="2" charset="-122"/>
                <a:ea typeface="SimSun" panose="02010600030101010101" pitchFamily="2" charset="-122"/>
              </a:rPr>
              <a:t>促进职业教育与经济建设、社会发展紧密结合</a:t>
            </a:r>
            <a:r>
              <a:rPr lang="zh-CN" altLang="en-US" sz="500" dirty="0">
                <a:solidFill>
                  <a:srgbClr val="FF0000"/>
                </a:solidFill>
                <a:latin typeface="SimSun" panose="02010600030101010101" pitchFamily="2" charset="-122"/>
                <a:ea typeface="SimSun" panose="02010600030101010101" pitchFamily="2" charset="-122"/>
              </a:rPr>
              <a:t>。</a:t>
            </a:r>
            <a:endParaRPr lang="zh-TW" altLang="en-US" sz="500" dirty="0">
              <a:solidFill>
                <a:srgbClr val="FF0000"/>
              </a:solidFill>
              <a:latin typeface="SimSun" panose="02010600030101010101" pitchFamily="2" charset="-122"/>
              <a:ea typeface="SimSun" panose="02010600030101010101" pitchFamily="2" charset="-122"/>
            </a:endParaRP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第四，在民主法制建设方面</a:t>
            </a:r>
            <a:r>
              <a:rPr lang="zh-CN" altLang="en-US" sz="500" dirty="0">
                <a:solidFill>
                  <a:srgbClr val="333333"/>
                </a:solidFill>
                <a:latin typeface="SimSun" panose="02010600030101010101" pitchFamily="2" charset="-122"/>
                <a:ea typeface="SimSun" panose="02010600030101010101" pitchFamily="2" charset="-122"/>
              </a:rPr>
              <a:t>，我国</a:t>
            </a:r>
            <a:r>
              <a:rPr lang="zh-TW" altLang="en-US" sz="500" dirty="0">
                <a:solidFill>
                  <a:srgbClr val="333333"/>
                </a:solidFill>
                <a:latin typeface="SimSun" panose="02010600030101010101" pitchFamily="2" charset="-122"/>
                <a:ea typeface="SimSun" panose="02010600030101010101" pitchFamily="2" charset="-122"/>
              </a:rPr>
              <a:t>推进全面依法治国、党的领导、人民当家作主有机统一的制度建设全面加强。</a:t>
            </a:r>
            <a:r>
              <a:rPr lang="zh-TW" altLang="en-US" sz="500" dirty="0">
                <a:solidFill>
                  <a:srgbClr val="FF0000"/>
                </a:solidFill>
                <a:latin typeface="SimSun" panose="02010600030101010101" pitchFamily="2" charset="-122"/>
                <a:ea typeface="SimSun" panose="02010600030101010101" pitchFamily="2" charset="-122"/>
              </a:rPr>
              <a:t>改善职业教育执法监督和督导评估、常态化监督评估，推进了法治职教进程。</a:t>
            </a:r>
            <a:endParaRPr lang="en-US" altLang="zh-TW" sz="500" dirty="0">
              <a:solidFill>
                <a:srgbClr val="FF0000"/>
              </a:solidFill>
              <a:latin typeface="SimSun" panose="02010600030101010101" pitchFamily="2" charset="-122"/>
              <a:ea typeface="SimSun" panose="02010600030101010101" pitchFamily="2" charset="-122"/>
            </a:endParaRP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第五，在思想文化建设领域</a:t>
            </a:r>
            <a:r>
              <a:rPr lang="zh-CN" altLang="en-US" sz="500" dirty="0">
                <a:solidFill>
                  <a:srgbClr val="333333"/>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社会主义核心价值观深入人心</a:t>
            </a:r>
            <a:r>
              <a:rPr lang="zh-CN" altLang="en-US" sz="500" dirty="0">
                <a:solidFill>
                  <a:srgbClr val="333333"/>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中华优秀传统文化得到广泛弘扬</a:t>
            </a:r>
            <a:r>
              <a:rPr lang="zh-CN" altLang="en-US" sz="500" dirty="0">
                <a:solidFill>
                  <a:srgbClr val="333333"/>
                </a:solidFill>
                <a:latin typeface="SimSun" panose="02010600030101010101" pitchFamily="2" charset="-122"/>
                <a:ea typeface="SimSun" panose="02010600030101010101" pitchFamily="2" charset="-122"/>
              </a:rPr>
              <a:t>。</a:t>
            </a:r>
            <a:r>
              <a:rPr lang="zh-CN" altLang="en-US" sz="500" dirty="0">
                <a:solidFill>
                  <a:srgbClr val="FF0000"/>
                </a:solidFill>
                <a:latin typeface="SimSun" panose="02010600030101010101" pitchFamily="2" charset="-122"/>
                <a:ea typeface="SimSun" panose="02010600030101010101" pitchFamily="2" charset="-122"/>
              </a:rPr>
              <a:t>高等职业院校由于其职业化教育的特殊性</a:t>
            </a:r>
            <a:r>
              <a:rPr lang="en-US" altLang="zh-CN" sz="500" dirty="0">
                <a:solidFill>
                  <a:srgbClr val="FF0000"/>
                </a:solidFill>
                <a:latin typeface="SimSun" panose="02010600030101010101" pitchFamily="2" charset="-122"/>
                <a:ea typeface="SimSun" panose="02010600030101010101" pitchFamily="2" charset="-122"/>
              </a:rPr>
              <a:t>,</a:t>
            </a:r>
            <a:r>
              <a:rPr lang="zh-CN" altLang="en-US" sz="500" dirty="0">
                <a:solidFill>
                  <a:srgbClr val="FF0000"/>
                </a:solidFill>
                <a:latin typeface="SimSun" panose="02010600030101010101" pitchFamily="2" charset="-122"/>
                <a:ea typeface="SimSun" panose="02010600030101010101" pitchFamily="2" charset="-122"/>
              </a:rPr>
              <a:t>在技能培训和服务社会的同时</a:t>
            </a:r>
            <a:r>
              <a:rPr lang="en-US" altLang="zh-CN" sz="500" dirty="0">
                <a:solidFill>
                  <a:srgbClr val="FF0000"/>
                </a:solidFill>
                <a:latin typeface="SimSun" panose="02010600030101010101" pitchFamily="2" charset="-122"/>
                <a:ea typeface="SimSun" panose="02010600030101010101" pitchFamily="2" charset="-122"/>
              </a:rPr>
              <a:t>,</a:t>
            </a:r>
            <a:r>
              <a:rPr lang="zh-CN" altLang="en-US" sz="500" dirty="0">
                <a:solidFill>
                  <a:srgbClr val="FF0000"/>
                </a:solidFill>
                <a:latin typeface="SimSun" panose="02010600030101010101" pitchFamily="2" charset="-122"/>
                <a:ea typeface="SimSun" panose="02010600030101010101" pitchFamily="2" charset="-122"/>
              </a:rPr>
              <a:t>要对社会主义核心价值观进行理论联系实际的实践与研究。</a:t>
            </a:r>
            <a:endParaRPr lang="en-US" altLang="zh-TW" sz="500" dirty="0">
              <a:solidFill>
                <a:srgbClr val="FF0000"/>
              </a:solidFill>
              <a:latin typeface="SimSun" panose="02010600030101010101" pitchFamily="2" charset="-122"/>
              <a:ea typeface="SimSun" panose="02010600030101010101" pitchFamily="2" charset="-122"/>
            </a:endParaRP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第六，在民生建设方面</a:t>
            </a:r>
            <a:r>
              <a:rPr lang="zh-CN" altLang="en-US" sz="500" dirty="0">
                <a:solidFill>
                  <a:srgbClr val="333333"/>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是脱贫攻坚取得了决定性进展。人民的获得感、幸福感、安全感也明显增强。</a:t>
            </a:r>
            <a:r>
              <a:rPr lang="zh-TW" altLang="en-US" sz="500" dirty="0">
                <a:solidFill>
                  <a:srgbClr val="FF0000"/>
                </a:solidFill>
                <a:latin typeface="SimSun" panose="02010600030101010101" pitchFamily="2" charset="-122"/>
                <a:ea typeface="SimSun" panose="02010600030101010101" pitchFamily="2" charset="-122"/>
              </a:rPr>
              <a:t>转变经济发展方式赋予职业教育新使命是加快转变经济发展方式和改善民生的迫切要求</a:t>
            </a:r>
            <a:r>
              <a:rPr lang="zh-CN" altLang="en-US" sz="500" dirty="0">
                <a:solidFill>
                  <a:srgbClr val="FF0000"/>
                </a:solidFill>
                <a:latin typeface="SimSun" panose="02010600030101010101" pitchFamily="2" charset="-122"/>
                <a:ea typeface="SimSun" panose="02010600030101010101" pitchFamily="2" charset="-122"/>
              </a:rPr>
              <a:t>。</a:t>
            </a:r>
            <a:br>
              <a:rPr lang="zh-TW" altLang="en-US" sz="500" dirty="0">
                <a:solidFill>
                  <a:srgbClr val="333333"/>
                </a:solidFill>
                <a:latin typeface="SimSun" panose="02010600030101010101" pitchFamily="2" charset="-122"/>
                <a:ea typeface="SimSun" panose="02010600030101010101" pitchFamily="2" charset="-122"/>
              </a:rPr>
            </a:br>
            <a:r>
              <a:rPr lang="zh-TW" altLang="en-US" sz="500" dirty="0">
                <a:solidFill>
                  <a:srgbClr val="333333"/>
                </a:solidFill>
                <a:latin typeface="SimSun" panose="02010600030101010101" pitchFamily="2" charset="-122"/>
                <a:ea typeface="SimSun" panose="02010600030101010101" pitchFamily="2" charset="-122"/>
              </a:rPr>
              <a:t>第七，</a:t>
            </a:r>
            <a:r>
              <a:rPr lang="zh-TW" altLang="en-US" sz="500" dirty="0">
                <a:latin typeface="SimSun" panose="02010600030101010101" pitchFamily="2" charset="-122"/>
                <a:ea typeface="SimSun" panose="02010600030101010101" pitchFamily="2" charset="-122"/>
              </a:rPr>
              <a:t>生态文明建设成就</a:t>
            </a:r>
            <a:r>
              <a:rPr lang="zh-TW" altLang="en-US" sz="500" dirty="0">
                <a:solidFill>
                  <a:srgbClr val="333333"/>
                </a:solidFill>
                <a:latin typeface="SimSun" panose="02010600030101010101" pitchFamily="2" charset="-122"/>
                <a:ea typeface="SimSun" panose="02010600030101010101" pitchFamily="2" charset="-122"/>
              </a:rPr>
              <a:t>，被纳入到中国特色社会主义总体布局。</a:t>
            </a:r>
            <a:r>
              <a:rPr lang="zh-TW" altLang="en-US" sz="500" dirty="0">
                <a:solidFill>
                  <a:srgbClr val="FF0000"/>
                </a:solidFill>
                <a:latin typeface="SimSun" panose="02010600030101010101" pitchFamily="2" charset="-122"/>
                <a:ea typeface="SimSun" panose="02010600030101010101" pitchFamily="2" charset="-122"/>
              </a:rPr>
              <a:t>职教毕业生作为千万家企业一线岗位的从业者，在促进经济绿色发展、推动生态文明建设中的作用不可估量。</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第八，</a:t>
            </a:r>
            <a:r>
              <a:rPr lang="zh-TW" altLang="en-US" sz="500" dirty="0">
                <a:latin typeface="SimSun" panose="02010600030101010101" pitchFamily="2" charset="-122"/>
                <a:ea typeface="SimSun" panose="02010600030101010101" pitchFamily="2" charset="-122"/>
              </a:rPr>
              <a:t>外交建设成就</a:t>
            </a:r>
            <a:r>
              <a:rPr lang="zh-CN" altLang="en-US" sz="500" dirty="0">
                <a:latin typeface="SimSun" panose="02010600030101010101" pitchFamily="2" charset="-122"/>
                <a:ea typeface="SimSun" panose="02010600030101010101" pitchFamily="2" charset="-122"/>
              </a:rPr>
              <a:t>，</a:t>
            </a:r>
            <a:r>
              <a:rPr lang="zh-TW" altLang="en-US" sz="500" dirty="0">
                <a:latin typeface="SimSun" panose="02010600030101010101" pitchFamily="2" charset="-122"/>
                <a:ea typeface="SimSun" panose="02010600030101010101" pitchFamily="2" charset="-122"/>
              </a:rPr>
              <a:t>形成中国特色大国外交布局。</a:t>
            </a:r>
            <a:r>
              <a:rPr lang="zh-TW" altLang="en-US" sz="500" dirty="0">
                <a:solidFill>
                  <a:srgbClr val="FF0000"/>
                </a:solidFill>
                <a:latin typeface="SimSun" panose="02010600030101010101" pitchFamily="2" charset="-122"/>
                <a:ea typeface="SimSun" panose="02010600030101010101" pitchFamily="2" charset="-122"/>
              </a:rPr>
              <a:t>我国以鲁班工坊为代表的职业教育不断</a:t>
            </a:r>
            <a:r>
              <a:rPr lang="zh-CN" altLang="en-US" sz="500" dirty="0">
                <a:solidFill>
                  <a:srgbClr val="FF0000"/>
                </a:solidFill>
                <a:latin typeface="SimSun" panose="02010600030101010101" pitchFamily="2" charset="-122"/>
                <a:ea typeface="SimSun" panose="02010600030101010101" pitchFamily="2" charset="-122"/>
              </a:rPr>
              <a:t>“走出去”，</a:t>
            </a:r>
            <a:r>
              <a:rPr lang="zh-TW" altLang="en-US" sz="500" dirty="0">
                <a:solidFill>
                  <a:srgbClr val="FF0000"/>
                </a:solidFill>
                <a:latin typeface="SimSun" panose="02010600030101010101" pitchFamily="2" charset="-122"/>
                <a:ea typeface="SimSun" panose="02010600030101010101" pitchFamily="2" charset="-122"/>
              </a:rPr>
              <a:t>打造职业教育国际合作品牌。</a:t>
            </a:r>
            <a:endParaRPr lang="en-US" altLang="zh-TW" sz="500" dirty="0">
              <a:solidFill>
                <a:srgbClr val="FF0000"/>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661998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417D6F64-09DB-D344-826D-B2472C1DAA7A}"/>
              </a:ext>
            </a:extLst>
          </p:cNvPr>
          <p:cNvSpPr txBox="1"/>
          <p:nvPr/>
        </p:nvSpPr>
        <p:spPr>
          <a:xfrm>
            <a:off x="1300416" y="484450"/>
            <a:ext cx="5458361" cy="2272225"/>
          </a:xfrm>
          <a:prstGeom prst="rect">
            <a:avLst/>
          </a:prstGeom>
          <a:noFill/>
        </p:spPr>
        <p:txBody>
          <a:bodyPr wrap="square" lIns="0" tIns="0" rIns="0" bIns="0" rtlCol="0">
            <a:spAutoFit/>
          </a:bodyPr>
          <a:lstStyle/>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第一，</a:t>
            </a:r>
            <a:r>
              <a:rPr lang="zh-TW" altLang="en-US" sz="1000" dirty="0">
                <a:solidFill>
                  <a:srgbClr val="FF0000"/>
                </a:solidFill>
                <a:latin typeface="SimSun" panose="02010600030101010101" pitchFamily="2" charset="-122"/>
                <a:ea typeface="SimSun" panose="02010600030101010101" pitchFamily="2" charset="-122"/>
              </a:rPr>
              <a:t>党的全面领导加强</a:t>
            </a:r>
            <a:r>
              <a:rPr lang="zh-TW" altLang="en-US" sz="1000" dirty="0">
                <a:solidFill>
                  <a:srgbClr val="333333"/>
                </a:solidFill>
                <a:latin typeface="SimSun" panose="02010600030101010101" pitchFamily="2" charset="-122"/>
                <a:ea typeface="SimSun" panose="02010600030101010101" pitchFamily="2" charset="-122"/>
              </a:rPr>
              <a:t>。这包含两方面，一个是党的领导，一个是全面从严治党。全面从严治党的关键就是坚持和加强党的全面领导。</a:t>
            </a: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第二，</a:t>
            </a:r>
            <a:r>
              <a:rPr lang="zh-TW" altLang="en-US" sz="1000" dirty="0">
                <a:solidFill>
                  <a:srgbClr val="FF0000"/>
                </a:solidFill>
                <a:latin typeface="SimSun" panose="02010600030101010101" pitchFamily="2" charset="-122"/>
                <a:ea typeface="SimSun" panose="02010600030101010101" pitchFamily="2" charset="-122"/>
              </a:rPr>
              <a:t>全面深化改革成就</a:t>
            </a:r>
            <a:r>
              <a:rPr lang="zh-TW" altLang="en-US" sz="1000" dirty="0">
                <a:solidFill>
                  <a:srgbClr val="333333"/>
                </a:solidFill>
                <a:latin typeface="SimSun" panose="02010600030101010101" pitchFamily="2" charset="-122"/>
                <a:ea typeface="SimSun" panose="02010600030101010101" pitchFamily="2" charset="-122"/>
              </a:rPr>
              <a:t>。</a:t>
            </a:r>
            <a:r>
              <a:rPr lang="en-US" altLang="zh-TW" sz="1000" dirty="0">
                <a:solidFill>
                  <a:srgbClr val="333333"/>
                </a:solidFill>
                <a:latin typeface="SimSun" panose="02010600030101010101" pitchFamily="2" charset="-122"/>
                <a:ea typeface="SimSun" panose="02010600030101010101" pitchFamily="2" charset="-122"/>
              </a:rPr>
              <a:t>2013</a:t>
            </a:r>
            <a:r>
              <a:rPr lang="zh-TW" altLang="en-US" sz="1000" dirty="0">
                <a:solidFill>
                  <a:srgbClr val="333333"/>
                </a:solidFill>
                <a:latin typeface="SimSun" panose="02010600030101010101" pitchFamily="2" charset="-122"/>
                <a:ea typeface="SimSun" panose="02010600030101010101" pitchFamily="2" charset="-122"/>
              </a:rPr>
              <a:t>年召开了党的十八届三中全会，对全面深化改革进行顶层设计，明确了时间表、路线图和总目标。</a:t>
            </a: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第三，</a:t>
            </a:r>
            <a:r>
              <a:rPr lang="zh-TW" altLang="en-US" sz="1000" dirty="0">
                <a:solidFill>
                  <a:srgbClr val="FF0000"/>
                </a:solidFill>
                <a:latin typeface="SimSun" panose="02010600030101010101" pitchFamily="2" charset="-122"/>
                <a:ea typeface="SimSun" panose="02010600030101010101" pitchFamily="2" charset="-122"/>
              </a:rPr>
              <a:t>经济建设成就</a:t>
            </a:r>
            <a:r>
              <a:rPr lang="zh-TW" altLang="en-US" sz="1000" dirty="0">
                <a:solidFill>
                  <a:srgbClr val="333333"/>
                </a:solidFill>
                <a:latin typeface="SimSun" panose="02010600030101010101" pitchFamily="2" charset="-122"/>
                <a:ea typeface="SimSun" panose="02010600030101010101" pitchFamily="2" charset="-122"/>
              </a:rPr>
              <a:t>。提出创新、协调、绿色、开放、共享的新发展理念。</a:t>
            </a: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第四，民主法制建设成就。积极发展社会主义民主政治，推进全面依法治国、党的领导、人民当家作主有机统一的制度建设全面加强。</a:t>
            </a: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第五，</a:t>
            </a:r>
            <a:r>
              <a:rPr lang="zh-TW" altLang="en-US" sz="1000" dirty="0">
                <a:solidFill>
                  <a:srgbClr val="FF0000"/>
                </a:solidFill>
                <a:latin typeface="SimSun" panose="02010600030101010101" pitchFamily="2" charset="-122"/>
                <a:ea typeface="SimSun" panose="02010600030101010101" pitchFamily="2" charset="-122"/>
              </a:rPr>
              <a:t>思想文化建设成就</a:t>
            </a:r>
            <a:r>
              <a:rPr lang="zh-CN" altLang="en-US" sz="1000" dirty="0">
                <a:solidFill>
                  <a:srgbClr val="333333"/>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社会主义核心价值观深入人心</a:t>
            </a:r>
            <a:r>
              <a:rPr lang="zh-CN" altLang="en-US" sz="1000" dirty="0">
                <a:solidFill>
                  <a:srgbClr val="333333"/>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中华优秀传统文化得到广泛弘扬，互联网建设管理运用不断完善。国家的文化软实力和中华文化的影响力大幅提升。全党、全社会思想上团结统一，和以往相比更加巩固。</a:t>
            </a:r>
          </a:p>
        </p:txBody>
      </p:sp>
      <p:sp>
        <p:nvSpPr>
          <p:cNvPr id="5" name="文字方塊 4">
            <a:extLst>
              <a:ext uri="{FF2B5EF4-FFF2-40B4-BE49-F238E27FC236}">
                <a16:creationId xmlns:a16="http://schemas.microsoft.com/office/drawing/2014/main" id="{1B45C5B0-78E0-5C4C-83AC-1FFF8489BB6E}"/>
              </a:ext>
            </a:extLst>
          </p:cNvPr>
          <p:cNvSpPr txBox="1"/>
          <p:nvPr/>
        </p:nvSpPr>
        <p:spPr>
          <a:xfrm>
            <a:off x="2028693" y="134902"/>
            <a:ext cx="4010237" cy="311624"/>
          </a:xfrm>
          <a:prstGeom prst="rect">
            <a:avLst/>
          </a:prstGeom>
          <a:noFill/>
        </p:spPr>
        <p:txBody>
          <a:bodyPr wrap="square" lIns="0" tIns="0" rIns="0" bIns="0" rtlCol="0">
            <a:spAutoFit/>
          </a:bodyPr>
          <a:lstStyle/>
          <a:p>
            <a:pPr algn="ctr">
              <a:lnSpc>
                <a:spcPct val="150000"/>
              </a:lnSpc>
            </a:pPr>
            <a:r>
              <a:rPr lang="zh-TW" altLang="en-US" sz="1600" b="1" dirty="0">
                <a:latin typeface="SimSun" panose="02010600030101010101" pitchFamily="2" charset="-122"/>
                <a:ea typeface="SimSun" panose="02010600030101010101" pitchFamily="2" charset="-122"/>
              </a:rPr>
              <a:t>十八大以来的的历史性成就</a:t>
            </a:r>
          </a:p>
        </p:txBody>
      </p:sp>
    </p:spTree>
    <p:extLst>
      <p:ext uri="{BB962C8B-B14F-4D97-AF65-F5344CB8AC3E}">
        <p14:creationId xmlns:p14="http://schemas.microsoft.com/office/powerpoint/2010/main" val="211675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417D6F64-09DB-D344-826D-B2472C1DAA7A}"/>
              </a:ext>
            </a:extLst>
          </p:cNvPr>
          <p:cNvSpPr txBox="1"/>
          <p:nvPr/>
        </p:nvSpPr>
        <p:spPr>
          <a:xfrm>
            <a:off x="1300416" y="484450"/>
            <a:ext cx="5458361" cy="1348895"/>
          </a:xfrm>
          <a:prstGeom prst="rect">
            <a:avLst/>
          </a:prstGeom>
          <a:noFill/>
        </p:spPr>
        <p:txBody>
          <a:bodyPr wrap="square" lIns="0" tIns="0" rIns="0" bIns="0" rtlCol="0">
            <a:spAutoFit/>
          </a:bodyPr>
          <a:lstStyle/>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第六，</a:t>
            </a:r>
            <a:r>
              <a:rPr lang="zh-TW" altLang="en-US" sz="1000" dirty="0">
                <a:solidFill>
                  <a:srgbClr val="FF0000"/>
                </a:solidFill>
                <a:latin typeface="SimSun" panose="02010600030101010101" pitchFamily="2" charset="-122"/>
                <a:ea typeface="SimSun" panose="02010600030101010101" pitchFamily="2" charset="-122"/>
              </a:rPr>
              <a:t>民生建设成就</a:t>
            </a:r>
            <a:r>
              <a:rPr lang="zh-TW" altLang="en-US" sz="1000" dirty="0">
                <a:solidFill>
                  <a:srgbClr val="333333"/>
                </a:solidFill>
                <a:latin typeface="SimSun" panose="02010600030101010101" pitchFamily="2" charset="-122"/>
                <a:ea typeface="SimSun" panose="02010600030101010101" pitchFamily="2" charset="-122"/>
              </a:rPr>
              <a:t>。是脱贫攻坚取得了决定性进展。此外，教育、就业、分配、社保都在发生向好的变化，人民的获得感、幸福感、安全感也明显增强。</a:t>
            </a:r>
            <a:endParaRPr lang="en-US" altLang="zh-TW" sz="1000" dirty="0">
              <a:solidFill>
                <a:srgbClr val="333333"/>
              </a:solidFill>
              <a:latin typeface="SimSun" panose="02010600030101010101" pitchFamily="2" charset="-122"/>
              <a:ea typeface="SimSun" panose="02010600030101010101" pitchFamily="2" charset="-122"/>
            </a:endParaRPr>
          </a:p>
          <a:p>
            <a:pPr>
              <a:lnSpc>
                <a:spcPct val="150000"/>
              </a:lnSpc>
            </a:pPr>
            <a:endParaRPr lang="zh-TW" altLang="en-US" sz="1000" dirty="0">
              <a:solidFill>
                <a:srgbClr val="333333"/>
              </a:solidFill>
              <a:latin typeface="SimSun" panose="02010600030101010101" pitchFamily="2" charset="-122"/>
              <a:ea typeface="SimSun" panose="02010600030101010101" pitchFamily="2" charset="-122"/>
            </a:endParaRP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第七，</a:t>
            </a:r>
            <a:r>
              <a:rPr lang="zh-TW" altLang="en-US" sz="1000" dirty="0">
                <a:solidFill>
                  <a:srgbClr val="FF0000"/>
                </a:solidFill>
                <a:latin typeface="SimSun" panose="02010600030101010101" pitchFamily="2" charset="-122"/>
                <a:ea typeface="SimSun" panose="02010600030101010101" pitchFamily="2" charset="-122"/>
              </a:rPr>
              <a:t>生态文明建设成就</a:t>
            </a:r>
            <a:r>
              <a:rPr lang="zh-TW" altLang="en-US" sz="1000" dirty="0">
                <a:solidFill>
                  <a:srgbClr val="333333"/>
                </a:solidFill>
                <a:latin typeface="SimSun" panose="02010600030101010101" pitchFamily="2" charset="-122"/>
                <a:ea typeface="SimSun" panose="02010600030101010101" pitchFamily="2" charset="-122"/>
              </a:rPr>
              <a:t>，被纳入到中国特色社会主义总体布局。</a:t>
            </a:r>
            <a:endParaRPr lang="en-US" altLang="zh-TW" sz="1000" dirty="0">
              <a:solidFill>
                <a:srgbClr val="333333"/>
              </a:solidFill>
              <a:latin typeface="SimSun" panose="02010600030101010101" pitchFamily="2" charset="-122"/>
              <a:ea typeface="SimSun" panose="02010600030101010101" pitchFamily="2" charset="-122"/>
            </a:endParaRPr>
          </a:p>
          <a:p>
            <a:pPr>
              <a:lnSpc>
                <a:spcPct val="150000"/>
              </a:lnSpc>
            </a:pPr>
            <a:endParaRPr lang="zh-TW" altLang="en-US" sz="1000" dirty="0">
              <a:solidFill>
                <a:srgbClr val="333333"/>
              </a:solidFill>
              <a:latin typeface="SimSun" panose="02010600030101010101" pitchFamily="2" charset="-122"/>
              <a:ea typeface="SimSun" panose="02010600030101010101" pitchFamily="2" charset="-122"/>
            </a:endParaRP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第八，</a:t>
            </a:r>
            <a:r>
              <a:rPr lang="zh-TW" altLang="en-US" sz="1000" dirty="0">
                <a:solidFill>
                  <a:srgbClr val="FF0000"/>
                </a:solidFill>
                <a:latin typeface="SimSun" panose="02010600030101010101" pitchFamily="2" charset="-122"/>
                <a:ea typeface="SimSun" panose="02010600030101010101" pitchFamily="2" charset="-122"/>
              </a:rPr>
              <a:t>外交建设成就</a:t>
            </a:r>
            <a:r>
              <a:rPr lang="zh-CN" altLang="en-US" sz="1000" dirty="0">
                <a:latin typeface="SimSun" panose="02010600030101010101" pitchFamily="2" charset="-122"/>
                <a:ea typeface="SimSun" panose="02010600030101010101" pitchFamily="2" charset="-122"/>
              </a:rPr>
              <a:t>，推进全方位外交，形成中国特色大国外交布局。</a:t>
            </a:r>
            <a:endParaRPr lang="zh-TW" altLang="en-US" sz="1000" dirty="0">
              <a:latin typeface="SimSun" panose="02010600030101010101" pitchFamily="2" charset="-122"/>
              <a:ea typeface="SimSun" panose="02010600030101010101" pitchFamily="2" charset="-122"/>
            </a:endParaRPr>
          </a:p>
        </p:txBody>
      </p:sp>
      <p:sp>
        <p:nvSpPr>
          <p:cNvPr id="5" name="文字方塊 4">
            <a:extLst>
              <a:ext uri="{FF2B5EF4-FFF2-40B4-BE49-F238E27FC236}">
                <a16:creationId xmlns:a16="http://schemas.microsoft.com/office/drawing/2014/main" id="{1B45C5B0-78E0-5C4C-83AC-1FFF8489BB6E}"/>
              </a:ext>
            </a:extLst>
          </p:cNvPr>
          <p:cNvSpPr txBox="1"/>
          <p:nvPr/>
        </p:nvSpPr>
        <p:spPr>
          <a:xfrm>
            <a:off x="2028693" y="134902"/>
            <a:ext cx="4010237" cy="311624"/>
          </a:xfrm>
          <a:prstGeom prst="rect">
            <a:avLst/>
          </a:prstGeom>
          <a:noFill/>
        </p:spPr>
        <p:txBody>
          <a:bodyPr wrap="square" lIns="0" tIns="0" rIns="0" bIns="0" rtlCol="0">
            <a:spAutoFit/>
          </a:bodyPr>
          <a:lstStyle/>
          <a:p>
            <a:pPr algn="ctr">
              <a:lnSpc>
                <a:spcPct val="150000"/>
              </a:lnSpc>
            </a:pPr>
            <a:r>
              <a:rPr lang="zh-TW" altLang="en-US" sz="1600" b="1" dirty="0">
                <a:latin typeface="SimSun" panose="02010600030101010101" pitchFamily="2" charset="-122"/>
                <a:ea typeface="SimSun" panose="02010600030101010101" pitchFamily="2" charset="-122"/>
              </a:rPr>
              <a:t>十八大以来的的历史性成就</a:t>
            </a:r>
          </a:p>
        </p:txBody>
      </p:sp>
    </p:spTree>
    <p:extLst>
      <p:ext uri="{BB962C8B-B14F-4D97-AF65-F5344CB8AC3E}">
        <p14:creationId xmlns:p14="http://schemas.microsoft.com/office/powerpoint/2010/main" val="292469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417D6F64-09DB-D344-826D-B2472C1DAA7A}"/>
              </a:ext>
            </a:extLst>
          </p:cNvPr>
          <p:cNvSpPr txBox="1"/>
          <p:nvPr/>
        </p:nvSpPr>
        <p:spPr>
          <a:xfrm>
            <a:off x="1300416" y="484450"/>
            <a:ext cx="5458361" cy="2041393"/>
          </a:xfrm>
          <a:prstGeom prst="rect">
            <a:avLst/>
          </a:prstGeom>
          <a:noFill/>
        </p:spPr>
        <p:txBody>
          <a:bodyPr wrap="square" lIns="0" tIns="0" rIns="0" bIns="0" rtlCol="0">
            <a:spAutoFit/>
          </a:bodyPr>
          <a:lstStyle/>
          <a:p>
            <a:pPr>
              <a:lnSpc>
                <a:spcPct val="150000"/>
              </a:lnSpc>
            </a:pPr>
            <a:r>
              <a:rPr lang="zh-TW" altLang="en-US" sz="1000" dirty="0">
                <a:solidFill>
                  <a:srgbClr val="FF0000"/>
                </a:solidFill>
                <a:latin typeface="SimSun" panose="02010600030101010101" pitchFamily="2" charset="-122"/>
                <a:ea typeface="SimSun" panose="02010600030101010101" pitchFamily="2" charset="-122"/>
              </a:rPr>
              <a:t>十八大以来这五年极不平凡</a:t>
            </a:r>
            <a:r>
              <a:rPr lang="zh-CN" altLang="en-US" sz="1000" dirty="0">
                <a:solidFill>
                  <a:srgbClr val="FF0000"/>
                </a:solidFill>
                <a:latin typeface="SimSun" panose="02010600030101010101" pitchFamily="2" charset="-122"/>
                <a:ea typeface="SimSun" panose="02010600030101010101" pitchFamily="2" charset="-122"/>
              </a:rPr>
              <a:t>！</a:t>
            </a:r>
            <a:endParaRPr lang="en-US" altLang="zh-TW" sz="1000" dirty="0">
              <a:solidFill>
                <a:srgbClr val="FF0000"/>
              </a:solidFill>
              <a:latin typeface="SimSun" panose="02010600030101010101" pitchFamily="2" charset="-122"/>
              <a:ea typeface="SimSun" panose="02010600030101010101" pitchFamily="2" charset="-122"/>
            </a:endParaRP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第一，党的全面领导</a:t>
            </a:r>
            <a:r>
              <a:rPr lang="zh-TW" altLang="en-US" sz="1000" dirty="0">
                <a:solidFill>
                  <a:srgbClr val="FF0000"/>
                </a:solidFill>
                <a:latin typeface="SimSun" panose="02010600030101010101" pitchFamily="2" charset="-122"/>
                <a:ea typeface="SimSun" panose="02010600030101010101" pitchFamily="2" charset="-122"/>
              </a:rPr>
              <a:t>明显加强</a:t>
            </a:r>
            <a:r>
              <a:rPr lang="zh-CN" altLang="en-US" sz="1000" dirty="0">
                <a:solidFill>
                  <a:srgbClr val="333333"/>
                </a:solidFill>
                <a:latin typeface="SimSun" panose="02010600030101010101" pitchFamily="2" charset="-122"/>
                <a:ea typeface="SimSun" panose="02010600030101010101" pitchFamily="2" charset="-122"/>
              </a:rPr>
              <a:t>，</a:t>
            </a:r>
            <a:r>
              <a:rPr lang="zh-CN" altLang="en-US" sz="1000" dirty="0">
                <a:solidFill>
                  <a:srgbClr val="FF0000"/>
                </a:solidFill>
                <a:latin typeface="SimSun" panose="02010600030101010101" pitchFamily="2" charset="-122"/>
                <a:ea typeface="SimSun" panose="02010600030101010101" pitchFamily="2" charset="-122"/>
              </a:rPr>
              <a:t>全面从严治党成效卓著</a:t>
            </a:r>
            <a:r>
              <a:rPr lang="zh-TW" altLang="en-US" sz="1000" dirty="0">
                <a:solidFill>
                  <a:srgbClr val="333333"/>
                </a:solidFill>
                <a:latin typeface="SimSun" panose="02010600030101010101" pitchFamily="2" charset="-122"/>
                <a:ea typeface="SimSun" panose="02010600030101010101" pitchFamily="2" charset="-122"/>
              </a:rPr>
              <a:t>。这包含两方面，一个是党的领导，一个是全面从严治党。</a:t>
            </a:r>
            <a:r>
              <a:rPr lang="zh-TW" altLang="en-US" sz="1000" dirty="0">
                <a:solidFill>
                  <a:srgbClr val="FF0000"/>
                </a:solidFill>
                <a:latin typeface="SimSun" panose="02010600030101010101" pitchFamily="2" charset="-122"/>
                <a:ea typeface="SimSun" panose="02010600030101010101" pitchFamily="2" charset="-122"/>
              </a:rPr>
              <a:t>习近平总书记指出</a:t>
            </a:r>
            <a:r>
              <a:rPr lang="zh-CN" altLang="en-US" sz="1000" dirty="0">
                <a:solidFill>
                  <a:srgbClr val="FF0000"/>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全面从严治党的关键就是坚持和加强党的全面领导。</a:t>
            </a: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第二，全面深化改革</a:t>
            </a:r>
            <a:r>
              <a:rPr lang="zh-TW" altLang="en-US" sz="1000" dirty="0">
                <a:solidFill>
                  <a:srgbClr val="FF0000"/>
                </a:solidFill>
                <a:latin typeface="SimSun" panose="02010600030101010101" pitchFamily="2" charset="-122"/>
                <a:ea typeface="SimSun" panose="02010600030101010101" pitchFamily="2" charset="-122"/>
              </a:rPr>
              <a:t>取得重大突破</a:t>
            </a:r>
            <a:r>
              <a:rPr lang="zh-TW" altLang="en-US" sz="1000" dirty="0">
                <a:solidFill>
                  <a:srgbClr val="333333"/>
                </a:solidFill>
                <a:latin typeface="SimSun" panose="02010600030101010101" pitchFamily="2" charset="-122"/>
                <a:ea typeface="SimSun" panose="02010600030101010101" pitchFamily="2" charset="-122"/>
              </a:rPr>
              <a:t>。</a:t>
            </a:r>
            <a:r>
              <a:rPr lang="en-US" altLang="zh-TW" sz="1000" dirty="0">
                <a:solidFill>
                  <a:srgbClr val="333333"/>
                </a:solidFill>
                <a:latin typeface="SimSun" panose="02010600030101010101" pitchFamily="2" charset="-122"/>
                <a:ea typeface="SimSun" panose="02010600030101010101" pitchFamily="2" charset="-122"/>
              </a:rPr>
              <a:t>2013</a:t>
            </a:r>
            <a:r>
              <a:rPr lang="zh-TW" altLang="en-US" sz="1000" dirty="0">
                <a:solidFill>
                  <a:srgbClr val="333333"/>
                </a:solidFill>
                <a:latin typeface="SimSun" panose="02010600030101010101" pitchFamily="2" charset="-122"/>
                <a:ea typeface="SimSun" panose="02010600030101010101" pitchFamily="2" charset="-122"/>
              </a:rPr>
              <a:t>年召开了党的十八届三中全会。</a:t>
            </a:r>
            <a:r>
              <a:rPr lang="zh-TW" altLang="en-US" sz="1000" dirty="0">
                <a:solidFill>
                  <a:srgbClr val="FF0000"/>
                </a:solidFill>
                <a:latin typeface="SimSun" panose="02010600030101010101" pitchFamily="2" charset="-122"/>
                <a:ea typeface="SimSun" panose="02010600030101010101" pitchFamily="2" charset="-122"/>
              </a:rPr>
              <a:t>习近平总书记担任中央全面深化改革委员会主任</a:t>
            </a:r>
            <a:r>
              <a:rPr lang="zh-CN" altLang="en-US" sz="1000" dirty="0">
                <a:solidFill>
                  <a:srgbClr val="FF0000"/>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对全面深化改革进行顶层设计，明确了时间表、路线图和总目标。</a:t>
            </a: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第三，经济建设</a:t>
            </a:r>
            <a:r>
              <a:rPr lang="zh-TW" altLang="en-US" sz="1000" dirty="0">
                <a:solidFill>
                  <a:srgbClr val="FF0000"/>
                </a:solidFill>
                <a:latin typeface="SimSun" panose="02010600030101010101" pitchFamily="2" charset="-122"/>
                <a:ea typeface="SimSun" panose="02010600030101010101" pitchFamily="2" charset="-122"/>
              </a:rPr>
              <a:t>取得重大成就</a:t>
            </a:r>
            <a:r>
              <a:rPr lang="zh-TW" altLang="en-US" sz="1000" dirty="0">
                <a:solidFill>
                  <a:srgbClr val="333333"/>
                </a:solidFill>
                <a:latin typeface="SimSun" panose="02010600030101010101" pitchFamily="2" charset="-122"/>
                <a:ea typeface="SimSun" panose="02010600030101010101" pitchFamily="2" charset="-122"/>
              </a:rPr>
              <a:t>。</a:t>
            </a:r>
            <a:r>
              <a:rPr lang="zh-TW" altLang="en-US" sz="1000" dirty="0">
                <a:solidFill>
                  <a:srgbClr val="FF0000"/>
                </a:solidFill>
                <a:latin typeface="SimSun" panose="02010600030101010101" pitchFamily="2" charset="-122"/>
                <a:ea typeface="SimSun" panose="02010600030101010101" pitchFamily="2" charset="-122"/>
              </a:rPr>
              <a:t>习近平总书记提出</a:t>
            </a:r>
            <a:r>
              <a:rPr lang="zh-TW" altLang="en-US" sz="1000" dirty="0">
                <a:solidFill>
                  <a:srgbClr val="333333"/>
                </a:solidFill>
                <a:latin typeface="SimSun" panose="02010600030101010101" pitchFamily="2" charset="-122"/>
                <a:ea typeface="SimSun" panose="02010600030101010101" pitchFamily="2" charset="-122"/>
              </a:rPr>
              <a:t>提出创新、协调、绿色、开放、共享的新发展理念。</a:t>
            </a: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第四，民主法制建设迈出重大步伐。</a:t>
            </a:r>
            <a:r>
              <a:rPr lang="zh-TW" altLang="en-US" sz="1000" dirty="0">
                <a:solidFill>
                  <a:srgbClr val="FF0000"/>
                </a:solidFill>
                <a:latin typeface="SimSun" panose="02010600030101010101" pitchFamily="2" charset="-122"/>
                <a:ea typeface="SimSun" panose="02010600030101010101" pitchFamily="2" charset="-122"/>
              </a:rPr>
              <a:t>以习近平同志为核心的党中央</a:t>
            </a:r>
            <a:r>
              <a:rPr lang="zh-TW" altLang="en-US" sz="1000" dirty="0">
                <a:solidFill>
                  <a:srgbClr val="333333"/>
                </a:solidFill>
                <a:latin typeface="SimSun" panose="02010600030101010101" pitchFamily="2" charset="-122"/>
                <a:ea typeface="SimSun" panose="02010600030101010101" pitchFamily="2" charset="-122"/>
              </a:rPr>
              <a:t>积极发展社会主义民主政治，推进全面依法治国、党的领导、人民当家作主有机统一的制度建设全面加强。</a:t>
            </a:r>
          </a:p>
        </p:txBody>
      </p:sp>
      <p:sp>
        <p:nvSpPr>
          <p:cNvPr id="5" name="文字方塊 4">
            <a:extLst>
              <a:ext uri="{FF2B5EF4-FFF2-40B4-BE49-F238E27FC236}">
                <a16:creationId xmlns:a16="http://schemas.microsoft.com/office/drawing/2014/main" id="{1B45C5B0-78E0-5C4C-83AC-1FFF8489BB6E}"/>
              </a:ext>
            </a:extLst>
          </p:cNvPr>
          <p:cNvSpPr txBox="1"/>
          <p:nvPr/>
        </p:nvSpPr>
        <p:spPr>
          <a:xfrm>
            <a:off x="2028693" y="134902"/>
            <a:ext cx="4010237" cy="311624"/>
          </a:xfrm>
          <a:prstGeom prst="rect">
            <a:avLst/>
          </a:prstGeom>
          <a:noFill/>
        </p:spPr>
        <p:txBody>
          <a:bodyPr wrap="square" lIns="0" tIns="0" rIns="0" bIns="0" rtlCol="0">
            <a:spAutoFit/>
          </a:bodyPr>
          <a:lstStyle/>
          <a:p>
            <a:pPr algn="ctr">
              <a:lnSpc>
                <a:spcPct val="150000"/>
              </a:lnSpc>
            </a:pPr>
            <a:r>
              <a:rPr lang="zh-TW" altLang="en-US" sz="1600" b="1" dirty="0">
                <a:latin typeface="SimSun" panose="02010600030101010101" pitchFamily="2" charset="-122"/>
                <a:ea typeface="SimSun" panose="02010600030101010101" pitchFamily="2" charset="-122"/>
              </a:rPr>
              <a:t>十八大以来的的历史性成就</a:t>
            </a:r>
          </a:p>
        </p:txBody>
      </p:sp>
    </p:spTree>
    <p:extLst>
      <p:ext uri="{BB962C8B-B14F-4D97-AF65-F5344CB8AC3E}">
        <p14:creationId xmlns:p14="http://schemas.microsoft.com/office/powerpoint/2010/main" val="227871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417D6F64-09DB-D344-826D-B2472C1DAA7A}"/>
              </a:ext>
            </a:extLst>
          </p:cNvPr>
          <p:cNvSpPr txBox="1"/>
          <p:nvPr/>
        </p:nvSpPr>
        <p:spPr>
          <a:xfrm>
            <a:off x="1300416" y="484450"/>
            <a:ext cx="5458361" cy="2272225"/>
          </a:xfrm>
          <a:prstGeom prst="rect">
            <a:avLst/>
          </a:prstGeom>
          <a:noFill/>
        </p:spPr>
        <p:txBody>
          <a:bodyPr wrap="square" lIns="0" tIns="0" rIns="0" bIns="0" rtlCol="0">
            <a:spAutoFit/>
          </a:bodyPr>
          <a:lstStyle/>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第五，</a:t>
            </a:r>
            <a:r>
              <a:rPr lang="zh-TW" altLang="en-US" sz="1000" dirty="0">
                <a:solidFill>
                  <a:srgbClr val="FF0000"/>
                </a:solidFill>
                <a:latin typeface="SimSun" panose="02010600030101010101" pitchFamily="2" charset="-122"/>
                <a:ea typeface="SimSun" panose="02010600030101010101" pitchFamily="2" charset="-122"/>
              </a:rPr>
              <a:t>党在意识形态领域的主导权和话语权增强，社会主义核心价值观深入人心</a:t>
            </a:r>
            <a:r>
              <a:rPr lang="zh-TW" altLang="en-US" sz="1000" dirty="0">
                <a:solidFill>
                  <a:srgbClr val="333333"/>
                </a:solidFill>
                <a:latin typeface="SimSun" panose="02010600030101010101" pitchFamily="2" charset="-122"/>
                <a:ea typeface="SimSun" panose="02010600030101010101" pitchFamily="2" charset="-122"/>
              </a:rPr>
              <a:t>。</a:t>
            </a:r>
            <a:r>
              <a:rPr lang="zh-TW" altLang="en-US" sz="1000" dirty="0">
                <a:solidFill>
                  <a:srgbClr val="FF0000"/>
                </a:solidFill>
                <a:latin typeface="SimSun" panose="02010600030101010101" pitchFamily="2" charset="-122"/>
                <a:ea typeface="SimSun" panose="02010600030101010101" pitchFamily="2" charset="-122"/>
              </a:rPr>
              <a:t>以习近平同志为核心的党中央</a:t>
            </a:r>
            <a:r>
              <a:rPr lang="zh-TW" altLang="en-US" sz="1000" dirty="0">
                <a:solidFill>
                  <a:srgbClr val="333333"/>
                </a:solidFill>
                <a:latin typeface="SimSun" panose="02010600030101010101" pitchFamily="2" charset="-122"/>
                <a:ea typeface="SimSun" panose="02010600030101010101" pitchFamily="2" charset="-122"/>
              </a:rPr>
              <a:t>广泛弘扬中华优秀传统文化，不断完善互联网建设管理运用。国家的文化软实力和中华文化的影响力大幅提升。全党、全社会思想上团结统一，和以往相比更加巩固。</a:t>
            </a: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第六，</a:t>
            </a:r>
            <a:r>
              <a:rPr lang="zh-TW" altLang="en-US" sz="1000" dirty="0">
                <a:solidFill>
                  <a:srgbClr val="FF0000"/>
                </a:solidFill>
                <a:latin typeface="SimSun" panose="02010600030101010101" pitchFamily="2" charset="-122"/>
                <a:ea typeface="SimSun" panose="02010600030101010101" pitchFamily="2" charset="-122"/>
              </a:rPr>
              <a:t>在以习近平同志为核心的党中央的领导下</a:t>
            </a:r>
            <a:r>
              <a:rPr lang="zh-CN" altLang="en-US" sz="1000" dirty="0">
                <a:solidFill>
                  <a:srgbClr val="FF0000"/>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人民生活不断改善。脱贫攻坚取得了决定性进展。此外，教育、就业、分配、社保都在发生向好的变化，人民的获得感、幸福感、安全感也明显增强。</a:t>
            </a: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第七，</a:t>
            </a:r>
            <a:r>
              <a:rPr lang="zh-TW" altLang="en-US" sz="1000" dirty="0">
                <a:solidFill>
                  <a:srgbClr val="FF0000"/>
                </a:solidFill>
                <a:latin typeface="SimSun" panose="02010600030101010101" pitchFamily="2" charset="-122"/>
                <a:ea typeface="SimSun" panose="02010600030101010101" pitchFamily="2" charset="-122"/>
              </a:rPr>
              <a:t>在以习近平同志为核心的党中央的领导下</a:t>
            </a:r>
            <a:r>
              <a:rPr lang="zh-CN" altLang="en-US" sz="1000" dirty="0">
                <a:solidFill>
                  <a:srgbClr val="FF0000"/>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生态文明建设取得显著成效，被纳入到中国特色社会主义总体布局。</a:t>
            </a: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第八，</a:t>
            </a:r>
            <a:r>
              <a:rPr lang="zh-TW" altLang="en-US" sz="1000" dirty="0">
                <a:solidFill>
                  <a:srgbClr val="FF0000"/>
                </a:solidFill>
                <a:latin typeface="SimSun" panose="02010600030101010101" pitchFamily="2" charset="-122"/>
                <a:ea typeface="SimSun" panose="02010600030101010101" pitchFamily="2" charset="-122"/>
              </a:rPr>
              <a:t>推进全方位外交，形成中国特色大国外交布局。</a:t>
            </a:r>
            <a:r>
              <a:rPr lang="en-US" altLang="zh-TW" sz="1000" dirty="0">
                <a:solidFill>
                  <a:srgbClr val="333333"/>
                </a:solidFill>
                <a:latin typeface="SimSun" panose="02010600030101010101" pitchFamily="2" charset="-122"/>
                <a:ea typeface="SimSun" panose="02010600030101010101" pitchFamily="2" charset="-122"/>
              </a:rPr>
              <a:t>2018</a:t>
            </a:r>
            <a:r>
              <a:rPr lang="zh-TW" altLang="en-US" sz="1000" dirty="0">
                <a:solidFill>
                  <a:srgbClr val="333333"/>
                </a:solidFill>
                <a:latin typeface="SimSun" panose="02010600030101010101" pitchFamily="2" charset="-122"/>
                <a:ea typeface="SimSun" panose="02010600030101010101" pitchFamily="2" charset="-122"/>
              </a:rPr>
              <a:t>年，中央外事工作会议明确提出外交大权在党中央。</a:t>
            </a:r>
            <a:r>
              <a:rPr lang="zh-TW" altLang="en-US" sz="1000" dirty="0">
                <a:solidFill>
                  <a:srgbClr val="FF0000"/>
                </a:solidFill>
                <a:latin typeface="SimSun" panose="02010600030101010101" pitchFamily="2" charset="-122"/>
                <a:ea typeface="SimSun" panose="02010600030101010101" pitchFamily="2" charset="-122"/>
              </a:rPr>
              <a:t>党管外交，党是领导一切的。</a:t>
            </a:r>
          </a:p>
        </p:txBody>
      </p:sp>
      <p:sp>
        <p:nvSpPr>
          <p:cNvPr id="5" name="文字方塊 4">
            <a:extLst>
              <a:ext uri="{FF2B5EF4-FFF2-40B4-BE49-F238E27FC236}">
                <a16:creationId xmlns:a16="http://schemas.microsoft.com/office/drawing/2014/main" id="{1B45C5B0-78E0-5C4C-83AC-1FFF8489BB6E}"/>
              </a:ext>
            </a:extLst>
          </p:cNvPr>
          <p:cNvSpPr txBox="1"/>
          <p:nvPr/>
        </p:nvSpPr>
        <p:spPr>
          <a:xfrm>
            <a:off x="2028693" y="134902"/>
            <a:ext cx="4010237" cy="311624"/>
          </a:xfrm>
          <a:prstGeom prst="rect">
            <a:avLst/>
          </a:prstGeom>
          <a:noFill/>
        </p:spPr>
        <p:txBody>
          <a:bodyPr wrap="square" lIns="0" tIns="0" rIns="0" bIns="0" rtlCol="0">
            <a:spAutoFit/>
          </a:bodyPr>
          <a:lstStyle/>
          <a:p>
            <a:pPr algn="ctr">
              <a:lnSpc>
                <a:spcPct val="150000"/>
              </a:lnSpc>
            </a:pPr>
            <a:r>
              <a:rPr lang="zh-TW" altLang="en-US" sz="1600" b="1" dirty="0">
                <a:latin typeface="SimSun" panose="02010600030101010101" pitchFamily="2" charset="-122"/>
                <a:ea typeface="SimSun" panose="02010600030101010101" pitchFamily="2" charset="-122"/>
              </a:rPr>
              <a:t>十八大以来的的历史性成就</a:t>
            </a:r>
          </a:p>
        </p:txBody>
      </p:sp>
    </p:spTree>
    <p:extLst>
      <p:ext uri="{BB962C8B-B14F-4D97-AF65-F5344CB8AC3E}">
        <p14:creationId xmlns:p14="http://schemas.microsoft.com/office/powerpoint/2010/main" val="3635175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417D6F64-09DB-D344-826D-B2472C1DAA7A}"/>
              </a:ext>
            </a:extLst>
          </p:cNvPr>
          <p:cNvSpPr txBox="1"/>
          <p:nvPr/>
        </p:nvSpPr>
        <p:spPr>
          <a:xfrm>
            <a:off x="1300416" y="484450"/>
            <a:ext cx="5458361" cy="2272225"/>
          </a:xfrm>
          <a:prstGeom prst="rect">
            <a:avLst/>
          </a:prstGeom>
          <a:noFill/>
        </p:spPr>
        <p:txBody>
          <a:bodyPr wrap="square" lIns="0" tIns="0" rIns="0" bIns="0" rtlCol="0">
            <a:spAutoFit/>
          </a:bodyPr>
          <a:lstStyle/>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第一，在党的领导方面</a:t>
            </a:r>
            <a:r>
              <a:rPr lang="zh-CN" altLang="en-US" sz="1000" dirty="0">
                <a:solidFill>
                  <a:srgbClr val="333333"/>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全面从严治党的关键就是坚持和加强党的全面领导。</a:t>
            </a:r>
          </a:p>
          <a:p>
            <a:pPr>
              <a:lnSpc>
                <a:spcPct val="150000"/>
              </a:lnSpc>
            </a:pPr>
            <a:r>
              <a:rPr lang="zh-TW" altLang="en-US" sz="1000" dirty="0">
                <a:solidFill>
                  <a:srgbClr val="FF0000"/>
                </a:solidFill>
                <a:latin typeface="SimSun" panose="02010600030101010101" pitchFamily="2" charset="-122"/>
                <a:ea typeface="SimSun" panose="02010600030101010101" pitchFamily="2" charset="-122"/>
              </a:rPr>
              <a:t>站位新时代，高等职业教育要发挥党委统揽作用</a:t>
            </a:r>
            <a:r>
              <a:rPr lang="en-US" altLang="zh-TW" sz="1000" dirty="0">
                <a:solidFill>
                  <a:srgbClr val="FF0000"/>
                </a:solidFill>
                <a:latin typeface="SimSun" panose="02010600030101010101" pitchFamily="2" charset="-122"/>
                <a:ea typeface="SimSun" panose="02010600030101010101" pitchFamily="2" charset="-122"/>
              </a:rPr>
              <a:t>,</a:t>
            </a:r>
            <a:r>
              <a:rPr lang="zh-TW" altLang="en-US" sz="1000" dirty="0">
                <a:solidFill>
                  <a:srgbClr val="FF0000"/>
                </a:solidFill>
                <a:latin typeface="SimSun" panose="02010600030101010101" pitchFamily="2" charset="-122"/>
                <a:ea typeface="SimSun" panose="02010600030101010101" pitchFamily="2" charset="-122"/>
              </a:rPr>
              <a:t>坚持和加强党的全面领导</a:t>
            </a:r>
            <a:r>
              <a:rPr lang="zh-CN" altLang="en-US" sz="1000" dirty="0">
                <a:solidFill>
                  <a:srgbClr val="FF0000"/>
                </a:solidFill>
                <a:latin typeface="SimSun" panose="02010600030101010101" pitchFamily="2" charset="-122"/>
                <a:ea typeface="SimSun" panose="02010600030101010101" pitchFamily="2" charset="-122"/>
              </a:rPr>
              <a:t>。</a:t>
            </a:r>
            <a:endParaRPr lang="en-US" altLang="zh-CN" sz="1000" dirty="0">
              <a:solidFill>
                <a:srgbClr val="FF0000"/>
              </a:solidFill>
              <a:latin typeface="SimSun" panose="02010600030101010101" pitchFamily="2" charset="-122"/>
              <a:ea typeface="SimSun" panose="02010600030101010101" pitchFamily="2" charset="-122"/>
            </a:endParaRP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第二，在全面深化改革方面</a:t>
            </a:r>
            <a:r>
              <a:rPr lang="zh-CN" altLang="en-US" sz="1000" dirty="0">
                <a:solidFill>
                  <a:srgbClr val="333333"/>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十八届三中全会通过的</a:t>
            </a:r>
            <a:r>
              <a:rPr lang="en-US" altLang="zh-TW" sz="1000" dirty="0">
                <a:solidFill>
                  <a:srgbClr val="333333"/>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关于全面深化改革若干重大问题的决定</a:t>
            </a:r>
            <a:r>
              <a:rPr lang="en-US" altLang="zh-TW" sz="1000" dirty="0">
                <a:solidFill>
                  <a:srgbClr val="333333"/>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强调，要使市场在资源配置中起决定性作用和更好发挥政府作用。对职业教育和继续教育而言，就是要充分发挥经济社会需求的导向作用，满足经济转型升级、社会管理创新和人的全面发展的要求。</a:t>
            </a:r>
            <a:endParaRPr lang="en-US" altLang="zh-TW" sz="1000" dirty="0">
              <a:solidFill>
                <a:srgbClr val="333333"/>
              </a:solidFill>
              <a:latin typeface="SimSun" panose="02010600030101010101" pitchFamily="2" charset="-122"/>
              <a:ea typeface="SimSun" panose="02010600030101010101" pitchFamily="2" charset="-122"/>
            </a:endParaRP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第三，在经济建设方面。在创新、协调、绿色、开放、共享的新发展理念指导下</a:t>
            </a:r>
            <a:r>
              <a:rPr lang="zh-CN" altLang="en-US" sz="1000" dirty="0">
                <a:solidFill>
                  <a:srgbClr val="333333"/>
                </a:solidFill>
                <a:latin typeface="SimSun" panose="02010600030101010101" pitchFamily="2" charset="-122"/>
                <a:ea typeface="SimSun" panose="02010600030101010101" pitchFamily="2" charset="-122"/>
              </a:rPr>
              <a:t>，</a:t>
            </a:r>
            <a:r>
              <a:rPr lang="zh-TW" altLang="en-US" sz="1000" dirty="0">
                <a:solidFill>
                  <a:srgbClr val="FF0000"/>
                </a:solidFill>
                <a:latin typeface="SimSun" panose="02010600030101010101" pitchFamily="2" charset="-122"/>
                <a:ea typeface="SimSun" panose="02010600030101010101" pitchFamily="2" charset="-122"/>
              </a:rPr>
              <a:t>要推进管理体制和办学体制改革</a:t>
            </a:r>
            <a:r>
              <a:rPr lang="en-US" altLang="zh-TW" sz="1000" dirty="0">
                <a:solidFill>
                  <a:srgbClr val="FF0000"/>
                </a:solidFill>
                <a:latin typeface="SimSun" panose="02010600030101010101" pitchFamily="2" charset="-122"/>
                <a:ea typeface="SimSun" panose="02010600030101010101" pitchFamily="2" charset="-122"/>
              </a:rPr>
              <a:t>,</a:t>
            </a:r>
            <a:r>
              <a:rPr lang="zh-TW" altLang="en-US" sz="1000" dirty="0">
                <a:solidFill>
                  <a:srgbClr val="FF0000"/>
                </a:solidFill>
                <a:latin typeface="SimSun" panose="02010600030101010101" pitchFamily="2" charset="-122"/>
                <a:ea typeface="SimSun" panose="02010600030101010101" pitchFamily="2" charset="-122"/>
              </a:rPr>
              <a:t>促进职业教育与经济建设、社会发展紧密结合</a:t>
            </a:r>
            <a:r>
              <a:rPr lang="zh-CN" altLang="en-US" sz="1000" dirty="0">
                <a:solidFill>
                  <a:srgbClr val="FF0000"/>
                </a:solidFill>
                <a:latin typeface="SimSun" panose="02010600030101010101" pitchFamily="2" charset="-122"/>
                <a:ea typeface="SimSun" panose="02010600030101010101" pitchFamily="2" charset="-122"/>
              </a:rPr>
              <a:t>。</a:t>
            </a:r>
            <a:endParaRPr lang="zh-TW" altLang="en-US" sz="1000" dirty="0">
              <a:solidFill>
                <a:srgbClr val="FF0000"/>
              </a:solidFill>
              <a:latin typeface="SimSun" panose="02010600030101010101" pitchFamily="2" charset="-122"/>
              <a:ea typeface="SimSun" panose="02010600030101010101" pitchFamily="2" charset="-122"/>
            </a:endParaRP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第四，在民主法制建设方面</a:t>
            </a:r>
            <a:r>
              <a:rPr lang="zh-CN" altLang="en-US" sz="1000" dirty="0">
                <a:solidFill>
                  <a:srgbClr val="333333"/>
                </a:solidFill>
                <a:latin typeface="SimSun" panose="02010600030101010101" pitchFamily="2" charset="-122"/>
                <a:ea typeface="SimSun" panose="02010600030101010101" pitchFamily="2" charset="-122"/>
              </a:rPr>
              <a:t>，我国</a:t>
            </a:r>
            <a:r>
              <a:rPr lang="zh-TW" altLang="en-US" sz="1000" dirty="0">
                <a:solidFill>
                  <a:srgbClr val="333333"/>
                </a:solidFill>
                <a:latin typeface="SimSun" panose="02010600030101010101" pitchFamily="2" charset="-122"/>
                <a:ea typeface="SimSun" panose="02010600030101010101" pitchFamily="2" charset="-122"/>
              </a:rPr>
              <a:t>推进全面依法治国、党的领导、人民当家作主有机统一的制度建设全面加强。</a:t>
            </a:r>
            <a:r>
              <a:rPr lang="zh-TW" altLang="en-US" sz="1000" dirty="0">
                <a:solidFill>
                  <a:srgbClr val="FF0000"/>
                </a:solidFill>
                <a:latin typeface="SimSun" panose="02010600030101010101" pitchFamily="2" charset="-122"/>
                <a:ea typeface="SimSun" panose="02010600030101010101" pitchFamily="2" charset="-122"/>
              </a:rPr>
              <a:t>改善职业教育执法监督和督导评估、常态化监督评估，推进了法治职教进程。</a:t>
            </a:r>
            <a:endParaRPr lang="en-US" altLang="zh-TW" sz="1000" dirty="0">
              <a:solidFill>
                <a:srgbClr val="FF0000"/>
              </a:solidFill>
              <a:latin typeface="SimSun" panose="02010600030101010101" pitchFamily="2" charset="-122"/>
              <a:ea typeface="SimSun" panose="02010600030101010101" pitchFamily="2" charset="-122"/>
            </a:endParaRPr>
          </a:p>
        </p:txBody>
      </p:sp>
      <p:sp>
        <p:nvSpPr>
          <p:cNvPr id="5" name="文字方塊 4">
            <a:extLst>
              <a:ext uri="{FF2B5EF4-FFF2-40B4-BE49-F238E27FC236}">
                <a16:creationId xmlns:a16="http://schemas.microsoft.com/office/drawing/2014/main" id="{1B45C5B0-78E0-5C4C-83AC-1FFF8489BB6E}"/>
              </a:ext>
            </a:extLst>
          </p:cNvPr>
          <p:cNvSpPr txBox="1"/>
          <p:nvPr/>
        </p:nvSpPr>
        <p:spPr>
          <a:xfrm>
            <a:off x="2028693" y="134902"/>
            <a:ext cx="4010237" cy="311624"/>
          </a:xfrm>
          <a:prstGeom prst="rect">
            <a:avLst/>
          </a:prstGeom>
          <a:noFill/>
        </p:spPr>
        <p:txBody>
          <a:bodyPr wrap="square" lIns="0" tIns="0" rIns="0" bIns="0" rtlCol="0">
            <a:spAutoFit/>
          </a:bodyPr>
          <a:lstStyle/>
          <a:p>
            <a:pPr algn="ctr">
              <a:lnSpc>
                <a:spcPct val="150000"/>
              </a:lnSpc>
            </a:pPr>
            <a:r>
              <a:rPr lang="zh-TW" altLang="en-US" sz="1600" b="1" dirty="0">
                <a:latin typeface="SimSun" panose="02010600030101010101" pitchFamily="2" charset="-122"/>
                <a:ea typeface="SimSun" panose="02010600030101010101" pitchFamily="2" charset="-122"/>
              </a:rPr>
              <a:t>十八大以来的的历史性成就</a:t>
            </a:r>
          </a:p>
        </p:txBody>
      </p:sp>
    </p:spTree>
    <p:extLst>
      <p:ext uri="{BB962C8B-B14F-4D97-AF65-F5344CB8AC3E}">
        <p14:creationId xmlns:p14="http://schemas.microsoft.com/office/powerpoint/2010/main" val="993667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417D6F64-09DB-D344-826D-B2472C1DAA7A}"/>
              </a:ext>
            </a:extLst>
          </p:cNvPr>
          <p:cNvSpPr txBox="1"/>
          <p:nvPr/>
        </p:nvSpPr>
        <p:spPr>
          <a:xfrm>
            <a:off x="1300416" y="484450"/>
            <a:ext cx="5458361" cy="2041393"/>
          </a:xfrm>
          <a:prstGeom prst="rect">
            <a:avLst/>
          </a:prstGeom>
          <a:noFill/>
        </p:spPr>
        <p:txBody>
          <a:bodyPr wrap="square" lIns="0" tIns="0" rIns="0" bIns="0" rtlCol="0">
            <a:spAutoFit/>
          </a:bodyPr>
          <a:lstStyle/>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第五，在思想文化建设领域</a:t>
            </a:r>
            <a:r>
              <a:rPr lang="zh-CN" altLang="en-US" sz="1000" dirty="0">
                <a:solidFill>
                  <a:srgbClr val="333333"/>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社会主义核心价值观深入人心</a:t>
            </a:r>
            <a:r>
              <a:rPr lang="zh-CN" altLang="en-US" sz="1000" dirty="0">
                <a:solidFill>
                  <a:srgbClr val="333333"/>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中华优秀传统文化得到广泛弘扬</a:t>
            </a:r>
            <a:r>
              <a:rPr lang="zh-CN" altLang="en-US" sz="1000" dirty="0">
                <a:solidFill>
                  <a:srgbClr val="333333"/>
                </a:solidFill>
                <a:latin typeface="SimSun" panose="02010600030101010101" pitchFamily="2" charset="-122"/>
                <a:ea typeface="SimSun" panose="02010600030101010101" pitchFamily="2" charset="-122"/>
              </a:rPr>
              <a:t>。</a:t>
            </a:r>
            <a:r>
              <a:rPr lang="zh-CN" altLang="en-US" sz="1000" dirty="0">
                <a:solidFill>
                  <a:srgbClr val="FF0000"/>
                </a:solidFill>
                <a:latin typeface="SimSun" panose="02010600030101010101" pitchFamily="2" charset="-122"/>
                <a:ea typeface="SimSun" panose="02010600030101010101" pitchFamily="2" charset="-122"/>
              </a:rPr>
              <a:t>高等职业院校由于其职业化教育的特殊性</a:t>
            </a:r>
            <a:r>
              <a:rPr lang="en-US" altLang="zh-CN" sz="1000" dirty="0">
                <a:solidFill>
                  <a:srgbClr val="FF0000"/>
                </a:solidFill>
                <a:latin typeface="SimSun" panose="02010600030101010101" pitchFamily="2" charset="-122"/>
                <a:ea typeface="SimSun" panose="02010600030101010101" pitchFamily="2" charset="-122"/>
              </a:rPr>
              <a:t>,</a:t>
            </a:r>
            <a:r>
              <a:rPr lang="zh-CN" altLang="en-US" sz="1000" dirty="0">
                <a:solidFill>
                  <a:srgbClr val="FF0000"/>
                </a:solidFill>
                <a:latin typeface="SimSun" panose="02010600030101010101" pitchFamily="2" charset="-122"/>
                <a:ea typeface="SimSun" panose="02010600030101010101" pitchFamily="2" charset="-122"/>
              </a:rPr>
              <a:t>在技能培训和服务社会的同时</a:t>
            </a:r>
            <a:r>
              <a:rPr lang="en-US" altLang="zh-CN" sz="1000" dirty="0">
                <a:solidFill>
                  <a:srgbClr val="FF0000"/>
                </a:solidFill>
                <a:latin typeface="SimSun" panose="02010600030101010101" pitchFamily="2" charset="-122"/>
                <a:ea typeface="SimSun" panose="02010600030101010101" pitchFamily="2" charset="-122"/>
              </a:rPr>
              <a:t>,</a:t>
            </a:r>
            <a:r>
              <a:rPr lang="zh-CN" altLang="en-US" sz="1000" dirty="0">
                <a:solidFill>
                  <a:srgbClr val="FF0000"/>
                </a:solidFill>
                <a:latin typeface="SimSun" panose="02010600030101010101" pitchFamily="2" charset="-122"/>
                <a:ea typeface="SimSun" panose="02010600030101010101" pitchFamily="2" charset="-122"/>
              </a:rPr>
              <a:t>要对社会主义核心价值观进行理论联系实际的实践与研究。</a:t>
            </a:r>
            <a:endParaRPr lang="en-US" altLang="zh-TW" sz="1000" dirty="0">
              <a:solidFill>
                <a:srgbClr val="FF0000"/>
              </a:solidFill>
              <a:latin typeface="SimSun" panose="02010600030101010101" pitchFamily="2" charset="-122"/>
              <a:ea typeface="SimSun" panose="02010600030101010101" pitchFamily="2" charset="-122"/>
            </a:endParaRP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第六，在民生建设方面</a:t>
            </a:r>
            <a:r>
              <a:rPr lang="zh-CN" altLang="en-US" sz="1000" dirty="0">
                <a:solidFill>
                  <a:srgbClr val="333333"/>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是脱贫攻坚取得了决定性进展。人民的获得感、幸福感、安全感也明显增强。</a:t>
            </a:r>
            <a:r>
              <a:rPr lang="zh-TW" altLang="en-US" sz="1000" dirty="0">
                <a:solidFill>
                  <a:srgbClr val="FF0000"/>
                </a:solidFill>
                <a:latin typeface="SimSun" panose="02010600030101010101" pitchFamily="2" charset="-122"/>
                <a:ea typeface="SimSun" panose="02010600030101010101" pitchFamily="2" charset="-122"/>
              </a:rPr>
              <a:t>转变经济发展方式赋予职业教育新使命是加快转变经济发展方式和改善民生的迫切要求</a:t>
            </a:r>
            <a:r>
              <a:rPr lang="zh-CN" altLang="en-US" sz="1000" dirty="0">
                <a:solidFill>
                  <a:srgbClr val="FF0000"/>
                </a:solidFill>
                <a:latin typeface="SimSun" panose="02010600030101010101" pitchFamily="2" charset="-122"/>
                <a:ea typeface="SimSun" panose="02010600030101010101" pitchFamily="2" charset="-122"/>
              </a:rPr>
              <a:t>。</a:t>
            </a:r>
            <a:br>
              <a:rPr lang="zh-TW" altLang="en-US" sz="1000" dirty="0">
                <a:solidFill>
                  <a:srgbClr val="333333"/>
                </a:solidFill>
                <a:latin typeface="SimSun" panose="02010600030101010101" pitchFamily="2" charset="-122"/>
                <a:ea typeface="SimSun" panose="02010600030101010101" pitchFamily="2" charset="-122"/>
              </a:rPr>
            </a:br>
            <a:r>
              <a:rPr lang="zh-TW" altLang="en-US" sz="1000" dirty="0">
                <a:solidFill>
                  <a:srgbClr val="333333"/>
                </a:solidFill>
                <a:latin typeface="SimSun" panose="02010600030101010101" pitchFamily="2" charset="-122"/>
                <a:ea typeface="SimSun" panose="02010600030101010101" pitchFamily="2" charset="-122"/>
              </a:rPr>
              <a:t>第七，</a:t>
            </a:r>
            <a:r>
              <a:rPr lang="zh-TW" altLang="en-US" sz="1000" dirty="0">
                <a:latin typeface="SimSun" panose="02010600030101010101" pitchFamily="2" charset="-122"/>
                <a:ea typeface="SimSun" panose="02010600030101010101" pitchFamily="2" charset="-122"/>
              </a:rPr>
              <a:t>生态文明建设成就</a:t>
            </a:r>
            <a:r>
              <a:rPr lang="zh-TW" altLang="en-US" sz="1000" dirty="0">
                <a:solidFill>
                  <a:srgbClr val="333333"/>
                </a:solidFill>
                <a:latin typeface="SimSun" panose="02010600030101010101" pitchFamily="2" charset="-122"/>
                <a:ea typeface="SimSun" panose="02010600030101010101" pitchFamily="2" charset="-122"/>
              </a:rPr>
              <a:t>，被纳入到中国特色社会主义总体布局。</a:t>
            </a:r>
            <a:r>
              <a:rPr lang="zh-TW" altLang="en-US" sz="1000" dirty="0">
                <a:solidFill>
                  <a:srgbClr val="FF0000"/>
                </a:solidFill>
                <a:latin typeface="SimSun" panose="02010600030101010101" pitchFamily="2" charset="-122"/>
                <a:ea typeface="SimSun" panose="02010600030101010101" pitchFamily="2" charset="-122"/>
              </a:rPr>
              <a:t>职教毕业生作为千万家企业一线岗位的从业者，在促进经济绿色发展、推动生态文明建设中的作用不可估量。</a:t>
            </a: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第八，</a:t>
            </a:r>
            <a:r>
              <a:rPr lang="zh-TW" altLang="en-US" sz="1000" dirty="0">
                <a:latin typeface="SimSun" panose="02010600030101010101" pitchFamily="2" charset="-122"/>
                <a:ea typeface="SimSun" panose="02010600030101010101" pitchFamily="2" charset="-122"/>
              </a:rPr>
              <a:t>外交建设成就</a:t>
            </a:r>
            <a:r>
              <a:rPr lang="zh-CN" altLang="en-US" sz="1000" dirty="0">
                <a:latin typeface="SimSun" panose="02010600030101010101" pitchFamily="2" charset="-122"/>
                <a:ea typeface="SimSun" panose="02010600030101010101" pitchFamily="2" charset="-122"/>
              </a:rPr>
              <a:t>，</a:t>
            </a:r>
            <a:r>
              <a:rPr lang="zh-TW" altLang="en-US" sz="1000" dirty="0">
                <a:latin typeface="SimSun" panose="02010600030101010101" pitchFamily="2" charset="-122"/>
                <a:ea typeface="SimSun" panose="02010600030101010101" pitchFamily="2" charset="-122"/>
              </a:rPr>
              <a:t>形成中国特色大国外交布局。</a:t>
            </a:r>
            <a:r>
              <a:rPr lang="zh-TW" altLang="en-US" sz="1000" dirty="0">
                <a:solidFill>
                  <a:srgbClr val="FF0000"/>
                </a:solidFill>
                <a:latin typeface="SimSun" panose="02010600030101010101" pitchFamily="2" charset="-122"/>
                <a:ea typeface="SimSun" panose="02010600030101010101" pitchFamily="2" charset="-122"/>
              </a:rPr>
              <a:t>我国以鲁班工坊为代表的职业教育不断</a:t>
            </a:r>
            <a:r>
              <a:rPr lang="zh-CN" altLang="en-US" sz="1000" dirty="0">
                <a:solidFill>
                  <a:srgbClr val="FF0000"/>
                </a:solidFill>
                <a:latin typeface="SimSun" panose="02010600030101010101" pitchFamily="2" charset="-122"/>
                <a:ea typeface="SimSun" panose="02010600030101010101" pitchFamily="2" charset="-122"/>
              </a:rPr>
              <a:t>“走出去”，</a:t>
            </a:r>
            <a:r>
              <a:rPr lang="zh-TW" altLang="en-US" sz="1000" dirty="0">
                <a:solidFill>
                  <a:srgbClr val="FF0000"/>
                </a:solidFill>
                <a:latin typeface="SimSun" panose="02010600030101010101" pitchFamily="2" charset="-122"/>
                <a:ea typeface="SimSun" panose="02010600030101010101" pitchFamily="2" charset="-122"/>
              </a:rPr>
              <a:t>打造职业教育国际合作品牌。</a:t>
            </a:r>
            <a:endParaRPr lang="en-US" altLang="zh-TW" sz="1000" dirty="0">
              <a:solidFill>
                <a:srgbClr val="FF0000"/>
              </a:solidFill>
              <a:latin typeface="SimSun" panose="02010600030101010101" pitchFamily="2" charset="-122"/>
              <a:ea typeface="SimSun" panose="02010600030101010101" pitchFamily="2" charset="-122"/>
            </a:endParaRPr>
          </a:p>
        </p:txBody>
      </p:sp>
      <p:sp>
        <p:nvSpPr>
          <p:cNvPr id="5" name="文字方塊 4">
            <a:extLst>
              <a:ext uri="{FF2B5EF4-FFF2-40B4-BE49-F238E27FC236}">
                <a16:creationId xmlns:a16="http://schemas.microsoft.com/office/drawing/2014/main" id="{1B45C5B0-78E0-5C4C-83AC-1FFF8489BB6E}"/>
              </a:ext>
            </a:extLst>
          </p:cNvPr>
          <p:cNvSpPr txBox="1"/>
          <p:nvPr/>
        </p:nvSpPr>
        <p:spPr>
          <a:xfrm>
            <a:off x="2028693" y="134902"/>
            <a:ext cx="4010237" cy="311624"/>
          </a:xfrm>
          <a:prstGeom prst="rect">
            <a:avLst/>
          </a:prstGeom>
          <a:noFill/>
        </p:spPr>
        <p:txBody>
          <a:bodyPr wrap="square" lIns="0" tIns="0" rIns="0" bIns="0" rtlCol="0">
            <a:spAutoFit/>
          </a:bodyPr>
          <a:lstStyle/>
          <a:p>
            <a:pPr algn="ctr">
              <a:lnSpc>
                <a:spcPct val="150000"/>
              </a:lnSpc>
            </a:pPr>
            <a:r>
              <a:rPr lang="zh-TW" altLang="en-US" sz="1600" b="1" dirty="0">
                <a:latin typeface="SimSun" panose="02010600030101010101" pitchFamily="2" charset="-122"/>
                <a:ea typeface="SimSun" panose="02010600030101010101" pitchFamily="2" charset="-122"/>
              </a:rPr>
              <a:t>十八大以来的的历史性成就</a:t>
            </a:r>
          </a:p>
        </p:txBody>
      </p:sp>
    </p:spTree>
    <p:extLst>
      <p:ext uri="{BB962C8B-B14F-4D97-AF65-F5344CB8AC3E}">
        <p14:creationId xmlns:p14="http://schemas.microsoft.com/office/powerpoint/2010/main" val="4036694294"/>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423</TotalTime>
  <Words>3150</Words>
  <Application>Microsoft Macintosh PowerPoint</Application>
  <PresentationFormat>自訂</PresentationFormat>
  <Paragraphs>196</Paragraphs>
  <Slides>8</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vt:i4>
      </vt:variant>
    </vt:vector>
  </HeadingPairs>
  <TitlesOfParts>
    <vt:vector size="14" baseType="lpstr">
      <vt:lpstr>SimSun</vt:lpstr>
      <vt:lpstr>Arial</vt:lpstr>
      <vt:lpstr>Calibri</vt:lpstr>
      <vt:lpstr>Calibri Light</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孙 宇飞</dc:creator>
  <cp:lastModifiedBy>孙 宇飞</cp:lastModifiedBy>
  <cp:revision>22</cp:revision>
  <dcterms:created xsi:type="dcterms:W3CDTF">2021-06-08T08:16:49Z</dcterms:created>
  <dcterms:modified xsi:type="dcterms:W3CDTF">2021-06-08T15:19:59Z</dcterms:modified>
</cp:coreProperties>
</file>