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2"/>
  </p:notesMasterIdLst>
  <p:sldIdLst>
    <p:sldId id="491" r:id="rId2"/>
    <p:sldId id="492" r:id="rId3"/>
    <p:sldId id="297" r:id="rId4"/>
    <p:sldId id="433" r:id="rId5"/>
    <p:sldId id="434" r:id="rId6"/>
    <p:sldId id="435" r:id="rId7"/>
    <p:sldId id="447" r:id="rId8"/>
    <p:sldId id="448" r:id="rId9"/>
    <p:sldId id="337" r:id="rId10"/>
    <p:sldId id="340" r:id="rId11"/>
    <p:sldId id="341" r:id="rId12"/>
    <p:sldId id="342" r:id="rId13"/>
    <p:sldId id="298" r:id="rId14"/>
    <p:sldId id="334" r:id="rId15"/>
    <p:sldId id="454" r:id="rId16"/>
    <p:sldId id="455" r:id="rId17"/>
    <p:sldId id="456" r:id="rId18"/>
    <p:sldId id="459" r:id="rId19"/>
    <p:sldId id="299" r:id="rId20"/>
    <p:sldId id="439" r:id="rId21"/>
    <p:sldId id="300" r:id="rId22"/>
    <p:sldId id="462" r:id="rId23"/>
    <p:sldId id="460" r:id="rId24"/>
    <p:sldId id="463" r:id="rId25"/>
    <p:sldId id="466" r:id="rId26"/>
    <p:sldId id="461" r:id="rId27"/>
    <p:sldId id="465" r:id="rId28"/>
    <p:sldId id="306" r:id="rId29"/>
    <p:sldId id="308" r:id="rId30"/>
    <p:sldId id="309" r:id="rId31"/>
    <p:sldId id="343" r:id="rId32"/>
    <p:sldId id="350" r:id="rId33"/>
    <p:sldId id="310" r:id="rId34"/>
    <p:sldId id="437" r:id="rId35"/>
    <p:sldId id="344" r:id="rId36"/>
    <p:sldId id="438" r:id="rId37"/>
    <p:sldId id="345" r:id="rId38"/>
    <p:sldId id="442" r:id="rId39"/>
    <p:sldId id="346" r:id="rId40"/>
    <p:sldId id="443" r:id="rId41"/>
    <p:sldId id="348" r:id="rId42"/>
    <p:sldId id="444" r:id="rId43"/>
    <p:sldId id="445" r:id="rId44"/>
    <p:sldId id="446" r:id="rId45"/>
    <p:sldId id="311" r:id="rId46"/>
    <p:sldId id="357" r:id="rId47"/>
    <p:sldId id="469" r:id="rId48"/>
    <p:sldId id="472" r:id="rId49"/>
    <p:sldId id="470" r:id="rId50"/>
    <p:sldId id="475" r:id="rId51"/>
    <p:sldId id="474" r:id="rId52"/>
    <p:sldId id="476" r:id="rId53"/>
    <p:sldId id="473" r:id="rId54"/>
    <p:sldId id="478" r:id="rId55"/>
    <p:sldId id="493" r:id="rId56"/>
    <p:sldId id="477" r:id="rId57"/>
    <p:sldId id="479" r:id="rId58"/>
    <p:sldId id="480" r:id="rId59"/>
    <p:sldId id="481" r:id="rId60"/>
    <p:sldId id="482" r:id="rId61"/>
    <p:sldId id="483" r:id="rId62"/>
    <p:sldId id="484" r:id="rId63"/>
    <p:sldId id="485" r:id="rId64"/>
    <p:sldId id="486" r:id="rId65"/>
    <p:sldId id="467" r:id="rId66"/>
    <p:sldId id="468" r:id="rId67"/>
    <p:sldId id="487" r:id="rId68"/>
    <p:sldId id="489" r:id="rId69"/>
    <p:sldId id="490" r:id="rId70"/>
    <p:sldId id="488" r:id="rId71"/>
  </p:sldIdLst>
  <p:sldSz cx="9144000" cy="6858000" type="screen4x3"/>
  <p:notesSz cx="6858000" cy="9144000"/>
  <p:embeddedFontLst>
    <p:embeddedFont>
      <p:font typeface="-윤고딕320" panose="02030504000101010101" pitchFamily="18" charset="-127"/>
      <p:regular r:id="rId73"/>
    </p:embeddedFont>
    <p:embeddedFont>
      <p:font typeface="Times" panose="02020603050405020304" pitchFamily="18" charset="0"/>
      <p:regular r:id="rId74"/>
      <p:bold r:id="rId75"/>
      <p:italic r:id="rId76"/>
      <p:boldItalic r:id="rId77"/>
    </p:embeddedFont>
    <p:embeddedFont>
      <p:font typeface="-윤고딕310" panose="02030504000101010101" pitchFamily="18" charset="-127"/>
      <p:regular r:id="rId78"/>
    </p:embeddedFont>
    <p:embeddedFont>
      <p:font typeface="-윤고딕340" panose="02030504000101010101" pitchFamily="18" charset="-127"/>
      <p:regular r:id="rId79"/>
    </p:embeddedFont>
    <p:embeddedFont>
      <p:font typeface="맑은 고딕" panose="020B0503020000020004" pitchFamily="50" charset="-127"/>
      <p:regular r:id="rId80"/>
      <p:bold r:id="rId8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822"/>
    <a:srgbClr val="3B5998"/>
    <a:srgbClr val="654A8D"/>
    <a:srgbClr val="573F7D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66" autoAdjust="0"/>
    <p:restoredTop sz="81941" autoAdjust="0"/>
  </p:normalViewPr>
  <p:slideViewPr>
    <p:cSldViewPr>
      <p:cViewPr varScale="1">
        <p:scale>
          <a:sx n="35" d="100"/>
          <a:sy n="35" d="100"/>
        </p:scale>
        <p:origin x="54" y="9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2.fntdata"/><Relationship Id="rId79" Type="http://schemas.openxmlformats.org/officeDocument/2006/relationships/font" Target="fonts/font7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80" Type="http://schemas.openxmlformats.org/officeDocument/2006/relationships/font" Target="fonts/font8.fntdata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3.fntdata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1.fntdata"/><Relationship Id="rId78" Type="http://schemas.openxmlformats.org/officeDocument/2006/relationships/font" Target="fonts/font6.fntdata"/><Relationship Id="rId8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4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E5958-5686-4257-93E5-C4CED2E24937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BE79C-AE8C-42D7-9580-6DDEF8337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528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저번 </a:t>
            </a:r>
            <a:r>
              <a:rPr lang="en-US" altLang="ko-KR" dirty="0" smtClean="0"/>
              <a:t>OT</a:t>
            </a:r>
            <a:r>
              <a:rPr lang="ko-KR" altLang="en-US" dirty="0" smtClean="0"/>
              <a:t>때 과제를 내드렸는데 모두 기억하시나요</a:t>
            </a:r>
            <a:r>
              <a:rPr lang="en-US" altLang="ko-KR" dirty="0" smtClean="0"/>
              <a:t>??</a:t>
            </a:r>
          </a:p>
          <a:p>
            <a:r>
              <a:rPr lang="ko-KR" altLang="en-US" dirty="0" smtClean="0"/>
              <a:t>혹시 못하신 분 계신가요</a:t>
            </a:r>
            <a:r>
              <a:rPr lang="en-US" altLang="ko-KR" dirty="0" smtClean="0"/>
              <a:t>??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866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스냅챗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Snapchat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공유시간을 지정한 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공유한 사진이 일정시간이 지나면 자기 폭파</a:t>
            </a:r>
            <a:r>
              <a:rPr lang="en-US" altLang="ko-KR" dirty="0" smtClean="0"/>
              <a:t>(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) </a:t>
            </a:r>
            <a:r>
              <a:rPr lang="ko-KR" altLang="en-US" dirty="0" smtClean="0"/>
              <a:t>됨</a:t>
            </a:r>
            <a:endParaRPr lang="en-US" altLang="ko-KR" dirty="0" smtClean="0"/>
          </a:p>
          <a:p>
            <a:r>
              <a:rPr lang="ko-KR" altLang="en-US" dirty="0" smtClean="0"/>
              <a:t>한번 보고 </a:t>
            </a:r>
            <a:r>
              <a:rPr lang="en-US" altLang="ko-KR" dirty="0" smtClean="0"/>
              <a:t>5</a:t>
            </a:r>
            <a:r>
              <a:rPr lang="ko-KR" altLang="en-US" err="1" smtClean="0"/>
              <a:t>초후</a:t>
            </a:r>
            <a:r>
              <a:rPr lang="ko-KR" altLang="en-US" smtClean="0"/>
              <a:t> 펑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611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기에서 성공한 서비스들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311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이게 서버입니다</a:t>
            </a:r>
            <a:r>
              <a:rPr lang="en-US" altLang="ko-KR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서버는 커다란 컴퓨터라고 </a:t>
            </a:r>
            <a:r>
              <a:rPr lang="ko-KR" altLang="en-US" smtClean="0"/>
              <a:t>생각하면 됩니다</a:t>
            </a:r>
            <a:r>
              <a:rPr lang="en-US" altLang="ko-KR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클라이언트는 우리가 사용하는 </a:t>
            </a:r>
            <a:r>
              <a:rPr lang="ko-KR" altLang="en-US" dirty="0" err="1" smtClean="0"/>
              <a:t>컴퓨터쪽이라고</a:t>
            </a:r>
            <a:r>
              <a:rPr lang="ko-KR" altLang="en-US" dirty="0" smtClean="0"/>
              <a:t> 생각하면 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서버에 정보를 요청하면 서버는 그 중에서 알맞은 정보를 </a:t>
            </a:r>
            <a:r>
              <a:rPr lang="ko-KR" altLang="en-US" smtClean="0"/>
              <a:t>골라서 돌려줍니다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13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브라우저는 프로그램입니다</a:t>
            </a:r>
            <a:r>
              <a:rPr lang="en-US" altLang="ko-KR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어떤 프로그램이냐 하면</a:t>
            </a:r>
            <a:r>
              <a:rPr lang="en-US" altLang="ko-KR" dirty="0" smtClean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733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방금 말했던 </a:t>
            </a:r>
            <a:r>
              <a:rPr lang="ko-KR" altLang="en-US" smtClean="0"/>
              <a:t>클라이언트 프로그램입니다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0171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7824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인터넷 상에서 컴퓨터의 주소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2567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도메인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홈페이지 </a:t>
            </a:r>
            <a:r>
              <a:rPr lang="ko-KR" altLang="en-US" smtClean="0"/>
              <a:t>주소의 닉네임</a:t>
            </a:r>
            <a:r>
              <a:rPr lang="en-US" altLang="ko-KR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뒤에</a:t>
            </a:r>
            <a:r>
              <a:rPr lang="ko-KR" altLang="en-US" baseline="0" dirty="0" smtClean="0"/>
              <a:t> 설명할 </a:t>
            </a:r>
            <a:r>
              <a:rPr lang="en-US" altLang="ko-KR" baseline="0" dirty="0" smtClean="0"/>
              <a:t>DNS</a:t>
            </a:r>
            <a:r>
              <a:rPr lang="ko-KR" altLang="en-US" baseline="0" dirty="0" smtClean="0"/>
              <a:t>가 이 도메인과 </a:t>
            </a:r>
            <a:r>
              <a:rPr lang="en-US" altLang="ko-KR" baseline="0" dirty="0" smtClean="0"/>
              <a:t>IP</a:t>
            </a:r>
            <a:r>
              <a:rPr lang="ko-KR" altLang="en-US" baseline="0" dirty="0" smtClean="0"/>
              <a:t>주소를 연결해주는 역할을 </a:t>
            </a:r>
            <a:r>
              <a:rPr lang="ko-KR" altLang="en-US" baseline="0" smtClean="0"/>
              <a:t>하게 된다</a:t>
            </a:r>
            <a:r>
              <a:rPr lang="en-US" altLang="ko-KR" baseline="0" smtClean="0"/>
              <a:t>.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기관별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나라별로 세분화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4861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그거에 </a:t>
            </a:r>
            <a:r>
              <a:rPr lang="ko-KR" altLang="en-US" err="1" smtClean="0"/>
              <a:t>이름붙인게</a:t>
            </a:r>
            <a:r>
              <a:rPr lang="ko-KR" altLang="en-US" smtClean="0"/>
              <a:t> 도메인이다</a:t>
            </a:r>
            <a:r>
              <a:rPr lang="en-US" altLang="ko-KR" smtClean="0"/>
              <a:t>. </a:t>
            </a:r>
            <a:r>
              <a:rPr lang="ko-KR" altLang="en-US" dirty="0" smtClean="0"/>
              <a:t>닉네임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5830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이게 서버입니다</a:t>
            </a:r>
            <a:r>
              <a:rPr lang="en-US" altLang="ko-KR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서버는 커다란 컴퓨터라고 </a:t>
            </a:r>
            <a:r>
              <a:rPr lang="ko-KR" altLang="en-US" smtClean="0"/>
              <a:t>생각하면 됩니다</a:t>
            </a:r>
            <a:r>
              <a:rPr lang="en-US" altLang="ko-KR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클라이언트는 우리가 사용하는 </a:t>
            </a:r>
            <a:r>
              <a:rPr lang="ko-KR" altLang="en-US" dirty="0" err="1" smtClean="0"/>
              <a:t>컴퓨터쪽이라고</a:t>
            </a:r>
            <a:r>
              <a:rPr lang="ko-KR" altLang="en-US" dirty="0" smtClean="0"/>
              <a:t> 생각하면 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서버에 정보를 요청하면 서버는 그 중에서 알맞은 정보를 </a:t>
            </a:r>
            <a:r>
              <a:rPr lang="ko-KR" altLang="en-US" smtClean="0"/>
              <a:t>골라서 돌려줍니다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197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 첫</a:t>
            </a:r>
            <a:r>
              <a:rPr lang="ko-KR" altLang="en-US" baseline="0" dirty="0" smtClean="0"/>
              <a:t> 번째 </a:t>
            </a:r>
            <a:r>
              <a:rPr lang="ko-KR" altLang="en-US" baseline="0" smtClean="0"/>
              <a:t>수업의 시작입니다</a:t>
            </a:r>
            <a:r>
              <a:rPr lang="en-US" altLang="ko-KR" baseline="0" smtClean="0"/>
              <a:t>.</a:t>
            </a:r>
            <a:endParaRPr lang="en-US" altLang="ko-KR" baseline="0" dirty="0" smtClean="0"/>
          </a:p>
          <a:p>
            <a:r>
              <a:rPr lang="ko-KR" altLang="en-US" baseline="0" dirty="0" smtClean="0"/>
              <a:t>저번 주 수업은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번째 </a:t>
            </a:r>
            <a:r>
              <a:rPr lang="ko-KR" altLang="en-US" baseline="0" dirty="0" err="1" smtClean="0"/>
              <a:t>수업이었구요</a:t>
            </a:r>
            <a:r>
              <a:rPr lang="en-US" altLang="ko-KR" baseline="0" dirty="0" smtClean="0"/>
              <a:t>, </a:t>
            </a:r>
            <a:r>
              <a:rPr lang="ko-KR" altLang="en-US" baseline="0" smtClean="0"/>
              <a:t>이제부터 시작합니다</a:t>
            </a:r>
            <a:r>
              <a:rPr lang="en-US" altLang="ko-KR" baseline="0" smtClean="0"/>
              <a:t>.</a:t>
            </a:r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0895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이게 서버입니다</a:t>
            </a:r>
            <a:r>
              <a:rPr lang="en-US" altLang="ko-KR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서버는 커다란 컴퓨터라고 </a:t>
            </a:r>
            <a:r>
              <a:rPr lang="ko-KR" altLang="en-US" smtClean="0"/>
              <a:t>생각하면 됩니다</a:t>
            </a:r>
            <a:r>
              <a:rPr lang="en-US" altLang="ko-KR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클라이언트는 우리가 사용하는 </a:t>
            </a:r>
            <a:r>
              <a:rPr lang="ko-KR" altLang="en-US" dirty="0" err="1" smtClean="0"/>
              <a:t>컴퓨터쪽이라고</a:t>
            </a:r>
            <a:r>
              <a:rPr lang="ko-KR" altLang="en-US" dirty="0" smtClean="0"/>
              <a:t> 생각하면 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서버에 정보를 요청하면 서버는 그 중에서 알맞은 정보를 </a:t>
            </a:r>
            <a:r>
              <a:rPr lang="ko-KR" altLang="en-US" smtClean="0"/>
              <a:t>골라서 돌려줍니다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3063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평범한 서버 사이드 언어들 </a:t>
            </a:r>
            <a:r>
              <a:rPr lang="ko-KR" altLang="en-US" smtClean="0"/>
              <a:t>얘네들은 구리다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8710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기는 루비라는 스크립트 언어를 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0776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기는 저번시간에도 </a:t>
            </a:r>
            <a:r>
              <a:rPr lang="ko-KR" altLang="en-US" dirty="0" err="1" smtClean="0"/>
              <a:t>말씀드렸듯이</a:t>
            </a:r>
            <a:r>
              <a:rPr lang="ko-KR" altLang="en-US" dirty="0" smtClean="0"/>
              <a:t> </a:t>
            </a:r>
            <a:r>
              <a:rPr lang="ko-KR" altLang="en-US" err="1" smtClean="0"/>
              <a:t>파이썬을</a:t>
            </a:r>
            <a:r>
              <a:rPr lang="ko-KR" altLang="en-US" smtClean="0"/>
              <a:t> 사용하겠다</a:t>
            </a:r>
            <a:r>
              <a:rPr lang="en-US" altLang="ko-KR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pPr algn="ctr"/>
            <a:r>
              <a:rPr lang="ko-KR" altLang="en-US" dirty="0" smtClean="0"/>
              <a:t>왜 </a:t>
            </a:r>
            <a:r>
              <a:rPr lang="ko-KR" altLang="en-US" dirty="0" err="1" smtClean="0"/>
              <a:t>파이썬인가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pPr marL="0" indent="0" algn="ctr">
              <a:buNone/>
            </a:pPr>
            <a:r>
              <a:rPr lang="ko-KR" altLang="en-US" dirty="0" smtClean="0"/>
              <a:t>초심자가 다루기에 가장 쉬운 언어 중 하나이고</a:t>
            </a:r>
            <a:endParaRPr lang="en-US" altLang="ko-KR" dirty="0" smtClean="0"/>
          </a:p>
          <a:p>
            <a:pPr marL="0" indent="0" algn="ctr">
              <a:buNone/>
            </a:pPr>
            <a:r>
              <a:rPr lang="ko-KR" altLang="en-US" dirty="0" smtClean="0"/>
              <a:t>그럼에도 불구하고 속도도 빠른 편이고</a:t>
            </a:r>
            <a:endParaRPr lang="en-US" altLang="ko-KR" dirty="0" smtClean="0"/>
          </a:p>
          <a:p>
            <a:pPr marL="0" indent="0" algn="ctr">
              <a:buNone/>
            </a:pPr>
            <a:r>
              <a:rPr lang="ko-KR" altLang="en-US" dirty="0" smtClean="0"/>
              <a:t>이미 쉬운데 더 쉽게 만들어주는 </a:t>
            </a:r>
            <a:r>
              <a:rPr lang="en-US" altLang="ko-KR" dirty="0" smtClean="0"/>
              <a:t>Flask, </a:t>
            </a:r>
            <a:r>
              <a:rPr lang="en-US" altLang="ko-KR" dirty="0" err="1" smtClean="0"/>
              <a:t>Django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marL="0" indent="0" algn="ctr">
              <a:buNone/>
            </a:pPr>
            <a:r>
              <a:rPr lang="ko-KR" altLang="en-US" dirty="0" smtClean="0"/>
              <a:t>많은 </a:t>
            </a:r>
            <a:r>
              <a:rPr lang="en-US" altLang="ko-KR" dirty="0" smtClean="0"/>
              <a:t>framework</a:t>
            </a:r>
            <a:r>
              <a:rPr lang="ko-KR" altLang="en-US" smtClean="0"/>
              <a:t>이 존재합니다</a:t>
            </a:r>
            <a:r>
              <a:rPr lang="en-US" altLang="ko-KR" smtClean="0"/>
              <a:t>.</a:t>
            </a:r>
            <a:endParaRPr lang="en-US" altLang="ko-KR" dirty="0" smtClean="0"/>
          </a:p>
          <a:p>
            <a:pPr marL="0" indent="0" algn="ctr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2656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구글</a:t>
            </a:r>
            <a:r>
              <a:rPr lang="ko-KR" altLang="en-US" dirty="0" smtClean="0"/>
              <a:t> </a:t>
            </a:r>
            <a:r>
              <a:rPr lang="ko-KR" altLang="en-US" err="1" smtClean="0"/>
              <a:t>앱엔진</a:t>
            </a:r>
            <a:r>
              <a:rPr lang="ko-KR" altLang="en-US" smtClean="0"/>
              <a:t> 쓸거임</a:t>
            </a:r>
            <a:r>
              <a:rPr lang="en-US" altLang="ko-KR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웹 서비스를 하려면 서버가 필요한데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엔진은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서버를 사용할 수 있게 </a:t>
            </a:r>
            <a:r>
              <a:rPr lang="ko-KR" altLang="en-US" smtClean="0"/>
              <a:t>해주는 엔진입니다</a:t>
            </a:r>
            <a:r>
              <a:rPr lang="en-US" altLang="ko-KR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3563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1</a:t>
            </a:r>
            <a:r>
              <a:rPr lang="ko-KR" altLang="en-US" dirty="0" smtClean="0"/>
              <a:t>기 </a:t>
            </a:r>
            <a:r>
              <a:rPr lang="en-US" altLang="ko-KR" dirty="0" err="1" smtClean="0"/>
              <a:t>ppt</a:t>
            </a:r>
            <a:r>
              <a:rPr lang="ko-KR" altLang="en-US" dirty="0" smtClean="0"/>
              <a:t>  </a:t>
            </a:r>
            <a:r>
              <a:rPr lang="en-US" altLang="ko-KR" dirty="0" smtClean="0"/>
              <a:t>http</a:t>
            </a:r>
            <a:r>
              <a:rPr lang="en-US" altLang="ko-KR" smtClean="0"/>
              <a:t>://likelion.net/aws/lion.pdf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3306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4271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6918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확장성이</a:t>
            </a:r>
            <a:r>
              <a:rPr lang="ko-KR" altLang="en-US" dirty="0" smtClean="0"/>
              <a:t> 좋고 빠르고 가볍다는 특성</a:t>
            </a:r>
            <a:endParaRPr lang="en-US" altLang="ko-KR" dirty="0" smtClean="0"/>
          </a:p>
          <a:p>
            <a:r>
              <a:rPr lang="ko-KR" altLang="en-US" dirty="0" smtClean="0"/>
              <a:t>많은 개발자에게 호평 받는 에디터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6918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확장성이</a:t>
            </a:r>
            <a:r>
              <a:rPr lang="ko-KR" altLang="en-US" dirty="0" smtClean="0"/>
              <a:t> 좋고 빠르고 가볍다는 특성</a:t>
            </a:r>
            <a:endParaRPr lang="en-US" altLang="ko-KR" dirty="0" smtClean="0"/>
          </a:p>
          <a:p>
            <a:r>
              <a:rPr lang="ko-KR" altLang="en-US" dirty="0" smtClean="0"/>
              <a:t>많은 개발자에게 호평 받는 에디터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891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저번 </a:t>
            </a:r>
            <a:r>
              <a:rPr lang="en-US" altLang="ko-KR" dirty="0" smtClean="0"/>
              <a:t>OT</a:t>
            </a:r>
            <a:r>
              <a:rPr lang="ko-KR" altLang="en-US" dirty="0" smtClean="0"/>
              <a:t>때 과제를 내드렸는데 모두 기억하시나요</a:t>
            </a:r>
            <a:r>
              <a:rPr lang="en-US" altLang="ko-KR" dirty="0" smtClean="0"/>
              <a:t>??</a:t>
            </a:r>
          </a:p>
          <a:p>
            <a:r>
              <a:rPr lang="ko-KR" altLang="en-US" dirty="0" smtClean="0"/>
              <a:t>혹시 못하신 분 계신가요</a:t>
            </a:r>
            <a:r>
              <a:rPr lang="en-US" altLang="ko-KR" dirty="0" smtClean="0"/>
              <a:t>??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7713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확장성이</a:t>
            </a:r>
            <a:r>
              <a:rPr lang="ko-KR" altLang="en-US" dirty="0" smtClean="0"/>
              <a:t> 좋고 빠르고 가볍다는 특성</a:t>
            </a:r>
            <a:endParaRPr lang="en-US" altLang="ko-KR" dirty="0" smtClean="0"/>
          </a:p>
          <a:p>
            <a:r>
              <a:rPr lang="ko-KR" altLang="en-US" dirty="0" smtClean="0"/>
              <a:t>많은 개발자에게 호평 받는 에디터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8213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확장성이</a:t>
            </a:r>
            <a:r>
              <a:rPr lang="ko-KR" altLang="en-US" dirty="0" smtClean="0"/>
              <a:t> 좋고 빠르고 가볍다는 특성</a:t>
            </a:r>
            <a:endParaRPr lang="en-US" altLang="ko-KR" dirty="0" smtClean="0"/>
          </a:p>
          <a:p>
            <a:r>
              <a:rPr lang="ko-KR" altLang="en-US" dirty="0" smtClean="0"/>
              <a:t>많은 개발자에게 호평 받는 에디터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5355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확장성이</a:t>
            </a:r>
            <a:r>
              <a:rPr lang="ko-KR" altLang="en-US" dirty="0" smtClean="0"/>
              <a:t> 좋고 빠르고 가볍다는 특성</a:t>
            </a:r>
            <a:endParaRPr lang="en-US" altLang="ko-KR" dirty="0" smtClean="0"/>
          </a:p>
          <a:p>
            <a:r>
              <a:rPr lang="ko-KR" altLang="en-US" dirty="0" smtClean="0"/>
              <a:t>많은 개발자에게 호평 받는 에디터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1560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확장성이</a:t>
            </a:r>
            <a:r>
              <a:rPr lang="ko-KR" altLang="en-US" dirty="0" smtClean="0"/>
              <a:t> 좋고 빠르고 가볍다는 특성</a:t>
            </a:r>
            <a:endParaRPr lang="en-US" altLang="ko-KR" dirty="0" smtClean="0"/>
          </a:p>
          <a:p>
            <a:r>
              <a:rPr lang="ko-KR" altLang="en-US" dirty="0" smtClean="0"/>
              <a:t>많은 개발자에게 호평 받는 에디터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5025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확장성이</a:t>
            </a:r>
            <a:r>
              <a:rPr lang="ko-KR" altLang="en-US" dirty="0" smtClean="0"/>
              <a:t> 좋고 빠르고 가볍다는 특성</a:t>
            </a:r>
            <a:endParaRPr lang="en-US" altLang="ko-KR" dirty="0" smtClean="0"/>
          </a:p>
          <a:p>
            <a:r>
              <a:rPr lang="ko-KR" altLang="en-US" dirty="0" smtClean="0"/>
              <a:t>많은 개발자에게 호평 받는 에디터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2270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확장성이</a:t>
            </a:r>
            <a:r>
              <a:rPr lang="ko-KR" altLang="en-US" dirty="0" smtClean="0"/>
              <a:t> 좋고 빠르고 가볍다는 특성</a:t>
            </a:r>
            <a:endParaRPr lang="en-US" altLang="ko-KR" dirty="0" smtClean="0"/>
          </a:p>
          <a:p>
            <a:r>
              <a:rPr lang="ko-KR" altLang="en-US" dirty="0" smtClean="0"/>
              <a:t>많은 개발자에게 호평 받는 에디터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1177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확장성이</a:t>
            </a:r>
            <a:r>
              <a:rPr lang="ko-KR" altLang="en-US" dirty="0" smtClean="0"/>
              <a:t> 좋고 빠르고 가볍다는 특성</a:t>
            </a:r>
            <a:endParaRPr lang="en-US" altLang="ko-KR" dirty="0" smtClean="0"/>
          </a:p>
          <a:p>
            <a:r>
              <a:rPr lang="ko-KR" altLang="en-US" dirty="0" smtClean="0"/>
              <a:t>많은 개발자에게 호평 받는 에디터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8042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확장성이</a:t>
            </a:r>
            <a:r>
              <a:rPr lang="ko-KR" altLang="en-US" dirty="0" smtClean="0"/>
              <a:t> 좋고 빠르고 가볍다는 특성</a:t>
            </a:r>
            <a:endParaRPr lang="en-US" altLang="ko-KR" dirty="0" smtClean="0"/>
          </a:p>
          <a:p>
            <a:r>
              <a:rPr lang="ko-KR" altLang="en-US" dirty="0" smtClean="0"/>
              <a:t>많은 개발자에게 호평 받는 에디터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6044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확장성이</a:t>
            </a:r>
            <a:r>
              <a:rPr lang="ko-KR" altLang="en-US" dirty="0" smtClean="0"/>
              <a:t> 좋고 빠르고 가볍다는 특성</a:t>
            </a:r>
            <a:endParaRPr lang="en-US" altLang="ko-KR" dirty="0" smtClean="0"/>
          </a:p>
          <a:p>
            <a:r>
              <a:rPr lang="ko-KR" altLang="en-US" dirty="0" smtClean="0"/>
              <a:t>많은 개발자에게 호평 받는 에디터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0596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확장성이</a:t>
            </a:r>
            <a:r>
              <a:rPr lang="ko-KR" altLang="en-US" dirty="0" smtClean="0"/>
              <a:t> 좋고 빠르고 가볍다는 특성</a:t>
            </a:r>
            <a:endParaRPr lang="en-US" altLang="ko-KR" dirty="0" smtClean="0"/>
          </a:p>
          <a:p>
            <a:r>
              <a:rPr lang="ko-KR" altLang="en-US" dirty="0" smtClean="0"/>
              <a:t>많은 개발자에게 호평 받는 에디터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750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이번 수업에 사용할 </a:t>
            </a:r>
            <a:r>
              <a:rPr lang="ko-KR" altLang="en-US" smtClean="0"/>
              <a:t>수업자료 링크입니다</a:t>
            </a:r>
            <a:r>
              <a:rPr lang="en-US" altLang="ko-KR" smtClean="0"/>
              <a:t>. </a:t>
            </a:r>
            <a:r>
              <a:rPr lang="ko-KR" altLang="en-US" dirty="0" smtClean="0"/>
              <a:t>이것저것 들어있으니 지금 다들 켜서 </a:t>
            </a:r>
            <a:r>
              <a:rPr lang="ko-KR" altLang="en-US" smtClean="0"/>
              <a:t>들어가 두세요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7481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확장성이</a:t>
            </a:r>
            <a:r>
              <a:rPr lang="ko-KR" altLang="en-US" dirty="0" smtClean="0"/>
              <a:t> 좋고 빠르고 가볍다는 특성</a:t>
            </a:r>
            <a:endParaRPr lang="en-US" altLang="ko-KR" dirty="0" smtClean="0"/>
          </a:p>
          <a:p>
            <a:r>
              <a:rPr lang="ko-KR" altLang="en-US" dirty="0" smtClean="0"/>
              <a:t>많은 개발자에게 호평 받는 에디터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2889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확장성이</a:t>
            </a:r>
            <a:r>
              <a:rPr lang="ko-KR" altLang="en-US" dirty="0" smtClean="0"/>
              <a:t> 좋고 빠르고 가볍다는 특성</a:t>
            </a:r>
            <a:endParaRPr lang="en-US" altLang="ko-KR" dirty="0" smtClean="0"/>
          </a:p>
          <a:p>
            <a:r>
              <a:rPr lang="ko-KR" altLang="en-US" dirty="0" smtClean="0"/>
              <a:t>많은 개발자에게 호평 받는 에디터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9767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확장성이</a:t>
            </a:r>
            <a:r>
              <a:rPr lang="ko-KR" altLang="en-US" dirty="0" smtClean="0"/>
              <a:t> 좋고 빠르고 가볍다는 특성</a:t>
            </a:r>
            <a:endParaRPr lang="en-US" altLang="ko-KR" dirty="0" smtClean="0"/>
          </a:p>
          <a:p>
            <a:r>
              <a:rPr lang="ko-KR" altLang="en-US" dirty="0" smtClean="0"/>
              <a:t>많은 개발자에게 호평 받는 에디터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310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확장성이</a:t>
            </a:r>
            <a:r>
              <a:rPr lang="ko-KR" altLang="en-US" dirty="0" smtClean="0"/>
              <a:t> 좋고 빠르고 가볍다는 특성</a:t>
            </a:r>
            <a:endParaRPr lang="en-US" altLang="ko-KR" dirty="0" smtClean="0"/>
          </a:p>
          <a:p>
            <a:r>
              <a:rPr lang="ko-KR" altLang="en-US" dirty="0" smtClean="0"/>
              <a:t>많은 개발자에게 호평 받는 에디터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6901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확장성이</a:t>
            </a:r>
            <a:r>
              <a:rPr lang="ko-KR" altLang="en-US" dirty="0" smtClean="0"/>
              <a:t> 좋고 빠르고 가볍다는 특성</a:t>
            </a:r>
            <a:endParaRPr lang="en-US" altLang="ko-KR" dirty="0" smtClean="0"/>
          </a:p>
          <a:p>
            <a:r>
              <a:rPr lang="ko-KR" altLang="en-US" dirty="0" smtClean="0"/>
              <a:t>많은 개발자에게 호평 받는 에디터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9983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확장성이</a:t>
            </a:r>
            <a:r>
              <a:rPr lang="ko-KR" altLang="en-US" dirty="0" smtClean="0"/>
              <a:t> 좋고 빠르고 가볍다는 특성</a:t>
            </a:r>
            <a:endParaRPr lang="en-US" altLang="ko-KR" dirty="0" smtClean="0"/>
          </a:p>
          <a:p>
            <a:r>
              <a:rPr lang="ko-KR" altLang="en-US" dirty="0" smtClean="0"/>
              <a:t>많은 개발자에게 호평 받는 에디터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70585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확장성이</a:t>
            </a:r>
            <a:r>
              <a:rPr lang="ko-KR" altLang="en-US" dirty="0" smtClean="0"/>
              <a:t> 좋고 빠르고 가볍다는 특성</a:t>
            </a:r>
            <a:endParaRPr lang="en-US" altLang="ko-KR" dirty="0" smtClean="0"/>
          </a:p>
          <a:p>
            <a:r>
              <a:rPr lang="ko-KR" altLang="en-US" dirty="0" smtClean="0"/>
              <a:t>많은 개발자에게 호평 받는 에디터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9785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확장성이</a:t>
            </a:r>
            <a:r>
              <a:rPr lang="ko-KR" altLang="en-US" dirty="0" smtClean="0"/>
              <a:t> 좋고 빠르고 가볍다는 특성</a:t>
            </a:r>
            <a:endParaRPr lang="en-US" altLang="ko-KR" dirty="0" smtClean="0"/>
          </a:p>
          <a:p>
            <a:r>
              <a:rPr lang="ko-KR" altLang="en-US" dirty="0" smtClean="0"/>
              <a:t>많은 개발자에게 호평 받는 에디터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89797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확장성이</a:t>
            </a:r>
            <a:r>
              <a:rPr lang="ko-KR" altLang="en-US" dirty="0" smtClean="0"/>
              <a:t> 좋고 빠르고 가볍다는 특성</a:t>
            </a:r>
            <a:endParaRPr lang="en-US" altLang="ko-KR" dirty="0" smtClean="0"/>
          </a:p>
          <a:p>
            <a:r>
              <a:rPr lang="ko-KR" altLang="en-US" dirty="0" smtClean="0"/>
              <a:t>많은 개발자에게 호평 받는 에디터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5224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확장성이</a:t>
            </a:r>
            <a:r>
              <a:rPr lang="ko-KR" altLang="en-US" dirty="0" smtClean="0"/>
              <a:t> 좋고 빠르고 가볍다는 특성</a:t>
            </a:r>
            <a:endParaRPr lang="en-US" altLang="ko-KR" dirty="0" smtClean="0"/>
          </a:p>
          <a:p>
            <a:r>
              <a:rPr lang="ko-KR" altLang="en-US" dirty="0" smtClean="0"/>
              <a:t>많은 개발자에게 호평 받는 에디터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863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 본격적인 수업의 시작인데요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우선 우리가 이 수업을 통틀어 이루고자 하는 목표가 뭘까요</a:t>
            </a:r>
            <a:r>
              <a:rPr lang="en-US" altLang="ko-KR" dirty="0" smtClean="0"/>
              <a:t>??</a:t>
            </a:r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물어보고 답하는 시간 조금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[</a:t>
            </a:r>
            <a:r>
              <a:rPr lang="en-US" altLang="ko-KR" dirty="0" smtClean="0">
                <a:sym typeface="Wingdings" panose="05000000000000000000" pitchFamily="2" charset="2"/>
              </a:rPr>
              <a:t></a:t>
            </a:r>
            <a:r>
              <a:rPr lang="en-US" altLang="ko-KR" dirty="0" smtClean="0"/>
              <a:t> </a:t>
            </a:r>
            <a:r>
              <a:rPr lang="ko-KR" altLang="en-US" dirty="0" smtClean="0"/>
              <a:t>웹 서비스로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74637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확장성이</a:t>
            </a:r>
            <a:r>
              <a:rPr lang="ko-KR" altLang="en-US" dirty="0" smtClean="0"/>
              <a:t> 좋고 빠르고 가볍다는 특성</a:t>
            </a:r>
            <a:endParaRPr lang="en-US" altLang="ko-KR" dirty="0" smtClean="0"/>
          </a:p>
          <a:p>
            <a:r>
              <a:rPr lang="ko-KR" altLang="en-US" dirty="0" smtClean="0"/>
              <a:t>많은 개발자에게 호평 받는 에디터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65522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확장성이</a:t>
            </a:r>
            <a:r>
              <a:rPr lang="ko-KR" altLang="en-US" dirty="0" smtClean="0"/>
              <a:t> 좋고 빠르고 가볍다는 특성</a:t>
            </a:r>
            <a:endParaRPr lang="en-US" altLang="ko-KR" dirty="0" smtClean="0"/>
          </a:p>
          <a:p>
            <a:r>
              <a:rPr lang="ko-KR" altLang="en-US" dirty="0" smtClean="0"/>
              <a:t>많은 개발자에게 호평 받는 에디터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66985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저번 </a:t>
            </a:r>
            <a:r>
              <a:rPr lang="en-US" altLang="ko-KR" dirty="0" smtClean="0"/>
              <a:t>OT</a:t>
            </a:r>
            <a:r>
              <a:rPr lang="ko-KR" altLang="en-US" dirty="0" smtClean="0"/>
              <a:t>때 과제를 내드렸는데 모두 기억하시나요</a:t>
            </a:r>
            <a:r>
              <a:rPr lang="en-US" altLang="ko-KR" dirty="0" smtClean="0"/>
              <a:t>??</a:t>
            </a:r>
          </a:p>
          <a:p>
            <a:r>
              <a:rPr lang="ko-KR" altLang="en-US" dirty="0" smtClean="0"/>
              <a:t>혹시 못하신 분 계신가요</a:t>
            </a:r>
            <a:r>
              <a:rPr lang="en-US" altLang="ko-KR" dirty="0" smtClean="0"/>
              <a:t>??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590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일차 </a:t>
            </a:r>
            <a:r>
              <a:rPr lang="ko-KR" altLang="en-US" smtClean="0"/>
              <a:t>숙제 입니다</a:t>
            </a:r>
            <a:r>
              <a:rPr lang="en-US" altLang="ko-KR" smtClean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208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 본격적인 수업의 시작인데요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우선 우리가 이 수업을 통틀어 이루고자 하는 목표가 뭘까요</a:t>
            </a:r>
            <a:r>
              <a:rPr lang="en-US" altLang="ko-KR" dirty="0" smtClean="0"/>
              <a:t>??</a:t>
            </a:r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물어보고 답하는 시간 조금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[</a:t>
            </a:r>
            <a:r>
              <a:rPr lang="en-US" altLang="ko-KR" dirty="0" smtClean="0">
                <a:sym typeface="Wingdings" panose="05000000000000000000" pitchFamily="2" charset="2"/>
              </a:rPr>
              <a:t></a:t>
            </a:r>
            <a:r>
              <a:rPr lang="en-US" altLang="ko-KR" dirty="0" smtClean="0"/>
              <a:t> </a:t>
            </a:r>
            <a:r>
              <a:rPr lang="ko-KR" altLang="en-US" dirty="0" smtClean="0"/>
              <a:t>웹 서비스로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254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 본격적인 수업의 시작인데요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우선 우리가 이 수업을 통틀어 이루고자 하는 목표가 뭘까요</a:t>
            </a:r>
            <a:r>
              <a:rPr lang="en-US" altLang="ko-KR" dirty="0" smtClean="0"/>
              <a:t>??</a:t>
            </a:r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물어보고 답하는 시간 조금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[</a:t>
            </a:r>
            <a:r>
              <a:rPr lang="en-US" altLang="ko-KR" dirty="0" smtClean="0">
                <a:sym typeface="Wingdings" panose="05000000000000000000" pitchFamily="2" charset="2"/>
              </a:rPr>
              <a:t></a:t>
            </a:r>
            <a:r>
              <a:rPr lang="en-US" altLang="ko-KR" dirty="0" smtClean="0"/>
              <a:t> </a:t>
            </a:r>
            <a:r>
              <a:rPr lang="ko-KR" altLang="en-US" dirty="0" smtClean="0"/>
              <a:t>웹 서비스로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139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트위터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140</a:t>
            </a:r>
            <a:r>
              <a:rPr lang="ko-KR" altLang="en-US" dirty="0" smtClean="0"/>
              <a:t>자의 간편한 마이크로 </a:t>
            </a:r>
            <a:r>
              <a:rPr lang="ko-KR" altLang="en-US" dirty="0" err="1" smtClean="0"/>
              <a:t>블로그에서</a:t>
            </a:r>
            <a:r>
              <a:rPr lang="ko-KR" altLang="en-US" dirty="0" smtClean="0"/>
              <a:t> 시작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598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C06A-0798-4CF1-B0AE-428FE3F3DC62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C292-90D8-445A-9C8B-A8E777D9D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37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C06A-0798-4CF1-B0AE-428FE3F3DC62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C292-90D8-445A-9C8B-A8E777D9D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92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C06A-0798-4CF1-B0AE-428FE3F3DC62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C292-90D8-445A-9C8B-A8E777D9D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764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C06A-0798-4CF1-B0AE-428FE3F3DC62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C292-90D8-445A-9C8B-A8E777D9D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40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C06A-0798-4CF1-B0AE-428FE3F3DC62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C292-90D8-445A-9C8B-A8E777D9D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121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C06A-0798-4CF1-B0AE-428FE3F3DC62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C292-90D8-445A-9C8B-A8E777D9D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425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C06A-0798-4CF1-B0AE-428FE3F3DC62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C292-90D8-445A-9C8B-A8E777D9D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754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C06A-0798-4CF1-B0AE-428FE3F3DC62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C292-90D8-445A-9C8B-A8E777D9D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4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C06A-0798-4CF1-B0AE-428FE3F3DC62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C292-90D8-445A-9C8B-A8E777D9D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750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C06A-0798-4CF1-B0AE-428FE3F3DC62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C292-90D8-445A-9C8B-A8E777D9D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672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C06A-0798-4CF1-B0AE-428FE3F3DC62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C292-90D8-445A-9C8B-A8E777D9D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450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3C06A-0798-4CF1-B0AE-428FE3F3DC62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0C292-90D8-445A-9C8B-A8E777D9D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022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5138" y="1916832"/>
            <a:ext cx="6436741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ko-KR" sz="30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&gt;&gt;  </a:t>
            </a:r>
            <a:r>
              <a:rPr lang="ko-KR" altLang="en-US" sz="30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아지트</a:t>
            </a:r>
            <a:endParaRPr lang="en-US" altLang="ko-KR" sz="30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  <a:p>
            <a:pPr algn="just">
              <a:lnSpc>
                <a:spcPct val="130000"/>
              </a:lnSpc>
            </a:pPr>
            <a:endParaRPr lang="en-US" altLang="ko-KR" sz="30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  <a:p>
            <a:pPr algn="just">
              <a:lnSpc>
                <a:spcPct val="130000"/>
              </a:lnSpc>
            </a:pPr>
            <a:r>
              <a:rPr lang="en-US" altLang="ko-KR" sz="30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&gt;&gt;  [/08] Google </a:t>
            </a:r>
            <a:r>
              <a:rPr lang="ko-KR" altLang="en-US" sz="30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전체 모임</a:t>
            </a:r>
            <a:endParaRPr lang="en-US" altLang="ko-KR" sz="30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  <a:p>
            <a:pPr algn="just">
              <a:lnSpc>
                <a:spcPct val="130000"/>
              </a:lnSpc>
            </a:pPr>
            <a:endParaRPr lang="en-US" altLang="ko-KR" sz="30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  <a:p>
            <a:pPr algn="just">
              <a:lnSpc>
                <a:spcPct val="130000"/>
              </a:lnSpc>
            </a:pPr>
            <a:r>
              <a:rPr lang="en-US" altLang="ko-KR" sz="30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&gt;&gt; </a:t>
            </a:r>
            <a:r>
              <a:rPr lang="en-US" altLang="ko-KR" sz="30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[/12] </a:t>
            </a:r>
            <a:r>
              <a:rPr lang="ko-KR" altLang="en-US" sz="30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이른 수업</a:t>
            </a:r>
            <a:endParaRPr lang="en-US" altLang="ko-KR" sz="30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935138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Announcement</a:t>
            </a:r>
          </a:p>
        </p:txBody>
      </p:sp>
    </p:spTree>
    <p:extLst>
      <p:ext uri="{BB962C8B-B14F-4D97-AF65-F5344CB8AC3E}">
        <p14:creationId xmlns:p14="http://schemas.microsoft.com/office/powerpoint/2010/main" val="210647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190" y="1905190"/>
            <a:ext cx="3047619" cy="3047619"/>
          </a:xfrm>
          <a:prstGeom prst="rect">
            <a:avLst/>
          </a:prstGeom>
        </p:spPr>
      </p:pic>
      <p:sp>
        <p:nvSpPr>
          <p:cNvPr id="8" name="TextBox 12"/>
          <p:cNvSpPr txBox="1"/>
          <p:nvPr/>
        </p:nvSpPr>
        <p:spPr>
          <a:xfrm>
            <a:off x="935138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Snapchat</a:t>
            </a:r>
          </a:p>
        </p:txBody>
      </p:sp>
    </p:spTree>
    <p:extLst>
      <p:ext uri="{BB962C8B-B14F-4D97-AF65-F5344CB8AC3E}">
        <p14:creationId xmlns:p14="http://schemas.microsoft.com/office/powerpoint/2010/main" val="160642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8" t="24309" r="7736" b="18972"/>
          <a:stretch/>
        </p:blipFill>
        <p:spPr bwMode="auto">
          <a:xfrm>
            <a:off x="3866805" y="1196364"/>
            <a:ext cx="4248472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38" y="3212588"/>
            <a:ext cx="4819016" cy="280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12"/>
          <p:cNvSpPr txBox="1"/>
          <p:nvPr/>
        </p:nvSpPr>
        <p:spPr>
          <a:xfrm>
            <a:off x="935138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Likelion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1</a:t>
            </a:r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기</a:t>
            </a:r>
            <a:endParaRPr lang="en-US" altLang="ko-KR" sz="32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642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536174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간단한 아이디어로도</a:t>
            </a:r>
            <a:endParaRPr lang="en-US" altLang="ko-KR" sz="4800" dirty="0" smtClean="0">
              <a:solidFill>
                <a:schemeClr val="bg1"/>
              </a:solidFill>
              <a:latin typeface="-윤고딕310" panose="02030504000101010101" charset="-127"/>
              <a:ea typeface="-윤고딕310" panose="02030504000101010101" charset="-127"/>
            </a:endParaRPr>
          </a:p>
          <a:p>
            <a:pPr algn="ctr"/>
            <a:endParaRPr lang="en-US" altLang="ko-KR" sz="4800" dirty="0">
              <a:solidFill>
                <a:schemeClr val="bg1"/>
              </a:solidFill>
              <a:latin typeface="-윤고딕310" panose="02030504000101010101" charset="-127"/>
              <a:ea typeface="-윤고딕310" panose="02030504000101010101" charset="-127"/>
            </a:endParaRPr>
          </a:p>
          <a:p>
            <a:pPr algn="ctr"/>
            <a:r>
              <a:rPr lang="ko-KR" altLang="en-US" sz="4800" dirty="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충분히 멋진 웹 서비스를</a:t>
            </a:r>
            <a:endParaRPr lang="en-US" altLang="ko-KR" sz="4800" dirty="0" smtClean="0">
              <a:solidFill>
                <a:schemeClr val="bg1"/>
              </a:solidFill>
              <a:latin typeface="-윤고딕310" panose="02030504000101010101" charset="-127"/>
              <a:ea typeface="-윤고딕310" panose="02030504000101010101" charset="-127"/>
            </a:endParaRPr>
          </a:p>
          <a:p>
            <a:pPr algn="ctr"/>
            <a:endParaRPr lang="en-US" altLang="ko-KR" sz="4800" dirty="0">
              <a:solidFill>
                <a:schemeClr val="bg1"/>
              </a:solidFill>
              <a:latin typeface="-윤고딕310" panose="02030504000101010101" charset="-127"/>
              <a:ea typeface="-윤고딕310" panose="02030504000101010101" charset="-127"/>
            </a:endParaRPr>
          </a:p>
          <a:p>
            <a:pPr algn="ctr"/>
            <a:r>
              <a:rPr lang="ko-KR" altLang="en-US" sz="4800" dirty="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만들 </a:t>
            </a:r>
            <a:r>
              <a:rPr lang="ko-KR" altLang="en-US" sz="480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수 있다</a:t>
            </a:r>
            <a:r>
              <a:rPr lang="en-US" altLang="ko-KR" sz="480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.</a:t>
            </a:r>
            <a:endParaRPr lang="ko-KR" altLang="en-US" sz="4800" dirty="0">
              <a:solidFill>
                <a:schemeClr val="bg1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334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1680" y="5054928"/>
            <a:ext cx="5760640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8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Helvetica 35 Thin" panose="020B0500000000000000" pitchFamily="34" charset="0"/>
                <a:ea typeface="-윤고딕310" panose="02030504000101010101" pitchFamily="18" charset="-127"/>
              </a:rPr>
              <a:t>클라이언트 </a:t>
            </a:r>
            <a:r>
              <a:rPr lang="en-US" altLang="ko-KR" sz="28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Helvetica 35 Thin" panose="020B0500000000000000" pitchFamily="34" charset="0"/>
                <a:ea typeface="-윤고딕310" panose="02030504000101010101" pitchFamily="18" charset="-127"/>
              </a:rPr>
              <a:t>: </a:t>
            </a:r>
            <a:r>
              <a:rPr lang="ko-KR" altLang="en-US" sz="28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Helvetica 35 Thin" panose="020B0500000000000000" pitchFamily="34" charset="0"/>
                <a:ea typeface="-윤고딕310" panose="02030504000101010101" pitchFamily="18" charset="-127"/>
              </a:rPr>
              <a:t>서버에 웹 페이지 요청</a:t>
            </a:r>
            <a:endParaRPr lang="en-US" altLang="ko-KR" sz="28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chemeClr val="bg1"/>
              </a:solidFill>
              <a:latin typeface="Helvetica 35 Thin" panose="020B0500000000000000" pitchFamily="34" charset="0"/>
              <a:ea typeface="-윤고딕31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28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Helvetica 35 Thin" panose="020B0500000000000000" pitchFamily="34" charset="0"/>
                <a:ea typeface="-윤고딕310" panose="02030504000101010101" pitchFamily="18" charset="-127"/>
              </a:rPr>
              <a:t>서버 </a:t>
            </a:r>
            <a:r>
              <a:rPr lang="en-US" altLang="ko-KR" sz="28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Helvetica 35 Thin" panose="020B0500000000000000" pitchFamily="34" charset="0"/>
                <a:ea typeface="-윤고딕310" panose="02030504000101010101" pitchFamily="18" charset="-127"/>
              </a:rPr>
              <a:t>: </a:t>
            </a:r>
            <a:r>
              <a:rPr lang="ko-KR" altLang="en-US" sz="28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Helvetica 35 Thin" panose="020B0500000000000000" pitchFamily="34" charset="0"/>
                <a:ea typeface="-윤고딕310" panose="02030504000101010101" pitchFamily="18" charset="-127"/>
              </a:rPr>
              <a:t>요청에 알맞은 정보를 보내준다</a:t>
            </a:r>
            <a:endParaRPr lang="en-US" altLang="ko-KR" sz="28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chemeClr val="bg1"/>
              </a:solidFill>
              <a:latin typeface="Helvetica 35 Thin" panose="020B0500000000000000" pitchFamily="34" charset="0"/>
              <a:ea typeface="-윤고딕310" panose="02030504000101010101" pitchFamily="18" charset="-127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935138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서버 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&amp; </a:t>
            </a:r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클라이언트</a:t>
            </a:r>
            <a:endParaRPr lang="en-US" altLang="ko-KR" sz="32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2557462"/>
            <a:ext cx="2619375" cy="1743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919" y="1877107"/>
            <a:ext cx="4664159" cy="310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7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2"/>
          <p:cNvSpPr txBox="1"/>
          <p:nvPr/>
        </p:nvSpPr>
        <p:spPr>
          <a:xfrm>
            <a:off x="935138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웹 브라우저</a:t>
            </a:r>
            <a:endParaRPr lang="en-US" altLang="ko-KR" sz="32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3548" y="5233438"/>
            <a:ext cx="8136904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800" b="1" dirty="0" err="1" smtClean="0">
                <a:ln w="6350">
                  <a:solidFill>
                    <a:srgbClr val="272822"/>
                  </a:solidFill>
                </a:ln>
                <a:solidFill>
                  <a:srgbClr val="272822"/>
                </a:solidFill>
                <a:latin typeface="+mj-lt"/>
                <a:ea typeface="-윤고딕310" panose="02030504000101010101" pitchFamily="18" charset="-127"/>
              </a:rPr>
              <a:t>웹페이지를</a:t>
            </a:r>
            <a:r>
              <a:rPr lang="ko-KR" altLang="en-US" sz="2800" b="1" dirty="0" smtClean="0">
                <a:ln w="6350">
                  <a:solidFill>
                    <a:srgbClr val="272822"/>
                  </a:solidFill>
                </a:ln>
                <a:solidFill>
                  <a:srgbClr val="272822"/>
                </a:solidFill>
                <a:latin typeface="+mj-lt"/>
                <a:ea typeface="-윤고딕310" panose="02030504000101010101" pitchFamily="18" charset="-127"/>
              </a:rPr>
              <a:t> 보여주는</a:t>
            </a:r>
            <a:r>
              <a:rPr lang="en-US" altLang="ko-KR" sz="2800" b="1" dirty="0" smtClean="0">
                <a:ln w="6350">
                  <a:solidFill>
                    <a:srgbClr val="272822"/>
                  </a:solidFill>
                </a:ln>
                <a:solidFill>
                  <a:srgbClr val="272822"/>
                </a:solidFill>
                <a:latin typeface="+mj-lt"/>
                <a:ea typeface="-윤고딕310" panose="02030504000101010101" pitchFamily="18" charset="-127"/>
              </a:rPr>
              <a:t> </a:t>
            </a:r>
            <a:r>
              <a:rPr lang="ko-KR" altLang="en-US" sz="2800" b="1" dirty="0" smtClean="0">
                <a:ln w="6350">
                  <a:solidFill>
                    <a:srgbClr val="272822"/>
                  </a:solidFill>
                </a:ln>
                <a:solidFill>
                  <a:srgbClr val="272822"/>
                </a:solidFill>
                <a:latin typeface="+mj-lt"/>
                <a:ea typeface="-윤고딕310" panose="02030504000101010101" pitchFamily="18" charset="-127"/>
              </a:rPr>
              <a:t>클라이언트</a:t>
            </a:r>
            <a:r>
              <a:rPr lang="ko-KR" altLang="en-US" sz="2800" b="1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272822"/>
                </a:solidFill>
                <a:latin typeface="+mj-lt"/>
                <a:ea typeface="-윤고딕310" panose="02030504000101010101" pitchFamily="18" charset="-127"/>
              </a:rPr>
              <a:t> </a:t>
            </a:r>
            <a:r>
              <a:rPr lang="ko-KR" altLang="en-US" sz="2800" b="1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+mj-lt"/>
                <a:ea typeface="-윤고딕310" panose="02030504000101010101" pitchFamily="18" charset="-127"/>
              </a:rPr>
              <a:t>프로그램</a:t>
            </a:r>
            <a:endParaRPr lang="en-US" altLang="ko-KR" sz="2800" b="1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chemeClr val="bg1"/>
              </a:solidFill>
              <a:latin typeface="+mj-lt"/>
              <a:ea typeface="-윤고딕31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2800" b="1" dirty="0" smtClean="0">
                <a:ln w="6350">
                  <a:solidFill>
                    <a:srgbClr val="272822">
                      <a:alpha val="30000"/>
                    </a:srgbClr>
                  </a:solidFill>
                </a:ln>
                <a:solidFill>
                  <a:srgbClr val="272822"/>
                </a:solidFill>
                <a:latin typeface="+mj-lt"/>
                <a:ea typeface="-윤고딕310" panose="02030504000101010101" pitchFamily="18" charset="-127"/>
              </a:rPr>
              <a:t>서버에서 받은 정보를 브라우저를 통해 시각화</a:t>
            </a:r>
            <a:endParaRPr lang="en-US" altLang="ko-KR" sz="2800" b="1" dirty="0" smtClean="0">
              <a:ln w="6350">
                <a:solidFill>
                  <a:srgbClr val="272822">
                    <a:alpha val="30000"/>
                  </a:srgbClr>
                </a:solidFill>
              </a:ln>
              <a:solidFill>
                <a:srgbClr val="272822"/>
              </a:solidFill>
              <a:latin typeface="+mj-lt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181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2"/>
          <p:cNvSpPr txBox="1"/>
          <p:nvPr/>
        </p:nvSpPr>
        <p:spPr>
          <a:xfrm>
            <a:off x="935138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웹 </a:t>
            </a:r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브라우저</a:t>
            </a:r>
            <a:endParaRPr lang="en-US" altLang="ko-KR" sz="32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3548" y="5233438"/>
            <a:ext cx="8136904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800" b="1" dirty="0" err="1" smtClean="0">
                <a:ln w="6350">
                  <a:solidFill>
                    <a:srgbClr val="272822"/>
                  </a:solidFill>
                </a:ln>
                <a:solidFill>
                  <a:srgbClr val="272822"/>
                </a:solidFill>
                <a:latin typeface="+mj-lt"/>
                <a:ea typeface="-윤고딕310" panose="02030504000101010101" pitchFamily="18" charset="-127"/>
              </a:rPr>
              <a:t>웹페이지를</a:t>
            </a:r>
            <a:r>
              <a:rPr lang="ko-KR" altLang="en-US" sz="2800" b="1" dirty="0" smtClean="0">
                <a:ln w="6350">
                  <a:solidFill>
                    <a:srgbClr val="272822"/>
                  </a:solidFill>
                </a:ln>
                <a:solidFill>
                  <a:srgbClr val="272822"/>
                </a:solidFill>
                <a:latin typeface="+mj-lt"/>
                <a:ea typeface="-윤고딕310" panose="02030504000101010101" pitchFamily="18" charset="-127"/>
              </a:rPr>
              <a:t> 보여주는</a:t>
            </a:r>
            <a:r>
              <a:rPr lang="en-US" altLang="ko-KR" sz="2800" b="1" dirty="0" smtClean="0">
                <a:ln w="6350">
                  <a:solidFill>
                    <a:srgbClr val="272822"/>
                  </a:solidFill>
                </a:ln>
                <a:solidFill>
                  <a:srgbClr val="272822"/>
                </a:solidFill>
                <a:latin typeface="+mj-lt"/>
                <a:ea typeface="-윤고딕310" panose="02030504000101010101" pitchFamily="18" charset="-127"/>
              </a:rPr>
              <a:t> </a:t>
            </a:r>
            <a:r>
              <a:rPr lang="ko-KR" altLang="en-US" sz="2800" b="1" dirty="0" smtClean="0">
                <a:ln w="6350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  <a:ea typeface="-윤고딕310" panose="02030504000101010101" pitchFamily="18" charset="-127"/>
              </a:rPr>
              <a:t>클라이언트</a:t>
            </a:r>
            <a:r>
              <a:rPr lang="ko-KR" altLang="en-US" sz="2800" b="1" dirty="0" smtClean="0">
                <a:ln w="635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ea typeface="-윤고딕310" panose="02030504000101010101" pitchFamily="18" charset="-127"/>
              </a:rPr>
              <a:t> </a:t>
            </a:r>
            <a:r>
              <a:rPr lang="ko-KR" altLang="en-US" sz="2800" b="1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+mj-lt"/>
                <a:ea typeface="-윤고딕310" panose="02030504000101010101" pitchFamily="18" charset="-127"/>
              </a:rPr>
              <a:t>프로그램</a:t>
            </a:r>
            <a:endParaRPr lang="en-US" altLang="ko-KR" sz="2800" b="1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chemeClr val="bg1"/>
              </a:solidFill>
              <a:latin typeface="+mj-lt"/>
              <a:ea typeface="-윤고딕31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2800" b="1" dirty="0" smtClean="0">
                <a:ln w="6350">
                  <a:solidFill>
                    <a:srgbClr val="272822">
                      <a:alpha val="30000"/>
                    </a:srgbClr>
                  </a:solidFill>
                </a:ln>
                <a:solidFill>
                  <a:srgbClr val="272822"/>
                </a:solidFill>
                <a:latin typeface="+mj-lt"/>
                <a:ea typeface="-윤고딕310" panose="02030504000101010101" pitchFamily="18" charset="-127"/>
              </a:rPr>
              <a:t>서버에서 받은 정보를 브라우저를 통해 시각화</a:t>
            </a:r>
            <a:endParaRPr lang="en-US" altLang="ko-KR" sz="2800" b="1" dirty="0" smtClean="0">
              <a:ln w="6350">
                <a:solidFill>
                  <a:srgbClr val="272822">
                    <a:alpha val="30000"/>
                  </a:srgbClr>
                </a:solidFill>
              </a:ln>
              <a:solidFill>
                <a:srgbClr val="272822"/>
              </a:solidFill>
              <a:latin typeface="+mj-lt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18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2"/>
          <p:cNvSpPr txBox="1"/>
          <p:nvPr/>
        </p:nvSpPr>
        <p:spPr>
          <a:xfrm>
            <a:off x="935138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웹 브라우저</a:t>
            </a:r>
            <a:endParaRPr lang="en-US" altLang="ko-KR" sz="32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3548" y="5233438"/>
            <a:ext cx="8136904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800" b="1" dirty="0" err="1" smtClean="0">
                <a:ln w="6350">
                  <a:solidFill>
                    <a:srgbClr val="272822">
                      <a:alpha val="30000"/>
                    </a:srgbClr>
                  </a:solidFill>
                </a:ln>
                <a:solidFill>
                  <a:schemeClr val="bg1"/>
                </a:solidFill>
                <a:latin typeface="+mj-lt"/>
                <a:ea typeface="-윤고딕310" panose="02030504000101010101" pitchFamily="18" charset="-127"/>
              </a:rPr>
              <a:t>웹페이지를</a:t>
            </a:r>
            <a:r>
              <a:rPr lang="ko-KR" altLang="en-US" sz="2800" b="1" dirty="0" smtClean="0">
                <a:ln w="6350">
                  <a:solidFill>
                    <a:srgbClr val="272822">
                      <a:alpha val="30000"/>
                    </a:srgbClr>
                  </a:solidFill>
                </a:ln>
                <a:solidFill>
                  <a:schemeClr val="bg1"/>
                </a:solidFill>
                <a:latin typeface="+mj-lt"/>
                <a:ea typeface="-윤고딕310" panose="02030504000101010101" pitchFamily="18" charset="-127"/>
              </a:rPr>
              <a:t> 보여주는</a:t>
            </a:r>
            <a:r>
              <a:rPr lang="en-US" altLang="ko-KR" sz="2800" b="1" dirty="0" smtClean="0">
                <a:ln w="6350">
                  <a:solidFill>
                    <a:srgbClr val="272822">
                      <a:alpha val="30000"/>
                    </a:srgbClr>
                  </a:solidFill>
                </a:ln>
                <a:solidFill>
                  <a:schemeClr val="bg1"/>
                </a:solidFill>
                <a:latin typeface="+mj-lt"/>
                <a:ea typeface="-윤고딕310" panose="02030504000101010101" pitchFamily="18" charset="-127"/>
              </a:rPr>
              <a:t> </a:t>
            </a:r>
            <a:r>
              <a:rPr lang="ko-KR" altLang="en-US" sz="2800" b="1" dirty="0" smtClean="0">
                <a:ln w="6350">
                  <a:solidFill>
                    <a:srgbClr val="272822">
                      <a:alpha val="30000"/>
                    </a:srgbClr>
                  </a:solidFill>
                </a:ln>
                <a:solidFill>
                  <a:schemeClr val="bg1"/>
                </a:solidFill>
                <a:latin typeface="+mj-lt"/>
                <a:ea typeface="-윤고딕310" panose="02030504000101010101" pitchFamily="18" charset="-127"/>
              </a:rPr>
              <a:t>클라이언트</a:t>
            </a:r>
            <a:r>
              <a:rPr lang="ko-KR" altLang="en-US" sz="2800" b="1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+mj-lt"/>
                <a:ea typeface="-윤고딕310" panose="02030504000101010101" pitchFamily="18" charset="-127"/>
              </a:rPr>
              <a:t> 프로그램</a:t>
            </a:r>
            <a:endParaRPr lang="en-US" altLang="ko-KR" sz="2800" b="1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chemeClr val="bg1"/>
              </a:solidFill>
              <a:latin typeface="+mj-lt"/>
              <a:ea typeface="-윤고딕31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2800" b="1" dirty="0" smtClean="0">
                <a:ln w="6350">
                  <a:solidFill>
                    <a:srgbClr val="272822">
                      <a:alpha val="30000"/>
                    </a:srgbClr>
                  </a:solidFill>
                </a:ln>
                <a:solidFill>
                  <a:srgbClr val="272822"/>
                </a:solidFill>
                <a:latin typeface="+mj-lt"/>
                <a:ea typeface="-윤고딕310" panose="02030504000101010101" pitchFamily="18" charset="-127"/>
              </a:rPr>
              <a:t>서버에서 받은 정보를 브라우저를 통해 시각화</a:t>
            </a:r>
            <a:endParaRPr lang="en-US" altLang="ko-KR" sz="2800" b="1" dirty="0" smtClean="0">
              <a:ln w="6350">
                <a:solidFill>
                  <a:srgbClr val="272822">
                    <a:alpha val="30000"/>
                  </a:srgbClr>
                </a:solidFill>
              </a:ln>
              <a:solidFill>
                <a:srgbClr val="272822"/>
              </a:solidFill>
              <a:latin typeface="+mj-lt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660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2"/>
          <p:cNvSpPr txBox="1"/>
          <p:nvPr/>
        </p:nvSpPr>
        <p:spPr>
          <a:xfrm>
            <a:off x="935138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웹 브라우저</a:t>
            </a:r>
            <a:endParaRPr lang="en-US" altLang="ko-KR" sz="32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3548" y="5233438"/>
            <a:ext cx="8136904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800" b="1" dirty="0" err="1" smtClean="0">
                <a:ln w="6350">
                  <a:solidFill>
                    <a:srgbClr val="272822">
                      <a:alpha val="30000"/>
                    </a:srgbClr>
                  </a:solidFill>
                </a:ln>
                <a:solidFill>
                  <a:schemeClr val="bg1"/>
                </a:solidFill>
                <a:latin typeface="+mj-lt"/>
                <a:ea typeface="-윤고딕310" panose="02030504000101010101" pitchFamily="18" charset="-127"/>
              </a:rPr>
              <a:t>웹페이지를</a:t>
            </a:r>
            <a:r>
              <a:rPr lang="ko-KR" altLang="en-US" sz="2800" b="1" dirty="0" smtClean="0">
                <a:ln w="6350">
                  <a:solidFill>
                    <a:srgbClr val="272822">
                      <a:alpha val="30000"/>
                    </a:srgbClr>
                  </a:solidFill>
                </a:ln>
                <a:solidFill>
                  <a:schemeClr val="bg1"/>
                </a:solidFill>
                <a:latin typeface="+mj-lt"/>
                <a:ea typeface="-윤고딕310" panose="02030504000101010101" pitchFamily="18" charset="-127"/>
              </a:rPr>
              <a:t> 보여주는</a:t>
            </a:r>
            <a:r>
              <a:rPr lang="en-US" altLang="ko-KR" sz="2800" b="1" dirty="0" smtClean="0">
                <a:ln w="6350">
                  <a:solidFill>
                    <a:srgbClr val="272822">
                      <a:alpha val="30000"/>
                    </a:srgbClr>
                  </a:solidFill>
                </a:ln>
                <a:solidFill>
                  <a:schemeClr val="bg1"/>
                </a:solidFill>
                <a:latin typeface="+mj-lt"/>
                <a:ea typeface="-윤고딕310" panose="02030504000101010101" pitchFamily="18" charset="-127"/>
              </a:rPr>
              <a:t> </a:t>
            </a:r>
            <a:r>
              <a:rPr lang="ko-KR" altLang="en-US" sz="2800" b="1" dirty="0" smtClean="0">
                <a:ln w="6350">
                  <a:solidFill>
                    <a:srgbClr val="272822">
                      <a:alpha val="30000"/>
                    </a:srgbClr>
                  </a:solidFill>
                </a:ln>
                <a:solidFill>
                  <a:schemeClr val="bg1"/>
                </a:solidFill>
                <a:latin typeface="+mj-lt"/>
                <a:ea typeface="-윤고딕310" panose="02030504000101010101" pitchFamily="18" charset="-127"/>
              </a:rPr>
              <a:t>클라이언트</a:t>
            </a:r>
            <a:r>
              <a:rPr lang="ko-KR" altLang="en-US" sz="2800" b="1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+mj-lt"/>
                <a:ea typeface="-윤고딕310" panose="02030504000101010101" pitchFamily="18" charset="-127"/>
              </a:rPr>
              <a:t> 프로그램</a:t>
            </a:r>
            <a:endParaRPr lang="en-US" altLang="ko-KR" sz="2800" b="1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chemeClr val="bg1"/>
              </a:solidFill>
              <a:latin typeface="+mj-lt"/>
              <a:ea typeface="-윤고딕31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2800" b="1" dirty="0" smtClean="0">
                <a:ln w="6350">
                  <a:solidFill>
                    <a:srgbClr val="272822">
                      <a:alpha val="30000"/>
                    </a:srgbClr>
                  </a:solidFill>
                </a:ln>
                <a:solidFill>
                  <a:srgbClr val="FFFF00"/>
                </a:solidFill>
                <a:latin typeface="+mj-lt"/>
                <a:ea typeface="-윤고딕310" panose="02030504000101010101" pitchFamily="18" charset="-127"/>
              </a:rPr>
              <a:t>서버에서 받은 정보</a:t>
            </a:r>
            <a:r>
              <a:rPr lang="ko-KR" altLang="en-US" sz="2800" b="1" dirty="0" smtClean="0">
                <a:ln w="6350">
                  <a:solidFill>
                    <a:srgbClr val="272822">
                      <a:alpha val="30000"/>
                    </a:srgbClr>
                  </a:solidFill>
                </a:ln>
                <a:solidFill>
                  <a:srgbClr val="272822"/>
                </a:solidFill>
                <a:latin typeface="+mj-lt"/>
                <a:ea typeface="-윤고딕310" panose="02030504000101010101" pitchFamily="18" charset="-127"/>
              </a:rPr>
              <a:t>를 브라우저를 통해 시각화</a:t>
            </a:r>
            <a:endParaRPr lang="en-US" altLang="ko-KR" sz="2800" b="1" dirty="0" smtClean="0">
              <a:ln w="6350">
                <a:solidFill>
                  <a:srgbClr val="272822">
                    <a:alpha val="30000"/>
                  </a:srgbClr>
                </a:solidFill>
              </a:ln>
              <a:solidFill>
                <a:srgbClr val="272822"/>
              </a:solidFill>
              <a:latin typeface="+mj-lt"/>
              <a:ea typeface="-윤고딕310" panose="020305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-505" b="1483"/>
          <a:stretch/>
        </p:blipFill>
        <p:spPr>
          <a:xfrm>
            <a:off x="1840053" y="1949447"/>
            <a:ext cx="5463893" cy="295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37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2"/>
          <p:cNvSpPr txBox="1"/>
          <p:nvPr/>
        </p:nvSpPr>
        <p:spPr>
          <a:xfrm>
            <a:off x="935138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웹 브라우저</a:t>
            </a:r>
            <a:endParaRPr lang="en-US" altLang="ko-KR" sz="32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3548" y="5233438"/>
            <a:ext cx="8136904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800" b="1" dirty="0" err="1" smtClean="0">
                <a:ln w="6350">
                  <a:solidFill>
                    <a:srgbClr val="272822">
                      <a:alpha val="30000"/>
                    </a:srgbClr>
                  </a:solidFill>
                </a:ln>
                <a:solidFill>
                  <a:schemeClr val="bg1"/>
                </a:solidFill>
                <a:latin typeface="+mj-lt"/>
                <a:ea typeface="-윤고딕310" panose="02030504000101010101" pitchFamily="18" charset="-127"/>
              </a:rPr>
              <a:t>웹페이지를</a:t>
            </a:r>
            <a:r>
              <a:rPr lang="ko-KR" altLang="en-US" sz="2800" b="1" dirty="0" smtClean="0">
                <a:ln w="6350">
                  <a:solidFill>
                    <a:srgbClr val="272822">
                      <a:alpha val="30000"/>
                    </a:srgbClr>
                  </a:solidFill>
                </a:ln>
                <a:solidFill>
                  <a:schemeClr val="bg1"/>
                </a:solidFill>
                <a:latin typeface="+mj-lt"/>
                <a:ea typeface="-윤고딕310" panose="02030504000101010101" pitchFamily="18" charset="-127"/>
              </a:rPr>
              <a:t> 보여주는</a:t>
            </a:r>
            <a:r>
              <a:rPr lang="en-US" altLang="ko-KR" sz="2800" b="1" dirty="0" smtClean="0">
                <a:ln w="6350">
                  <a:solidFill>
                    <a:srgbClr val="272822">
                      <a:alpha val="30000"/>
                    </a:srgbClr>
                  </a:solidFill>
                </a:ln>
                <a:solidFill>
                  <a:schemeClr val="bg1"/>
                </a:solidFill>
                <a:latin typeface="+mj-lt"/>
                <a:ea typeface="-윤고딕310" panose="02030504000101010101" pitchFamily="18" charset="-127"/>
              </a:rPr>
              <a:t> </a:t>
            </a:r>
            <a:r>
              <a:rPr lang="ko-KR" altLang="en-US" sz="2800" b="1" dirty="0" smtClean="0">
                <a:ln w="6350">
                  <a:solidFill>
                    <a:srgbClr val="272822">
                      <a:alpha val="30000"/>
                    </a:srgbClr>
                  </a:solidFill>
                </a:ln>
                <a:solidFill>
                  <a:schemeClr val="bg1"/>
                </a:solidFill>
                <a:latin typeface="+mj-lt"/>
                <a:ea typeface="-윤고딕310" panose="02030504000101010101" pitchFamily="18" charset="-127"/>
              </a:rPr>
              <a:t>클라이언트</a:t>
            </a:r>
            <a:r>
              <a:rPr lang="ko-KR" altLang="en-US" sz="2800" b="1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+mj-lt"/>
                <a:ea typeface="-윤고딕310" panose="02030504000101010101" pitchFamily="18" charset="-127"/>
              </a:rPr>
              <a:t> 프로그램</a:t>
            </a:r>
            <a:endParaRPr lang="en-US" altLang="ko-KR" sz="2800" b="1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chemeClr val="bg1"/>
              </a:solidFill>
              <a:latin typeface="+mj-lt"/>
              <a:ea typeface="-윤고딕31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2800" b="1" dirty="0" smtClean="0">
                <a:ln w="6350">
                  <a:solidFill>
                    <a:srgbClr val="272822">
                      <a:alpha val="30000"/>
                    </a:srgbClr>
                  </a:solidFill>
                </a:ln>
                <a:solidFill>
                  <a:schemeClr val="bg1"/>
                </a:solidFill>
                <a:latin typeface="+mj-lt"/>
                <a:ea typeface="-윤고딕310" panose="02030504000101010101" pitchFamily="18" charset="-127"/>
              </a:rPr>
              <a:t>서버에서 받은 정보를 브라우저를 통해 </a:t>
            </a:r>
            <a:r>
              <a:rPr lang="ko-KR" altLang="en-US" sz="2800" b="1" dirty="0" smtClean="0">
                <a:ln w="6350">
                  <a:solidFill>
                    <a:srgbClr val="272822">
                      <a:alpha val="30000"/>
                    </a:srgbClr>
                  </a:solidFill>
                </a:ln>
                <a:solidFill>
                  <a:srgbClr val="FFFF00"/>
                </a:solidFill>
                <a:latin typeface="+mj-lt"/>
                <a:ea typeface="-윤고딕310" panose="02030504000101010101" pitchFamily="18" charset="-127"/>
              </a:rPr>
              <a:t>시각화</a:t>
            </a:r>
            <a:endParaRPr lang="en-US" altLang="ko-KR" sz="2800" b="1" dirty="0" smtClean="0">
              <a:ln w="6350">
                <a:solidFill>
                  <a:srgbClr val="272822">
                    <a:alpha val="30000"/>
                  </a:srgbClr>
                </a:solidFill>
              </a:ln>
              <a:solidFill>
                <a:srgbClr val="FFFF00"/>
              </a:solidFill>
              <a:latin typeface="+mj-lt"/>
              <a:ea typeface="-윤고딕310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053" y="1954399"/>
            <a:ext cx="5463893" cy="294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2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/>
          <p:cNvSpPr txBox="1"/>
          <p:nvPr/>
        </p:nvSpPr>
        <p:spPr>
          <a:xfrm>
            <a:off x="935138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IP </a:t>
            </a:r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주소</a:t>
            </a:r>
            <a:endParaRPr lang="en-US" altLang="ko-KR" sz="32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3548" y="5233438"/>
            <a:ext cx="8136904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800" dirty="0" smtClean="0">
                <a:ln w="6350">
                  <a:solidFill>
                    <a:srgbClr val="272822">
                      <a:alpha val="30000"/>
                    </a:srgbClr>
                  </a:solidFill>
                </a:ln>
                <a:solidFill>
                  <a:schemeClr val="bg1"/>
                </a:solidFill>
                <a:latin typeface="+mj-lt"/>
                <a:ea typeface="-윤고딕310" panose="02030504000101010101" pitchFamily="18" charset="-127"/>
              </a:rPr>
              <a:t>컴퓨터와 통신장비에 부여되는 </a:t>
            </a:r>
            <a:r>
              <a:rPr lang="ko-KR" altLang="en-US" sz="2800" b="1" dirty="0" smtClean="0">
                <a:ln w="6350">
                  <a:solidFill>
                    <a:srgbClr val="272822">
                      <a:alpha val="30000"/>
                    </a:srgbClr>
                  </a:solidFill>
                </a:ln>
                <a:solidFill>
                  <a:srgbClr val="FFFF00"/>
                </a:solidFill>
                <a:latin typeface="+mj-lt"/>
                <a:ea typeface="-윤고딕310" panose="02030504000101010101" pitchFamily="18" charset="-127"/>
              </a:rPr>
              <a:t>고유 주소</a:t>
            </a:r>
            <a:endParaRPr lang="en-US" altLang="ko-KR" sz="2800" b="1" dirty="0" smtClean="0">
              <a:ln w="6350">
                <a:solidFill>
                  <a:srgbClr val="272822">
                    <a:alpha val="30000"/>
                  </a:srgbClr>
                </a:solidFill>
              </a:ln>
              <a:solidFill>
                <a:srgbClr val="FFFF00"/>
              </a:solidFill>
              <a:latin typeface="+mj-lt"/>
              <a:ea typeface="-윤고딕31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-KR" sz="2800" dirty="0" smtClean="0">
                <a:ln w="6350">
                  <a:solidFill>
                    <a:srgbClr val="272822">
                      <a:alpha val="30000"/>
                    </a:srgbClr>
                  </a:solidFill>
                </a:ln>
                <a:solidFill>
                  <a:schemeClr val="bg1"/>
                </a:solidFill>
                <a:latin typeface="+mj-lt"/>
                <a:ea typeface="-윤고딕310" panose="02030504000101010101" pitchFamily="18" charset="-127"/>
              </a:rPr>
              <a:t>IP</a:t>
            </a:r>
            <a:r>
              <a:rPr lang="ko-KR" altLang="en-US" sz="2800" dirty="0" smtClean="0">
                <a:ln w="6350">
                  <a:solidFill>
                    <a:srgbClr val="272822">
                      <a:alpha val="30000"/>
                    </a:srgbClr>
                  </a:solidFill>
                </a:ln>
                <a:solidFill>
                  <a:schemeClr val="bg1"/>
                </a:solidFill>
                <a:latin typeface="+mj-lt"/>
                <a:ea typeface="-윤고딕310" panose="02030504000101010101" pitchFamily="18" charset="-127"/>
              </a:rPr>
              <a:t>주소를 사용하여 통신 </a:t>
            </a:r>
            <a:r>
              <a:rPr lang="en-US" altLang="ko-KR" sz="2800" smtClean="0">
                <a:ln w="6350">
                  <a:solidFill>
                    <a:srgbClr val="272822">
                      <a:alpha val="30000"/>
                    </a:srgbClr>
                  </a:solidFill>
                </a:ln>
                <a:solidFill>
                  <a:schemeClr val="bg1"/>
                </a:solidFill>
                <a:latin typeface="+mj-lt"/>
                <a:ea typeface="-윤고딕310" panose="02030504000101010101" pitchFamily="18" charset="-127"/>
              </a:rPr>
              <a:t>[0.0.0.0 ~ 255.255.255.255</a:t>
            </a:r>
            <a:r>
              <a:rPr lang="en-US" altLang="ko-KR" sz="2800" dirty="0" smtClean="0">
                <a:ln w="6350">
                  <a:solidFill>
                    <a:srgbClr val="272822">
                      <a:alpha val="30000"/>
                    </a:srgbClr>
                  </a:solidFill>
                </a:ln>
                <a:solidFill>
                  <a:schemeClr val="bg1"/>
                </a:solidFill>
                <a:latin typeface="+mj-lt"/>
                <a:ea typeface="-윤고딕310" panose="02030504000101010101" pitchFamily="18" charset="-127"/>
              </a:rPr>
              <a:t>]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600" y="1786466"/>
            <a:ext cx="4342799" cy="328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7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725" y="1200150"/>
            <a:ext cx="516255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9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35138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도메인</a:t>
            </a:r>
            <a:endParaRPr lang="en-US" altLang="ko-KR" sz="32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320" y="1666714"/>
            <a:ext cx="5145360" cy="35245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3548" y="5233438"/>
            <a:ext cx="8136904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800" dirty="0" smtClean="0">
                <a:ln w="6350">
                  <a:solidFill>
                    <a:srgbClr val="272822">
                      <a:alpha val="30000"/>
                    </a:srgbClr>
                  </a:solidFill>
                </a:ln>
                <a:solidFill>
                  <a:schemeClr val="bg1"/>
                </a:solidFill>
                <a:latin typeface="+mj-lt"/>
                <a:ea typeface="-윤고딕310" panose="02030504000101010101" pitchFamily="18" charset="-127"/>
              </a:rPr>
              <a:t>사람이 기억하기 쉽</a:t>
            </a:r>
            <a:r>
              <a:rPr lang="ko-KR" altLang="en-US" sz="2800" dirty="0">
                <a:ln w="6350">
                  <a:solidFill>
                    <a:srgbClr val="272822">
                      <a:alpha val="30000"/>
                    </a:srgbClr>
                  </a:solidFill>
                </a:ln>
                <a:solidFill>
                  <a:schemeClr val="bg1"/>
                </a:solidFill>
                <a:latin typeface="+mj-lt"/>
                <a:ea typeface="-윤고딕310" panose="02030504000101010101" pitchFamily="18" charset="-127"/>
              </a:rPr>
              <a:t>게</a:t>
            </a:r>
            <a:r>
              <a:rPr lang="ko-KR" altLang="en-US" sz="2800" dirty="0" smtClean="0">
                <a:ln w="6350">
                  <a:solidFill>
                    <a:srgbClr val="272822">
                      <a:alpha val="30000"/>
                    </a:srgbClr>
                  </a:solidFill>
                </a:ln>
                <a:solidFill>
                  <a:schemeClr val="bg1"/>
                </a:solidFill>
                <a:latin typeface="+mj-lt"/>
                <a:ea typeface="-윤고딕310" panose="02030504000101010101" pitchFamily="18" charset="-127"/>
              </a:rPr>
              <a:t> </a:t>
            </a:r>
            <a:r>
              <a:rPr lang="ko-KR" altLang="en-US" sz="2800" smtClean="0">
                <a:ln w="6350">
                  <a:solidFill>
                    <a:srgbClr val="272822">
                      <a:alpha val="30000"/>
                    </a:srgbClr>
                  </a:solidFill>
                </a:ln>
                <a:solidFill>
                  <a:schemeClr val="bg1"/>
                </a:solidFill>
                <a:latin typeface="+mj-lt"/>
                <a:ea typeface="-윤고딕310" panose="02030504000101010101" pitchFamily="18" charset="-127"/>
              </a:rPr>
              <a:t>지정된 </a:t>
            </a:r>
            <a:r>
              <a:rPr lang="ko-KR" altLang="en-US" sz="2800" b="1" smtClean="0">
                <a:ln w="6350">
                  <a:solidFill>
                    <a:srgbClr val="272822">
                      <a:alpha val="30000"/>
                    </a:srgbClr>
                  </a:solidFill>
                </a:ln>
                <a:solidFill>
                  <a:srgbClr val="FFFF00"/>
                </a:solidFill>
                <a:latin typeface="+mj-lt"/>
                <a:ea typeface="-윤고딕310" panose="02030504000101010101" pitchFamily="18" charset="-127"/>
              </a:rPr>
              <a:t>이름 </a:t>
            </a:r>
            <a:r>
              <a:rPr lang="ko-KR" altLang="en-US" sz="2800" b="1" dirty="0" smtClean="0">
                <a:ln w="6350">
                  <a:solidFill>
                    <a:srgbClr val="272822">
                      <a:alpha val="30000"/>
                    </a:srgbClr>
                  </a:solidFill>
                </a:ln>
                <a:solidFill>
                  <a:srgbClr val="FFFF00"/>
                </a:solidFill>
                <a:latin typeface="+mj-lt"/>
                <a:ea typeface="-윤고딕310" panose="02030504000101010101" pitchFamily="18" charset="-127"/>
              </a:rPr>
              <a:t>주소</a:t>
            </a:r>
            <a:endParaRPr lang="en-US" altLang="ko-KR" sz="2800" b="1" dirty="0" smtClean="0">
              <a:ln w="6350">
                <a:solidFill>
                  <a:srgbClr val="272822">
                    <a:alpha val="30000"/>
                  </a:srgbClr>
                </a:solidFill>
              </a:ln>
              <a:solidFill>
                <a:srgbClr val="FFFF00"/>
              </a:solidFill>
              <a:latin typeface="+mj-lt"/>
              <a:ea typeface="-윤고딕31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-KR" sz="2800" dirty="0" smtClean="0">
                <a:ln w="6350">
                  <a:solidFill>
                    <a:srgbClr val="272822">
                      <a:alpha val="30000"/>
                    </a:srgbClr>
                  </a:solidFill>
                </a:ln>
                <a:solidFill>
                  <a:schemeClr val="bg1"/>
                </a:solidFill>
                <a:latin typeface="+mj-lt"/>
                <a:ea typeface="-윤고딕310" panose="02030504000101010101" pitchFamily="18" charset="-127"/>
              </a:rPr>
              <a:t>“216.239.32.21” </a:t>
            </a:r>
            <a:r>
              <a:rPr lang="ko-KR" altLang="en-US" sz="2800" dirty="0" smtClean="0">
                <a:ln w="6350">
                  <a:solidFill>
                    <a:srgbClr val="272822">
                      <a:alpha val="30000"/>
                    </a:srgbClr>
                  </a:solidFill>
                </a:ln>
                <a:solidFill>
                  <a:schemeClr val="bg1"/>
                </a:solidFill>
                <a:latin typeface="+mj-lt"/>
                <a:ea typeface="-윤고딕310" panose="02030504000101010101" pitchFamily="18" charset="-127"/>
              </a:rPr>
              <a:t>대신 </a:t>
            </a:r>
            <a:r>
              <a:rPr lang="en-US" altLang="ko-KR" sz="2800" dirty="0" smtClean="0">
                <a:ln w="6350">
                  <a:solidFill>
                    <a:srgbClr val="272822">
                      <a:alpha val="30000"/>
                    </a:srgbClr>
                  </a:solidFill>
                </a:ln>
                <a:solidFill>
                  <a:schemeClr val="bg1"/>
                </a:solidFill>
                <a:latin typeface="+mj-lt"/>
                <a:ea typeface="-윤고딕310" panose="02030504000101010101" pitchFamily="18" charset="-127"/>
              </a:rPr>
              <a:t>“pjhjohn.com”</a:t>
            </a:r>
          </a:p>
        </p:txBody>
      </p:sp>
    </p:spTree>
    <p:extLst>
      <p:ext uri="{BB962C8B-B14F-4D97-AF65-F5344CB8AC3E}">
        <p14:creationId xmlns:p14="http://schemas.microsoft.com/office/powerpoint/2010/main" val="309800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/>
          <p:cNvSpPr txBox="1"/>
          <p:nvPr/>
        </p:nvSpPr>
        <p:spPr>
          <a:xfrm>
            <a:off x="935138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DNS (Domain Name System)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548" y="5233438"/>
            <a:ext cx="8136904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800" dirty="0" smtClean="0">
                <a:ln w="6350">
                  <a:solidFill>
                    <a:srgbClr val="272822">
                      <a:alpha val="30000"/>
                    </a:srgbClr>
                  </a:solidFill>
                </a:ln>
                <a:solidFill>
                  <a:schemeClr val="bg1"/>
                </a:solidFill>
                <a:latin typeface="+mj-lt"/>
                <a:ea typeface="-윤고딕310" panose="02030504000101010101" pitchFamily="18" charset="-127"/>
              </a:rPr>
              <a:t>도메인을 </a:t>
            </a:r>
            <a:r>
              <a:rPr lang="en-US" altLang="ko-KR" sz="2800" dirty="0" smtClean="0">
                <a:ln w="6350">
                  <a:solidFill>
                    <a:srgbClr val="272822">
                      <a:alpha val="30000"/>
                    </a:srgbClr>
                  </a:solidFill>
                </a:ln>
                <a:solidFill>
                  <a:schemeClr val="bg1"/>
                </a:solidFill>
                <a:latin typeface="+mj-lt"/>
                <a:ea typeface="-윤고딕310" panose="02030504000101010101" pitchFamily="18" charset="-127"/>
              </a:rPr>
              <a:t>IP</a:t>
            </a:r>
            <a:r>
              <a:rPr lang="ko-KR" altLang="en-US" sz="2800" dirty="0" smtClean="0">
                <a:ln w="6350">
                  <a:solidFill>
                    <a:srgbClr val="272822">
                      <a:alpha val="30000"/>
                    </a:srgbClr>
                  </a:solidFill>
                </a:ln>
                <a:solidFill>
                  <a:schemeClr val="bg1"/>
                </a:solidFill>
                <a:latin typeface="+mj-lt"/>
                <a:ea typeface="-윤고딕310" panose="02030504000101010101" pitchFamily="18" charset="-127"/>
              </a:rPr>
              <a:t>주소로 변경해주는 </a:t>
            </a:r>
            <a:r>
              <a:rPr lang="ko-KR" altLang="en-US" sz="2800" b="1" dirty="0" smtClean="0">
                <a:ln w="6350">
                  <a:solidFill>
                    <a:srgbClr val="272822">
                      <a:alpha val="30000"/>
                    </a:srgbClr>
                  </a:solidFill>
                </a:ln>
                <a:solidFill>
                  <a:srgbClr val="FFFF00"/>
                </a:solidFill>
                <a:latin typeface="+mj-lt"/>
                <a:ea typeface="-윤고딕310" panose="02030504000101010101" pitchFamily="18" charset="-127"/>
              </a:rPr>
              <a:t>전화번호부 기능</a:t>
            </a:r>
            <a:endParaRPr lang="en-US" altLang="ko-KR" sz="2800" b="1" dirty="0" smtClean="0">
              <a:ln w="6350">
                <a:solidFill>
                  <a:srgbClr val="272822">
                    <a:alpha val="30000"/>
                  </a:srgbClr>
                </a:solidFill>
              </a:ln>
              <a:solidFill>
                <a:srgbClr val="FFFF00"/>
              </a:solidFill>
              <a:latin typeface="+mj-lt"/>
              <a:ea typeface="-윤고딕31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-KR" sz="2800" smtClean="0">
                <a:ln w="6350">
                  <a:solidFill>
                    <a:srgbClr val="272822">
                      <a:alpha val="30000"/>
                    </a:srgbClr>
                  </a:solidFill>
                </a:ln>
                <a:solidFill>
                  <a:schemeClr val="bg1"/>
                </a:solidFill>
                <a:latin typeface="+mj-lt"/>
                <a:ea typeface="-윤고딕310" panose="02030504000101010101" pitchFamily="18" charset="-127"/>
              </a:rPr>
              <a:t>“pjhjohn.com</a:t>
            </a:r>
            <a:r>
              <a:rPr lang="en-US" altLang="ko-KR" sz="2800" dirty="0" smtClean="0">
                <a:ln w="6350">
                  <a:solidFill>
                    <a:srgbClr val="272822">
                      <a:alpha val="30000"/>
                    </a:srgbClr>
                  </a:solidFill>
                </a:ln>
                <a:solidFill>
                  <a:schemeClr val="bg1"/>
                </a:solidFill>
                <a:latin typeface="+mj-lt"/>
                <a:ea typeface="-윤고딕310" panose="02030504000101010101" pitchFamily="18" charset="-127"/>
              </a:rPr>
              <a:t>” </a:t>
            </a:r>
            <a:r>
              <a:rPr lang="en-US" altLang="ko-KR" sz="2800" dirty="0" smtClean="0">
                <a:ln w="6350">
                  <a:solidFill>
                    <a:srgbClr val="272822">
                      <a:alpha val="30000"/>
                    </a:srgbClr>
                  </a:solidFill>
                </a:ln>
                <a:solidFill>
                  <a:schemeClr val="bg1"/>
                </a:solidFill>
                <a:latin typeface="+mj-lt"/>
                <a:ea typeface="-윤고딕310" panose="02030504000101010101" pitchFamily="18" charset="-127"/>
                <a:sym typeface="Wingdings" panose="05000000000000000000" pitchFamily="2" charset="2"/>
              </a:rPr>
              <a:t></a:t>
            </a:r>
            <a:r>
              <a:rPr lang="en-US" altLang="ko-KR" sz="2800" dirty="0">
                <a:ln w="6350">
                  <a:solidFill>
                    <a:srgbClr val="272822">
                      <a:alpha val="30000"/>
                    </a:srgbClr>
                  </a:solidFill>
                </a:ln>
                <a:solidFill>
                  <a:schemeClr val="bg1"/>
                </a:solidFill>
                <a:ea typeface="-윤고딕310" panose="02030504000101010101" pitchFamily="18" charset="-127"/>
              </a:rPr>
              <a:t> </a:t>
            </a:r>
            <a:r>
              <a:rPr lang="en-US" altLang="ko-KR" sz="2800">
                <a:ln w="6350">
                  <a:solidFill>
                    <a:srgbClr val="272822">
                      <a:alpha val="30000"/>
                    </a:srgbClr>
                  </a:solidFill>
                </a:ln>
                <a:solidFill>
                  <a:schemeClr val="bg1"/>
                </a:solidFill>
                <a:ea typeface="-윤고딕310" panose="02030504000101010101" pitchFamily="18" charset="-127"/>
              </a:rPr>
              <a:t>“</a:t>
            </a:r>
            <a:r>
              <a:rPr lang="en-US" altLang="ko-KR" sz="2800" smtClean="0">
                <a:ln w="6350">
                  <a:solidFill>
                    <a:srgbClr val="272822">
                      <a:alpha val="30000"/>
                    </a:srgbClr>
                  </a:solidFill>
                </a:ln>
                <a:solidFill>
                  <a:schemeClr val="bg1"/>
                </a:solidFill>
                <a:ea typeface="-윤고딕310" panose="02030504000101010101" pitchFamily="18" charset="-127"/>
              </a:rPr>
              <a:t>216.239.32.21</a:t>
            </a:r>
            <a:r>
              <a:rPr lang="en-US" altLang="ko-KR" sz="2800" dirty="0" smtClean="0">
                <a:ln w="6350">
                  <a:solidFill>
                    <a:srgbClr val="272822">
                      <a:alpha val="30000"/>
                    </a:srgbClr>
                  </a:solidFill>
                </a:ln>
                <a:solidFill>
                  <a:schemeClr val="bg1"/>
                </a:solidFill>
                <a:ea typeface="-윤고딕310" panose="02030504000101010101" pitchFamily="18" charset="-127"/>
              </a:rPr>
              <a:t>”</a:t>
            </a:r>
            <a:endParaRPr lang="en-US" altLang="ko-KR" sz="2800" dirty="0" smtClean="0">
              <a:ln w="6350">
                <a:solidFill>
                  <a:srgbClr val="272822">
                    <a:alpha val="30000"/>
                  </a:srgbClr>
                </a:solidFill>
              </a:ln>
              <a:solidFill>
                <a:schemeClr val="bg1"/>
              </a:solidFill>
              <a:latin typeface="+mj-lt"/>
              <a:ea typeface="-윤고딕310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283" y="1775284"/>
            <a:ext cx="3307432" cy="33074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71899" y="2060848"/>
            <a:ext cx="1800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dirty="0" smtClean="0">
                <a:solidFill>
                  <a:schemeClr val="bg1"/>
                </a:solidFill>
              </a:rPr>
              <a:t>Domain</a:t>
            </a:r>
            <a:endParaRPr lang="ko-KR" alt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87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052" y="1954399"/>
            <a:ext cx="5463893" cy="2949202"/>
          </a:xfrm>
          <a:prstGeom prst="rect">
            <a:avLst/>
          </a:prstGeom>
        </p:spPr>
      </p:pic>
      <p:sp>
        <p:nvSpPr>
          <p:cNvPr id="10" name="TextBox 12"/>
          <p:cNvSpPr txBox="1"/>
          <p:nvPr/>
        </p:nvSpPr>
        <p:spPr>
          <a:xfrm>
            <a:off x="935138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DNS </a:t>
            </a:r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작동 순서</a:t>
            </a:r>
            <a:endParaRPr lang="en-US" altLang="ko-KR" sz="32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3548" y="5233438"/>
            <a:ext cx="813690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800" b="1" dirty="0" smtClean="0">
                <a:ln w="6350">
                  <a:solidFill>
                    <a:srgbClr val="272822">
                      <a:alpha val="30000"/>
                    </a:srgbClr>
                  </a:solidFill>
                </a:ln>
                <a:solidFill>
                  <a:schemeClr val="bg1"/>
                </a:solidFill>
                <a:latin typeface="+mj-lt"/>
                <a:ea typeface="-윤고딕310" panose="02030504000101010101" pitchFamily="18" charset="-127"/>
              </a:rPr>
              <a:t>브라우저 </a:t>
            </a:r>
            <a:r>
              <a:rPr lang="en-US" altLang="ko-KR" sz="2800" b="1" dirty="0" smtClean="0">
                <a:ln w="6350">
                  <a:solidFill>
                    <a:srgbClr val="272822">
                      <a:alpha val="30000"/>
                    </a:srgbClr>
                  </a:solidFill>
                </a:ln>
                <a:solidFill>
                  <a:schemeClr val="bg1"/>
                </a:solidFill>
                <a:latin typeface="+mj-lt"/>
                <a:ea typeface="-윤고딕310" panose="02030504000101010101" pitchFamily="18" charset="-127"/>
              </a:rPr>
              <a:t>: </a:t>
            </a:r>
            <a:r>
              <a:rPr lang="en-US" altLang="ko-KR" sz="2800" b="1" smtClean="0">
                <a:ln w="6350">
                  <a:solidFill>
                    <a:srgbClr val="272822">
                      <a:alpha val="30000"/>
                    </a:srgbClr>
                  </a:solidFill>
                </a:ln>
                <a:solidFill>
                  <a:schemeClr val="bg1"/>
                </a:solidFill>
                <a:latin typeface="+mj-lt"/>
                <a:ea typeface="-윤고딕310" panose="02030504000101010101" pitchFamily="18" charset="-127"/>
              </a:rPr>
              <a:t>“www.google.com</a:t>
            </a:r>
            <a:r>
              <a:rPr lang="en-US" altLang="ko-KR" sz="2800" b="1" dirty="0" smtClean="0">
                <a:ln w="6350">
                  <a:solidFill>
                    <a:srgbClr val="272822">
                      <a:alpha val="30000"/>
                    </a:srgbClr>
                  </a:solidFill>
                </a:ln>
                <a:solidFill>
                  <a:schemeClr val="bg1"/>
                </a:solidFill>
                <a:latin typeface="+mj-lt"/>
                <a:ea typeface="-윤고딕310" panose="02030504000101010101" pitchFamily="18" charset="-127"/>
              </a:rPr>
              <a:t>”</a:t>
            </a:r>
            <a:endParaRPr lang="en-US" altLang="ko-KR" sz="2800" b="1" dirty="0" smtClean="0">
              <a:ln w="6350">
                <a:solidFill>
                  <a:srgbClr val="272822">
                    <a:alpha val="30000"/>
                  </a:srgbClr>
                </a:solidFill>
              </a:ln>
              <a:solidFill>
                <a:srgbClr val="FFFF00"/>
              </a:solidFill>
              <a:latin typeface="+mj-lt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43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2557462"/>
            <a:ext cx="2619375" cy="1743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919" y="1877107"/>
            <a:ext cx="4664159" cy="3103786"/>
          </a:xfrm>
          <a:prstGeom prst="rect">
            <a:avLst/>
          </a:prstGeom>
        </p:spPr>
      </p:pic>
      <p:sp>
        <p:nvSpPr>
          <p:cNvPr id="7" name="TextBox 12"/>
          <p:cNvSpPr txBox="1"/>
          <p:nvPr/>
        </p:nvSpPr>
        <p:spPr>
          <a:xfrm>
            <a:off x="935138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DNS </a:t>
            </a:r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작동 순서</a:t>
            </a:r>
            <a:endParaRPr lang="en-US" altLang="ko-KR" sz="32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3546" y="4399501"/>
            <a:ext cx="8136904" cy="61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800" b="1" dirty="0" smtClean="0">
                <a:ln w="6350">
                  <a:solidFill>
                    <a:srgbClr val="272822">
                      <a:alpha val="30000"/>
                    </a:srgbClr>
                  </a:solidFill>
                </a:ln>
                <a:solidFill>
                  <a:schemeClr val="bg1"/>
                </a:solidFill>
                <a:latin typeface="-윤고딕340" panose="02030504000101010101" charset="-127"/>
                <a:ea typeface="-윤고딕340" panose="02030504000101010101" charset="-127"/>
              </a:rPr>
              <a:t>DOMAIN NAME SERVER</a:t>
            </a:r>
            <a:endParaRPr lang="en-US" altLang="ko-KR" sz="2800" b="1" dirty="0" smtClean="0">
              <a:ln w="6350">
                <a:solidFill>
                  <a:srgbClr val="272822">
                    <a:alpha val="30000"/>
                  </a:srgbClr>
                </a:solidFill>
              </a:ln>
              <a:solidFill>
                <a:srgbClr val="FFFF00"/>
              </a:solidFill>
              <a:latin typeface="-윤고딕340" panose="02030504000101010101" charset="-127"/>
              <a:ea typeface="-윤고딕340" panose="02030504000101010101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3548" y="5233438"/>
            <a:ext cx="8136904" cy="1179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800" b="1" smtClean="0">
                <a:ln w="6350">
                  <a:solidFill>
                    <a:srgbClr val="272822">
                      <a:alpha val="30000"/>
                    </a:srgbClr>
                  </a:solidFill>
                </a:ln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“www.google.com</a:t>
            </a:r>
            <a:r>
              <a:rPr lang="en-US" altLang="ko-KR" sz="2800" b="1" dirty="0" smtClean="0">
                <a:ln w="6350">
                  <a:solidFill>
                    <a:srgbClr val="272822">
                      <a:alpha val="30000"/>
                    </a:srgbClr>
                  </a:solidFill>
                </a:ln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”</a:t>
            </a:r>
            <a:r>
              <a:rPr lang="en-US" altLang="ko-KR" sz="2800" b="1" dirty="0">
                <a:ln w="6350">
                  <a:solidFill>
                    <a:srgbClr val="272822">
                      <a:alpha val="30000"/>
                    </a:srgbClr>
                  </a:solidFill>
                </a:ln>
                <a:solidFill>
                  <a:srgbClr val="FFFF00"/>
                </a:solidFill>
                <a:latin typeface="-윤고딕310" panose="02030504000101010101" charset="-127"/>
                <a:ea typeface="-윤고딕310" panose="02030504000101010101" charset="-127"/>
              </a:rPr>
              <a:t> </a:t>
            </a:r>
            <a:r>
              <a:rPr lang="en-US" altLang="ko-KR" sz="2800" b="1" smtClean="0">
                <a:ln w="6350">
                  <a:solidFill>
                    <a:srgbClr val="272822">
                      <a:alpha val="30000"/>
                    </a:srgbClr>
                  </a:solidFill>
                </a:ln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  <a:sym typeface="Wingdings" panose="05000000000000000000" pitchFamily="2" charset="2"/>
              </a:rPr>
              <a:t> </a:t>
            </a:r>
            <a:r>
              <a:rPr lang="en-US" altLang="ko-KR" sz="2800" b="1" smtClean="0">
                <a:ln w="6350">
                  <a:solidFill>
                    <a:srgbClr val="272822">
                      <a:alpha val="30000"/>
                    </a:srgbClr>
                  </a:solidFill>
                </a:ln>
                <a:solidFill>
                  <a:srgbClr val="FFFF00"/>
                </a:solidFill>
                <a:latin typeface="-윤고딕310" panose="02030504000101010101" charset="-127"/>
                <a:ea typeface="-윤고딕310" panose="02030504000101010101" charset="-127"/>
              </a:rPr>
              <a:t>74.125.224.72</a:t>
            </a:r>
            <a:endParaRPr lang="en-US" altLang="ko-KR" sz="2800" b="1" dirty="0">
              <a:ln w="6350">
                <a:solidFill>
                  <a:srgbClr val="272822">
                    <a:alpha val="30000"/>
                  </a:srgbClr>
                </a:solidFill>
              </a:ln>
              <a:solidFill>
                <a:srgbClr val="FFFF00"/>
              </a:solidFill>
              <a:latin typeface="-윤고딕310" panose="02030504000101010101" charset="-127"/>
              <a:ea typeface="-윤고딕310" panose="02030504000101010101" charset="-127"/>
            </a:endParaRPr>
          </a:p>
          <a:p>
            <a:pPr algn="ctr">
              <a:lnSpc>
                <a:spcPct val="130000"/>
              </a:lnSpc>
            </a:pPr>
            <a:endParaRPr lang="en-US" altLang="ko-KR" sz="2800" b="1" dirty="0" smtClean="0">
              <a:ln w="6350">
                <a:solidFill>
                  <a:srgbClr val="272822">
                    <a:alpha val="30000"/>
                  </a:srgbClr>
                </a:solidFill>
              </a:ln>
              <a:solidFill>
                <a:srgbClr val="FFFF00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934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2"/>
          <p:cNvSpPr txBox="1"/>
          <p:nvPr/>
        </p:nvSpPr>
        <p:spPr>
          <a:xfrm>
            <a:off x="935138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DNS </a:t>
            </a:r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작동 순서</a:t>
            </a:r>
            <a:endParaRPr lang="en-US" altLang="ko-KR" sz="32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052" y="1954399"/>
            <a:ext cx="5463893" cy="29492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3548" y="5233438"/>
            <a:ext cx="8136904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800" b="1" dirty="0" smtClean="0">
                <a:ln w="6350">
                  <a:solidFill>
                    <a:srgbClr val="272822">
                      <a:alpha val="30000"/>
                    </a:srgbClr>
                  </a:solidFill>
                </a:ln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  <a:sym typeface="Wingdings" panose="05000000000000000000" pitchFamily="2" charset="2"/>
              </a:rPr>
              <a:t>브라우저 </a:t>
            </a:r>
            <a:r>
              <a:rPr lang="en-US" altLang="ko-KR" sz="2800" b="1" dirty="0" smtClean="0">
                <a:ln w="6350">
                  <a:solidFill>
                    <a:srgbClr val="272822">
                      <a:alpha val="30000"/>
                    </a:srgbClr>
                  </a:solidFill>
                </a:ln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  <a:sym typeface="Wingdings" panose="05000000000000000000" pitchFamily="2" charset="2"/>
              </a:rPr>
              <a:t>:“http</a:t>
            </a:r>
            <a:r>
              <a:rPr lang="en-US" altLang="ko-KR" sz="2800" b="1" smtClean="0">
                <a:ln w="6350">
                  <a:solidFill>
                    <a:srgbClr val="272822">
                      <a:alpha val="30000"/>
                    </a:srgbClr>
                  </a:solidFill>
                </a:ln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  <a:sym typeface="Wingdings" panose="05000000000000000000" pitchFamily="2" charset="2"/>
              </a:rPr>
              <a:t>://</a:t>
            </a:r>
            <a:r>
              <a:rPr lang="en-US" altLang="ko-KR" sz="2800" b="1" smtClean="0">
                <a:ln w="6350">
                  <a:solidFill>
                    <a:srgbClr val="272822">
                      <a:alpha val="30000"/>
                    </a:srgbClr>
                  </a:solidFill>
                </a:ln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74.125.224.72</a:t>
            </a:r>
            <a:r>
              <a:rPr lang="en-US" altLang="ko-KR" sz="2800" b="1" dirty="0" smtClean="0">
                <a:ln w="6350">
                  <a:solidFill>
                    <a:srgbClr val="272822">
                      <a:alpha val="30000"/>
                    </a:srgbClr>
                  </a:solidFill>
                </a:ln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”</a:t>
            </a:r>
            <a:endParaRPr lang="en-US" altLang="ko-KR" sz="2800" b="1" dirty="0">
              <a:ln w="6350">
                <a:solidFill>
                  <a:srgbClr val="272822">
                    <a:alpha val="30000"/>
                  </a:srgbClr>
                </a:solidFill>
              </a:ln>
              <a:solidFill>
                <a:schemeClr val="bg1"/>
              </a:solidFill>
              <a:latin typeface="-윤고딕310" panose="02030504000101010101" charset="-127"/>
              <a:ea typeface="-윤고딕310" panose="02030504000101010101" charset="-127"/>
            </a:endParaRPr>
          </a:p>
          <a:p>
            <a:pPr algn="ctr">
              <a:lnSpc>
                <a:spcPct val="130000"/>
              </a:lnSpc>
            </a:pPr>
            <a:endParaRPr lang="en-US" altLang="ko-KR" sz="2800" b="1" dirty="0" smtClean="0">
              <a:ln w="6350">
                <a:solidFill>
                  <a:srgbClr val="272822">
                    <a:alpha val="30000"/>
                  </a:srgbClr>
                </a:solidFill>
              </a:ln>
              <a:solidFill>
                <a:srgbClr val="FFFF00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561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2557462"/>
            <a:ext cx="2619375" cy="1743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919" y="1877107"/>
            <a:ext cx="4664159" cy="3103786"/>
          </a:xfrm>
          <a:prstGeom prst="rect">
            <a:avLst/>
          </a:prstGeom>
        </p:spPr>
      </p:pic>
      <p:sp>
        <p:nvSpPr>
          <p:cNvPr id="7" name="TextBox 12"/>
          <p:cNvSpPr txBox="1"/>
          <p:nvPr/>
        </p:nvSpPr>
        <p:spPr>
          <a:xfrm>
            <a:off x="935138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DNS </a:t>
            </a:r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작동 순서</a:t>
            </a:r>
            <a:endParaRPr lang="en-US" altLang="ko-KR" sz="32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3546" y="4399501"/>
            <a:ext cx="8136904" cy="61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800" b="1" dirty="0" smtClean="0">
                <a:ln w="6350">
                  <a:solidFill>
                    <a:srgbClr val="272822">
                      <a:alpha val="30000"/>
                    </a:srgbClr>
                  </a:solidFill>
                </a:ln>
                <a:solidFill>
                  <a:schemeClr val="bg1"/>
                </a:solidFill>
                <a:latin typeface="-윤고딕340" panose="02030504000101010101" charset="-127"/>
                <a:ea typeface="-윤고딕340" panose="02030504000101010101" charset="-127"/>
              </a:rPr>
              <a:t>WEB SERVER</a:t>
            </a:r>
            <a:endParaRPr lang="en-US" altLang="ko-KR" sz="2800" b="1" dirty="0" smtClean="0">
              <a:ln w="6350">
                <a:solidFill>
                  <a:srgbClr val="272822">
                    <a:alpha val="30000"/>
                  </a:srgbClr>
                </a:solidFill>
              </a:ln>
              <a:solidFill>
                <a:srgbClr val="FFFF00"/>
              </a:solidFill>
              <a:latin typeface="-윤고딕340" panose="02030504000101010101" charset="-127"/>
              <a:ea typeface="-윤고딕340" panose="02030504000101010101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3548" y="5233438"/>
            <a:ext cx="8136904" cy="61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800" b="1" dirty="0">
                <a:ln w="6350">
                  <a:solidFill>
                    <a:srgbClr val="272822">
                      <a:alpha val="30000"/>
                    </a:srgbClr>
                  </a:solidFill>
                </a:ln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  <a:sym typeface="Wingdings" panose="05000000000000000000" pitchFamily="2" charset="2"/>
              </a:rPr>
              <a:t>http</a:t>
            </a:r>
            <a:r>
              <a:rPr lang="en-US" altLang="ko-KR" sz="2800" b="1">
                <a:ln w="6350">
                  <a:solidFill>
                    <a:srgbClr val="272822">
                      <a:alpha val="30000"/>
                    </a:srgbClr>
                  </a:solidFill>
                </a:ln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  <a:sym typeface="Wingdings" panose="05000000000000000000" pitchFamily="2" charset="2"/>
              </a:rPr>
              <a:t>://</a:t>
            </a:r>
            <a:r>
              <a:rPr lang="en-US" altLang="ko-KR" sz="2800" b="1" smtClean="0">
                <a:ln w="6350">
                  <a:solidFill>
                    <a:srgbClr val="272822">
                      <a:alpha val="30000"/>
                    </a:srgbClr>
                  </a:solidFill>
                </a:ln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74.125.224.72 </a:t>
            </a:r>
            <a:r>
              <a:rPr lang="en-US" altLang="ko-KR" sz="2800" b="1" dirty="0" smtClean="0">
                <a:ln w="6350">
                  <a:solidFill>
                    <a:srgbClr val="272822">
                      <a:alpha val="30000"/>
                    </a:srgbClr>
                  </a:solidFill>
                </a:ln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  <a:sym typeface="Wingdings" panose="05000000000000000000" pitchFamily="2" charset="2"/>
              </a:rPr>
              <a:t> </a:t>
            </a:r>
            <a:r>
              <a:rPr lang="ko-KR" altLang="en-US" sz="2800" b="1" dirty="0" smtClean="0">
                <a:ln w="6350">
                  <a:solidFill>
                    <a:srgbClr val="272822">
                      <a:alpha val="30000"/>
                    </a:srgbClr>
                  </a:solidFill>
                </a:ln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요청에 대한 자료</a:t>
            </a:r>
            <a:endParaRPr lang="en-US" altLang="ko-KR" sz="2800" b="1" dirty="0" smtClean="0">
              <a:ln w="6350">
                <a:solidFill>
                  <a:srgbClr val="272822">
                    <a:alpha val="30000"/>
                  </a:srgbClr>
                </a:solidFill>
              </a:ln>
              <a:solidFill>
                <a:srgbClr val="FFFF00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536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053" y="1954399"/>
            <a:ext cx="5463893" cy="2949202"/>
          </a:xfrm>
          <a:prstGeom prst="rect">
            <a:avLst/>
          </a:prstGeom>
        </p:spPr>
      </p:pic>
      <p:sp>
        <p:nvSpPr>
          <p:cNvPr id="5" name="TextBox 12"/>
          <p:cNvSpPr txBox="1"/>
          <p:nvPr/>
        </p:nvSpPr>
        <p:spPr>
          <a:xfrm>
            <a:off x="935138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DNS </a:t>
            </a:r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작동 순서</a:t>
            </a:r>
            <a:endParaRPr lang="en-US" altLang="ko-KR" sz="32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-505" b="1483"/>
          <a:stretch/>
        </p:blipFill>
        <p:spPr>
          <a:xfrm>
            <a:off x="1840053" y="2176121"/>
            <a:ext cx="5513247" cy="27274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3548" y="5233438"/>
            <a:ext cx="8136904" cy="61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800" b="1" dirty="0" smtClean="0">
                <a:ln w="6350">
                  <a:solidFill>
                    <a:srgbClr val="272822">
                      <a:alpha val="30000"/>
                    </a:srgbClr>
                  </a:solidFill>
                </a:ln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  <a:sym typeface="Wingdings" panose="05000000000000000000" pitchFamily="2" charset="2"/>
              </a:rPr>
              <a:t>브라우저 </a:t>
            </a:r>
            <a:r>
              <a:rPr lang="en-US" altLang="ko-KR" sz="2800" b="1" dirty="0" smtClean="0">
                <a:ln w="6350">
                  <a:solidFill>
                    <a:srgbClr val="272822">
                      <a:alpha val="30000"/>
                    </a:srgbClr>
                  </a:solidFill>
                </a:ln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  <a:sym typeface="Wingdings" panose="05000000000000000000" pitchFamily="2" charset="2"/>
              </a:rPr>
              <a:t>: </a:t>
            </a:r>
            <a:r>
              <a:rPr lang="ko-KR" altLang="en-US" sz="2800" b="1" dirty="0" smtClean="0">
                <a:ln w="6350">
                  <a:solidFill>
                    <a:srgbClr val="272822">
                      <a:alpha val="30000"/>
                    </a:srgbClr>
                  </a:solidFill>
                </a:ln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  <a:sym typeface="Wingdings" panose="05000000000000000000" pitchFamily="2" charset="2"/>
              </a:rPr>
              <a:t>시각화</a:t>
            </a:r>
            <a:r>
              <a:rPr lang="en-US" altLang="ko-KR" sz="2800" b="1" dirty="0" smtClean="0">
                <a:ln w="6350">
                  <a:solidFill>
                    <a:srgbClr val="272822">
                      <a:alpha val="30000"/>
                    </a:srgbClr>
                  </a:solidFill>
                </a:ln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  <a:sym typeface="Wingdings" panose="05000000000000000000" pitchFamily="2" charset="2"/>
              </a:rPr>
              <a:t>!!!!!!!</a:t>
            </a:r>
            <a:endParaRPr lang="en-US" altLang="ko-KR" sz="2800" b="1" dirty="0" smtClean="0">
              <a:ln w="6350">
                <a:solidFill>
                  <a:srgbClr val="272822">
                    <a:alpha val="30000"/>
                  </a:srgbClr>
                </a:solidFill>
              </a:ln>
              <a:solidFill>
                <a:srgbClr val="FFFF00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27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053" y="1954399"/>
            <a:ext cx="5463893" cy="2949202"/>
          </a:xfrm>
          <a:prstGeom prst="rect">
            <a:avLst/>
          </a:prstGeom>
        </p:spPr>
      </p:pic>
      <p:sp>
        <p:nvSpPr>
          <p:cNvPr id="6" name="TextBox 12"/>
          <p:cNvSpPr txBox="1"/>
          <p:nvPr/>
        </p:nvSpPr>
        <p:spPr>
          <a:xfrm>
            <a:off x="935138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DNS </a:t>
            </a:r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작동 순서</a:t>
            </a:r>
            <a:endParaRPr lang="en-US" altLang="ko-KR" sz="32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3548" y="5233438"/>
            <a:ext cx="813690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800" b="1" dirty="0" smtClean="0">
                <a:ln w="6350">
                  <a:solidFill>
                    <a:srgbClr val="272822">
                      <a:alpha val="30000"/>
                    </a:srgbClr>
                  </a:solidFill>
                </a:ln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  <a:sym typeface="Wingdings" panose="05000000000000000000" pitchFamily="2" charset="2"/>
              </a:rPr>
              <a:t>사용자 </a:t>
            </a:r>
            <a:r>
              <a:rPr lang="en-US" altLang="ko-KR" sz="2800" b="1" dirty="0" smtClean="0">
                <a:ln w="6350">
                  <a:solidFill>
                    <a:srgbClr val="272822">
                      <a:alpha val="30000"/>
                    </a:srgbClr>
                  </a:solidFill>
                </a:ln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  <a:sym typeface="Wingdings" panose="05000000000000000000" pitchFamily="2" charset="2"/>
              </a:rPr>
              <a:t>: !!!!</a:t>
            </a:r>
            <a:endParaRPr lang="en-US" altLang="ko-KR" sz="2800" b="1" dirty="0" smtClean="0">
              <a:ln w="6350">
                <a:solidFill>
                  <a:srgbClr val="272822">
                    <a:alpha val="30000"/>
                  </a:srgbClr>
                </a:solidFill>
              </a:ln>
              <a:solidFill>
                <a:srgbClr val="FFFF00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987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8706" y="5157192"/>
            <a:ext cx="8646588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브라우저 </a:t>
            </a:r>
            <a:r>
              <a:rPr lang="en-US" altLang="ko-KR" sz="2800" dirty="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  <a:sym typeface="Wingdings" panose="05000000000000000000" pitchFamily="2" charset="2"/>
              </a:rPr>
              <a:t></a:t>
            </a:r>
            <a:r>
              <a:rPr lang="ko-KR" altLang="en-US" sz="2800" dirty="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 서버간 통신에서 </a:t>
            </a:r>
            <a:r>
              <a:rPr lang="ko-KR" altLang="en-US" sz="2800" dirty="0" smtClean="0">
                <a:solidFill>
                  <a:srgbClr val="FFFF00"/>
                </a:solidFill>
                <a:latin typeface="-윤고딕310" panose="02030504000101010101" charset="-127"/>
                <a:ea typeface="-윤고딕310" panose="02030504000101010101" charset="-127"/>
              </a:rPr>
              <a:t>정해진 약속</a:t>
            </a:r>
            <a:endParaRPr lang="en-US" altLang="ko-KR" sz="2800" dirty="0" smtClean="0">
              <a:solidFill>
                <a:srgbClr val="FFFF00"/>
              </a:solidFill>
              <a:latin typeface="-윤고딕310" panose="02030504000101010101" charset="-127"/>
              <a:ea typeface="-윤고딕310" panose="02030504000101010101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-KR" sz="28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https : http</a:t>
            </a:r>
            <a:r>
              <a:rPr lang="ko-KR" altLang="en-US" sz="28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보다 </a:t>
            </a:r>
            <a:r>
              <a:rPr lang="ko-KR" altLang="en-US" sz="2800" dirty="0" err="1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FFFF00"/>
                </a:solidFill>
                <a:latin typeface="-윤고딕310" panose="02030504000101010101" charset="-127"/>
                <a:ea typeface="-윤고딕310" panose="02030504000101010101" charset="-127"/>
              </a:rPr>
              <a:t>보안좋은</a:t>
            </a:r>
            <a:r>
              <a:rPr lang="ko-KR" altLang="en-US" sz="28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 통신 방식</a:t>
            </a:r>
            <a:endParaRPr lang="en-US" altLang="ko-KR" sz="28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chemeClr val="bg1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935138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HTTP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20829" y="2136338"/>
            <a:ext cx="410234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HYPER TEXT</a:t>
            </a:r>
          </a:p>
          <a:p>
            <a:pPr algn="ctr"/>
            <a:r>
              <a:rPr lang="en-US" altLang="ko-KR" sz="5400" dirty="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TRANSFER</a:t>
            </a:r>
          </a:p>
          <a:p>
            <a:pPr algn="ctr"/>
            <a:r>
              <a:rPr lang="en-US" altLang="ko-KR" sz="5400" dirty="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PROTOCOL</a:t>
            </a:r>
            <a:endParaRPr lang="ko-KR" altLang="en-US" sz="5400" dirty="0">
              <a:solidFill>
                <a:schemeClr val="bg1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187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 descr="C:\Users\JYPark88\Desktop\jsp-mini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3717032"/>
            <a:ext cx="19050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2"/>
          <p:cNvSpPr txBox="1"/>
          <p:nvPr/>
        </p:nvSpPr>
        <p:spPr>
          <a:xfrm>
            <a:off x="935138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서버 사이드 언어</a:t>
            </a:r>
            <a:endParaRPr lang="en-US" altLang="ko-KR" sz="32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412" y="1437576"/>
            <a:ext cx="2829694" cy="282969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508699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7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5138" y="1916832"/>
            <a:ext cx="64367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ko-KR" sz="30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&gt;&gt;  </a:t>
            </a:r>
            <a:r>
              <a:rPr lang="ko-KR" altLang="en-US" sz="30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도메인 구입</a:t>
            </a:r>
            <a:endParaRPr lang="en-US" altLang="ko-KR" sz="30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  <a:p>
            <a:pPr algn="just">
              <a:lnSpc>
                <a:spcPct val="130000"/>
              </a:lnSpc>
            </a:pPr>
            <a:r>
              <a:rPr lang="en-US" altLang="ko-KR" sz="30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&gt;&gt;  Chrome</a:t>
            </a:r>
            <a:r>
              <a:rPr lang="ko-KR" altLang="en-US" sz="30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설치</a:t>
            </a:r>
            <a:endParaRPr lang="en-US" altLang="ko-KR" sz="30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  <a:p>
            <a:pPr algn="just">
              <a:lnSpc>
                <a:spcPct val="130000"/>
              </a:lnSpc>
            </a:pPr>
            <a:r>
              <a:rPr lang="en-US" altLang="ko-KR" sz="30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&gt;&gt; </a:t>
            </a:r>
            <a:r>
              <a:rPr lang="en-US" altLang="ko-KR" sz="30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Sublime Text 2</a:t>
            </a:r>
            <a:r>
              <a:rPr lang="ko-KR" altLang="en-US" sz="30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설치</a:t>
            </a:r>
            <a:endParaRPr lang="en-US" altLang="ko-KR" sz="30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  <a:p>
            <a:pPr algn="just">
              <a:lnSpc>
                <a:spcPct val="130000"/>
              </a:lnSpc>
            </a:pPr>
            <a:r>
              <a:rPr lang="en-US" altLang="ko-KR" sz="30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&gt;&gt; </a:t>
            </a:r>
            <a:r>
              <a:rPr lang="en-US" altLang="ko-KR" sz="30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HTML / CSS / jQuery</a:t>
            </a:r>
          </a:p>
          <a:p>
            <a:pPr algn="just">
              <a:lnSpc>
                <a:spcPct val="130000"/>
              </a:lnSpc>
            </a:pPr>
            <a:r>
              <a:rPr lang="en-US" altLang="ko-KR" sz="30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&gt;&gt;  Python </a:t>
            </a:r>
            <a:r>
              <a:rPr lang="ko-KR" altLang="en-US" sz="30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꾸준히 공부하기</a:t>
            </a:r>
            <a:endParaRPr lang="en-US" altLang="ko-KR" sz="30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  <a:p>
            <a:pPr marL="171450" indent="-171450" algn="just">
              <a:lnSpc>
                <a:spcPct val="130000"/>
              </a:lnSpc>
              <a:buFontTx/>
              <a:buChar char="-"/>
            </a:pPr>
            <a:endParaRPr lang="en-US" altLang="ko-KR" sz="30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935138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Review. Homework</a:t>
            </a:r>
          </a:p>
        </p:txBody>
      </p:sp>
    </p:spTree>
    <p:extLst>
      <p:ext uri="{BB962C8B-B14F-4D97-AF65-F5344CB8AC3E}">
        <p14:creationId xmlns:p14="http://schemas.microsoft.com/office/powerpoint/2010/main" val="428187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JYPark88\Desktop\ruby-5f063c0de539ec15ee4f91192bdb089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245" y="1988840"/>
            <a:ext cx="3025924" cy="347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12"/>
          <p:cNvSpPr txBox="1"/>
          <p:nvPr/>
        </p:nvSpPr>
        <p:spPr>
          <a:xfrm>
            <a:off x="935138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서버 사이드 언어 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@ </a:t>
            </a:r>
            <a:r>
              <a:rPr lang="en-US" altLang="ko-KR" sz="3200" dirty="0" err="1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Likelion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1</a:t>
            </a:r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기</a:t>
            </a:r>
            <a:endParaRPr lang="en-US" altLang="ko-KR" sz="32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187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/>
          <p:cNvSpPr txBox="1"/>
          <p:nvPr/>
        </p:nvSpPr>
        <p:spPr>
          <a:xfrm>
            <a:off x="935138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서버 사이드 언어 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@ </a:t>
            </a:r>
            <a:r>
              <a:rPr lang="en-US" altLang="ko-KR" sz="3200" dirty="0" err="1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Likelion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2</a:t>
            </a:r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기</a:t>
            </a:r>
            <a:endParaRPr lang="en-US" altLang="ko-KR" sz="32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442" y="1844824"/>
            <a:ext cx="4139530" cy="413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2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35138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서버 환경</a:t>
            </a:r>
            <a:endParaRPr lang="en-US" altLang="ko-KR" sz="32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268" y="1268760"/>
            <a:ext cx="3595464" cy="35954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1640" y="4941168"/>
            <a:ext cx="6820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</a:rPr>
              <a:t>            </a:t>
            </a:r>
            <a:r>
              <a:rPr lang="en-US" altLang="ko-KR" sz="6000" dirty="0" smtClean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App Engine</a:t>
            </a:r>
            <a:endParaRPr lang="ko-KR" altLang="en-US" sz="6000" dirty="0">
              <a:solidFill>
                <a:schemeClr val="bg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5085184"/>
            <a:ext cx="2650652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60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228671"/>
            <a:ext cx="91440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50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여러분의 </a:t>
            </a:r>
            <a:r>
              <a:rPr lang="ko-KR" altLang="en-US" sz="50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FFFF00"/>
                </a:solidFill>
                <a:latin typeface="-윤고딕310" panose="02030504000101010101" charset="-127"/>
                <a:ea typeface="-윤고딕310" panose="02030504000101010101" charset="-127"/>
              </a:rPr>
              <a:t>취향</a:t>
            </a:r>
            <a:endParaRPr lang="en-US" altLang="ko-KR" sz="50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chemeClr val="bg1"/>
              </a:solidFill>
              <a:latin typeface="-윤고딕310" panose="02030504000101010101" charset="-127"/>
              <a:ea typeface="-윤고딕310" panose="02030504000101010101" charset="-127"/>
            </a:endParaRPr>
          </a:p>
          <a:p>
            <a:pPr algn="ctr"/>
            <a:endParaRPr lang="en-US" altLang="ko-KR" sz="50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chemeClr val="bg1"/>
              </a:solidFill>
              <a:latin typeface="-윤고딕310" panose="02030504000101010101" charset="-127"/>
              <a:ea typeface="-윤고딕310" panose="02030504000101010101" charset="-127"/>
            </a:endParaRPr>
          </a:p>
          <a:p>
            <a:pPr algn="ctr"/>
            <a:r>
              <a:rPr lang="ko-KR" altLang="en-US" sz="50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저희가 </a:t>
            </a:r>
            <a:r>
              <a:rPr lang="ko-KR" altLang="en-US" sz="50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FFFF00"/>
                </a:solidFill>
                <a:latin typeface="-윤고딕310" panose="02030504000101010101" charset="-127"/>
                <a:ea typeface="-윤고딕310" panose="02030504000101010101" charset="-127"/>
              </a:rPr>
              <a:t>정해드립니다</a:t>
            </a:r>
            <a:endParaRPr lang="ko-KR" altLang="en-US" sz="50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chemeClr val="bg1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187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013501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0. </a:t>
            </a:r>
            <a:r>
              <a:rPr lang="ko-KR" altLang="en-US" sz="4800" dirty="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숫자는 </a:t>
            </a:r>
            <a:r>
              <a:rPr lang="en-US" altLang="ko-KR" sz="4800" dirty="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0</a:t>
            </a:r>
            <a:r>
              <a:rPr lang="ko-KR" altLang="en-US" sz="480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부터 시작한다</a:t>
            </a:r>
            <a:r>
              <a:rPr lang="en-US" altLang="ko-KR" sz="480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.</a:t>
            </a:r>
            <a:endParaRPr lang="ko-KR" altLang="en-US" sz="4800" dirty="0">
              <a:solidFill>
                <a:schemeClr val="bg1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194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274838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1. </a:t>
            </a:r>
            <a:r>
              <a:rPr lang="en-US" altLang="ko-KR" sz="4800" dirty="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Sublime Text</a:t>
            </a:r>
            <a:r>
              <a:rPr lang="ko-KR" altLang="en-US" sz="4800" dirty="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는 에디터다 </a:t>
            </a:r>
            <a:r>
              <a:rPr lang="en-US" altLang="ko-KR" sz="4800" dirty="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(X)</a:t>
            </a:r>
          </a:p>
          <a:p>
            <a:pPr algn="ctr"/>
            <a:endParaRPr lang="en-US" altLang="ko-KR" sz="4800" dirty="0" smtClean="0">
              <a:solidFill>
                <a:schemeClr val="bg1"/>
              </a:solidFill>
              <a:latin typeface="-윤고딕310" panose="02030504000101010101" charset="-127"/>
              <a:ea typeface="-윤고딕310" panose="02030504000101010101" charset="-127"/>
            </a:endParaRPr>
          </a:p>
          <a:p>
            <a:pPr algn="ctr"/>
            <a:endParaRPr lang="en-US" altLang="ko-KR" sz="4800" dirty="0" smtClean="0">
              <a:solidFill>
                <a:schemeClr val="bg1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987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274838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1. </a:t>
            </a:r>
            <a:r>
              <a:rPr lang="en-US" altLang="ko-KR" sz="4800" dirty="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Sublime Text</a:t>
            </a:r>
            <a:r>
              <a:rPr lang="ko-KR" altLang="en-US" sz="4800" dirty="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는 에디터다 </a:t>
            </a:r>
            <a:r>
              <a:rPr lang="en-US" altLang="ko-KR" sz="4800" dirty="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(X)</a:t>
            </a:r>
          </a:p>
          <a:p>
            <a:pPr algn="ctr"/>
            <a:endParaRPr lang="en-US" altLang="ko-KR" sz="4800" dirty="0" smtClean="0">
              <a:solidFill>
                <a:schemeClr val="bg1"/>
              </a:solidFill>
              <a:latin typeface="-윤고딕310" panose="02030504000101010101" charset="-127"/>
              <a:ea typeface="-윤고딕310" panose="02030504000101010101" charset="-127"/>
            </a:endParaRPr>
          </a:p>
          <a:p>
            <a:pPr algn="ctr"/>
            <a:r>
              <a:rPr lang="ko-KR" altLang="en-US" sz="4800" dirty="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에디터는 </a:t>
            </a:r>
            <a:r>
              <a:rPr lang="en-US" altLang="ko-KR" sz="4800" dirty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Sublime </a:t>
            </a:r>
            <a:r>
              <a:rPr lang="en-US" altLang="ko-KR" sz="4800" dirty="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Text</a:t>
            </a:r>
            <a:r>
              <a:rPr lang="ko-KR" altLang="en-US" sz="4800" dirty="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이다 </a:t>
            </a:r>
            <a:r>
              <a:rPr lang="en-US" altLang="ko-KR" sz="4800" dirty="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(O)</a:t>
            </a:r>
            <a:endParaRPr lang="ko-KR" altLang="en-US" sz="4800" dirty="0">
              <a:solidFill>
                <a:schemeClr val="bg1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888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274838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2. </a:t>
            </a:r>
            <a:r>
              <a:rPr lang="en-US" altLang="ko-KR" sz="4800" dirty="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Chrome</a:t>
            </a:r>
            <a:r>
              <a:rPr lang="ko-KR" altLang="en-US" sz="4800" dirty="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은 브라우저다 </a:t>
            </a:r>
            <a:r>
              <a:rPr lang="en-US" altLang="ko-KR" sz="4800" dirty="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(X) </a:t>
            </a:r>
          </a:p>
          <a:p>
            <a:pPr algn="ctr"/>
            <a:endParaRPr lang="en-US" altLang="ko-KR" sz="4800" dirty="0" smtClean="0">
              <a:solidFill>
                <a:schemeClr val="bg1"/>
              </a:solidFill>
              <a:latin typeface="-윤고딕310" panose="02030504000101010101" charset="-127"/>
              <a:ea typeface="-윤고딕310" panose="02030504000101010101" charset="-127"/>
            </a:endParaRPr>
          </a:p>
          <a:p>
            <a:pPr algn="ctr"/>
            <a:endParaRPr lang="en-US" altLang="ko-KR" sz="4800" dirty="0">
              <a:solidFill>
                <a:schemeClr val="bg1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344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274838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2. </a:t>
            </a:r>
            <a:r>
              <a:rPr lang="en-US" altLang="ko-KR" sz="4800" dirty="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Chrome</a:t>
            </a:r>
            <a:r>
              <a:rPr lang="ko-KR" altLang="en-US" sz="4800" dirty="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은 브라우저다 </a:t>
            </a:r>
            <a:r>
              <a:rPr lang="en-US" altLang="ko-KR" sz="4800" dirty="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(X) </a:t>
            </a:r>
          </a:p>
          <a:p>
            <a:pPr algn="ctr"/>
            <a:endParaRPr lang="en-US" altLang="ko-KR" sz="4800" dirty="0">
              <a:solidFill>
                <a:schemeClr val="bg1"/>
              </a:solidFill>
              <a:latin typeface="-윤고딕310" panose="02030504000101010101" charset="-127"/>
              <a:ea typeface="-윤고딕310" panose="02030504000101010101" charset="-127"/>
            </a:endParaRPr>
          </a:p>
          <a:p>
            <a:pPr algn="ctr"/>
            <a:r>
              <a:rPr lang="ko-KR" altLang="en-US" sz="4800" dirty="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브라우저는 </a:t>
            </a:r>
            <a:r>
              <a:rPr lang="en-US" altLang="ko-KR" sz="4800" dirty="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Chrome</a:t>
            </a:r>
            <a:r>
              <a:rPr lang="ko-KR" altLang="en-US" sz="4800" dirty="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이다 </a:t>
            </a:r>
            <a:r>
              <a:rPr lang="en-US" altLang="ko-KR" sz="4800" dirty="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(O)</a:t>
            </a:r>
            <a:endParaRPr lang="ko-KR" altLang="en-US" sz="4800" dirty="0">
              <a:solidFill>
                <a:schemeClr val="bg1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00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274838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3. </a:t>
            </a:r>
            <a:r>
              <a:rPr lang="en-US" altLang="ko-KR" sz="4800" dirty="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Google</a:t>
            </a:r>
            <a:r>
              <a:rPr lang="ko-KR" altLang="en-US" sz="4800" dirty="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은 검색엔진이다 </a:t>
            </a:r>
            <a:r>
              <a:rPr lang="en-US" altLang="ko-KR" sz="4800" dirty="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(X) </a:t>
            </a:r>
          </a:p>
          <a:p>
            <a:pPr algn="ctr"/>
            <a:endParaRPr lang="en-US" altLang="ko-KR" sz="4800" dirty="0">
              <a:solidFill>
                <a:schemeClr val="bg1"/>
              </a:solidFill>
              <a:latin typeface="-윤고딕310" panose="02030504000101010101" charset="-127"/>
              <a:ea typeface="-윤고딕310" panose="02030504000101010101" charset="-127"/>
            </a:endParaRPr>
          </a:p>
          <a:p>
            <a:pPr algn="ctr"/>
            <a:endParaRPr lang="ko-KR" altLang="en-US" sz="4800" dirty="0">
              <a:solidFill>
                <a:schemeClr val="bg1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91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7910" y="2842685"/>
            <a:ext cx="7208179" cy="1106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ko-KR" sz="54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&gt;&gt;  http</a:t>
            </a:r>
            <a:r>
              <a:rPr lang="en-US" altLang="ko-KR" sz="540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://bit.ly/ToO6Aj</a:t>
            </a:r>
            <a:endParaRPr lang="en-US" altLang="ko-KR" sz="54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chemeClr val="bg1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935138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Preview. </a:t>
            </a:r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수업자료 링크</a:t>
            </a:r>
            <a:endParaRPr lang="en-US" altLang="ko-KR" sz="32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366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274838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3. </a:t>
            </a:r>
            <a:r>
              <a:rPr lang="en-US" altLang="ko-KR" sz="4800" dirty="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Google</a:t>
            </a:r>
            <a:r>
              <a:rPr lang="ko-KR" altLang="en-US" sz="4800" dirty="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은 검색엔진이다 </a:t>
            </a:r>
            <a:r>
              <a:rPr lang="en-US" altLang="ko-KR" sz="4800" dirty="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(X) </a:t>
            </a:r>
          </a:p>
          <a:p>
            <a:pPr algn="ctr"/>
            <a:endParaRPr lang="en-US" altLang="ko-KR" sz="4800" dirty="0">
              <a:solidFill>
                <a:schemeClr val="bg1"/>
              </a:solidFill>
              <a:latin typeface="-윤고딕310" panose="02030504000101010101" charset="-127"/>
              <a:ea typeface="-윤고딕310" panose="02030504000101010101" charset="-127"/>
            </a:endParaRPr>
          </a:p>
          <a:p>
            <a:pPr algn="ctr"/>
            <a:r>
              <a:rPr lang="ko-KR" altLang="en-US" sz="4800" dirty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검색엔진은 </a:t>
            </a:r>
            <a:r>
              <a:rPr lang="en-US" altLang="ko-KR" sz="4800" dirty="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Google</a:t>
            </a:r>
            <a:r>
              <a:rPr lang="ko-KR" altLang="en-US" sz="4800" dirty="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이다 </a:t>
            </a:r>
            <a:r>
              <a:rPr lang="en-US" altLang="ko-KR" sz="4800" dirty="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(O)</a:t>
            </a:r>
            <a:endParaRPr lang="ko-KR" altLang="en-US" sz="4800" dirty="0">
              <a:solidFill>
                <a:schemeClr val="bg1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252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289953"/>
            <a:ext cx="9144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4. </a:t>
            </a:r>
            <a:r>
              <a:rPr lang="en-US" altLang="ko-KR" sz="4800" dirty="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C</a:t>
            </a:r>
            <a:r>
              <a:rPr lang="en-US" altLang="ko-KR" sz="4800" dirty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? Java? </a:t>
            </a:r>
            <a:endParaRPr lang="en-US" altLang="ko-KR" sz="4800" dirty="0" smtClean="0">
              <a:solidFill>
                <a:schemeClr val="bg1"/>
              </a:solidFill>
              <a:latin typeface="-윤고딕310" panose="02030504000101010101" charset="-127"/>
              <a:ea typeface="-윤고딕310" panose="02030504000101010101" charset="-127"/>
            </a:endParaRPr>
          </a:p>
          <a:p>
            <a:pPr algn="ctr"/>
            <a:endParaRPr lang="en-US" altLang="ko-KR" sz="3200" dirty="0">
              <a:solidFill>
                <a:schemeClr val="bg1"/>
              </a:solidFill>
              <a:latin typeface="-윤고딕310" panose="02030504000101010101" charset="-127"/>
              <a:ea typeface="-윤고딕310" panose="02030504000101010101" charset="-127"/>
            </a:endParaRPr>
          </a:p>
          <a:p>
            <a:pPr algn="ctr"/>
            <a:endParaRPr lang="en-US" altLang="ko-KR" sz="3200" dirty="0" smtClean="0">
              <a:solidFill>
                <a:schemeClr val="bg1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304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289953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4. </a:t>
            </a:r>
            <a:r>
              <a:rPr lang="en-US" altLang="ko-KR" sz="4800" dirty="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C</a:t>
            </a:r>
            <a:r>
              <a:rPr lang="en-US" altLang="ko-KR" sz="4800" dirty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? Java? </a:t>
            </a:r>
            <a:endParaRPr lang="en-US" altLang="ko-KR" sz="4800" dirty="0" smtClean="0">
              <a:solidFill>
                <a:schemeClr val="bg1"/>
              </a:solidFill>
              <a:latin typeface="-윤고딕310" panose="02030504000101010101" charset="-127"/>
              <a:ea typeface="-윤고딕310" panose="02030504000101010101" charset="-127"/>
            </a:endParaRPr>
          </a:p>
          <a:p>
            <a:pPr algn="ctr"/>
            <a:endParaRPr lang="en-US" altLang="ko-KR" sz="3200" dirty="0">
              <a:solidFill>
                <a:schemeClr val="bg1"/>
              </a:solidFill>
              <a:latin typeface="-윤고딕310" panose="02030504000101010101" charset="-127"/>
              <a:ea typeface="-윤고딕310" panose="02030504000101010101" charset="-127"/>
            </a:endParaRPr>
          </a:p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우리는 </a:t>
            </a:r>
            <a:r>
              <a:rPr lang="en-US" altLang="ko-KR" sz="3200" dirty="0" smtClean="0">
                <a:solidFill>
                  <a:srgbClr val="FF0000"/>
                </a:solidFill>
                <a:latin typeface="-윤고딕310" panose="02030504000101010101" charset="-127"/>
                <a:ea typeface="-윤고딕310" panose="02030504000101010101" charset="-127"/>
              </a:rPr>
              <a:t>Python</a:t>
            </a:r>
            <a:r>
              <a:rPr lang="ko-KR" altLang="en-US" sz="3200" smtClean="0">
                <a:solidFill>
                  <a:srgbClr val="FF0000"/>
                </a:solidFill>
                <a:latin typeface="-윤고딕310" panose="02030504000101010101" charset="-127"/>
                <a:ea typeface="-윤고딕310" panose="02030504000101010101" charset="-127"/>
              </a:rPr>
              <a:t>만 판다</a:t>
            </a:r>
            <a:r>
              <a:rPr lang="en-US" altLang="ko-KR" sz="3200" smtClean="0">
                <a:solidFill>
                  <a:srgbClr val="FF0000"/>
                </a:solidFill>
                <a:latin typeface="-윤고딕310" panose="02030504000101010101" charset="-127"/>
                <a:ea typeface="-윤고딕310" panose="02030504000101010101" charset="-127"/>
              </a:rPr>
              <a:t>. </a:t>
            </a:r>
            <a:endParaRPr lang="en-US" altLang="ko-KR" sz="3200" dirty="0" smtClean="0">
              <a:solidFill>
                <a:srgbClr val="FF0000"/>
              </a:solidFill>
              <a:latin typeface="-윤고딕310" panose="02030504000101010101" charset="-127"/>
              <a:ea typeface="-윤고딕310" panose="02030504000101010101" charset="-127"/>
            </a:endParaRPr>
          </a:p>
          <a:p>
            <a:pPr algn="ctr"/>
            <a:endParaRPr lang="en-US" altLang="ko-KR" sz="3200" dirty="0" smtClean="0">
              <a:solidFill>
                <a:schemeClr val="bg1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310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289953"/>
            <a:ext cx="9144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4. </a:t>
            </a:r>
            <a:r>
              <a:rPr lang="en-US" altLang="ko-KR" sz="4800" dirty="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C</a:t>
            </a:r>
            <a:r>
              <a:rPr lang="en-US" altLang="ko-KR" sz="4800" dirty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? Java? </a:t>
            </a:r>
            <a:endParaRPr lang="en-US" altLang="ko-KR" sz="4800" dirty="0" smtClean="0">
              <a:solidFill>
                <a:schemeClr val="bg1"/>
              </a:solidFill>
              <a:latin typeface="-윤고딕310" panose="02030504000101010101" charset="-127"/>
              <a:ea typeface="-윤고딕310" panose="02030504000101010101" charset="-127"/>
            </a:endParaRPr>
          </a:p>
          <a:p>
            <a:pPr algn="ctr"/>
            <a:endParaRPr lang="en-US" altLang="ko-KR" sz="3200" dirty="0">
              <a:solidFill>
                <a:schemeClr val="bg1"/>
              </a:solidFill>
              <a:latin typeface="-윤고딕310" panose="02030504000101010101" charset="-127"/>
              <a:ea typeface="-윤고딕310" panose="02030504000101010101" charset="-127"/>
            </a:endParaRPr>
          </a:p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우리는 </a:t>
            </a:r>
            <a:r>
              <a:rPr lang="en-US" altLang="ko-KR" sz="3200" dirty="0" smtClean="0">
                <a:solidFill>
                  <a:srgbClr val="FF0000"/>
                </a:solidFill>
                <a:latin typeface="-윤고딕310" panose="02030504000101010101" charset="-127"/>
                <a:ea typeface="-윤고딕310" panose="02030504000101010101" charset="-127"/>
              </a:rPr>
              <a:t>Python</a:t>
            </a:r>
            <a:r>
              <a:rPr lang="ko-KR" altLang="en-US" sz="3200" smtClean="0">
                <a:solidFill>
                  <a:srgbClr val="FF0000"/>
                </a:solidFill>
                <a:latin typeface="-윤고딕310" panose="02030504000101010101" charset="-127"/>
                <a:ea typeface="-윤고딕310" panose="02030504000101010101" charset="-127"/>
              </a:rPr>
              <a:t>만 판다</a:t>
            </a:r>
            <a:r>
              <a:rPr lang="en-US" altLang="ko-KR" sz="3200" smtClean="0">
                <a:solidFill>
                  <a:srgbClr val="FF0000"/>
                </a:solidFill>
                <a:latin typeface="-윤고딕310" panose="02030504000101010101" charset="-127"/>
                <a:ea typeface="-윤고딕310" panose="02030504000101010101" charset="-127"/>
              </a:rPr>
              <a:t>. </a:t>
            </a:r>
            <a:endParaRPr lang="en-US" altLang="ko-KR" sz="3200" dirty="0" smtClean="0">
              <a:solidFill>
                <a:srgbClr val="FF0000"/>
              </a:solidFill>
              <a:latin typeface="-윤고딕310" panose="02030504000101010101" charset="-127"/>
              <a:ea typeface="-윤고딕310" panose="02030504000101010101" charset="-127"/>
            </a:endParaRPr>
          </a:p>
          <a:p>
            <a:pPr algn="ctr"/>
            <a:endParaRPr lang="en-US" altLang="ko-KR" sz="3200" dirty="0" smtClean="0">
              <a:solidFill>
                <a:schemeClr val="bg1"/>
              </a:solidFill>
              <a:latin typeface="-윤고딕310" panose="02030504000101010101" charset="-127"/>
              <a:ea typeface="-윤고딕310" panose="02030504000101010101" charset="-127"/>
            </a:endParaRPr>
          </a:p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누가 물어보면</a:t>
            </a:r>
            <a:r>
              <a:rPr lang="ko-KR" altLang="en-US" sz="3200" dirty="0" smtClean="0">
                <a:latin typeface="-윤고딕310" panose="02030504000101010101" charset="-127"/>
                <a:ea typeface="-윤고딕310" panose="02030504000101010101" charset="-127"/>
              </a:rPr>
              <a:t> </a:t>
            </a:r>
            <a:endParaRPr lang="en-US" altLang="ko-KR" sz="3200" dirty="0" smtClean="0">
              <a:latin typeface="-윤고딕310" panose="02030504000101010101" charset="-127"/>
              <a:ea typeface="-윤고딕310" panose="02030504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616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289953"/>
            <a:ext cx="91440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4. </a:t>
            </a:r>
            <a:r>
              <a:rPr lang="en-US" altLang="ko-KR" sz="4800" dirty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C? Java? </a:t>
            </a:r>
          </a:p>
          <a:p>
            <a:pPr algn="ctr"/>
            <a:endParaRPr lang="en-US" altLang="ko-KR" sz="3200" dirty="0">
              <a:solidFill>
                <a:schemeClr val="bg1"/>
              </a:solidFill>
              <a:latin typeface="-윤고딕310" panose="02030504000101010101" charset="-127"/>
              <a:ea typeface="-윤고딕310" panose="02030504000101010101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우리는 </a:t>
            </a:r>
            <a:r>
              <a:rPr lang="en-US" altLang="ko-KR" sz="3200" dirty="0">
                <a:solidFill>
                  <a:srgbClr val="FF0000"/>
                </a:solidFill>
                <a:latin typeface="-윤고딕310" panose="02030504000101010101" charset="-127"/>
                <a:ea typeface="-윤고딕310" panose="02030504000101010101" charset="-127"/>
              </a:rPr>
              <a:t>Python</a:t>
            </a:r>
            <a:r>
              <a:rPr lang="ko-KR" altLang="en-US" sz="3200">
                <a:solidFill>
                  <a:srgbClr val="FF0000"/>
                </a:solidFill>
                <a:latin typeface="-윤고딕310" panose="02030504000101010101" charset="-127"/>
                <a:ea typeface="-윤고딕310" panose="02030504000101010101" charset="-127"/>
              </a:rPr>
              <a:t>만 </a:t>
            </a:r>
            <a:r>
              <a:rPr lang="ko-KR" altLang="en-US" sz="3200" smtClean="0">
                <a:solidFill>
                  <a:srgbClr val="FF0000"/>
                </a:solidFill>
                <a:latin typeface="-윤고딕310" panose="02030504000101010101" charset="-127"/>
                <a:ea typeface="-윤고딕310" panose="02030504000101010101" charset="-127"/>
              </a:rPr>
              <a:t>판다</a:t>
            </a:r>
            <a:r>
              <a:rPr lang="en-US" altLang="ko-KR" sz="3200" smtClean="0">
                <a:solidFill>
                  <a:srgbClr val="FF0000"/>
                </a:solidFill>
                <a:latin typeface="-윤고딕310" panose="02030504000101010101" charset="-127"/>
                <a:ea typeface="-윤고딕310" panose="02030504000101010101" charset="-127"/>
              </a:rPr>
              <a:t>. </a:t>
            </a:r>
            <a:endParaRPr lang="en-US" altLang="ko-KR" sz="3200" dirty="0">
              <a:solidFill>
                <a:srgbClr val="FF0000"/>
              </a:solidFill>
              <a:latin typeface="-윤고딕310" panose="02030504000101010101" charset="-127"/>
              <a:ea typeface="-윤고딕310" panose="02030504000101010101" charset="-127"/>
            </a:endParaRPr>
          </a:p>
          <a:p>
            <a:pPr algn="ctr"/>
            <a:endParaRPr lang="en-US" altLang="ko-KR" sz="3200" dirty="0">
              <a:solidFill>
                <a:schemeClr val="bg1"/>
              </a:solidFill>
              <a:latin typeface="-윤고딕310" panose="02030504000101010101" charset="-127"/>
              <a:ea typeface="-윤고딕310" panose="02030504000101010101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누가 물어보면</a:t>
            </a:r>
            <a:r>
              <a:rPr lang="ko-KR" altLang="en-US" sz="3200" dirty="0">
                <a:latin typeface="-윤고딕310" panose="02030504000101010101" charset="-127"/>
                <a:ea typeface="-윤고딕310" panose="02030504000101010101" charset="-127"/>
              </a:rPr>
              <a:t> </a:t>
            </a:r>
            <a:endParaRPr lang="en-US" altLang="ko-KR" sz="3200" dirty="0">
              <a:latin typeface="-윤고딕310" panose="02030504000101010101" charset="-127"/>
              <a:ea typeface="-윤고딕310" panose="02030504000101010101" charset="-127"/>
            </a:endParaRPr>
          </a:p>
          <a:p>
            <a:pPr algn="ctr"/>
            <a:endParaRPr lang="en-US" altLang="ko-KR" sz="3200" dirty="0">
              <a:latin typeface="-윤고딕310" panose="02030504000101010101" charset="-127"/>
              <a:ea typeface="-윤고딕310" panose="02030504000101010101" charset="-127"/>
            </a:endParaRPr>
          </a:p>
          <a:p>
            <a:pPr algn="ctr"/>
            <a:r>
              <a:rPr lang="en-US" altLang="ko-KR" sz="3200" dirty="0">
                <a:solidFill>
                  <a:srgbClr val="FFFF00"/>
                </a:solidFill>
                <a:latin typeface="-윤고딕310" panose="02030504000101010101" charset="-127"/>
                <a:ea typeface="-윤고딕310" panose="02030504000101010101" charset="-127"/>
              </a:rPr>
              <a:t>“</a:t>
            </a:r>
            <a:r>
              <a:rPr lang="ko-KR" altLang="en-US" sz="3200" dirty="0">
                <a:solidFill>
                  <a:srgbClr val="FFFF00"/>
                </a:solidFill>
                <a:latin typeface="-윤고딕310" panose="02030504000101010101" charset="-127"/>
                <a:ea typeface="-윤고딕310" panose="02030504000101010101" charset="-127"/>
              </a:rPr>
              <a:t>스크립트 </a:t>
            </a:r>
            <a:r>
              <a:rPr lang="ko-KR" altLang="en-US" sz="3200">
                <a:solidFill>
                  <a:srgbClr val="FFFF00"/>
                </a:solidFill>
                <a:latin typeface="-윤고딕310" panose="02030504000101010101" charset="-127"/>
                <a:ea typeface="-윤고딕310" panose="02030504000101010101" charset="-127"/>
              </a:rPr>
              <a:t>언어가 </a:t>
            </a:r>
            <a:r>
              <a:rPr lang="ko-KR" altLang="en-US" sz="3200" smtClean="0">
                <a:solidFill>
                  <a:srgbClr val="FFFF00"/>
                </a:solidFill>
                <a:latin typeface="-윤고딕310" panose="02030504000101010101" charset="-127"/>
                <a:ea typeface="-윤고딕310" panose="02030504000101010101" charset="-127"/>
              </a:rPr>
              <a:t>짱이니까요</a:t>
            </a:r>
            <a:r>
              <a:rPr lang="en-US" altLang="ko-KR" sz="3200" smtClean="0">
                <a:solidFill>
                  <a:srgbClr val="FFFF00"/>
                </a:solidFill>
                <a:latin typeface="-윤고딕310" panose="02030504000101010101" charset="-127"/>
                <a:ea typeface="-윤고딕310" panose="02030504000101010101" charset="-127"/>
              </a:rPr>
              <a:t>.”</a:t>
            </a:r>
            <a:endParaRPr lang="en-US" altLang="ko-KR" sz="3200" dirty="0">
              <a:latin typeface="-윤고딕310" panose="02030504000101010101" charset="-127"/>
              <a:ea typeface="-윤고딕310" panose="02030504000101010101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라고 대답하면 좀 있어 보일 </a:t>
            </a:r>
            <a:r>
              <a:rPr lang="ko-KR" altLang="en-US" sz="320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수 </a:t>
            </a:r>
            <a:r>
              <a:rPr lang="ko-KR" altLang="en-US" sz="320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있다</a:t>
            </a:r>
            <a:r>
              <a:rPr lang="en-US" altLang="ko-KR" sz="320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.</a:t>
            </a:r>
            <a:endParaRPr lang="ko-KR" altLang="en-US" sz="3200" dirty="0">
              <a:solidFill>
                <a:schemeClr val="bg1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698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274838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Sublime Text</a:t>
            </a:r>
            <a:endParaRPr lang="en-US" altLang="ko-KR" sz="4800" dirty="0">
              <a:solidFill>
                <a:schemeClr val="bg1"/>
              </a:solidFill>
              <a:latin typeface="-윤고딕310" panose="02030504000101010101" charset="-127"/>
              <a:ea typeface="-윤고딕310" panose="02030504000101010101" charset="-127"/>
            </a:endParaRPr>
          </a:p>
          <a:p>
            <a:pPr algn="ctr"/>
            <a:endParaRPr lang="en-US" altLang="ko-KR" sz="4800" dirty="0">
              <a:solidFill>
                <a:schemeClr val="bg1"/>
              </a:solidFill>
              <a:latin typeface="-윤고딕310" panose="02030504000101010101" charset="-127"/>
              <a:ea typeface="-윤고딕310" panose="02030504000101010101" charset="-127"/>
            </a:endParaRPr>
          </a:p>
          <a:p>
            <a:pPr algn="ctr"/>
            <a:r>
              <a:rPr lang="ko-KR" altLang="en-US" sz="4800" dirty="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코딩을 위한 </a:t>
            </a:r>
            <a:r>
              <a:rPr lang="ko-KR" altLang="en-US" sz="4800" dirty="0" err="1" smtClean="0">
                <a:solidFill>
                  <a:srgbClr val="FFFF00"/>
                </a:solidFill>
                <a:latin typeface="-윤고딕310" panose="02030504000101010101" charset="-127"/>
                <a:ea typeface="-윤고딕310" panose="02030504000101010101" charset="-127"/>
              </a:rPr>
              <a:t>쩌는</a:t>
            </a:r>
            <a:r>
              <a:rPr lang="ko-KR" altLang="en-US" sz="4800" dirty="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 메모장</a:t>
            </a:r>
            <a:endParaRPr lang="ko-KR" altLang="en-US" sz="4800" dirty="0">
              <a:solidFill>
                <a:schemeClr val="bg1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35138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Sublime Text</a:t>
            </a:r>
          </a:p>
        </p:txBody>
      </p:sp>
    </p:spTree>
    <p:extLst>
      <p:ext uri="{BB962C8B-B14F-4D97-AF65-F5344CB8AC3E}">
        <p14:creationId xmlns:p14="http://schemas.microsoft.com/office/powerpoint/2010/main" val="428187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35138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Sublime Text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2274838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Sublime Text</a:t>
            </a:r>
            <a:endParaRPr lang="en-US" altLang="ko-KR" sz="4800" dirty="0">
              <a:solidFill>
                <a:schemeClr val="bg1"/>
              </a:solidFill>
              <a:latin typeface="-윤고딕310" panose="02030504000101010101" charset="-127"/>
              <a:ea typeface="-윤고딕310" panose="02030504000101010101" charset="-127"/>
            </a:endParaRPr>
          </a:p>
          <a:p>
            <a:pPr algn="ctr"/>
            <a:endParaRPr lang="en-US" altLang="ko-KR" sz="4800" dirty="0">
              <a:solidFill>
                <a:schemeClr val="bg1"/>
              </a:solidFill>
              <a:latin typeface="-윤고딕310" panose="02030504000101010101" charset="-127"/>
              <a:ea typeface="-윤고딕310" panose="02030504000101010101" charset="-127"/>
            </a:endParaRPr>
          </a:p>
          <a:p>
            <a:pPr algn="ctr"/>
            <a:r>
              <a:rPr lang="ko-KR" altLang="en-US" sz="4800" dirty="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자세한 건 </a:t>
            </a:r>
            <a:r>
              <a:rPr lang="en-US" altLang="ko-KR" sz="4800" dirty="0" smtClean="0">
                <a:solidFill>
                  <a:srgbClr val="FFFF00"/>
                </a:solidFill>
                <a:latin typeface="-윤고딕310" panose="02030504000101010101" charset="-127"/>
                <a:ea typeface="-윤고딕310" panose="02030504000101010101" charset="-127"/>
              </a:rPr>
              <a:t>To Be Continued!!</a:t>
            </a:r>
            <a:endParaRPr lang="ko-KR" altLang="en-US" sz="4800" dirty="0">
              <a:solidFill>
                <a:srgbClr val="FFFF00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584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274838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4800" dirty="0" smtClean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  <a:p>
            <a:pPr algn="ctr"/>
            <a:r>
              <a:rPr lang="ko-KR" altLang="en-US" sz="48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여기까지는</a:t>
            </a:r>
            <a:endParaRPr lang="en-US" altLang="ko-KR" sz="48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475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274838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4800" dirty="0" smtClean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  <a:p>
            <a:pPr algn="ctr"/>
            <a:r>
              <a:rPr lang="ko-KR" altLang="en-US" sz="480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인트로</a:t>
            </a:r>
            <a:r>
              <a:rPr lang="en-US" altLang="ko-KR" sz="480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.</a:t>
            </a:r>
            <a:endParaRPr lang="en-US" altLang="ko-KR" sz="48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569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274838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48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  <a:p>
            <a:pPr algn="ctr"/>
            <a:r>
              <a:rPr lang="ko-KR" altLang="en-US" sz="480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수업 시작합니다</a:t>
            </a:r>
            <a:r>
              <a:rPr lang="en-US" altLang="ko-KR" sz="480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.</a:t>
            </a:r>
            <a:endParaRPr lang="en-US" altLang="ko-KR" sz="48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514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3629" y="2818640"/>
            <a:ext cx="6436741" cy="1220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60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우리의 목표는</a:t>
            </a:r>
            <a:r>
              <a:rPr lang="en-US" altLang="ko-KR" sz="60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9369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274838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4800" dirty="0" smtClean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  <a:p>
            <a:pPr algn="ctr"/>
            <a:r>
              <a:rPr lang="ko-KR" altLang="en-US" sz="48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띄운다</a:t>
            </a:r>
            <a:r>
              <a:rPr lang="en-US" altLang="ko-KR" sz="48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. </a:t>
            </a:r>
            <a:r>
              <a:rPr lang="ko-KR" altLang="en-US" sz="48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비</a:t>
            </a:r>
            <a:r>
              <a:rPr lang="ko-KR" altLang="en-US" sz="4800" dirty="0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행</a:t>
            </a:r>
            <a:r>
              <a:rPr lang="ko-KR" altLang="en-US" sz="48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기</a:t>
            </a:r>
            <a:r>
              <a:rPr lang="en-US" altLang="ko-KR" sz="48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.</a:t>
            </a:r>
            <a:endParaRPr lang="en-US" altLang="ko-KR" sz="48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993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274838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4800" dirty="0" smtClean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  <a:p>
            <a:pPr algn="ctr"/>
            <a:r>
              <a:rPr lang="ko-KR" altLang="en-US" sz="480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안된다</a:t>
            </a:r>
            <a:r>
              <a:rPr lang="en-US" altLang="ko-KR" sz="480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.</a:t>
            </a:r>
            <a:r>
              <a:rPr lang="ko-KR" altLang="en-US" sz="480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 폰트</a:t>
            </a:r>
            <a:r>
              <a:rPr lang="en-US" altLang="ko-KR" sz="480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.</a:t>
            </a:r>
            <a:endParaRPr lang="en-US" altLang="ko-KR" sz="48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314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274838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4800" dirty="0" smtClean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  <a:p>
            <a:pPr algn="ctr"/>
            <a:r>
              <a:rPr lang="ko-KR" altLang="en-US" sz="480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띄운다</a:t>
            </a:r>
            <a:r>
              <a:rPr lang="en-US" altLang="ko-KR" sz="480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. Airplane.</a:t>
            </a:r>
            <a:endParaRPr lang="en-US" altLang="ko-KR" sz="48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773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35138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Google App Engine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268" y="1631268"/>
            <a:ext cx="3595464" cy="359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6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35138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주석</a:t>
            </a:r>
            <a:endParaRPr lang="en-US" altLang="ko-KR" sz="32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2459504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주석</a:t>
            </a:r>
            <a:r>
              <a:rPr lang="en-US" altLang="ko-KR" sz="120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1954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35138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주석</a:t>
            </a:r>
            <a:endParaRPr lang="en-US" altLang="ko-KR" sz="32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760" y="2459504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코</a:t>
            </a:r>
            <a:r>
              <a:rPr lang="ko-KR" altLang="en-US" sz="12000" dirty="0" smtClean="0">
                <a:solidFill>
                  <a:srgbClr val="FFFF00"/>
                </a:solidFill>
                <a:latin typeface="-윤고딕340" pitchFamily="18" charset="-127"/>
                <a:ea typeface="-윤고딕340" pitchFamily="18" charset="-127"/>
              </a:rPr>
              <a:t>멘트</a:t>
            </a:r>
            <a:r>
              <a:rPr lang="en-US" altLang="ko-KR" sz="120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372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35138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주석</a:t>
            </a:r>
            <a:endParaRPr lang="en-US" altLang="ko-KR" sz="32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2274838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4800" dirty="0" smtClean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  <a:p>
            <a:pPr algn="ctr"/>
            <a:r>
              <a:rPr lang="en-US" altLang="ko-KR" sz="48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Why </a:t>
            </a:r>
            <a:r>
              <a:rPr lang="ko-KR" altLang="en-US" sz="48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주석</a:t>
            </a:r>
            <a:r>
              <a:rPr lang="en-US" altLang="ko-KR" sz="48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?</a:t>
            </a:r>
          </a:p>
          <a:p>
            <a:pPr algn="ctr"/>
            <a:endParaRPr lang="en-US" altLang="ko-KR" sz="48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831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35138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주석</a:t>
            </a:r>
            <a:endParaRPr lang="en-US" altLang="ko-KR" sz="32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2274838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4800" dirty="0" smtClean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  <a:p>
            <a:pPr algn="ctr"/>
            <a:r>
              <a:rPr lang="ko-KR" altLang="en-US" sz="4800" dirty="0" err="1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가독성을</a:t>
            </a:r>
            <a:r>
              <a:rPr lang="ko-KR" altLang="en-US" sz="48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 위해</a:t>
            </a:r>
            <a:endParaRPr lang="en-US" altLang="ko-KR" sz="48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178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35138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주석</a:t>
            </a:r>
            <a:endParaRPr lang="en-US" altLang="ko-KR" sz="32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2274838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4800" dirty="0" smtClean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  <a:p>
            <a:pPr algn="ctr"/>
            <a:r>
              <a:rPr lang="en-US" altLang="ko-KR" sz="48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Why </a:t>
            </a:r>
            <a:r>
              <a:rPr lang="ko-KR" altLang="en-US" sz="4800" dirty="0" err="1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가독성</a:t>
            </a:r>
            <a:r>
              <a:rPr lang="en-US" altLang="ko-KR" sz="48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?</a:t>
            </a:r>
            <a:endParaRPr lang="en-US" altLang="ko-KR" sz="48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89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35138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주석</a:t>
            </a:r>
            <a:endParaRPr lang="en-US" altLang="ko-KR" sz="32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2274838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4800" dirty="0" smtClean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  <a:p>
            <a:pPr algn="ctr"/>
            <a:r>
              <a:rPr lang="ko-KR" altLang="en-US" sz="4800" smtClean="0">
                <a:solidFill>
                  <a:srgbClr val="FFFF00"/>
                </a:solidFill>
                <a:latin typeface="-윤고딕340" pitchFamily="18" charset="-127"/>
                <a:ea typeface="-윤고딕340" pitchFamily="18" charset="-127"/>
              </a:rPr>
              <a:t>이해하기 위해</a:t>
            </a:r>
            <a:r>
              <a:rPr lang="en-US" altLang="ko-KR" sz="4800" smtClean="0">
                <a:solidFill>
                  <a:srgbClr val="FFFF00"/>
                </a:solidFill>
                <a:latin typeface="-윤고딕340" pitchFamily="18" charset="-127"/>
                <a:ea typeface="-윤고딕340" pitchFamily="18" charset="-127"/>
              </a:rPr>
              <a:t>.</a:t>
            </a:r>
            <a:endParaRPr lang="en-US" altLang="ko-KR" sz="4800" dirty="0">
              <a:solidFill>
                <a:srgbClr val="FFFF00"/>
              </a:solidFill>
              <a:latin typeface="-윤고딕340" pitchFamily="18" charset="-127"/>
              <a:ea typeface="-윤고딕3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055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/>
          <p:cNvSpPr txBox="1"/>
          <p:nvPr/>
        </p:nvSpPr>
        <p:spPr>
          <a:xfrm>
            <a:off x="935138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웹 서비스 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(Web Service)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3182" y="1916832"/>
            <a:ext cx="730927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en-US" altLang="ko-KR" sz="30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30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&gt;&gt;  </a:t>
            </a:r>
            <a:r>
              <a:rPr lang="ko-KR" altLang="en-US" sz="30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인터넷을 통해 제공되는 서비스</a:t>
            </a:r>
            <a:endParaRPr lang="en-US" altLang="ko-KR" sz="30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30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&gt;&gt;  </a:t>
            </a:r>
            <a:r>
              <a:rPr lang="ko-KR" altLang="en-US" sz="3000" dirty="0" err="1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모바일</a:t>
            </a:r>
            <a:r>
              <a:rPr lang="ko-KR" altLang="en-US" sz="30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웹 서비스</a:t>
            </a:r>
            <a:r>
              <a:rPr lang="en-US" altLang="ko-KR" sz="30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, </a:t>
            </a:r>
            <a:r>
              <a:rPr lang="ko-KR" altLang="en-US" sz="30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검색 엔진 등도 해당</a:t>
            </a:r>
            <a:endParaRPr lang="en-US" altLang="ko-KR" sz="30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924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35138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주석</a:t>
            </a:r>
            <a:endParaRPr lang="en-US" altLang="ko-KR" sz="32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2274838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4800" dirty="0" smtClean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  <a:p>
            <a:pPr algn="ctr"/>
            <a:r>
              <a:rPr lang="ko-KR" altLang="en-US" sz="4800" dirty="0" smtClean="0">
                <a:solidFill>
                  <a:srgbClr val="FFFF00"/>
                </a:solidFill>
                <a:latin typeface="-윤고딕340" pitchFamily="18" charset="-127"/>
                <a:ea typeface="-윤고딕340" pitchFamily="18" charset="-127"/>
              </a:rPr>
              <a:t>누가</a:t>
            </a:r>
            <a:r>
              <a:rPr lang="en-US" altLang="ko-KR" sz="4800" dirty="0" smtClean="0">
                <a:solidFill>
                  <a:srgbClr val="FFFF00"/>
                </a:solidFill>
                <a:latin typeface="-윤고딕340" pitchFamily="18" charset="-127"/>
                <a:ea typeface="-윤고딕340" pitchFamily="18" charset="-127"/>
              </a:rPr>
              <a:t>?</a:t>
            </a:r>
            <a:endParaRPr lang="en-US" altLang="ko-KR" sz="4800" dirty="0">
              <a:solidFill>
                <a:srgbClr val="FFFF00"/>
              </a:solidFill>
              <a:latin typeface="-윤고딕340" pitchFamily="18" charset="-127"/>
              <a:ea typeface="-윤고딕3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423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35138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주석</a:t>
            </a:r>
            <a:endParaRPr lang="en-US" altLang="ko-KR" sz="32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2274838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4800" dirty="0" smtClean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  <a:p>
            <a:pPr algn="ctr"/>
            <a:r>
              <a:rPr lang="ko-KR" altLang="en-US" sz="4800" smtClean="0">
                <a:solidFill>
                  <a:srgbClr val="FFFF00"/>
                </a:solidFill>
                <a:latin typeface="-윤고딕340" pitchFamily="18" charset="-127"/>
                <a:ea typeface="-윤고딕340" pitchFamily="18" charset="-127"/>
              </a:rPr>
              <a:t>내가</a:t>
            </a:r>
            <a:r>
              <a:rPr lang="en-US" altLang="ko-KR" sz="4800" smtClean="0">
                <a:solidFill>
                  <a:srgbClr val="FFFF00"/>
                </a:solidFill>
                <a:latin typeface="-윤고딕340" pitchFamily="18" charset="-127"/>
                <a:ea typeface="-윤고딕340" pitchFamily="18" charset="-127"/>
              </a:rPr>
              <a:t>.</a:t>
            </a:r>
            <a:endParaRPr lang="en-US" altLang="ko-KR" sz="4800" dirty="0">
              <a:solidFill>
                <a:srgbClr val="FFFF00"/>
              </a:solidFill>
              <a:latin typeface="-윤고딕340" pitchFamily="18" charset="-127"/>
              <a:ea typeface="-윤고딕3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160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35138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주석</a:t>
            </a:r>
            <a:endParaRPr lang="en-US" altLang="ko-KR" sz="32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2274838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4800" dirty="0" smtClean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  <a:p>
            <a:pPr algn="ctr"/>
            <a:r>
              <a:rPr lang="ko-KR" altLang="en-US" sz="4800" smtClean="0">
                <a:solidFill>
                  <a:srgbClr val="FFFF00"/>
                </a:solidFill>
                <a:latin typeface="-윤고딕340" pitchFamily="18" charset="-127"/>
                <a:ea typeface="-윤고딕340" pitchFamily="18" charset="-127"/>
              </a:rPr>
              <a:t>네가</a:t>
            </a:r>
            <a:r>
              <a:rPr lang="en-US" altLang="ko-KR" sz="4800" smtClean="0">
                <a:solidFill>
                  <a:srgbClr val="FFFF00"/>
                </a:solidFill>
                <a:latin typeface="-윤고딕340" pitchFamily="18" charset="-127"/>
                <a:ea typeface="-윤고딕340" pitchFamily="18" charset="-127"/>
              </a:rPr>
              <a:t>.</a:t>
            </a:r>
            <a:endParaRPr lang="en-US" altLang="ko-KR" sz="4800" dirty="0">
              <a:solidFill>
                <a:srgbClr val="FFFF00"/>
              </a:solidFill>
              <a:latin typeface="-윤고딕340" pitchFamily="18" charset="-127"/>
              <a:ea typeface="-윤고딕3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166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35138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FFFF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새</a:t>
            </a:r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로운 </a:t>
            </a:r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FFFF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친</a:t>
            </a:r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구</a:t>
            </a:r>
            <a:endParaRPr lang="en-US" altLang="ko-KR" sz="32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2767280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 smtClean="0">
                <a:solidFill>
                  <a:srgbClr val="FFFF00"/>
                </a:solidFill>
                <a:latin typeface="-윤고딕310" panose="02030504000101010101" charset="-127"/>
                <a:ea typeface="-윤고딕310" panose="02030504000101010101" charset="-127"/>
              </a:rPr>
              <a:t>W3Schools</a:t>
            </a:r>
            <a:endParaRPr lang="en-US" altLang="ko-KR" sz="8000" dirty="0">
              <a:solidFill>
                <a:srgbClr val="FFFF00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365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35138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FFFF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새</a:t>
            </a:r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로운 </a:t>
            </a:r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FFFF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친</a:t>
            </a:r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구</a:t>
            </a:r>
            <a:endParaRPr lang="en-US" altLang="ko-KR" sz="32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2798058"/>
            <a:ext cx="91440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600" smtClean="0">
                <a:solidFill>
                  <a:srgbClr val="FFFF00"/>
                </a:solidFill>
                <a:latin typeface="-윤고딕310" panose="02030504000101010101" charset="-127"/>
                <a:ea typeface="-윤고딕310" panose="02030504000101010101" charset="-127"/>
              </a:rPr>
              <a:t>www.w3schools.com</a:t>
            </a:r>
            <a:endParaRPr lang="en-US" altLang="ko-KR" sz="7600" dirty="0">
              <a:solidFill>
                <a:srgbClr val="FFFF00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153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35138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W3SCHOOLS/HTML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204" y="1844824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4800" dirty="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span	</a:t>
            </a:r>
            <a:r>
              <a:rPr lang="en-US" altLang="ko-KR" sz="4800" dirty="0" smtClean="0">
                <a:solidFill>
                  <a:srgbClr val="FFFF00"/>
                </a:solidFill>
                <a:latin typeface="-윤고딕310" panose="02030504000101010101" charset="-127"/>
                <a:ea typeface="-윤고딕310" panose="02030504000101010101" charset="-127"/>
              </a:rPr>
              <a:t>video	audio</a:t>
            </a:r>
          </a:p>
          <a:p>
            <a:pPr lvl="2"/>
            <a:r>
              <a:rPr lang="en-US" altLang="ko-KR" sz="4800" dirty="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div  	h1 		h2 	…</a:t>
            </a:r>
          </a:p>
          <a:p>
            <a:pPr lvl="2"/>
            <a:r>
              <a:rPr lang="en-US" altLang="ko-KR" sz="4800" dirty="0" err="1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img</a:t>
            </a:r>
            <a:r>
              <a:rPr lang="en-US" altLang="ko-KR" sz="4800" dirty="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 	p 		</a:t>
            </a:r>
            <a:r>
              <a:rPr lang="en-US" altLang="ko-KR" sz="4800" dirty="0" err="1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ul</a:t>
            </a:r>
            <a:r>
              <a:rPr lang="en-US" altLang="ko-KR" sz="4800" dirty="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/</a:t>
            </a:r>
            <a:r>
              <a:rPr lang="en-US" altLang="ko-KR" sz="4800" dirty="0" err="1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ol</a:t>
            </a:r>
            <a:r>
              <a:rPr lang="en-US" altLang="ko-KR" sz="4800" dirty="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 	</a:t>
            </a:r>
            <a:r>
              <a:rPr lang="en-US" altLang="ko-KR" sz="4800" dirty="0" err="1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em</a:t>
            </a:r>
            <a:endParaRPr lang="en-US" altLang="ko-KR" sz="4800" dirty="0" smtClean="0">
              <a:solidFill>
                <a:schemeClr val="bg1"/>
              </a:solidFill>
              <a:latin typeface="-윤고딕310" panose="02030504000101010101" charset="-127"/>
              <a:ea typeface="-윤고딕310" panose="02030504000101010101" charset="-127"/>
            </a:endParaRPr>
          </a:p>
          <a:p>
            <a:pPr lvl="2"/>
            <a:r>
              <a:rPr lang="en-US" altLang="ko-KR" sz="4800" dirty="0" err="1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br</a:t>
            </a:r>
            <a:r>
              <a:rPr lang="en-US" altLang="ko-KR" sz="4800" dirty="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 		b		strong a</a:t>
            </a:r>
          </a:p>
          <a:p>
            <a:pPr lvl="2"/>
            <a:r>
              <a:rPr lang="en-US" altLang="ko-KR" sz="4800" dirty="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&amp;</a:t>
            </a:r>
            <a:r>
              <a:rPr lang="en-US" altLang="ko-KR" sz="4800" dirty="0" err="1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lt</a:t>
            </a:r>
            <a:r>
              <a:rPr lang="en-US" altLang="ko-KR" sz="4800" dirty="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; 	&amp;</a:t>
            </a:r>
            <a:r>
              <a:rPr lang="en-US" altLang="ko-KR" sz="4800" dirty="0" err="1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gt</a:t>
            </a:r>
            <a:r>
              <a:rPr lang="en-US" altLang="ko-KR" sz="4800" dirty="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; 	&amp;</a:t>
            </a:r>
            <a:r>
              <a:rPr lang="en-US" altLang="ko-KR" sz="4800" dirty="0" err="1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nbsp</a:t>
            </a:r>
            <a:r>
              <a:rPr lang="en-US" altLang="ko-KR" sz="4800" dirty="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;</a:t>
            </a:r>
            <a:endParaRPr lang="ko-KR" altLang="en-US" sz="4800" dirty="0">
              <a:solidFill>
                <a:srgbClr val="FFFF00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339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35138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W3SCHOOLS/HTML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2090172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5600" dirty="0" smtClean="0">
                <a:solidFill>
                  <a:srgbClr val="FFFF00"/>
                </a:solidFill>
                <a:latin typeface="-윤고딕310" panose="02030504000101010101" charset="-127"/>
                <a:ea typeface="-윤고딕310" panose="02030504000101010101" charset="-127"/>
              </a:rPr>
              <a:t>id	</a:t>
            </a:r>
            <a:r>
              <a:rPr lang="en-US" altLang="ko-KR" sz="5600" dirty="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			</a:t>
            </a:r>
            <a:r>
              <a:rPr lang="en-US" altLang="ko-KR" sz="5600" dirty="0" smtClean="0">
                <a:solidFill>
                  <a:srgbClr val="FFFF00"/>
                </a:solidFill>
                <a:latin typeface="-윤고딕310" panose="02030504000101010101" charset="-127"/>
                <a:ea typeface="-윤고딕310" panose="02030504000101010101" charset="-127"/>
              </a:rPr>
              <a:t>class</a:t>
            </a:r>
          </a:p>
          <a:p>
            <a:pPr lvl="2"/>
            <a:r>
              <a:rPr lang="en-US" altLang="ko-KR" sz="5600" dirty="0" err="1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href</a:t>
            </a:r>
            <a:r>
              <a:rPr lang="en-US" altLang="ko-KR" sz="5600" dirty="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			alt</a:t>
            </a:r>
          </a:p>
          <a:p>
            <a:pPr lvl="2"/>
            <a:r>
              <a:rPr lang="en-US" altLang="ko-KR" sz="5600" dirty="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title			</a:t>
            </a:r>
            <a:r>
              <a:rPr lang="en-US" altLang="ko-KR" sz="5600" dirty="0" err="1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src</a:t>
            </a:r>
            <a:endParaRPr lang="ko-KR" altLang="en-US" sz="5600" dirty="0">
              <a:solidFill>
                <a:schemeClr val="bg1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284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35138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W3SCHOOLS/CSS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204" y="1844824"/>
            <a:ext cx="9144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3200" dirty="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position		display</a:t>
            </a:r>
          </a:p>
          <a:p>
            <a:pPr lvl="2"/>
            <a:r>
              <a:rPr lang="en-US" altLang="ko-KR" sz="3200" dirty="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color			font-family</a:t>
            </a:r>
          </a:p>
          <a:p>
            <a:pPr lvl="2"/>
            <a:r>
              <a:rPr lang="en-US" altLang="ko-KR" sz="3200" dirty="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border-radius	padding</a:t>
            </a:r>
          </a:p>
          <a:p>
            <a:pPr lvl="2"/>
            <a:r>
              <a:rPr lang="en-US" altLang="ko-KR" sz="3200" dirty="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margin		</a:t>
            </a:r>
            <a:r>
              <a:rPr lang="en-US" altLang="ko-KR" sz="3200" dirty="0" smtClean="0">
                <a:solidFill>
                  <a:srgbClr val="FFFF00"/>
                </a:solidFill>
                <a:latin typeface="-윤고딕310" panose="02030504000101010101" charset="-127"/>
                <a:ea typeface="-윤고딕310" panose="02030504000101010101" charset="-127"/>
              </a:rPr>
              <a:t>background-</a:t>
            </a:r>
            <a:r>
              <a:rPr lang="en-US" altLang="ko-KR" sz="3200" dirty="0" err="1" smtClean="0">
                <a:solidFill>
                  <a:srgbClr val="FFFF00"/>
                </a:solidFill>
                <a:latin typeface="-윤고딕310" panose="02030504000101010101" charset="-127"/>
                <a:ea typeface="-윤고딕310" panose="02030504000101010101" charset="-127"/>
              </a:rPr>
              <a:t>img</a:t>
            </a:r>
            <a:endParaRPr lang="en-US" altLang="ko-KR" sz="3200" dirty="0" smtClean="0">
              <a:solidFill>
                <a:srgbClr val="FFFF00"/>
              </a:solidFill>
              <a:latin typeface="-윤고딕310" panose="02030504000101010101" charset="-127"/>
              <a:ea typeface="-윤고딕310" panose="02030504000101010101" charset="-127"/>
            </a:endParaRPr>
          </a:p>
          <a:p>
            <a:pPr lvl="2"/>
            <a:r>
              <a:rPr lang="en-US" altLang="ko-KR" sz="3200" dirty="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width			height	text-align</a:t>
            </a:r>
          </a:p>
          <a:p>
            <a:pPr lvl="2"/>
            <a:r>
              <a:rPr lang="en-US" altLang="ko-KR" sz="3200" dirty="0" smtClean="0">
                <a:solidFill>
                  <a:srgbClr val="FFFF00"/>
                </a:solidFill>
                <a:latin typeface="-윤고딕310" panose="02030504000101010101" charset="-127"/>
                <a:ea typeface="-윤고딕310" panose="02030504000101010101" charset="-127"/>
              </a:rPr>
              <a:t>line-height	vertical-align</a:t>
            </a:r>
          </a:p>
          <a:p>
            <a:pPr lvl="2"/>
            <a:r>
              <a:rPr lang="en-US" altLang="ko-KR" sz="3200" dirty="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float			clear		</a:t>
            </a:r>
            <a:r>
              <a:rPr lang="en-US" altLang="ko-KR" sz="3200" dirty="0" smtClean="0">
                <a:solidFill>
                  <a:srgbClr val="FFFF00"/>
                </a:solidFill>
                <a:latin typeface="-윤고딕310" panose="02030504000101010101" charset="-127"/>
                <a:ea typeface="-윤고딕310" panose="02030504000101010101" charset="-127"/>
              </a:rPr>
              <a:t>overflow</a:t>
            </a:r>
          </a:p>
          <a:p>
            <a:pPr lvl="2"/>
            <a:r>
              <a:rPr lang="en-US" altLang="ko-KR" sz="3200" dirty="0" smtClean="0">
                <a:solidFill>
                  <a:srgbClr val="FFFF00"/>
                </a:solidFill>
                <a:latin typeface="-윤고딕310" panose="02030504000101010101" charset="-127"/>
                <a:ea typeface="-윤고딕310" panose="02030504000101010101" charset="-127"/>
              </a:rPr>
              <a:t>z-index</a:t>
            </a:r>
            <a:endParaRPr lang="ko-KR" altLang="en-US" sz="3200" dirty="0">
              <a:solidFill>
                <a:schemeClr val="bg1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192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35138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W3SCHOOLS/FONT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204" y="1844824"/>
            <a:ext cx="9144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endParaRPr lang="en-US" altLang="ko-KR" sz="3200" dirty="0" smtClean="0">
              <a:solidFill>
                <a:schemeClr val="bg1"/>
              </a:solidFill>
              <a:latin typeface="-윤고딕310" panose="02030504000101010101" charset="-127"/>
              <a:ea typeface="-윤고딕310" panose="02030504000101010101" charset="-127"/>
            </a:endParaRPr>
          </a:p>
          <a:p>
            <a:pPr lvl="2"/>
            <a:r>
              <a:rPr lang="en-US" altLang="ko-KR" sz="3200" dirty="0" smtClean="0">
                <a:solidFill>
                  <a:schemeClr val="bg1"/>
                </a:solidFill>
                <a:latin typeface="-윤고딕310" panose="02030504000101010101" charset="-127"/>
                <a:ea typeface="-윤고딕310" panose="02030504000101010101" charset="-127"/>
              </a:rPr>
              <a:t>www.google.com/fonts</a:t>
            </a:r>
          </a:p>
          <a:p>
            <a:pPr lvl="2"/>
            <a:endParaRPr lang="en-US" altLang="ko-KR" sz="3200" dirty="0" smtClean="0">
              <a:solidFill>
                <a:schemeClr val="bg1"/>
              </a:solidFill>
              <a:latin typeface="-윤고딕310" panose="02030504000101010101" charset="-127"/>
              <a:ea typeface="-윤고딕310" panose="02030504000101010101" charset="-127"/>
            </a:endParaRPr>
          </a:p>
          <a:p>
            <a:pPr lvl="2"/>
            <a:endParaRPr lang="ko-KR" altLang="en-US" sz="3200" dirty="0">
              <a:solidFill>
                <a:schemeClr val="bg1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284984"/>
            <a:ext cx="53149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7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35138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W3SCHOOLS/FONT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780" y="1484784"/>
            <a:ext cx="7112497" cy="474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0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3629" y="2818640"/>
            <a:ext cx="6436741" cy="1220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60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IDEA ?</a:t>
            </a:r>
          </a:p>
        </p:txBody>
      </p:sp>
    </p:spTree>
    <p:extLst>
      <p:ext uri="{BB962C8B-B14F-4D97-AF65-F5344CB8AC3E}">
        <p14:creationId xmlns:p14="http://schemas.microsoft.com/office/powerpoint/2010/main" val="353469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5138" y="1916832"/>
            <a:ext cx="64367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ko-KR" sz="30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&gt;&gt;  </a:t>
            </a:r>
            <a:r>
              <a:rPr lang="ko-KR" altLang="en-US" sz="30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각자 홈페이지 만들기</a:t>
            </a:r>
            <a:endParaRPr lang="en-US" altLang="ko-KR" sz="30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  <a:p>
            <a:pPr algn="just">
              <a:lnSpc>
                <a:spcPct val="130000"/>
              </a:lnSpc>
            </a:pPr>
            <a:r>
              <a:rPr lang="en-US" altLang="ko-KR" sz="3000" dirty="0">
                <a:ln w="6350">
                  <a:solidFill>
                    <a:srgbClr val="272822">
                      <a:alpha val="30000"/>
                    </a:srgbClr>
                  </a:solidFill>
                </a:ln>
                <a:solidFill>
                  <a:srgbClr val="272822"/>
                </a:solidFill>
                <a:latin typeface="-윤고딕320" pitchFamily="18" charset="-127"/>
                <a:ea typeface="-윤고딕320" pitchFamily="18" charset="-127"/>
              </a:rPr>
              <a:t>&gt;&gt;</a:t>
            </a:r>
            <a:r>
              <a:rPr lang="en-US" altLang="ko-KR" sz="30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 </a:t>
            </a:r>
            <a:r>
              <a:rPr lang="en-US" altLang="ko-KR" sz="30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[</a:t>
            </a:r>
            <a:r>
              <a:rPr lang="ko-KR" altLang="en-US" sz="30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도메인 주소를 메일로 제출</a:t>
            </a:r>
            <a:r>
              <a:rPr lang="en-US" altLang="ko-KR" sz="30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]</a:t>
            </a:r>
            <a:endParaRPr lang="en-US" altLang="ko-KR" sz="30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  <a:p>
            <a:pPr algn="just">
              <a:lnSpc>
                <a:spcPct val="130000"/>
              </a:lnSpc>
            </a:pPr>
            <a:endParaRPr lang="en-US" altLang="ko-KR" sz="30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  <a:p>
            <a:pPr algn="just">
              <a:lnSpc>
                <a:spcPct val="130000"/>
              </a:lnSpc>
            </a:pPr>
            <a:r>
              <a:rPr lang="en-US" altLang="ko-KR" sz="30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&gt;&gt;  </a:t>
            </a:r>
            <a:r>
              <a:rPr lang="ko-KR" altLang="en-US" sz="30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홈페이지 도메인 이어주기</a:t>
            </a:r>
            <a:endParaRPr lang="en-US" altLang="ko-KR" sz="30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  <a:p>
            <a:pPr algn="just">
              <a:lnSpc>
                <a:spcPct val="130000"/>
              </a:lnSpc>
            </a:pPr>
            <a:endParaRPr lang="en-US" altLang="ko-KR" sz="30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  <a:p>
            <a:pPr algn="just">
              <a:lnSpc>
                <a:spcPct val="130000"/>
              </a:lnSpc>
            </a:pPr>
            <a:r>
              <a:rPr lang="en-US" altLang="ko-KR" sz="30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&gt;&gt;  </a:t>
            </a:r>
            <a:r>
              <a:rPr lang="ko-KR" altLang="en-US" sz="3000" dirty="0" err="1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파이썬</a:t>
            </a:r>
            <a:r>
              <a:rPr lang="ko-KR" altLang="en-US" sz="30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꾸준히 공부하기</a:t>
            </a:r>
            <a:r>
              <a:rPr lang="en-US" altLang="ko-KR" sz="30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!</a:t>
            </a:r>
          </a:p>
        </p:txBody>
      </p:sp>
      <p:sp>
        <p:nvSpPr>
          <p:cNvPr id="5" name="TextBox 12"/>
          <p:cNvSpPr txBox="1"/>
          <p:nvPr/>
        </p:nvSpPr>
        <p:spPr>
          <a:xfrm>
            <a:off x="935138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Homework [Due : 07.05]</a:t>
            </a:r>
          </a:p>
        </p:txBody>
      </p:sp>
    </p:spTree>
    <p:extLst>
      <p:ext uri="{BB962C8B-B14F-4D97-AF65-F5344CB8AC3E}">
        <p14:creationId xmlns:p14="http://schemas.microsoft.com/office/powerpoint/2010/main" val="185862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3629" y="2818640"/>
            <a:ext cx="6436741" cy="1220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60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IDEA  !</a:t>
            </a:r>
          </a:p>
        </p:txBody>
      </p:sp>
    </p:spTree>
    <p:extLst>
      <p:ext uri="{BB962C8B-B14F-4D97-AF65-F5344CB8AC3E}">
        <p14:creationId xmlns:p14="http://schemas.microsoft.com/office/powerpoint/2010/main" val="108187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C:\Users\JYPark88\Desktop\Twitter_logo_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314" y="2255304"/>
            <a:ext cx="2887371" cy="234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12"/>
          <p:cNvSpPr txBox="1"/>
          <p:nvPr/>
        </p:nvSpPr>
        <p:spPr>
          <a:xfrm>
            <a:off x="935138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Twitter</a:t>
            </a:r>
          </a:p>
        </p:txBody>
      </p:sp>
    </p:spTree>
    <p:extLst>
      <p:ext uri="{BB962C8B-B14F-4D97-AF65-F5344CB8AC3E}">
        <p14:creationId xmlns:p14="http://schemas.microsoft.com/office/powerpoint/2010/main" val="168280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TC103457485[[fn=그물]]</Template>
  <TotalTime>3369</TotalTime>
  <Words>1232</Words>
  <Application>Microsoft Office PowerPoint</Application>
  <PresentationFormat>화면 슬라이드 쇼(4:3)</PresentationFormat>
  <Paragraphs>349</Paragraphs>
  <Slides>70</Slides>
  <Notes>52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80" baseType="lpstr">
      <vt:lpstr>-윤고딕320</vt:lpstr>
      <vt:lpstr>Wingdings</vt:lpstr>
      <vt:lpstr>Helvetica 35 Thin</vt:lpstr>
      <vt:lpstr>Times</vt:lpstr>
      <vt:lpstr>Arial</vt:lpstr>
      <vt:lpstr>바탕체</vt:lpstr>
      <vt:lpstr>-윤고딕310</vt:lpstr>
      <vt:lpstr>-윤고딕340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JYPark88</dc:creator>
  <cp:lastModifiedBy>pjhjohn</cp:lastModifiedBy>
  <cp:revision>178</cp:revision>
  <dcterms:created xsi:type="dcterms:W3CDTF">2014-06-26T17:26:23Z</dcterms:created>
  <dcterms:modified xsi:type="dcterms:W3CDTF">2014-07-09T10:15:15Z</dcterms:modified>
</cp:coreProperties>
</file>