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7"/>
  </p:notesMasterIdLst>
  <p:sldIdLst>
    <p:sldId id="782" r:id="rId2"/>
    <p:sldId id="785" r:id="rId3"/>
    <p:sldId id="783" r:id="rId4"/>
    <p:sldId id="784" r:id="rId5"/>
    <p:sldId id="786" r:id="rId6"/>
    <p:sldId id="787" r:id="rId7"/>
    <p:sldId id="788" r:id="rId8"/>
    <p:sldId id="789" r:id="rId9"/>
    <p:sldId id="790" r:id="rId10"/>
    <p:sldId id="791" r:id="rId11"/>
    <p:sldId id="792" r:id="rId12"/>
    <p:sldId id="794" r:id="rId13"/>
    <p:sldId id="796" r:id="rId14"/>
    <p:sldId id="798" r:id="rId15"/>
    <p:sldId id="799" r:id="rId16"/>
    <p:sldId id="800" r:id="rId17"/>
    <p:sldId id="779" r:id="rId18"/>
    <p:sldId id="803" r:id="rId19"/>
    <p:sldId id="805" r:id="rId20"/>
    <p:sldId id="804" r:id="rId21"/>
    <p:sldId id="807" r:id="rId22"/>
    <p:sldId id="808" r:id="rId23"/>
    <p:sldId id="809" r:id="rId24"/>
    <p:sldId id="605" r:id="rId25"/>
    <p:sldId id="257" r:id="rId26"/>
    <p:sldId id="461" r:id="rId27"/>
    <p:sldId id="561" r:id="rId28"/>
    <p:sldId id="562" r:id="rId29"/>
    <p:sldId id="563" r:id="rId30"/>
    <p:sldId id="742" r:id="rId31"/>
    <p:sldId id="743" r:id="rId32"/>
    <p:sldId id="748" r:id="rId33"/>
    <p:sldId id="756" r:id="rId34"/>
    <p:sldId id="750" r:id="rId35"/>
    <p:sldId id="757" r:id="rId36"/>
    <p:sldId id="751" r:id="rId37"/>
    <p:sldId id="758" r:id="rId38"/>
    <p:sldId id="752" r:id="rId39"/>
    <p:sldId id="759" r:id="rId40"/>
    <p:sldId id="754" r:id="rId41"/>
    <p:sldId id="761" r:id="rId42"/>
    <p:sldId id="755" r:id="rId43"/>
    <p:sldId id="762" r:id="rId44"/>
    <p:sldId id="564" r:id="rId45"/>
    <p:sldId id="765" r:id="rId46"/>
    <p:sldId id="766" r:id="rId47"/>
    <p:sldId id="767" r:id="rId48"/>
    <p:sldId id="810" r:id="rId49"/>
    <p:sldId id="811" r:id="rId50"/>
    <p:sldId id="812" r:id="rId51"/>
    <p:sldId id="816" r:id="rId52"/>
    <p:sldId id="813" r:id="rId53"/>
    <p:sldId id="814" r:id="rId54"/>
    <p:sldId id="817" r:id="rId55"/>
    <p:sldId id="818" r:id="rId56"/>
    <p:sldId id="888" r:id="rId57"/>
    <p:sldId id="889" r:id="rId58"/>
    <p:sldId id="890" r:id="rId59"/>
    <p:sldId id="819" r:id="rId60"/>
    <p:sldId id="820" r:id="rId61"/>
    <p:sldId id="821" r:id="rId62"/>
    <p:sldId id="829" r:id="rId63"/>
    <p:sldId id="822" r:id="rId64"/>
    <p:sldId id="828" r:id="rId65"/>
    <p:sldId id="826" r:id="rId66"/>
    <p:sldId id="827" r:id="rId67"/>
    <p:sldId id="831" r:id="rId68"/>
    <p:sldId id="833" r:id="rId69"/>
    <p:sldId id="834" r:id="rId70"/>
    <p:sldId id="773" r:id="rId71"/>
    <p:sldId id="837" r:id="rId72"/>
    <p:sldId id="838" r:id="rId73"/>
    <p:sldId id="842" r:id="rId74"/>
    <p:sldId id="769" r:id="rId75"/>
    <p:sldId id="844" r:id="rId76"/>
    <p:sldId id="846" r:id="rId77"/>
    <p:sldId id="847" r:id="rId78"/>
    <p:sldId id="850" r:id="rId79"/>
    <p:sldId id="848" r:id="rId80"/>
    <p:sldId id="849" r:id="rId81"/>
    <p:sldId id="854" r:id="rId82"/>
    <p:sldId id="851" r:id="rId83"/>
    <p:sldId id="858" r:id="rId84"/>
    <p:sldId id="859" r:id="rId85"/>
    <p:sldId id="860" r:id="rId86"/>
    <p:sldId id="867" r:id="rId87"/>
    <p:sldId id="868" r:id="rId88"/>
    <p:sldId id="869" r:id="rId89"/>
    <p:sldId id="870" r:id="rId90"/>
    <p:sldId id="871" r:id="rId91"/>
    <p:sldId id="872" r:id="rId92"/>
    <p:sldId id="873" r:id="rId93"/>
    <p:sldId id="874" r:id="rId94"/>
    <p:sldId id="891" r:id="rId95"/>
    <p:sldId id="892" r:id="rId96"/>
    <p:sldId id="895" r:id="rId97"/>
    <p:sldId id="877" r:id="rId98"/>
    <p:sldId id="893" r:id="rId99"/>
    <p:sldId id="894" r:id="rId100"/>
    <p:sldId id="878" r:id="rId101"/>
    <p:sldId id="774" r:id="rId102"/>
    <p:sldId id="879" r:id="rId103"/>
    <p:sldId id="880" r:id="rId104"/>
    <p:sldId id="881" r:id="rId105"/>
    <p:sldId id="776" r:id="rId106"/>
    <p:sldId id="883" r:id="rId107"/>
    <p:sldId id="884" r:id="rId108"/>
    <p:sldId id="885" r:id="rId109"/>
    <p:sldId id="886" r:id="rId110"/>
    <p:sldId id="897" r:id="rId111"/>
    <p:sldId id="887" r:id="rId112"/>
    <p:sldId id="840" r:id="rId113"/>
    <p:sldId id="898" r:id="rId114"/>
    <p:sldId id="636" r:id="rId115"/>
    <p:sldId id="841" r:id="rId1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157"/>
    <a:srgbClr val="77CC99"/>
    <a:srgbClr val="D3D0C8"/>
    <a:srgbClr val="2D2D2D"/>
    <a:srgbClr val="F97D57"/>
    <a:srgbClr val="CC99CC"/>
    <a:srgbClr val="A5CEB1"/>
    <a:srgbClr val="6699CC"/>
    <a:srgbClr val="F05033"/>
    <a:srgbClr val="66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5" autoAdjust="0"/>
    <p:restoredTop sz="81089" autoAdjust="0"/>
  </p:normalViewPr>
  <p:slideViewPr>
    <p:cSldViewPr>
      <p:cViewPr varScale="1">
        <p:scale>
          <a:sx n="61" d="100"/>
          <a:sy n="61" d="100"/>
        </p:scale>
        <p:origin x="35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19BC4-014D-4D69-B382-734394DB723C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73D3-D572-42A7-9F9A-4ED74728E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8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-distribute.org/" TargetMode="External"/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-distribute.org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crummy.com/software/BeautifulSoup/" TargetMode="Externa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절대로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47042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이런 모듈들을 우리는 라이브러리라고도 부릅니다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28379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이건 마치 여러분이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주차에서 배웠던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9369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jQuery Plugin</a:t>
            </a:r>
            <a:r>
              <a:rPr lang="ko-KR" altLang="en-US" dirty="0" err="1" smtClean="0"/>
              <a:t>같은건데요</a:t>
            </a:r>
            <a:r>
              <a:rPr lang="en-US" altLang="ko-KR" dirty="0" smtClean="0"/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0292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어쨌든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배워봅시다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2723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이게 오늘 수업의 </a:t>
            </a:r>
            <a:r>
              <a:rPr lang="ko-KR" altLang="en-US" dirty="0" err="1" smtClean="0"/>
              <a:t>목차같은것이</a:t>
            </a:r>
            <a:r>
              <a:rPr lang="ko-KR" altLang="en-US" dirty="0" smtClean="0"/>
              <a:t> 될 겁니다 하하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1538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이게 오늘 수업의 </a:t>
            </a:r>
            <a:r>
              <a:rPr lang="ko-KR" altLang="en-US" dirty="0" err="1" smtClean="0"/>
              <a:t>목차같은것이</a:t>
            </a:r>
            <a:r>
              <a:rPr lang="ko-KR" altLang="en-US" dirty="0" smtClean="0"/>
              <a:t> 될 겁니다 하하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7032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이게 오늘 수업의 </a:t>
            </a:r>
            <a:r>
              <a:rPr lang="ko-KR" altLang="en-US" dirty="0" err="1" smtClean="0"/>
              <a:t>목차같은것이</a:t>
            </a:r>
            <a:r>
              <a:rPr lang="ko-KR" altLang="en-US" dirty="0" smtClean="0"/>
              <a:t> 될 겁니다 하하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5191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이게 오늘 수업의 </a:t>
            </a:r>
            <a:r>
              <a:rPr lang="ko-KR" altLang="en-US" dirty="0" err="1" smtClean="0"/>
              <a:t>목차같은것이</a:t>
            </a:r>
            <a:r>
              <a:rPr lang="ko-KR" altLang="en-US" dirty="0" smtClean="0"/>
              <a:t> 될 겁니다 하하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8859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3200" b="1" dirty="0" smtClean="0"/>
              <a:t>Window </a:t>
            </a:r>
            <a:r>
              <a:rPr lang="ko-KR" altLang="en-US" sz="3200" b="1" dirty="0" smtClean="0"/>
              <a:t>에서</a:t>
            </a:r>
            <a:r>
              <a:rPr lang="en-US" altLang="ko-KR" sz="3200" b="1" dirty="0" smtClean="0"/>
              <a:t>..</a:t>
            </a:r>
          </a:p>
          <a:p>
            <a:pPr marL="285750" indent="-285750">
              <a:buFontTx/>
              <a:buChar char="-"/>
            </a:pPr>
            <a:r>
              <a:rPr lang="en-US" altLang="ko-KR" sz="3200" b="1" dirty="0" err="1" smtClean="0"/>
              <a:t>easy_install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hlinkClick r:id="rId3"/>
              </a:rPr>
              <a:t>http://python-distribute.org/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>
                <a:solidFill>
                  <a:srgbClr val="FF0000"/>
                </a:solidFill>
              </a:rPr>
              <a:t>distribute_setup.py</a:t>
            </a:r>
            <a:r>
              <a:rPr lang="ko-KR" altLang="en-US" sz="2400" dirty="0" smtClean="0">
                <a:solidFill>
                  <a:srgbClr val="FF0000"/>
                </a:solidFill>
              </a:rPr>
              <a:t>를 받는다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	</a:t>
            </a:r>
            <a:r>
              <a:rPr lang="ko-KR" altLang="en-US" sz="2400" dirty="0" smtClean="0">
                <a:solidFill>
                  <a:srgbClr val="FF0000"/>
                </a:solidFill>
              </a:rPr>
              <a:t>그 파일을 </a:t>
            </a:r>
            <a:r>
              <a:rPr lang="en-US" altLang="ko-KR" sz="2400" dirty="0" smtClean="0">
                <a:solidFill>
                  <a:srgbClr val="FF0000"/>
                </a:solidFill>
              </a:rPr>
              <a:t>C:\Python27 </a:t>
            </a:r>
            <a:r>
              <a:rPr lang="ko-KR" altLang="en-US" sz="2400" dirty="0" smtClean="0">
                <a:solidFill>
                  <a:srgbClr val="FF0000"/>
                </a:solidFill>
              </a:rPr>
              <a:t>디렉터리로 옮긴다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	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cmd</a:t>
            </a:r>
            <a:r>
              <a:rPr lang="ko-KR" altLang="en-US" sz="2400" dirty="0" smtClean="0">
                <a:solidFill>
                  <a:srgbClr val="FF0000"/>
                </a:solidFill>
              </a:rPr>
              <a:t>창을 실행 시켜서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cd C:\Python27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을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	</a:t>
            </a:r>
            <a:r>
              <a:rPr lang="ko-KR" altLang="en-US" sz="2400" dirty="0" smtClean="0">
                <a:solidFill>
                  <a:srgbClr val="FF0000"/>
                </a:solidFill>
              </a:rPr>
              <a:t>입력한 후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python distribute_setup.py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을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	</a:t>
            </a:r>
            <a:r>
              <a:rPr lang="ko-KR" altLang="en-US" sz="2400" dirty="0" smtClean="0">
                <a:solidFill>
                  <a:srgbClr val="FF0000"/>
                </a:solidFill>
              </a:rPr>
              <a:t>입력하면 설치됨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endParaRPr lang="ko-KR" altLang="en-US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	</a:t>
            </a:r>
            <a:r>
              <a:rPr lang="ko-KR" altLang="en-US" sz="2400" dirty="0" smtClean="0"/>
              <a:t>그 다음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easy_install</a:t>
            </a:r>
            <a:r>
              <a:rPr lang="ko-KR" altLang="en-US" sz="2400" dirty="0" smtClean="0"/>
              <a:t>을 </a:t>
            </a:r>
            <a:r>
              <a:rPr lang="ko-KR" altLang="en-US" sz="2400" b="1" dirty="0" smtClean="0"/>
              <a:t>환경 변수</a:t>
            </a:r>
            <a:r>
              <a:rPr lang="ko-KR" altLang="en-US" sz="2400" dirty="0" smtClean="0"/>
              <a:t>에 등록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/>
              <a:t>	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제어판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-&gt;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시스템 및 보안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-&gt;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시스템</a:t>
            </a:r>
            <a:endParaRPr lang="en-US" altLang="ko-KR" sz="2400" b="1" dirty="0" smtClean="0">
              <a:solidFill>
                <a:srgbClr val="002060"/>
              </a:solidFill>
            </a:endParaRPr>
          </a:p>
          <a:p>
            <a:r>
              <a:rPr lang="en-US" altLang="ko-KR" sz="2400" b="1" dirty="0" smtClean="0">
                <a:solidFill>
                  <a:srgbClr val="002060"/>
                </a:solidFill>
              </a:rPr>
              <a:t>	-&gt;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고급 시스템 설정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-&gt;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시스템 속성 창 </a:t>
            </a:r>
            <a:endParaRPr lang="en-US" altLang="ko-KR" sz="2400" b="1" dirty="0" smtClean="0">
              <a:solidFill>
                <a:srgbClr val="002060"/>
              </a:solidFill>
            </a:endParaRPr>
          </a:p>
          <a:p>
            <a:r>
              <a:rPr lang="en-US" altLang="ko-KR" sz="2400" b="1" dirty="0" smtClean="0">
                <a:solidFill>
                  <a:srgbClr val="002060"/>
                </a:solidFill>
              </a:rPr>
              <a:t>	-&gt;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고급 탭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-&gt;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환경변수 </a:t>
            </a:r>
            <a:r>
              <a:rPr lang="ko-KR" altLang="en-US" sz="2400" dirty="0" smtClean="0">
                <a:solidFill>
                  <a:srgbClr val="00B050"/>
                </a:solidFill>
              </a:rPr>
              <a:t>까지 들어가서 </a:t>
            </a:r>
            <a:endParaRPr lang="en-US" altLang="ko-KR" sz="2400" dirty="0" smtClean="0">
              <a:solidFill>
                <a:srgbClr val="00B050"/>
              </a:solidFill>
            </a:endParaRPr>
          </a:p>
          <a:p>
            <a:r>
              <a:rPr lang="en-US" altLang="ko-KR" sz="2400" dirty="0" smtClean="0">
                <a:solidFill>
                  <a:srgbClr val="00B050"/>
                </a:solidFill>
              </a:rPr>
              <a:t>	</a:t>
            </a:r>
            <a:r>
              <a:rPr lang="ko-KR" altLang="en-US" sz="2400" dirty="0" smtClean="0">
                <a:solidFill>
                  <a:srgbClr val="00B050"/>
                </a:solidFill>
              </a:rPr>
              <a:t>시스템 변수 부분에서 </a:t>
            </a:r>
            <a:r>
              <a:rPr lang="en-US" altLang="ko-KR" sz="2400" dirty="0" smtClean="0">
                <a:solidFill>
                  <a:srgbClr val="00B050"/>
                </a:solidFill>
              </a:rPr>
              <a:t>Path</a:t>
            </a:r>
            <a:r>
              <a:rPr lang="ko-KR" altLang="en-US" sz="2400" dirty="0" smtClean="0">
                <a:solidFill>
                  <a:srgbClr val="00B050"/>
                </a:solidFill>
              </a:rPr>
              <a:t> 변수를 찾아 </a:t>
            </a:r>
            <a:endParaRPr lang="en-US" altLang="ko-KR" sz="2400" dirty="0" smtClean="0">
              <a:solidFill>
                <a:srgbClr val="00B050"/>
              </a:solidFill>
            </a:endParaRPr>
          </a:p>
          <a:p>
            <a:r>
              <a:rPr lang="en-US" altLang="ko-KR" sz="2400" dirty="0" smtClean="0">
                <a:solidFill>
                  <a:srgbClr val="00B050"/>
                </a:solidFill>
              </a:rPr>
              <a:t>	</a:t>
            </a:r>
            <a:r>
              <a:rPr lang="ko-KR" altLang="en-US" sz="2400" dirty="0" smtClean="0">
                <a:solidFill>
                  <a:srgbClr val="00B050"/>
                </a:solidFill>
              </a:rPr>
              <a:t>편집을 누른다</a:t>
            </a:r>
            <a:r>
              <a:rPr lang="en-US" altLang="ko-KR" sz="2400" dirty="0" smtClean="0">
                <a:solidFill>
                  <a:srgbClr val="00B050"/>
                </a:solidFill>
              </a:rPr>
              <a:t>.-&gt;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변수 값에 </a:t>
            </a:r>
            <a:endParaRPr lang="en-US" altLang="ko-KR" sz="2400" dirty="0" smtClean="0"/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	;C:\Python27\Scripts</a:t>
            </a:r>
            <a:r>
              <a:rPr lang="ko-KR" altLang="en-US" sz="2400" dirty="0" smtClean="0"/>
              <a:t>를 추가한다</a:t>
            </a:r>
            <a:r>
              <a:rPr lang="en-US" altLang="ko-KR" sz="2400" dirty="0" smtClean="0"/>
              <a:t>.</a:t>
            </a:r>
            <a:r>
              <a:rPr lang="en-US" altLang="ko-KR" sz="2400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3200" b="1" dirty="0" smtClean="0"/>
              <a:t>pip</a:t>
            </a:r>
            <a:r>
              <a:rPr lang="en-US" altLang="ko-KR" sz="2400" dirty="0" smtClean="0"/>
              <a:t> : </a:t>
            </a:r>
            <a:r>
              <a:rPr lang="en-US" altLang="ko-KR" sz="2400" dirty="0" err="1" smtClean="0"/>
              <a:t>Cmd</a:t>
            </a:r>
            <a:r>
              <a:rPr lang="ko-KR" altLang="en-US" sz="2400" dirty="0" smtClean="0"/>
              <a:t>창을 열어서 </a:t>
            </a:r>
            <a:endParaRPr lang="en-US" altLang="ko-KR" sz="2400" dirty="0" smtClean="0"/>
          </a:p>
          <a:p>
            <a:pPr lvl="1"/>
            <a:r>
              <a:rPr lang="en-US" altLang="ko-KR" sz="2400" dirty="0" smtClean="0">
                <a:solidFill>
                  <a:srgbClr val="FF0000"/>
                </a:solidFill>
              </a:rPr>
              <a:t>	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easy_install</a:t>
            </a:r>
            <a:r>
              <a:rPr lang="en-US" altLang="ko-KR" sz="2400" dirty="0" smtClean="0">
                <a:solidFill>
                  <a:srgbClr val="FF0000"/>
                </a:solidFill>
              </a:rPr>
              <a:t> pip</a:t>
            </a:r>
            <a:r>
              <a:rPr lang="ko-KR" altLang="en-US" sz="2400" dirty="0" smtClean="0"/>
              <a:t>라고 입력한다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594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카피하지 마세요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3200" b="1" dirty="0" smtClean="0"/>
              <a:t>Window </a:t>
            </a:r>
            <a:r>
              <a:rPr lang="ko-KR" altLang="en-US" sz="3200" b="1" dirty="0" smtClean="0"/>
              <a:t>에서</a:t>
            </a:r>
            <a:r>
              <a:rPr lang="en-US" altLang="ko-KR" sz="3200" b="1" dirty="0" smtClean="0"/>
              <a:t>..</a:t>
            </a:r>
          </a:p>
          <a:p>
            <a:pPr marL="285750" indent="-285750">
              <a:buFontTx/>
              <a:buChar char="-"/>
            </a:pPr>
            <a:r>
              <a:rPr lang="en-US" altLang="ko-KR" sz="3200" b="1" dirty="0" err="1" smtClean="0"/>
              <a:t>easy_install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hlinkClick r:id="rId3"/>
              </a:rPr>
              <a:t>http://python-distribute.org/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>
                <a:solidFill>
                  <a:srgbClr val="FF0000"/>
                </a:solidFill>
              </a:rPr>
              <a:t>distribute_setup.py</a:t>
            </a:r>
            <a:r>
              <a:rPr lang="ko-KR" altLang="en-US" sz="2400" dirty="0" smtClean="0">
                <a:solidFill>
                  <a:srgbClr val="FF0000"/>
                </a:solidFill>
              </a:rPr>
              <a:t>를 받는다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	</a:t>
            </a:r>
            <a:r>
              <a:rPr lang="ko-KR" altLang="en-US" sz="2400" dirty="0" smtClean="0">
                <a:solidFill>
                  <a:srgbClr val="FF0000"/>
                </a:solidFill>
              </a:rPr>
              <a:t>그 파일을 </a:t>
            </a:r>
            <a:r>
              <a:rPr lang="en-US" altLang="ko-KR" sz="2400" dirty="0" smtClean="0">
                <a:solidFill>
                  <a:srgbClr val="FF0000"/>
                </a:solidFill>
              </a:rPr>
              <a:t>C:\Python27 </a:t>
            </a:r>
            <a:r>
              <a:rPr lang="ko-KR" altLang="en-US" sz="2400" dirty="0" smtClean="0">
                <a:solidFill>
                  <a:srgbClr val="FF0000"/>
                </a:solidFill>
              </a:rPr>
              <a:t>디렉터리로 옮긴다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	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cmd</a:t>
            </a:r>
            <a:r>
              <a:rPr lang="ko-KR" altLang="en-US" sz="2400" dirty="0" smtClean="0">
                <a:solidFill>
                  <a:srgbClr val="FF0000"/>
                </a:solidFill>
              </a:rPr>
              <a:t>창을 실행 시켜서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cd C:\Python27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을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	</a:t>
            </a:r>
            <a:r>
              <a:rPr lang="ko-KR" altLang="en-US" sz="2400" dirty="0" smtClean="0">
                <a:solidFill>
                  <a:srgbClr val="FF0000"/>
                </a:solidFill>
              </a:rPr>
              <a:t>입력한 후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python distribute_setup.py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을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	</a:t>
            </a:r>
            <a:r>
              <a:rPr lang="ko-KR" altLang="en-US" sz="2400" dirty="0" smtClean="0">
                <a:solidFill>
                  <a:srgbClr val="FF0000"/>
                </a:solidFill>
              </a:rPr>
              <a:t>입력하면 설치됨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endParaRPr lang="ko-KR" altLang="en-US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	</a:t>
            </a:r>
            <a:r>
              <a:rPr lang="ko-KR" altLang="en-US" sz="2400" dirty="0" smtClean="0"/>
              <a:t>그 다음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easy_install</a:t>
            </a:r>
            <a:r>
              <a:rPr lang="ko-KR" altLang="en-US" sz="2400" dirty="0" smtClean="0"/>
              <a:t>을 </a:t>
            </a:r>
            <a:r>
              <a:rPr lang="ko-KR" altLang="en-US" sz="2400" b="1" dirty="0" smtClean="0"/>
              <a:t>환경 변수</a:t>
            </a:r>
            <a:r>
              <a:rPr lang="ko-KR" altLang="en-US" sz="2400" dirty="0" smtClean="0"/>
              <a:t>에 등록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/>
              <a:t>	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제어판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-&gt;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시스템 및 보안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-&gt;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시스템</a:t>
            </a:r>
            <a:endParaRPr lang="en-US" altLang="ko-KR" sz="2400" b="1" dirty="0" smtClean="0">
              <a:solidFill>
                <a:srgbClr val="002060"/>
              </a:solidFill>
            </a:endParaRPr>
          </a:p>
          <a:p>
            <a:r>
              <a:rPr lang="en-US" altLang="ko-KR" sz="2400" b="1" dirty="0" smtClean="0">
                <a:solidFill>
                  <a:srgbClr val="002060"/>
                </a:solidFill>
              </a:rPr>
              <a:t>	-&gt;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고급 시스템 설정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-&gt;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시스템 속성 창 </a:t>
            </a:r>
            <a:endParaRPr lang="en-US" altLang="ko-KR" sz="2400" b="1" dirty="0" smtClean="0">
              <a:solidFill>
                <a:srgbClr val="002060"/>
              </a:solidFill>
            </a:endParaRPr>
          </a:p>
          <a:p>
            <a:r>
              <a:rPr lang="en-US" altLang="ko-KR" sz="2400" b="1" dirty="0" smtClean="0">
                <a:solidFill>
                  <a:srgbClr val="002060"/>
                </a:solidFill>
              </a:rPr>
              <a:t>	-&gt;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고급 탭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-&gt;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환경변수 </a:t>
            </a:r>
            <a:r>
              <a:rPr lang="ko-KR" altLang="en-US" sz="2400" dirty="0" smtClean="0">
                <a:solidFill>
                  <a:srgbClr val="00B050"/>
                </a:solidFill>
              </a:rPr>
              <a:t>까지 들어가서 </a:t>
            </a:r>
            <a:endParaRPr lang="en-US" altLang="ko-KR" sz="2400" dirty="0" smtClean="0">
              <a:solidFill>
                <a:srgbClr val="00B050"/>
              </a:solidFill>
            </a:endParaRPr>
          </a:p>
          <a:p>
            <a:r>
              <a:rPr lang="en-US" altLang="ko-KR" sz="2400" dirty="0" smtClean="0">
                <a:solidFill>
                  <a:srgbClr val="00B050"/>
                </a:solidFill>
              </a:rPr>
              <a:t>	</a:t>
            </a:r>
            <a:r>
              <a:rPr lang="ko-KR" altLang="en-US" sz="2400" dirty="0" smtClean="0">
                <a:solidFill>
                  <a:srgbClr val="00B050"/>
                </a:solidFill>
              </a:rPr>
              <a:t>시스템 변수 부분에서 </a:t>
            </a:r>
            <a:r>
              <a:rPr lang="en-US" altLang="ko-KR" sz="2400" dirty="0" smtClean="0">
                <a:solidFill>
                  <a:srgbClr val="00B050"/>
                </a:solidFill>
              </a:rPr>
              <a:t>Path</a:t>
            </a:r>
            <a:r>
              <a:rPr lang="ko-KR" altLang="en-US" sz="2400" dirty="0" smtClean="0">
                <a:solidFill>
                  <a:srgbClr val="00B050"/>
                </a:solidFill>
              </a:rPr>
              <a:t> 변수를 찾아 </a:t>
            </a:r>
            <a:endParaRPr lang="en-US" altLang="ko-KR" sz="2400" dirty="0" smtClean="0">
              <a:solidFill>
                <a:srgbClr val="00B050"/>
              </a:solidFill>
            </a:endParaRPr>
          </a:p>
          <a:p>
            <a:r>
              <a:rPr lang="en-US" altLang="ko-KR" sz="2400" dirty="0" smtClean="0">
                <a:solidFill>
                  <a:srgbClr val="00B050"/>
                </a:solidFill>
              </a:rPr>
              <a:t>	</a:t>
            </a:r>
            <a:r>
              <a:rPr lang="ko-KR" altLang="en-US" sz="2400" dirty="0" smtClean="0">
                <a:solidFill>
                  <a:srgbClr val="00B050"/>
                </a:solidFill>
              </a:rPr>
              <a:t>편집을 누른다</a:t>
            </a:r>
            <a:r>
              <a:rPr lang="en-US" altLang="ko-KR" sz="2400" dirty="0" smtClean="0">
                <a:solidFill>
                  <a:srgbClr val="00B050"/>
                </a:solidFill>
              </a:rPr>
              <a:t>.-&gt;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변수 값에 </a:t>
            </a:r>
            <a:endParaRPr lang="en-US" altLang="ko-KR" sz="2400" dirty="0" smtClean="0"/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	;C:\Python27\Scripts</a:t>
            </a:r>
            <a:r>
              <a:rPr lang="ko-KR" altLang="en-US" sz="2400" dirty="0" smtClean="0"/>
              <a:t>를 추가한다</a:t>
            </a:r>
            <a:r>
              <a:rPr lang="en-US" altLang="ko-KR" sz="2400" dirty="0" smtClean="0"/>
              <a:t>.</a:t>
            </a:r>
            <a:r>
              <a:rPr lang="en-US" altLang="ko-KR" sz="2400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3200" b="1" dirty="0" smtClean="0"/>
              <a:t>pip</a:t>
            </a:r>
            <a:r>
              <a:rPr lang="en-US" altLang="ko-KR" sz="2400" dirty="0" smtClean="0"/>
              <a:t> : </a:t>
            </a:r>
            <a:r>
              <a:rPr lang="en-US" altLang="ko-KR" sz="2400" dirty="0" err="1" smtClean="0"/>
              <a:t>Cmd</a:t>
            </a:r>
            <a:r>
              <a:rPr lang="ko-KR" altLang="en-US" sz="2400" dirty="0" smtClean="0"/>
              <a:t>창을 열어서 </a:t>
            </a:r>
            <a:endParaRPr lang="en-US" altLang="ko-KR" sz="2400" dirty="0" smtClean="0"/>
          </a:p>
          <a:p>
            <a:pPr lvl="1"/>
            <a:r>
              <a:rPr lang="en-US" altLang="ko-KR" sz="2400" dirty="0" smtClean="0">
                <a:solidFill>
                  <a:srgbClr val="FF0000"/>
                </a:solidFill>
              </a:rPr>
              <a:t>	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easy_install</a:t>
            </a:r>
            <a:r>
              <a:rPr lang="en-US" altLang="ko-KR" sz="2400" dirty="0" smtClean="0">
                <a:solidFill>
                  <a:srgbClr val="FF0000"/>
                </a:solidFill>
              </a:rPr>
              <a:t> pip</a:t>
            </a:r>
            <a:r>
              <a:rPr lang="ko-KR" altLang="en-US" sz="2400" dirty="0" smtClean="0"/>
              <a:t>라고 입력한다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/>
              <a:t>안되면 직접 다운로드 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hlinkClick r:id="rId4"/>
              </a:rPr>
              <a:t>http://www.crummy.com/software/BeautifulSoup/</a:t>
            </a:r>
            <a:endParaRPr lang="ko-KR" altLang="en-US" sz="2400" dirty="0" smtClean="0"/>
          </a:p>
          <a:p>
            <a:pPr lvl="1"/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82241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이게 오늘 수업의 </a:t>
            </a:r>
            <a:r>
              <a:rPr lang="ko-KR" altLang="en-US" dirty="0" err="1" smtClean="0"/>
              <a:t>목차같은것이</a:t>
            </a:r>
            <a:r>
              <a:rPr lang="ko-KR" altLang="en-US" dirty="0" smtClean="0"/>
              <a:t> 될 겁니다 하하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1741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이게 오늘 수업의 </a:t>
            </a:r>
            <a:r>
              <a:rPr lang="ko-KR" altLang="en-US" dirty="0" err="1" smtClean="0"/>
              <a:t>목차같은것이</a:t>
            </a:r>
            <a:r>
              <a:rPr lang="ko-KR" altLang="en-US" dirty="0" smtClean="0"/>
              <a:t> 될 겁니다 하하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9493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이게 오늘 수업의 </a:t>
            </a:r>
            <a:r>
              <a:rPr lang="ko-KR" altLang="en-US" dirty="0" err="1" smtClean="0"/>
              <a:t>목차같은것이</a:t>
            </a:r>
            <a:r>
              <a:rPr lang="ko-KR" altLang="en-US" dirty="0" smtClean="0"/>
              <a:t> 될 겁니다 하하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09594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소스트리는</a:t>
            </a:r>
            <a:r>
              <a:rPr lang="ko-KR" altLang="en-US" dirty="0" smtClean="0"/>
              <a:t> 계속 사용하시게 될 거니까 빠르게 친해질 수 있도록 합시다</a:t>
            </a:r>
            <a:r>
              <a:rPr lang="en-US" altLang="ko-KR" dirty="0" smtClean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구글링해서</a:t>
            </a:r>
            <a:r>
              <a:rPr lang="ko-KR" altLang="en-US" dirty="0" smtClean="0"/>
              <a:t> 남이 짠 소스코드를 보시면</a:t>
            </a:r>
            <a:r>
              <a:rPr lang="en-US" altLang="ko-KR" dirty="0" smtClean="0"/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이해하려고 노력해보세요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다시 생각하고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생각을 많이 해서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여러분이 쓰기 전에 충분히 생각을 하도록 하세요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승은이가 </a:t>
            </a:r>
            <a:r>
              <a:rPr lang="ko-KR" altLang="en-US" dirty="0" err="1" smtClean="0"/>
              <a:t>틀린말을</a:t>
            </a:r>
            <a:r>
              <a:rPr lang="ko-KR" altLang="en-US" dirty="0" smtClean="0"/>
              <a:t> 한 것이 아닙니다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코딩은 자신의 생각을 표현하는 도구일 뿐입니다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사람의 생각을 사용하지 마세요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남의</a:t>
            </a:r>
            <a:r>
              <a:rPr lang="ko-KR" altLang="en-US" baseline="0" dirty="0" smtClean="0"/>
              <a:t> 아이디어를 가져와서 조금 바꾸면 그게 자기 아이디어가 되나요</a:t>
            </a:r>
            <a:r>
              <a:rPr lang="en-US" altLang="ko-KR" baseline="0" dirty="0" smtClean="0"/>
              <a:t>??</a:t>
            </a:r>
          </a:p>
          <a:p>
            <a:r>
              <a:rPr lang="ko-KR" altLang="en-US" baseline="0" dirty="0" smtClean="0"/>
              <a:t>아닙니다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남의 아이디어에서 시작 했더라도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충분한 고민과 시행착오가 거듭되어야 자신의 것이 되는 겁니다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프로그래밍이라고 다를 거라 생각하지 않으셨으면 좋겠습니다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--------------------------------------------</a:t>
            </a:r>
            <a:r>
              <a:rPr lang="ko-KR" altLang="en-US" baseline="0" dirty="0" err="1" smtClean="0"/>
              <a:t>코드베낀거보여주기</a:t>
            </a:r>
            <a:endParaRPr lang="en-US" altLang="ko-KR" baseline="0" dirty="0" smtClean="0"/>
          </a:p>
          <a:p>
            <a:r>
              <a:rPr lang="en-US" altLang="ko-KR" baseline="0" dirty="0" smtClean="0"/>
              <a:t>url1 : </a:t>
            </a:r>
          </a:p>
          <a:p>
            <a:r>
              <a:rPr lang="en-US" altLang="ko-KR" baseline="0" dirty="0" smtClean="0"/>
              <a:t>url2 : </a:t>
            </a:r>
          </a:p>
          <a:p>
            <a:r>
              <a:rPr lang="ko-KR" altLang="en-US" dirty="0" smtClean="0"/>
              <a:t>충분히 생각하세요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공부하는 용도로라면 상관없지만 자랑스러운 일이 아니니 남에게 보이지 마세요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err="1" smtClean="0"/>
              <a:t>기때도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nowarning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남의 소스코드 </a:t>
            </a:r>
            <a:r>
              <a:rPr lang="ko-KR" altLang="en-US" dirty="0" err="1" smtClean="0"/>
              <a:t>복붙해와서</a:t>
            </a:r>
            <a:r>
              <a:rPr lang="ko-KR" altLang="en-US" dirty="0" smtClean="0"/>
              <a:t> 크게 문제가 되었던 적이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이번에 우리 과제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명이 </a:t>
            </a:r>
            <a:r>
              <a:rPr lang="ko-KR" altLang="en-US" dirty="0" err="1" smtClean="0"/>
              <a:t>안돌아갔는데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중 </a:t>
            </a:r>
            <a:r>
              <a:rPr lang="ko-KR" altLang="en-US" dirty="0" err="1" smtClean="0"/>
              <a:t>두명은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구글링해서</a:t>
            </a:r>
            <a:r>
              <a:rPr lang="ko-KR" altLang="en-US" dirty="0" smtClean="0"/>
              <a:t> 찾을 수 있는 곳에서 베껴왔습니다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과제를 위한 과제를 하지 않으셨으면 좋겠습니다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저희가 충분히 생각해서 정말 중요한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수업한 내용을 전체적으로 아우를 수 있는 과제를 내 드리는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63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과제 하신 분들이 대체로 비슷하게 짜서 왔는데도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유형이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중에서 대표로 </a:t>
            </a:r>
            <a:r>
              <a:rPr lang="ko-KR" altLang="en-US" dirty="0" err="1" smtClean="0"/>
              <a:t>세명의</a:t>
            </a:r>
            <a:r>
              <a:rPr lang="ko-KR" altLang="en-US" dirty="0" smtClean="0"/>
              <a:t> 과제만 누군지는 </a:t>
            </a:r>
            <a:r>
              <a:rPr lang="ko-KR" altLang="en-US" dirty="0" err="1" smtClean="0"/>
              <a:t>안알려주고</a:t>
            </a:r>
            <a:r>
              <a:rPr lang="ko-KR" altLang="en-US" dirty="0" smtClean="0"/>
              <a:t> 보여드리도록 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Url1 : </a:t>
            </a:r>
          </a:p>
          <a:p>
            <a:r>
              <a:rPr lang="en-US" altLang="ko-KR" dirty="0" smtClean="0"/>
              <a:t>url2 : </a:t>
            </a:r>
          </a:p>
          <a:p>
            <a:r>
              <a:rPr lang="en-US" altLang="ko-KR" dirty="0" smtClean="0"/>
              <a:t>url3 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짓는게</a:t>
            </a:r>
            <a:r>
              <a:rPr lang="ko-KR" altLang="en-US" dirty="0" smtClean="0"/>
              <a:t> 많이 중요한데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예를 보면서 차이를 보도록 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Bad(</a:t>
            </a:r>
            <a:r>
              <a:rPr lang="ko-KR" altLang="en-US" baseline="0" dirty="0" err="1" smtClean="0"/>
              <a:t>동우꺼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Good(</a:t>
            </a:r>
            <a:r>
              <a:rPr lang="ko-KR" altLang="en-US" baseline="0" dirty="0" err="1" smtClean="0"/>
              <a:t>내꺼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이렇게 코드의 </a:t>
            </a:r>
            <a:r>
              <a:rPr lang="ko-KR" altLang="en-US" baseline="0" dirty="0" err="1" smtClean="0"/>
              <a:t>변수명을</a:t>
            </a:r>
            <a:r>
              <a:rPr lang="ko-KR" altLang="en-US" baseline="0" dirty="0" smtClean="0"/>
              <a:t> 잘 짓는지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못 짓는지에 따라서 </a:t>
            </a:r>
            <a:r>
              <a:rPr lang="ko-KR" altLang="en-US" baseline="0" dirty="0" err="1" smtClean="0"/>
              <a:t>가독성에서</a:t>
            </a:r>
            <a:r>
              <a:rPr lang="ko-KR" altLang="en-US" baseline="0" dirty="0" smtClean="0"/>
              <a:t> 큰 차이가 나게 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100%</a:t>
            </a:r>
            <a:r>
              <a:rPr lang="ko-KR" altLang="en-US" dirty="0" err="1" smtClean="0"/>
              <a:t>였구요</a:t>
            </a:r>
            <a:r>
              <a:rPr lang="en-US" altLang="ko-KR" baseline="0" dirty="0" smtClean="0"/>
              <a:t> – </a:t>
            </a:r>
            <a:r>
              <a:rPr lang="ko-KR" altLang="en-US" baseline="0" dirty="0" smtClean="0"/>
              <a:t>여기서 확인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변수들의 역할에 따라서도 표기법이 조금씩 다른데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이걸 </a:t>
            </a:r>
            <a:r>
              <a:rPr lang="ko-KR" altLang="en-US" dirty="0" err="1" smtClean="0"/>
              <a:t>네이밍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컨벤션이라고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사실 아무렇게나 해도 상관 없지만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협업이나 큰 프로젝트를 만들 때는 서로간의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이름짓기가</a:t>
            </a:r>
            <a:r>
              <a:rPr lang="ko-KR" altLang="en-US" dirty="0" smtClean="0"/>
              <a:t> 아주 중요한 문제가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사실 </a:t>
            </a:r>
            <a:r>
              <a:rPr lang="ko-KR" altLang="en-US" dirty="0" err="1" smtClean="0"/>
              <a:t>코드카데미를</a:t>
            </a:r>
            <a:r>
              <a:rPr lang="ko-KR" altLang="en-US" dirty="0" smtClean="0"/>
              <a:t> 하면서 기본적으로 제공하는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클래스명에도</a:t>
            </a:r>
            <a:r>
              <a:rPr lang="ko-KR" altLang="en-US" dirty="0" smtClean="0"/>
              <a:t> 이러한 규칙들이 적용되어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</a:t>
            </a:r>
            <a:r>
              <a:rPr lang="ko-KR" altLang="en-US" dirty="0" err="1" smtClean="0"/>
              <a:t>네이밍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컨벤션들은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여러가지가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대부분은 변수의 역할을 이 </a:t>
            </a:r>
            <a:r>
              <a:rPr lang="ko-KR" altLang="en-US" dirty="0" err="1" smtClean="0"/>
              <a:t>컨벤션을</a:t>
            </a:r>
            <a:r>
              <a:rPr lang="ko-KR" altLang="en-US" dirty="0" smtClean="0"/>
              <a:t> 통해 어느 정도 짐작할 수 있도록 하는 것인데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대표적으로 다음 </a:t>
            </a:r>
            <a:r>
              <a:rPr lang="ko-KR" altLang="en-US" dirty="0" err="1" smtClean="0"/>
              <a:t>두가지가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 번째로는 </a:t>
            </a:r>
            <a:r>
              <a:rPr lang="ko-KR" altLang="en-US" dirty="0" err="1" smtClean="0"/>
              <a:t>언더스코어</a:t>
            </a:r>
            <a:r>
              <a:rPr lang="ko-KR" altLang="en-US" dirty="0" smtClean="0"/>
              <a:t> 방식인데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코드카데미의</a:t>
            </a:r>
            <a:r>
              <a:rPr lang="ko-KR" altLang="en-US" baseline="0" dirty="0" smtClean="0"/>
              <a:t> 모든 </a:t>
            </a:r>
            <a:r>
              <a:rPr lang="ko-KR" altLang="en-US" baseline="0" dirty="0" err="1" smtClean="0"/>
              <a:t>변수명은</a:t>
            </a:r>
            <a:r>
              <a:rPr lang="ko-KR" altLang="en-US" baseline="0" dirty="0" smtClean="0"/>
              <a:t> 이 방식을 따르고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정식 명칭은 </a:t>
            </a:r>
            <a:r>
              <a:rPr lang="en-US" altLang="ko-KR" dirty="0" err="1" smtClean="0"/>
              <a:t>lowercase_separated_by_underscores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줄여서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underscore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두번째는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카멜케이스인데요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파이썬에서는</a:t>
            </a:r>
            <a:r>
              <a:rPr lang="ko-KR" altLang="en-US" dirty="0" smtClean="0"/>
              <a:t> 주로 클래스의 이름에 사용하고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문자부터 시작해 단어들의 </a:t>
            </a:r>
            <a:r>
              <a:rPr lang="ko-KR" altLang="en-US" dirty="0" err="1" smtClean="0"/>
              <a:t>첫글자만</a:t>
            </a:r>
            <a:r>
              <a:rPr lang="ko-KR" altLang="en-US" dirty="0" smtClean="0"/>
              <a:t> 대문자로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나머지는 소문자로 표기하는 방법입니다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재희의 비극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520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수업시작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73D3-D572-42A7-9F9A-4ED74728EBD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63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오늘도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할거에요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근데 저번시간에 </a:t>
            </a:r>
            <a:r>
              <a:rPr lang="ko-KR" altLang="en-US" dirty="0" err="1" smtClean="0"/>
              <a:t>설명드리기는</a:t>
            </a:r>
            <a:r>
              <a:rPr lang="ko-KR" altLang="en-US" dirty="0" smtClean="0"/>
              <a:t> 했지만 아직 </a:t>
            </a:r>
            <a:r>
              <a:rPr lang="ko-KR" altLang="en-US" dirty="0" err="1" smtClean="0"/>
              <a:t>파이썬이</a:t>
            </a:r>
            <a:r>
              <a:rPr lang="ko-KR" altLang="en-US" dirty="0" smtClean="0"/>
              <a:t> 무슨 일을 해주는지 </a:t>
            </a:r>
            <a:r>
              <a:rPr lang="ko-KR" altLang="en-US" dirty="0" err="1" smtClean="0"/>
              <a:t>와닿지</a:t>
            </a:r>
            <a:r>
              <a:rPr lang="ko-KR" altLang="en-US" dirty="0" smtClean="0"/>
              <a:t> 않을 것 같아서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94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이번에는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16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파이썬으로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31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만들어진 프로그램들을 소개해드리도록 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숫자야구 과제가 있는데 이건 토요일까지만 하시면 되니까 여기서는 넘어가도록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오늘 수업을 들으면 더 쉽게 만드실 수도 있을 것 같아요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95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018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526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90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454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922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225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428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248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1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소스트리는</a:t>
            </a:r>
            <a:r>
              <a:rPr lang="ko-KR" altLang="en-US" dirty="0" smtClean="0"/>
              <a:t> 계속 사용하시게 될 거니까 빠르게 친해질 수 있도록 합시다</a:t>
            </a:r>
            <a:r>
              <a:rPr lang="en-US" altLang="ko-KR" dirty="0" smtClean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413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0686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153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202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 오늘 수업 목차인데요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251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모듈과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67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임포트에</a:t>
            </a:r>
            <a:r>
              <a:rPr lang="ko-KR" altLang="en-US" dirty="0" smtClean="0"/>
              <a:t> 대해서 수업하도록 하겠습니다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305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48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48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4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수업을 시작하기에 앞서 과제에 대해서 하고 싶은 말이 있는데요</a:t>
            </a:r>
            <a:r>
              <a:rPr lang="en-US" altLang="ko-KR" dirty="0" smtClean="0"/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48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48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48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48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48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48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032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556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107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4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실습은 수업의 연장입니다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48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48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48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48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48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48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486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48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486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14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과제는 물론 실습의 </a:t>
            </a:r>
            <a:r>
              <a:rPr lang="ko-KR" altLang="en-US" dirty="0" err="1" smtClean="0"/>
              <a:t>연장이구요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913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913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9132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&lt;</a:t>
            </a:r>
            <a:r>
              <a:rPr lang="ko-KR" altLang="en-US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칠판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&gt;</a:t>
            </a:r>
          </a:p>
          <a:p>
            <a:pPr lvl="0"/>
            <a:r>
              <a:rPr lang="ko-KR" altLang="en-US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분기점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ko-KR" altLang="en-US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자세하게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</a:p>
          <a:p>
            <a:pPr lvl="0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break </a:t>
            </a:r>
            <a:r>
              <a:rPr lang="ko-KR" altLang="en-US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하면 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else </a:t>
            </a:r>
            <a:r>
              <a:rPr lang="ko-KR" altLang="en-US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씹음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0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while flag :</a:t>
            </a:r>
          </a:p>
          <a:p>
            <a:pPr lvl="1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flag = False</a:t>
            </a:r>
          </a:p>
          <a:p>
            <a:pPr lvl="1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continue</a:t>
            </a:r>
          </a:p>
          <a:p>
            <a:pPr lvl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40926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그다음으로는</a:t>
            </a:r>
            <a:r>
              <a:rPr lang="ko-KR" altLang="en-US" dirty="0" smtClean="0"/>
              <a:t> 모듈인데요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모듈은 </a:t>
            </a:r>
            <a:r>
              <a:rPr lang="ko-KR" altLang="en-US" dirty="0" err="1" smtClean="0"/>
              <a:t>카드카데미에서</a:t>
            </a:r>
            <a:r>
              <a:rPr lang="ko-KR" altLang="en-US" dirty="0" smtClean="0"/>
              <a:t> 여러분들이 해보았던</a:t>
            </a:r>
            <a:endParaRPr lang="en-US" altLang="ko-KR" dirty="0" smtClean="0"/>
          </a:p>
          <a:p>
            <a:r>
              <a:rPr lang="ko-KR" altLang="en-US" dirty="0" smtClean="0"/>
              <a:t>클래스와 거의 흡사하다고 보시면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모듈 내에는 상수도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함수도 있어서 모듈을 사용하시면 복잡한 연산도 금방 할 수도 있어요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대표적으로는 </a:t>
            </a:r>
            <a:r>
              <a:rPr lang="en-US" altLang="ko-KR" dirty="0" smtClean="0"/>
              <a:t>RANDOM.SAMPLE</a:t>
            </a:r>
            <a:r>
              <a:rPr lang="ko-KR" altLang="en-US" dirty="0" smtClean="0"/>
              <a:t>이라던지 </a:t>
            </a:r>
            <a:r>
              <a:rPr lang="en-US" altLang="ko-KR" dirty="0" smtClean="0"/>
              <a:t>STRING.JOIN</a:t>
            </a:r>
            <a:r>
              <a:rPr lang="ko-KR" altLang="en-US" dirty="0" smtClean="0"/>
              <a:t>이라던지 하는 것들이 있죠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8679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그다음으로는</a:t>
            </a:r>
            <a:r>
              <a:rPr lang="ko-KR" altLang="en-US" dirty="0" smtClean="0"/>
              <a:t> 모듈인데요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모듈은 </a:t>
            </a:r>
            <a:r>
              <a:rPr lang="ko-KR" altLang="en-US" dirty="0" err="1" smtClean="0"/>
              <a:t>카드카데미에서</a:t>
            </a:r>
            <a:r>
              <a:rPr lang="ko-KR" altLang="en-US" dirty="0" smtClean="0"/>
              <a:t> 여러분들이 해보았던</a:t>
            </a:r>
            <a:endParaRPr lang="en-US" altLang="ko-KR" dirty="0" smtClean="0"/>
          </a:p>
          <a:p>
            <a:r>
              <a:rPr lang="ko-KR" altLang="en-US" dirty="0" smtClean="0"/>
              <a:t>클래스와 거의 흡사하다고 보시면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모듈 내에는 상수도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함수도 있어서 모듈을 사용하시면 복잡한 연산도 금방 할 수도 있어요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대표적으로는 </a:t>
            </a:r>
            <a:r>
              <a:rPr lang="en-US" altLang="ko-KR" dirty="0" smtClean="0"/>
              <a:t>RANDOM.SAMPLE</a:t>
            </a:r>
            <a:r>
              <a:rPr lang="ko-KR" altLang="en-US" dirty="0" smtClean="0"/>
              <a:t>이라던지 </a:t>
            </a:r>
            <a:r>
              <a:rPr lang="en-US" altLang="ko-KR" dirty="0" smtClean="0"/>
              <a:t>STRING.JOIN</a:t>
            </a:r>
            <a:r>
              <a:rPr lang="ko-KR" altLang="en-US" dirty="0" smtClean="0"/>
              <a:t>이라던지 하는 것들이 있죠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5210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모듈도 기본적으로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파일로 되어있음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617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그다음으로는</a:t>
            </a:r>
            <a:r>
              <a:rPr lang="ko-KR" altLang="en-US" dirty="0" smtClean="0"/>
              <a:t> 모듈인데요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모듈은 </a:t>
            </a:r>
            <a:r>
              <a:rPr lang="ko-KR" altLang="en-US" dirty="0" err="1" smtClean="0"/>
              <a:t>카드카데미에서</a:t>
            </a:r>
            <a:r>
              <a:rPr lang="ko-KR" altLang="en-US" dirty="0" smtClean="0"/>
              <a:t> 여러분들이 해보았던</a:t>
            </a:r>
            <a:endParaRPr lang="en-US" altLang="ko-KR" dirty="0" smtClean="0"/>
          </a:p>
          <a:p>
            <a:r>
              <a:rPr lang="ko-KR" altLang="en-US" dirty="0" smtClean="0"/>
              <a:t>클래스와 거의 흡사하다고 보시면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모듈 내에는 상수도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함수도 있어서 모듈을 사용하시면 복잡한 연산도 금방 할 수도 있어요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대표적으로는 </a:t>
            </a:r>
            <a:r>
              <a:rPr lang="en-US" altLang="ko-KR" dirty="0" smtClean="0"/>
              <a:t>RANDOM.SAMPLE</a:t>
            </a:r>
            <a:r>
              <a:rPr lang="ko-KR" altLang="en-US" dirty="0" smtClean="0"/>
              <a:t>이라던지 </a:t>
            </a:r>
            <a:r>
              <a:rPr lang="en-US" altLang="ko-KR" dirty="0" smtClean="0"/>
              <a:t>STRING.JOIN</a:t>
            </a:r>
            <a:r>
              <a:rPr lang="ko-KR" altLang="en-US" dirty="0" smtClean="0"/>
              <a:t>이라던지 하는 것들이 있죠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6028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그다음으로는</a:t>
            </a:r>
            <a:r>
              <a:rPr lang="ko-KR" altLang="en-US" dirty="0" smtClean="0"/>
              <a:t> 모듈인데요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모듈은 </a:t>
            </a:r>
            <a:r>
              <a:rPr lang="ko-KR" altLang="en-US" dirty="0" err="1" smtClean="0"/>
              <a:t>카드카데미에서</a:t>
            </a:r>
            <a:r>
              <a:rPr lang="ko-KR" altLang="en-US" dirty="0" smtClean="0"/>
              <a:t> 여러분들이 해보았던</a:t>
            </a:r>
            <a:endParaRPr lang="en-US" altLang="ko-KR" dirty="0" smtClean="0"/>
          </a:p>
          <a:p>
            <a:r>
              <a:rPr lang="ko-KR" altLang="en-US" dirty="0" smtClean="0"/>
              <a:t>클래스와 거의 흡사하다고 보시면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모듈 내에는 상수도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함수도 있어서 모듈을 사용하시면 복잡한 연산도 금방 할 수도 있어요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대표적으로는 </a:t>
            </a:r>
            <a:r>
              <a:rPr lang="en-US" altLang="ko-KR" dirty="0" smtClean="0"/>
              <a:t>RANDOM.SAMPLE</a:t>
            </a:r>
            <a:r>
              <a:rPr lang="ko-KR" altLang="en-US" dirty="0" smtClean="0"/>
              <a:t>이라던지 </a:t>
            </a:r>
            <a:r>
              <a:rPr lang="en-US" altLang="ko-KR" dirty="0" smtClean="0"/>
              <a:t>STRING.JOIN</a:t>
            </a:r>
            <a:r>
              <a:rPr lang="ko-KR" altLang="en-US" dirty="0" smtClean="0"/>
              <a:t>이라던지 하는 것들이 있죠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5955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그다음으로는</a:t>
            </a:r>
            <a:r>
              <a:rPr lang="ko-KR" altLang="en-US" dirty="0" smtClean="0"/>
              <a:t> 모듈인데요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모듈은 </a:t>
            </a:r>
            <a:r>
              <a:rPr lang="ko-KR" altLang="en-US" dirty="0" err="1" smtClean="0"/>
              <a:t>카드카데미에서</a:t>
            </a:r>
            <a:r>
              <a:rPr lang="ko-KR" altLang="en-US" dirty="0" smtClean="0"/>
              <a:t> 여러분들이 해보았던</a:t>
            </a:r>
            <a:endParaRPr lang="en-US" altLang="ko-KR" dirty="0" smtClean="0"/>
          </a:p>
          <a:p>
            <a:r>
              <a:rPr lang="ko-KR" altLang="en-US" dirty="0" smtClean="0"/>
              <a:t>클래스와 거의 흡사하다고 보시면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모듈 내에는 상수도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함수도 있어서 모듈을 사용하시면 복잡한 연산도 금방 할 수도 있어요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대표적으로는 </a:t>
            </a:r>
            <a:r>
              <a:rPr lang="en-US" altLang="ko-KR" dirty="0" smtClean="0"/>
              <a:t>RANDOM.SAMPLE</a:t>
            </a:r>
            <a:r>
              <a:rPr lang="ko-KR" altLang="en-US" dirty="0" smtClean="0"/>
              <a:t>이라던지 </a:t>
            </a:r>
            <a:r>
              <a:rPr lang="en-US" altLang="ko-KR" dirty="0" smtClean="0"/>
              <a:t>STRING.JOIN</a:t>
            </a:r>
            <a:r>
              <a:rPr lang="ko-KR" altLang="en-US" dirty="0" smtClean="0"/>
              <a:t>이라던지 하는 것들이 있죠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44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이렇게 준비하는 것은 여러분들이 더욱 성장하셨으면 하는 바람이 있기 때문입니다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그다음으로는</a:t>
            </a:r>
            <a:r>
              <a:rPr lang="ko-KR" altLang="en-US" dirty="0" smtClean="0"/>
              <a:t> 모듈인데요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모듈은 </a:t>
            </a:r>
            <a:r>
              <a:rPr lang="ko-KR" altLang="en-US" dirty="0" err="1" smtClean="0"/>
              <a:t>카드카데미에서</a:t>
            </a:r>
            <a:r>
              <a:rPr lang="ko-KR" altLang="en-US" dirty="0" smtClean="0"/>
              <a:t> 여러분들이 해보았던</a:t>
            </a:r>
            <a:endParaRPr lang="en-US" altLang="ko-KR" dirty="0" smtClean="0"/>
          </a:p>
          <a:p>
            <a:r>
              <a:rPr lang="ko-KR" altLang="en-US" dirty="0" smtClean="0"/>
              <a:t>클래스와 거의 흡사하다고 보시면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모듈 내에는 상수도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함수도 있어서 모듈을 사용하시면 복잡한 연산도 금방 할 수도 있어요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대표적으로는 </a:t>
            </a:r>
            <a:r>
              <a:rPr lang="en-US" altLang="ko-KR" dirty="0" smtClean="0"/>
              <a:t>RANDOM.SAMPLE</a:t>
            </a:r>
            <a:r>
              <a:rPr lang="ko-KR" altLang="en-US" dirty="0" smtClean="0"/>
              <a:t>이라던지 </a:t>
            </a:r>
            <a:r>
              <a:rPr lang="en-US" altLang="ko-KR" dirty="0" smtClean="0"/>
              <a:t>STRING.JOIN</a:t>
            </a:r>
            <a:r>
              <a:rPr lang="ko-KR" altLang="en-US" dirty="0" smtClean="0"/>
              <a:t>이라던지 하는 것들이 있죠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2273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그다음으로는</a:t>
            </a:r>
            <a:r>
              <a:rPr lang="ko-KR" altLang="en-US" dirty="0" smtClean="0"/>
              <a:t> 모듈인데요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모듈은 </a:t>
            </a:r>
            <a:r>
              <a:rPr lang="ko-KR" altLang="en-US" dirty="0" err="1" smtClean="0"/>
              <a:t>카드카데미에서</a:t>
            </a:r>
            <a:r>
              <a:rPr lang="ko-KR" altLang="en-US" dirty="0" smtClean="0"/>
              <a:t> 여러분들이 해보았던</a:t>
            </a:r>
            <a:endParaRPr lang="en-US" altLang="ko-KR" dirty="0" smtClean="0"/>
          </a:p>
          <a:p>
            <a:r>
              <a:rPr lang="ko-KR" altLang="en-US" dirty="0" smtClean="0"/>
              <a:t>클래스와 거의 흡사하다고 보시면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모듈 내에는 상수도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함수도 있어서 모듈을 사용하시면 복잡한 연산도 금방 할 수도 있어요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대표적으로는 </a:t>
            </a:r>
            <a:r>
              <a:rPr lang="en-US" altLang="ko-KR" dirty="0" smtClean="0"/>
              <a:t>RANDOM.SAMPLE</a:t>
            </a:r>
            <a:r>
              <a:rPr lang="ko-KR" altLang="en-US" dirty="0" smtClean="0"/>
              <a:t>이라던지 </a:t>
            </a:r>
            <a:r>
              <a:rPr lang="en-US" altLang="ko-KR" dirty="0" smtClean="0"/>
              <a:t>STRING.JOIN</a:t>
            </a:r>
            <a:r>
              <a:rPr lang="ko-KR" altLang="en-US" dirty="0" smtClean="0"/>
              <a:t>이라던지 하는 것들이 있죠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96386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그다음으로는</a:t>
            </a:r>
            <a:r>
              <a:rPr lang="ko-KR" altLang="en-US" dirty="0" smtClean="0"/>
              <a:t> 모듈인데요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모듈은 </a:t>
            </a:r>
            <a:r>
              <a:rPr lang="ko-KR" altLang="en-US" dirty="0" err="1" smtClean="0"/>
              <a:t>카드카데미에서</a:t>
            </a:r>
            <a:r>
              <a:rPr lang="ko-KR" altLang="en-US" dirty="0" smtClean="0"/>
              <a:t> 여러분들이 해보았던</a:t>
            </a:r>
            <a:endParaRPr lang="en-US" altLang="ko-KR" dirty="0" smtClean="0"/>
          </a:p>
          <a:p>
            <a:r>
              <a:rPr lang="ko-KR" altLang="en-US" dirty="0" smtClean="0"/>
              <a:t>클래스와 거의 흡사하다고 보시면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모듈 내에는 상수도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함수도 있어서 모듈을 사용하시면 복잡한 연산도 금방 할 수도 있어요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대표적으로는 </a:t>
            </a:r>
            <a:r>
              <a:rPr lang="en-US" altLang="ko-KR" dirty="0" smtClean="0"/>
              <a:t>RANDOM.SAMPLE</a:t>
            </a:r>
            <a:r>
              <a:rPr lang="ko-KR" altLang="en-US" dirty="0" smtClean="0"/>
              <a:t>이라던지 </a:t>
            </a:r>
            <a:r>
              <a:rPr lang="en-US" altLang="ko-KR" dirty="0" smtClean="0"/>
              <a:t>STRING.JOIN</a:t>
            </a:r>
            <a:r>
              <a:rPr lang="ko-KR" altLang="en-US" dirty="0" smtClean="0"/>
              <a:t>이라던지 하는 것들이 있죠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6379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그다음으로는</a:t>
            </a:r>
            <a:r>
              <a:rPr lang="ko-KR" altLang="en-US" dirty="0" smtClean="0"/>
              <a:t> 모듈인데요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모듈은 </a:t>
            </a:r>
            <a:r>
              <a:rPr lang="ko-KR" altLang="en-US" dirty="0" err="1" smtClean="0"/>
              <a:t>카드카데미에서</a:t>
            </a:r>
            <a:r>
              <a:rPr lang="ko-KR" altLang="en-US" dirty="0" smtClean="0"/>
              <a:t> 여러분들이 해보았던</a:t>
            </a:r>
            <a:endParaRPr lang="en-US" altLang="ko-KR" dirty="0" smtClean="0"/>
          </a:p>
          <a:p>
            <a:r>
              <a:rPr lang="ko-KR" altLang="en-US" dirty="0" smtClean="0"/>
              <a:t>클래스와 거의 흡사하다고 보시면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모듈 내에는 상수도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함수도 있어서 모듈을 사용하시면 복잡한 연산도 금방 할 수도 있어요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대표적으로는 </a:t>
            </a:r>
            <a:r>
              <a:rPr lang="en-US" altLang="ko-KR" dirty="0" smtClean="0"/>
              <a:t>RANDOM.SAMPLE</a:t>
            </a:r>
            <a:r>
              <a:rPr lang="ko-KR" altLang="en-US" dirty="0" smtClean="0"/>
              <a:t>이라던지 </a:t>
            </a:r>
            <a:r>
              <a:rPr lang="en-US" altLang="ko-KR" dirty="0" smtClean="0"/>
              <a:t>STRING.JOIN</a:t>
            </a:r>
            <a:r>
              <a:rPr lang="ko-KR" altLang="en-US" dirty="0" smtClean="0"/>
              <a:t>이라던지 하는 것들이 있죠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93582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그다음으로는</a:t>
            </a:r>
            <a:r>
              <a:rPr lang="ko-KR" altLang="en-US" dirty="0" smtClean="0"/>
              <a:t> 모듈인데요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모듈은 </a:t>
            </a:r>
            <a:r>
              <a:rPr lang="ko-KR" altLang="en-US" dirty="0" err="1" smtClean="0"/>
              <a:t>카드카데미에서</a:t>
            </a:r>
            <a:r>
              <a:rPr lang="ko-KR" altLang="en-US" dirty="0" smtClean="0"/>
              <a:t> 여러분들이 해보았던</a:t>
            </a:r>
            <a:endParaRPr lang="en-US" altLang="ko-KR" dirty="0" smtClean="0"/>
          </a:p>
          <a:p>
            <a:r>
              <a:rPr lang="ko-KR" altLang="en-US" dirty="0" smtClean="0"/>
              <a:t>클래스와 거의 흡사하다고 보시면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모듈 내에는 상수도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함수도 있어서 모듈을 사용하시면 복잡한 연산도 금방 할 수도 있어요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대표적으로는 </a:t>
            </a:r>
            <a:r>
              <a:rPr lang="en-US" altLang="ko-KR" dirty="0" smtClean="0"/>
              <a:t>RANDOM.SAMPLE</a:t>
            </a:r>
            <a:r>
              <a:rPr lang="ko-KR" altLang="en-US" dirty="0" smtClean="0"/>
              <a:t>이라던지 </a:t>
            </a:r>
            <a:r>
              <a:rPr lang="en-US" altLang="ko-KR" dirty="0" smtClean="0"/>
              <a:t>STRING.JOIN</a:t>
            </a:r>
            <a:r>
              <a:rPr lang="ko-KR" altLang="en-US" dirty="0" smtClean="0"/>
              <a:t>이라던지 하는 것들이 있죠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59834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그다음으로는</a:t>
            </a:r>
            <a:r>
              <a:rPr lang="ko-KR" altLang="en-US" dirty="0" smtClean="0"/>
              <a:t> 모듈인데요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모듈은 </a:t>
            </a:r>
            <a:r>
              <a:rPr lang="ko-KR" altLang="en-US" dirty="0" err="1" smtClean="0"/>
              <a:t>카드카데미에서</a:t>
            </a:r>
            <a:r>
              <a:rPr lang="ko-KR" altLang="en-US" dirty="0" smtClean="0"/>
              <a:t> 여러분들이 해보았던</a:t>
            </a:r>
            <a:endParaRPr lang="en-US" altLang="ko-KR" dirty="0" smtClean="0"/>
          </a:p>
          <a:p>
            <a:r>
              <a:rPr lang="ko-KR" altLang="en-US" dirty="0" smtClean="0"/>
              <a:t>클래스와 거의 흡사하다고 보시면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모듈 내에는 상수도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함수도 있어서 모듈을 사용하시면 복잡한 연산도 금방 할 수도 있어요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대표적으로는 </a:t>
            </a:r>
            <a:r>
              <a:rPr lang="en-US" altLang="ko-KR" dirty="0" smtClean="0"/>
              <a:t>RANDOM.SAMPLE</a:t>
            </a:r>
            <a:r>
              <a:rPr lang="ko-KR" altLang="en-US" dirty="0" smtClean="0"/>
              <a:t>이라던지 </a:t>
            </a:r>
            <a:r>
              <a:rPr lang="en-US" altLang="ko-KR" dirty="0" smtClean="0"/>
              <a:t>STRING.JOIN</a:t>
            </a:r>
            <a:r>
              <a:rPr lang="ko-KR" altLang="en-US" dirty="0" smtClean="0"/>
              <a:t>이라던지 하는 것들이 있죠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844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01759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530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02105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36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그러니까</a:t>
            </a:r>
            <a:r>
              <a:rPr lang="en-US" altLang="ko-KR" dirty="0" smtClean="0"/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4117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0021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7771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3484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1148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7424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7154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2020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8301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87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5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7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2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1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43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4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52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5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3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6454-0A62-464A-ADDF-3D4DD5008946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7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-distribute.org/" TargetMode="External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6247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20840"/>
            <a:ext cx="9144000" cy="1105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F05033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SO, DO NOT</a:t>
            </a:r>
            <a:endParaRPr lang="en-US" altLang="ko-KR" sz="4800" dirty="0">
              <a:solidFill>
                <a:srgbClr val="F05033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import </a:t>
            </a:r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os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from 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os</a:t>
            </a:r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 import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 path</a:t>
            </a:r>
          </a:p>
          <a:p>
            <a:pPr lvl="2"/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path.abspath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(path)</a:t>
            </a:r>
          </a:p>
          <a:p>
            <a:pPr lvl="2"/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path.join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(root, path)</a:t>
            </a:r>
          </a:p>
          <a:p>
            <a:pPr lvl="2"/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path.exists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(path)</a:t>
            </a:r>
          </a:p>
        </p:txBody>
      </p:sp>
    </p:spTree>
    <p:extLst>
      <p:ext uri="{BB962C8B-B14F-4D97-AF65-F5344CB8AC3E}">
        <p14:creationId xmlns:p14="http://schemas.microsoft.com/office/powerpoint/2010/main" val="18592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4800" dirty="0" smtClean="0">
              <a:solidFill>
                <a:srgbClr val="A5CEB1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library</a:t>
            </a:r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like</a:t>
            </a:r>
          </a:p>
          <a:p>
            <a:pPr lvl="2"/>
            <a:endParaRPr lang="en-US" altLang="ko-KR" sz="4800" dirty="0" smtClean="0">
              <a:solidFill>
                <a:srgbClr val="A5CEB1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library</a:t>
            </a:r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7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like</a:t>
            </a:r>
          </a:p>
          <a:p>
            <a:pPr lvl="2"/>
            <a:r>
              <a:rPr lang="en-US" altLang="ko-KR" sz="48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jQuery Plugin</a:t>
            </a:r>
          </a:p>
          <a:p>
            <a:pPr lvl="2"/>
            <a:r>
              <a:rPr lang="en-US" altLang="ko-KR" sz="4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library</a:t>
            </a:r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4800" dirty="0" smtClean="0">
              <a:solidFill>
                <a:srgbClr val="A5CEB1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library</a:t>
            </a:r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33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python</a:t>
            </a:r>
          </a:p>
          <a:p>
            <a:pPr lvl="2"/>
            <a:r>
              <a:rPr lang="en-US" altLang="ko-KR" sz="48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install</a:t>
            </a:r>
          </a:p>
          <a:p>
            <a:pPr lvl="2"/>
            <a:r>
              <a:rPr lang="en-US" altLang="ko-KR" sz="4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package</a:t>
            </a:r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1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</a:t>
            </a:r>
          </a:p>
          <a:p>
            <a:pPr lvl="2"/>
            <a:r>
              <a:rPr lang="en-US" altLang="ko-KR" sz="4800" dirty="0" err="1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</a:t>
            </a:r>
            <a:endParaRPr lang="en-US" altLang="ko-KR" sz="4800" dirty="0" smtClean="0">
              <a:solidFill>
                <a:srgbClr val="A5CEB1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</a:t>
            </a:r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4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pip</a:t>
            </a:r>
          </a:p>
        </p:txBody>
      </p:sp>
    </p:spTree>
    <p:extLst>
      <p:ext uri="{BB962C8B-B14F-4D97-AF65-F5344CB8AC3E}">
        <p14:creationId xmlns:p14="http://schemas.microsoft.com/office/powerpoint/2010/main" val="10124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pip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9105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pip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install</a:t>
            </a:r>
          </a:p>
          <a:p>
            <a:pPr lvl="2"/>
            <a:r>
              <a:rPr lang="en-US" altLang="ko-KR" sz="36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  <a:hlinkClick r:id="rId3"/>
              </a:rPr>
              <a:t>http://python-distribute.org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  <a:hlinkClick r:id="rId3"/>
              </a:rPr>
              <a:t>/</a:t>
            </a:r>
            <a:endParaRPr lang="en-US" altLang="ko-KR" sz="36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8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2084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F05033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SO, DO NOT COPY</a:t>
            </a:r>
            <a:endParaRPr lang="en-US" altLang="ko-KR" sz="4800" dirty="0">
              <a:solidFill>
                <a:srgbClr val="F05033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8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pip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install</a:t>
            </a:r>
          </a:p>
          <a:p>
            <a:pPr lvl="2"/>
            <a:r>
              <a:rPr lang="en-US" altLang="ko-KR" sz="4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beautifulsoup4</a:t>
            </a:r>
          </a:p>
        </p:txBody>
      </p:sp>
    </p:spTree>
    <p:extLst>
      <p:ext uri="{BB962C8B-B14F-4D97-AF65-F5344CB8AC3E}">
        <p14:creationId xmlns:p14="http://schemas.microsoft.com/office/powerpoint/2010/main" val="7695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227483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FC00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parsing</a:t>
            </a:r>
            <a:endParaRPr lang="en-US" altLang="ko-KR" sz="5600" dirty="0" smtClean="0">
              <a:solidFill>
                <a:srgbClr val="FFC000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2274838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4800" dirty="0" smtClean="0">
              <a:solidFill>
                <a:srgbClr val="FFC000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endParaRPr lang="en-US" altLang="ko-KR" sz="4800" dirty="0">
              <a:solidFill>
                <a:srgbClr val="FFC000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4800" dirty="0">
                <a:solidFill>
                  <a:srgbClr val="FFC00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crawling</a:t>
            </a:r>
          </a:p>
          <a:p>
            <a:pPr algn="ctr"/>
            <a:endParaRPr lang="en-US" altLang="ko-KR" sz="4800" dirty="0" smtClean="0">
              <a:solidFill>
                <a:srgbClr val="FFC000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2274838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FC00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parsing</a:t>
            </a:r>
          </a:p>
          <a:p>
            <a:pPr algn="ctr"/>
            <a:endParaRPr lang="en-US" altLang="ko-KR" sz="4800" dirty="0">
              <a:solidFill>
                <a:srgbClr val="FFC000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4800" dirty="0">
                <a:solidFill>
                  <a:srgbClr val="FFC00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crawling</a:t>
            </a:r>
          </a:p>
          <a:p>
            <a:pPr algn="ctr"/>
            <a:endParaRPr lang="en-US" altLang="ko-KR" sz="4800" dirty="0" smtClean="0">
              <a:solidFill>
                <a:srgbClr val="FFC000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54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Practice 0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1768064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4800" dirty="0" err="1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허핑턴포스트</a:t>
            </a:r>
            <a:r>
              <a:rPr lang="ko-KR" altLang="en-US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ko-KR" altLang="en-US" sz="4800" dirty="0" err="1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크롤링</a:t>
            </a:r>
            <a:endParaRPr lang="en-US" altLang="ko-KR" sz="4800" dirty="0" smtClean="0"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특정 날짜의 모든 기사</a:t>
            </a:r>
            <a:endParaRPr lang="en-US" altLang="ko-KR" sz="4800" dirty="0" smtClean="0">
              <a:solidFill>
                <a:srgbClr val="A5CEB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날짜이름 폴더 안에 </a:t>
            </a:r>
            <a:endParaRPr lang="en-US" altLang="ko-KR" sz="4800" dirty="0" smtClean="0">
              <a:solidFill>
                <a:srgbClr val="77CC99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/>
            <a:r>
              <a:rPr lang="ko-KR" altLang="en-US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파일명 헤드라인</a:t>
            </a:r>
            <a:endParaRPr lang="en-US" altLang="ko-KR" sz="4800" dirty="0">
              <a:solidFill>
                <a:srgbClr val="77CC99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9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68064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숫자야구 게임</a:t>
            </a:r>
            <a:endParaRPr lang="en-US" altLang="ko-KR" sz="4800" dirty="0" smtClean="0"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ko-KR" altLang="en-US" sz="4800" dirty="0" err="1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네이버</a:t>
            </a:r>
            <a:r>
              <a:rPr lang="ko-KR" altLang="en-US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 뉴스 </a:t>
            </a:r>
            <a:r>
              <a:rPr lang="en-US" altLang="ko-KR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API </a:t>
            </a:r>
            <a:r>
              <a:rPr lang="ko-KR" altLang="en-US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사용</a:t>
            </a:r>
            <a:endParaRPr lang="en-US" altLang="ko-KR" sz="4800" dirty="0" smtClean="0">
              <a:solidFill>
                <a:srgbClr val="A5CEB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/>
            <a:r>
              <a:rPr lang="ko-KR" altLang="en-US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뉴스검색에서 아무 키워드</a:t>
            </a:r>
            <a:endParaRPr lang="en-US" altLang="ko-KR" sz="4800" dirty="0" smtClean="0">
              <a:solidFill>
                <a:srgbClr val="A5CEB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/>
            <a:r>
              <a:rPr lang="ko-KR" altLang="en-US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넣고</a:t>
            </a:r>
            <a:r>
              <a:rPr lang="en-US" altLang="ko-KR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ko-KR" altLang="en-US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첫 </a:t>
            </a:r>
            <a:r>
              <a:rPr lang="en-US" altLang="ko-KR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20</a:t>
            </a:r>
            <a:r>
              <a:rPr lang="ko-KR" altLang="en-US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개 뉴스를 </a:t>
            </a:r>
            <a:r>
              <a:rPr lang="en-US" altLang="ko-KR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html</a:t>
            </a:r>
          </a:p>
          <a:p>
            <a:pPr lvl="2"/>
            <a:r>
              <a:rPr lang="ko-KR" altLang="en-US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파일로 저장</a:t>
            </a:r>
            <a:endParaRPr lang="en-US" altLang="ko-KR" sz="4800" dirty="0" smtClean="0">
              <a:solidFill>
                <a:srgbClr val="A5CEB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5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2084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F05033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SO, DO NOT COPY</a:t>
            </a:r>
          </a:p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F05033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UNDERSTAND</a:t>
            </a:r>
            <a:endParaRPr lang="en-US" altLang="ko-KR" sz="4800" dirty="0">
              <a:solidFill>
                <a:srgbClr val="F05033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7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2084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F05033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SO, DO NOT COPY</a:t>
            </a:r>
          </a:p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F05033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UNDERSTAND IT</a:t>
            </a:r>
            <a:endParaRPr lang="en-US" altLang="ko-KR" sz="4800" dirty="0">
              <a:solidFill>
                <a:srgbClr val="F05033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F05033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SO, DO NOT COPY</a:t>
            </a:r>
          </a:p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F05033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UNDERSTAND IT</a:t>
            </a:r>
          </a:p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F05033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THINK</a:t>
            </a:r>
            <a:endParaRPr lang="en-US" altLang="ko-KR" sz="4800" dirty="0">
              <a:solidFill>
                <a:srgbClr val="F05033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5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F05033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SO, DO NOT COPY</a:t>
            </a:r>
          </a:p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F05033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UNDERSTAND IT</a:t>
            </a:r>
          </a:p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F05033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THINK BEFORE </a:t>
            </a:r>
            <a:endParaRPr lang="en-US" altLang="ko-KR" sz="4800" dirty="0">
              <a:solidFill>
                <a:srgbClr val="F05033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F05033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SO, DO NOT COPY</a:t>
            </a:r>
          </a:p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F05033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UNDERSTAND IT</a:t>
            </a:r>
          </a:p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F05033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THINK BEFORE CODE </a:t>
            </a:r>
            <a:endParaRPr lang="en-US" altLang="ko-KR" sz="4800" dirty="0">
              <a:solidFill>
                <a:srgbClr val="F05033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6" name="TextBox 12"/>
          <p:cNvSpPr txBox="1"/>
          <p:nvPr/>
        </p:nvSpPr>
        <p:spPr>
          <a:xfrm>
            <a:off x="0" y="1782395"/>
            <a:ext cx="9144002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 algn="just">
              <a:lnSpc>
                <a:spcPct val="130000"/>
              </a:lnSpc>
            </a:pP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&gt;&gt; 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과제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4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명 </a:t>
            </a:r>
            <a:r>
              <a:rPr lang="ko-KR" altLang="en-US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안돌아간거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 </a:t>
            </a:r>
            <a:r>
              <a:rPr lang="ko-KR" altLang="en-US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안한거로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 algn="just">
              <a:lnSpc>
                <a:spcPct val="130000"/>
              </a:lnSpc>
            </a:pP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 algn="just">
              <a:lnSpc>
                <a:spcPct val="130000"/>
              </a:lnSpc>
            </a:pPr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&gt;&gt; 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그 중 </a:t>
            </a:r>
            <a:r>
              <a:rPr lang="ko-KR" altLang="en-US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베낀사람있음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 algn="just">
              <a:lnSpc>
                <a:spcPct val="130000"/>
              </a:lnSpc>
            </a:pP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 algn="just">
              <a:lnSpc>
                <a:spcPct val="130000"/>
              </a:lnSpc>
            </a:pP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&gt;&gt; 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카피 소스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2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개 보여주기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94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20840"/>
            <a:ext cx="9144000" cy="1105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HOMEWORK REVIEW</a:t>
            </a:r>
            <a:endParaRPr lang="en-US" altLang="ko-KR" sz="4800" dirty="0">
              <a:solidFill>
                <a:srgbClr val="A5CEB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2084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HOMEWORK REVIEW</a:t>
            </a:r>
          </a:p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VARIABLE NAMING</a:t>
            </a:r>
            <a:endParaRPr lang="en-US" altLang="ko-KR" sz="4800" dirty="0">
              <a:solidFill>
                <a:srgbClr val="A5CEB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68064"/>
            <a:ext cx="9144000" cy="1105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Python 100%</a:t>
            </a:r>
          </a:p>
        </p:txBody>
      </p:sp>
    </p:spTree>
    <p:extLst>
      <p:ext uri="{BB962C8B-B14F-4D97-AF65-F5344CB8AC3E}">
        <p14:creationId xmlns:p14="http://schemas.microsoft.com/office/powerpoint/2010/main" val="41648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HOMEWORK REVIEW</a:t>
            </a:r>
          </a:p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VARIABLE NAMING</a:t>
            </a:r>
          </a:p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NAMING CONVENTION</a:t>
            </a:r>
            <a:endParaRPr lang="en-US" altLang="ko-KR" sz="4800" dirty="0">
              <a:solidFill>
                <a:srgbClr val="77CC99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7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endParaRPr lang="en-US" altLang="ko-KR" sz="4800" dirty="0" smtClean="0"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endParaRPr lang="en-US" altLang="ko-KR" sz="4800" dirty="0" smtClean="0">
              <a:solidFill>
                <a:srgbClr val="A5CEB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NAMING CONVENTION</a:t>
            </a:r>
            <a:endParaRPr lang="en-US" altLang="ko-KR" sz="4800" dirty="0">
              <a:solidFill>
                <a:srgbClr val="77CC99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4800" dirty="0" err="1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under_score</a:t>
            </a:r>
            <a:endParaRPr lang="en-US" altLang="ko-KR" sz="4800" dirty="0" smtClean="0"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endParaRPr lang="en-US" altLang="ko-KR" sz="4800" dirty="0" smtClean="0">
              <a:solidFill>
                <a:srgbClr val="A5CEB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NAMING CONVENTION</a:t>
            </a:r>
            <a:endParaRPr lang="en-US" altLang="ko-KR" sz="4800" dirty="0">
              <a:solidFill>
                <a:srgbClr val="77CC99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4800" dirty="0" err="1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under_score</a:t>
            </a:r>
            <a:endParaRPr lang="en-US" altLang="ko-KR" sz="4800" dirty="0" smtClean="0"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4800" dirty="0" err="1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CamelCase</a:t>
            </a:r>
            <a:endParaRPr lang="en-US" altLang="ko-KR" sz="4800" dirty="0" smtClean="0">
              <a:solidFill>
                <a:srgbClr val="A5CEB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NAMING CONVENTION</a:t>
            </a:r>
            <a:endParaRPr lang="en-US" altLang="ko-KR" sz="4800" dirty="0">
              <a:solidFill>
                <a:srgbClr val="77CC99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Review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628800"/>
            <a:ext cx="3600400" cy="3600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280" y="510347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err="1" smtClean="0"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5600" dirty="0"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7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558491"/>
            <a:ext cx="4320480" cy="37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35" y="1359235"/>
            <a:ext cx="4139530" cy="41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27483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D3D0C8"/>
                </a:solidFill>
                <a:latin typeface="Consolas" pitchFamily="49" charset="0"/>
                <a:ea typeface="-윤고딕320" panose="02030504000101010101" pitchFamily="18" charset="-127"/>
                <a:cs typeface="Consolas" pitchFamily="49" charset="0"/>
              </a:rPr>
              <a:t>Things</a:t>
            </a: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things</a:t>
            </a:r>
          </a:p>
        </p:txBody>
      </p:sp>
    </p:spTree>
    <p:extLst>
      <p:ext uri="{BB962C8B-B14F-4D97-AF65-F5344CB8AC3E}">
        <p14:creationId xmlns:p14="http://schemas.microsoft.com/office/powerpoint/2010/main" val="38744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27483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D3D0C8"/>
                </a:solidFill>
                <a:latin typeface="Consolas" pitchFamily="49" charset="0"/>
                <a:ea typeface="-윤고딕320" panose="02030504000101010101" pitchFamily="18" charset="-127"/>
                <a:cs typeface="Consolas" pitchFamily="49" charset="0"/>
              </a:rPr>
              <a:t>Things</a:t>
            </a:r>
          </a:p>
          <a:p>
            <a:pPr algn="ctr"/>
            <a:r>
              <a:rPr lang="en-US" altLang="ko-KR" sz="4800" dirty="0" smtClean="0">
                <a:solidFill>
                  <a:srgbClr val="A5CEB1"/>
                </a:solidFill>
                <a:latin typeface="Consolas" pitchFamily="49" charset="0"/>
                <a:ea typeface="-윤고딕320" panose="02030504000101010101" pitchFamily="18" charset="-127"/>
                <a:cs typeface="Consolas" pitchFamily="49" charset="0"/>
              </a:rPr>
              <a:t>Made of</a:t>
            </a: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things made of</a:t>
            </a:r>
          </a:p>
        </p:txBody>
      </p:sp>
    </p:spTree>
    <p:extLst>
      <p:ext uri="{BB962C8B-B14F-4D97-AF65-F5344CB8AC3E}">
        <p14:creationId xmlns:p14="http://schemas.microsoft.com/office/powerpoint/2010/main" val="41114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27483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D3D0C8"/>
                </a:solidFill>
                <a:latin typeface="Consolas" pitchFamily="49" charset="0"/>
                <a:ea typeface="-윤고딕320" panose="02030504000101010101" pitchFamily="18" charset="-127"/>
                <a:cs typeface="Consolas" pitchFamily="49" charset="0"/>
              </a:rPr>
              <a:t>Things</a:t>
            </a:r>
          </a:p>
          <a:p>
            <a:pPr algn="ctr"/>
            <a:r>
              <a:rPr lang="en-US" altLang="ko-KR" sz="4800" dirty="0" smtClean="0">
                <a:solidFill>
                  <a:srgbClr val="A5CEB1"/>
                </a:solidFill>
                <a:latin typeface="Consolas" pitchFamily="49" charset="0"/>
                <a:ea typeface="-윤고딕320" panose="02030504000101010101" pitchFamily="18" charset="-127"/>
                <a:cs typeface="Consolas" pitchFamily="49" charset="0"/>
              </a:rPr>
              <a:t>Made of</a:t>
            </a:r>
          </a:p>
          <a:p>
            <a:pPr algn="ctr"/>
            <a:r>
              <a:rPr lang="en-US" altLang="ko-KR" sz="4800" dirty="0" smtClean="0">
                <a:solidFill>
                  <a:srgbClr val="77CC99"/>
                </a:solidFill>
                <a:latin typeface="Consolas" pitchFamily="49" charset="0"/>
                <a:ea typeface="-윤고딕320" panose="02030504000101010101" pitchFamily="18" charset="-127"/>
                <a:cs typeface="Consolas" pitchFamily="49" charset="0"/>
              </a:rPr>
              <a:t>Python</a:t>
            </a: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things made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of python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6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68064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Python 100%</a:t>
            </a:r>
          </a:p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(Number Baseball)</a:t>
            </a:r>
          </a:p>
        </p:txBody>
      </p:sp>
    </p:spTree>
    <p:extLst>
      <p:ext uri="{BB962C8B-B14F-4D97-AF65-F5344CB8AC3E}">
        <p14:creationId xmlns:p14="http://schemas.microsoft.com/office/powerpoint/2010/main" val="91804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things made of python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554" y="46482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>
                <a:solidFill>
                  <a:srgbClr val="CC99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 Text</a:t>
            </a:r>
          </a:p>
        </p:txBody>
      </p:sp>
    </p:spTree>
    <p:extLst>
      <p:ext uri="{BB962C8B-B14F-4D97-AF65-F5344CB8AC3E}">
        <p14:creationId xmlns:p14="http://schemas.microsoft.com/office/powerpoint/2010/main" val="34912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things made of python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554" y="4648200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 Text</a:t>
            </a:r>
          </a:p>
          <a:p>
            <a:pPr algn="ctr"/>
            <a:r>
              <a:rPr lang="en-US" altLang="ko-KR" sz="3600" dirty="0" smtClean="0">
                <a:solidFill>
                  <a:srgbClr val="FFC000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C++</a:t>
            </a:r>
            <a:endParaRPr lang="en-US" altLang="ko-KR" sz="3600" dirty="0">
              <a:solidFill>
                <a:srgbClr val="FFC000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8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things made of python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554" y="46482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Bit Torrent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things made of python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554" y="4648200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Bit Torrent</a:t>
            </a:r>
          </a:p>
          <a:p>
            <a:pPr algn="ctr"/>
            <a:r>
              <a:rPr lang="en-US" altLang="ko-KR" sz="3600" dirty="0" smtClean="0">
                <a:solidFill>
                  <a:srgbClr val="FFC000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C++</a:t>
            </a:r>
            <a:endParaRPr lang="en-US" altLang="ko-KR" sz="3600" dirty="0">
              <a:solidFill>
                <a:srgbClr val="FFC000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things made of python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554" y="46482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Dropbox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things made of python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554" y="4648200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Dropbox</a:t>
            </a:r>
          </a:p>
          <a:p>
            <a:pPr algn="ctr"/>
            <a:r>
              <a:rPr lang="en-US" altLang="ko-KR" sz="3600" dirty="0" smtClean="0">
                <a:solidFill>
                  <a:srgbClr val="FFC000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Go</a:t>
            </a:r>
            <a:endParaRPr lang="en-US" altLang="ko-KR" sz="3600" dirty="0">
              <a:solidFill>
                <a:srgbClr val="FFC000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4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things made of python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554" y="46482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SID MEIER’S  </a:t>
            </a:r>
            <a:r>
              <a:rPr lang="en-US" altLang="ko-KR" sz="5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Civilization IV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31" y="2531483"/>
            <a:ext cx="7180138" cy="179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things made of python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554" y="4648200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SID MEIER’S  </a:t>
            </a:r>
            <a:r>
              <a:rPr lang="en-US" altLang="ko-KR" sz="5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Civilization IV</a:t>
            </a:r>
          </a:p>
          <a:p>
            <a:pPr algn="ctr"/>
            <a:r>
              <a:rPr lang="en-US" altLang="ko-KR" sz="3600" dirty="0" smtClean="0">
                <a:solidFill>
                  <a:srgbClr val="FFC000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600" dirty="0">
              <a:solidFill>
                <a:srgbClr val="FFC000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31" y="2531483"/>
            <a:ext cx="7180138" cy="179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things made of python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554" y="46482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BattleField2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31" y="2545220"/>
            <a:ext cx="7180138" cy="17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things made of python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554" y="4648200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BattleField2</a:t>
            </a:r>
          </a:p>
          <a:p>
            <a:pPr algn="ctr"/>
            <a:r>
              <a:rPr lang="en-US" altLang="ko-KR" sz="3600" dirty="0" smtClean="0">
                <a:solidFill>
                  <a:srgbClr val="FFC000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600" dirty="0">
              <a:solidFill>
                <a:srgbClr val="FFC000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31" y="2545220"/>
            <a:ext cx="7180138" cy="17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2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68064"/>
            <a:ext cx="9144000" cy="3321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Python 100%</a:t>
            </a:r>
          </a:p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(Number Baseball)</a:t>
            </a:r>
          </a:p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Commit to </a:t>
            </a:r>
            <a:r>
              <a:rPr lang="en-US" altLang="ko-KR" sz="4800" dirty="0" err="1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4800" dirty="0">
              <a:solidFill>
                <a:srgbClr val="77CC99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4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things made of python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554" y="46482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Flask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69278"/>
            <a:ext cx="4896544" cy="191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things made of python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554" y="4648200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Flask</a:t>
            </a:r>
          </a:p>
          <a:p>
            <a:pPr algn="ctr"/>
            <a:r>
              <a:rPr lang="en-US" altLang="ko-KR" sz="3600" dirty="0" smtClean="0">
                <a:solidFill>
                  <a:srgbClr val="FFC000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600" dirty="0">
              <a:solidFill>
                <a:srgbClr val="FFC000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69278"/>
            <a:ext cx="4896544" cy="191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things made of python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554" y="46482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Google App Engine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things made of python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554" y="4648200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Google App Engine</a:t>
            </a:r>
          </a:p>
          <a:p>
            <a:pPr algn="ctr"/>
            <a:r>
              <a:rPr lang="en-US" altLang="ko-KR" sz="3600" dirty="0" smtClean="0">
                <a:solidFill>
                  <a:srgbClr val="FFC000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java Go PHP</a:t>
            </a:r>
            <a:endParaRPr lang="en-US" altLang="ko-KR" sz="3600" dirty="0">
              <a:solidFill>
                <a:srgbClr val="FFC000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9698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function</a:t>
            </a:r>
          </a:p>
          <a:p>
            <a:pPr lvl="2"/>
            <a:r>
              <a:rPr lang="en-US" altLang="ko-KR" sz="48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412068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function</a:t>
            </a:r>
          </a:p>
          <a:p>
            <a:pPr lvl="2"/>
            <a:r>
              <a:rPr lang="en-US" altLang="ko-KR" sz="48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module</a:t>
            </a:r>
          </a:p>
          <a:p>
            <a:pPr lvl="2"/>
            <a:r>
              <a:rPr lang="en-US" altLang="ko-KR" sz="4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import</a:t>
            </a:r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88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ython function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25348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function</a:t>
            </a:r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err="1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def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9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function</a:t>
            </a:r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err="1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def</a:t>
            </a:r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 err="1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function_name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():</a:t>
            </a:r>
          </a:p>
          <a:p>
            <a:pPr lvl="2"/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9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2842237"/>
            <a:ext cx="9144000" cy="1105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F05033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About Homework</a:t>
            </a:r>
            <a:endParaRPr lang="en-US" altLang="ko-KR" sz="4800" dirty="0">
              <a:solidFill>
                <a:srgbClr val="F05033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function</a:t>
            </a:r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err="1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def</a:t>
            </a:r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name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(parameters):</a:t>
            </a:r>
          </a:p>
          <a:p>
            <a:pPr lvl="2"/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endParaRPr lang="en-US" altLang="ko-KR" sz="4800" dirty="0" smtClean="0">
              <a:solidFill>
                <a:srgbClr val="CC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9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function</a:t>
            </a:r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err="1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def</a:t>
            </a:r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name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(parameters):</a:t>
            </a:r>
          </a:p>
          <a:p>
            <a:pPr lvl="2"/>
            <a:r>
              <a:rPr lang="en-US" altLang="ko-KR" sz="4800" u="sng" dirty="0">
                <a:solidFill>
                  <a:srgbClr val="92D05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6877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function</a:t>
            </a:r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err="1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def</a:t>
            </a:r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name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(parameters):</a:t>
            </a:r>
          </a:p>
          <a:p>
            <a:pPr lvl="2"/>
            <a:r>
              <a:rPr lang="en-US" altLang="ko-KR" sz="4800" u="sng" dirty="0">
                <a:solidFill>
                  <a:srgbClr val="92D05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 do something</a:t>
            </a:r>
          </a:p>
        </p:txBody>
      </p:sp>
    </p:spTree>
    <p:extLst>
      <p:ext uri="{BB962C8B-B14F-4D97-AF65-F5344CB8AC3E}">
        <p14:creationId xmlns:p14="http://schemas.microsoft.com/office/powerpoint/2010/main" val="14639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function</a:t>
            </a:r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err="1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def</a:t>
            </a:r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name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(parameters):</a:t>
            </a:r>
          </a:p>
          <a:p>
            <a:pPr lvl="2"/>
            <a:r>
              <a:rPr lang="en-US" altLang="ko-KR" sz="4800" u="sng" dirty="0">
                <a:solidFill>
                  <a:srgbClr val="92D05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 do something</a:t>
            </a:r>
          </a:p>
          <a:p>
            <a:pPr lvl="2"/>
            <a:r>
              <a:rPr lang="en-US" altLang="ko-KR" sz="4800" u="sng" dirty="0">
                <a:solidFill>
                  <a:srgbClr val="92D05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return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14639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function</a:t>
            </a:r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err="1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def</a:t>
            </a:r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name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(parameters):</a:t>
            </a:r>
          </a:p>
          <a:p>
            <a:pPr lvl="2"/>
            <a:r>
              <a:rPr lang="en-US" altLang="ko-KR" sz="4800" u="sng" dirty="0">
                <a:solidFill>
                  <a:srgbClr val="92D05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 do something</a:t>
            </a:r>
          </a:p>
          <a:p>
            <a:pPr lvl="2"/>
            <a:r>
              <a:rPr lang="en-US" altLang="ko-KR" sz="4800" u="sng" dirty="0">
                <a:solidFill>
                  <a:srgbClr val="92D05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return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value</a:t>
            </a:r>
            <a:r>
              <a:rPr lang="en-US" altLang="ko-KR" sz="4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=None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function</a:t>
            </a:r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err="1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def</a:t>
            </a:r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name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(parameters):</a:t>
            </a:r>
          </a:p>
          <a:p>
            <a:pPr lvl="2"/>
            <a:r>
              <a:rPr lang="en-US" altLang="ko-KR" sz="4800" u="sng" dirty="0">
                <a:solidFill>
                  <a:srgbClr val="92D05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 do something</a:t>
            </a:r>
          </a:p>
          <a:p>
            <a:pPr lvl="2"/>
            <a:r>
              <a:rPr lang="en-US" altLang="ko-KR" sz="4800" u="sng" dirty="0">
                <a:solidFill>
                  <a:srgbClr val="92D05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return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value</a:t>
            </a:r>
            <a:r>
              <a:rPr lang="en-US" altLang="ko-KR" sz="4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=None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353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err="1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def</a:t>
            </a:r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 err="1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is_prime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(n):</a:t>
            </a:r>
          </a:p>
          <a:p>
            <a:pPr lvl="2"/>
            <a:r>
              <a:rPr lang="en-US" altLang="ko-KR" sz="4800" u="sng" dirty="0" smtClean="0">
                <a:solidFill>
                  <a:srgbClr val="92D05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 </a:t>
            </a:r>
            <a:r>
              <a:rPr lang="en-US" altLang="ko-KR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function_block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 = 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is_prime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int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("</a:t>
            </a:r>
            <a:r>
              <a:rPr lang="en-US" altLang="ko-KR" sz="4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5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"))</a:t>
            </a:r>
          </a:p>
          <a:p>
            <a:pPr lvl="2"/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15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err="1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def</a:t>
            </a:r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 err="1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is_prime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(n):</a:t>
            </a:r>
          </a:p>
          <a:p>
            <a:pPr lvl="2"/>
            <a:r>
              <a:rPr lang="en-US" altLang="ko-KR" sz="4800" u="sng" dirty="0" smtClean="0">
                <a:solidFill>
                  <a:srgbClr val="92D05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 </a:t>
            </a:r>
            <a:r>
              <a:rPr lang="en-US" altLang="ko-KR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function_block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 = 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is_prime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4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5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err="1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def</a:t>
            </a:r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 err="1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is_prime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(n):</a:t>
            </a:r>
          </a:p>
          <a:p>
            <a:pPr lvl="2"/>
            <a:r>
              <a:rPr lang="en-US" altLang="ko-KR" sz="4800" u="sng" dirty="0" smtClean="0">
                <a:solidFill>
                  <a:srgbClr val="92D05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 </a:t>
            </a:r>
            <a:r>
              <a:rPr lang="en-US" altLang="ko-KR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function_block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 = </a:t>
            </a:r>
            <a:r>
              <a:rPr lang="en-US" altLang="ko-KR" sz="4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endParaRPr lang="en-US" altLang="ko-KR" sz="4800" dirty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7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function</a:t>
            </a:r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8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2084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F99157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실습은 수업의 연장</a:t>
            </a:r>
            <a:endParaRPr lang="en-US" altLang="ko-KR" sz="4800" dirty="0" smtClean="0">
              <a:solidFill>
                <a:srgbClr val="F99157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endParaRPr lang="en-US" altLang="ko-KR" sz="4800" dirty="0">
              <a:solidFill>
                <a:srgbClr val="F05033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5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function</a:t>
            </a:r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try</a:t>
            </a:r>
          </a:p>
        </p:txBody>
      </p:sp>
    </p:spTree>
    <p:extLst>
      <p:ext uri="{BB962C8B-B14F-4D97-AF65-F5344CB8AC3E}">
        <p14:creationId xmlns:p14="http://schemas.microsoft.com/office/powerpoint/2010/main" val="100671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function</a:t>
            </a:r>
          </a:p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try</a:t>
            </a:r>
          </a:p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except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69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4800" dirty="0" smtClean="0">
              <a:solidFill>
                <a:srgbClr val="CC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try</a:t>
            </a:r>
          </a:p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except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0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4800" dirty="0" smtClean="0">
              <a:solidFill>
                <a:srgbClr val="CC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try 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#try-block</a:t>
            </a:r>
          </a:p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except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try </a:t>
            </a:r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4800" dirty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altLang="ko-KR" sz="4800" u="sng" dirty="0">
                <a:solidFill>
                  <a:srgbClr val="92D05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#try-block</a:t>
            </a:r>
          </a:p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except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8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try </a:t>
            </a:r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4800" dirty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altLang="ko-KR" sz="4800" u="sng" dirty="0">
                <a:solidFill>
                  <a:srgbClr val="92D05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#try-block</a:t>
            </a:r>
          </a:p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except </a:t>
            </a:r>
            <a:r>
              <a:rPr lang="en-US" altLang="ko-KR" sz="4800" dirty="0" err="1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ErrorName</a:t>
            </a:r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663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try </a:t>
            </a:r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4800" dirty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altLang="ko-KR" sz="4800" u="sng" dirty="0">
                <a:solidFill>
                  <a:srgbClr val="92D05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#try-block</a:t>
            </a:r>
          </a:p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except </a:t>
            </a:r>
            <a:r>
              <a:rPr lang="en-US" altLang="ko-KR" sz="4800" dirty="0" err="1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ErrorName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:</a:t>
            </a:r>
          </a:p>
          <a:p>
            <a:pPr lvl="2"/>
            <a:r>
              <a:rPr lang="en-US" altLang="ko-KR" sz="4800" u="sng" dirty="0">
                <a:solidFill>
                  <a:srgbClr val="92D05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#except-block</a:t>
            </a:r>
            <a:endParaRPr lang="en-US" altLang="ko-KR" sz="4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try </a:t>
            </a:r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4800" dirty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endParaRPr lang="en-US" altLang="ko-KR" sz="4800" dirty="0" smtClean="0">
              <a:solidFill>
                <a:srgbClr val="CC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u="sng" dirty="0">
                <a:solidFill>
                  <a:srgbClr val="92D05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num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= 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int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(s)</a:t>
            </a:r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except </a:t>
            </a:r>
            <a:r>
              <a:rPr lang="en-US" altLang="ko-KR" sz="4800" dirty="0" err="1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ErrorName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:</a:t>
            </a:r>
          </a:p>
          <a:p>
            <a:pPr lvl="2"/>
            <a:r>
              <a:rPr lang="en-US" altLang="ko-KR" sz="4800" u="sng" dirty="0">
                <a:solidFill>
                  <a:srgbClr val="92D05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#except-block</a:t>
            </a:r>
            <a:endParaRPr lang="en-US" altLang="ko-KR" sz="4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try </a:t>
            </a:r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4800" dirty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endParaRPr lang="en-US" altLang="ko-KR" sz="4800" dirty="0" smtClean="0">
              <a:solidFill>
                <a:srgbClr val="CC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u="sng" dirty="0">
                <a:solidFill>
                  <a:srgbClr val="92D05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num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= 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int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(s)</a:t>
            </a:r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except </a:t>
            </a:r>
            <a:r>
              <a:rPr lang="en-US" altLang="ko-KR" sz="4800" dirty="0" err="1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ValueError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:</a:t>
            </a:r>
          </a:p>
          <a:p>
            <a:pPr lvl="2"/>
            <a:r>
              <a:rPr lang="en-US" altLang="ko-KR" sz="4800" u="sng" dirty="0">
                <a:solidFill>
                  <a:srgbClr val="92D05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#except-block</a:t>
            </a:r>
            <a:endParaRPr lang="en-US" altLang="ko-KR" sz="4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try </a:t>
            </a:r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4800" dirty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endParaRPr lang="en-US" altLang="ko-KR" sz="4800" dirty="0" smtClean="0">
              <a:solidFill>
                <a:srgbClr val="CC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u="sng" dirty="0">
                <a:solidFill>
                  <a:srgbClr val="92D05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num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= 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int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(s)</a:t>
            </a:r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except </a:t>
            </a:r>
            <a:r>
              <a:rPr lang="en-US" altLang="ko-KR" sz="4800" dirty="0" err="1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ValueError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:</a:t>
            </a:r>
          </a:p>
          <a:p>
            <a:pPr lvl="2"/>
            <a:r>
              <a:rPr lang="en-US" altLang="ko-KR" sz="4800" u="sng" dirty="0">
                <a:solidFill>
                  <a:srgbClr val="92D05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num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= -</a:t>
            </a:r>
            <a:r>
              <a:rPr lang="en-US" altLang="ko-KR" sz="4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endParaRPr lang="en-US" altLang="ko-KR" sz="4800" dirty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9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2084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F99157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실습은 수업의 연장</a:t>
            </a:r>
            <a:endParaRPr lang="en-US" altLang="ko-KR" sz="4800" dirty="0" smtClean="0">
              <a:solidFill>
                <a:srgbClr val="F99157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F97D57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과제는 실습의 연장</a:t>
            </a:r>
            <a:endParaRPr lang="en-US" altLang="ko-KR" sz="4800" dirty="0" smtClean="0">
              <a:solidFill>
                <a:srgbClr val="F97D57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ko-KR" altLang="en-US" sz="4800" dirty="0" smtClean="0">
                <a:solidFill>
                  <a:srgbClr val="D3D0C8"/>
                </a:solidFill>
                <a:latin typeface="-윤고딕320" pitchFamily="18" charset="-127"/>
                <a:ea typeface="-윤고딕320" pitchFamily="18" charset="-127"/>
                <a:cs typeface="Consolas" panose="020B0609020204030204" pitchFamily="49" charset="0"/>
              </a:rPr>
              <a:t>프로그램은</a:t>
            </a:r>
            <a:endParaRPr lang="en-US" altLang="ko-KR" sz="4800" dirty="0" smtClean="0">
              <a:solidFill>
                <a:srgbClr val="D3D0C8"/>
              </a:solidFill>
              <a:latin typeface="-윤고딕320" pitchFamily="18" charset="-127"/>
              <a:ea typeface="-윤고딕320" pitchFamily="18" charset="-127"/>
              <a:cs typeface="Consolas" panose="020B0609020204030204" pitchFamily="49" charset="0"/>
            </a:endParaRPr>
          </a:p>
          <a:p>
            <a:pPr lvl="2"/>
            <a:endParaRPr lang="en-US" altLang="ko-KR" sz="4800" dirty="0" smtClean="0">
              <a:solidFill>
                <a:srgbClr val="00B050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ko-KR" altLang="en-US" sz="4800" dirty="0" smtClean="0">
                <a:solidFill>
                  <a:srgbClr val="D3D0C8"/>
                </a:solidFill>
                <a:latin typeface="-윤고딕320" pitchFamily="18" charset="-127"/>
                <a:ea typeface="-윤고딕320" pitchFamily="18" charset="-127"/>
                <a:cs typeface="Consolas" panose="020B0609020204030204" pitchFamily="49" charset="0"/>
              </a:rPr>
              <a:t>프로그램은</a:t>
            </a:r>
            <a:endParaRPr lang="en-US" altLang="ko-KR" sz="4800" dirty="0" smtClean="0">
              <a:solidFill>
                <a:srgbClr val="D3D0C8"/>
              </a:solidFill>
              <a:latin typeface="-윤고딕320" pitchFamily="18" charset="-127"/>
              <a:ea typeface="-윤고딕320" pitchFamily="18" charset="-127"/>
              <a:cs typeface="Consolas" panose="020B0609020204030204" pitchFamily="49" charset="0"/>
            </a:endParaRPr>
          </a:p>
          <a:p>
            <a:pPr lvl="2"/>
            <a:r>
              <a:rPr lang="ko-KR" altLang="en-US" sz="4800" dirty="0" smtClean="0">
                <a:solidFill>
                  <a:srgbClr val="A5CEB1"/>
                </a:solidFill>
                <a:latin typeface="-윤고딕320" pitchFamily="18" charset="-127"/>
                <a:ea typeface="-윤고딕320" pitchFamily="18" charset="-127"/>
                <a:cs typeface="Consolas" panose="020B0609020204030204" pitchFamily="49" charset="0"/>
              </a:rPr>
              <a:t>생각의</a:t>
            </a:r>
            <a:endParaRPr lang="en-US" altLang="ko-KR" sz="4800" dirty="0" smtClean="0">
              <a:solidFill>
                <a:srgbClr val="A5CEB1"/>
              </a:solidFill>
              <a:latin typeface="-윤고딕320" pitchFamily="18" charset="-127"/>
              <a:ea typeface="-윤고딕320" pitchFamily="18" charset="-127"/>
              <a:cs typeface="Consolas" panose="020B0609020204030204" pitchFamily="49" charset="0"/>
            </a:endParaRPr>
          </a:p>
          <a:p>
            <a:pPr lvl="2"/>
            <a:endParaRPr lang="en-US" altLang="ko-KR" sz="4800" dirty="0" smtClean="0">
              <a:solidFill>
                <a:srgbClr val="00B050"/>
              </a:solidFill>
              <a:latin typeface="-윤고딕320" pitchFamily="18" charset="-127"/>
              <a:ea typeface="-윤고딕320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5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ko-KR" altLang="en-US" sz="4800" dirty="0" smtClean="0">
                <a:solidFill>
                  <a:srgbClr val="D3D0C8"/>
                </a:solidFill>
                <a:latin typeface="-윤고딕320" pitchFamily="18" charset="-127"/>
                <a:ea typeface="-윤고딕320" pitchFamily="18" charset="-127"/>
                <a:cs typeface="Consolas" panose="020B0609020204030204" pitchFamily="49" charset="0"/>
              </a:rPr>
              <a:t>프로그램은</a:t>
            </a:r>
            <a:endParaRPr lang="en-US" altLang="ko-KR" sz="4800" dirty="0" smtClean="0">
              <a:solidFill>
                <a:srgbClr val="D3D0C8"/>
              </a:solidFill>
              <a:latin typeface="-윤고딕320" pitchFamily="18" charset="-127"/>
              <a:ea typeface="-윤고딕320" pitchFamily="18" charset="-127"/>
              <a:cs typeface="Consolas" panose="020B0609020204030204" pitchFamily="49" charset="0"/>
            </a:endParaRPr>
          </a:p>
          <a:p>
            <a:pPr lvl="2"/>
            <a:r>
              <a:rPr lang="ko-KR" altLang="en-US" sz="4800" dirty="0" smtClean="0">
                <a:solidFill>
                  <a:srgbClr val="A5CEB1"/>
                </a:solidFill>
                <a:latin typeface="-윤고딕320" pitchFamily="18" charset="-127"/>
                <a:ea typeface="-윤고딕320" pitchFamily="18" charset="-127"/>
                <a:cs typeface="Consolas" panose="020B0609020204030204" pitchFamily="49" charset="0"/>
              </a:rPr>
              <a:t>생각의</a:t>
            </a:r>
            <a:endParaRPr lang="en-US" altLang="ko-KR" sz="4800" dirty="0" smtClean="0">
              <a:solidFill>
                <a:srgbClr val="A5CEB1"/>
              </a:solidFill>
              <a:latin typeface="-윤고딕320" pitchFamily="18" charset="-127"/>
              <a:ea typeface="-윤고딕320" pitchFamily="18" charset="-127"/>
              <a:cs typeface="Consolas" panose="020B0609020204030204" pitchFamily="49" charset="0"/>
            </a:endParaRPr>
          </a:p>
          <a:p>
            <a:pPr lvl="2"/>
            <a:r>
              <a:rPr lang="ko-KR" altLang="en-US" sz="4800" dirty="0" smtClean="0">
                <a:solidFill>
                  <a:srgbClr val="77CC99"/>
                </a:solidFill>
                <a:latin typeface="-윤고딕320" pitchFamily="18" charset="-127"/>
                <a:ea typeface="-윤고딕320" pitchFamily="18" charset="-127"/>
                <a:cs typeface="Consolas" panose="020B0609020204030204" pitchFamily="49" charset="0"/>
              </a:rPr>
              <a:t>표현이다</a:t>
            </a:r>
            <a:endParaRPr lang="en-US" altLang="ko-KR" sz="4800" dirty="0" smtClean="0">
              <a:solidFill>
                <a:srgbClr val="77CC99"/>
              </a:solidFill>
              <a:latin typeface="-윤고딕320" pitchFamily="18" charset="-127"/>
              <a:ea typeface="-윤고딕320" pitchFamily="18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>
                <a:solidFill>
                  <a:srgbClr val="D3D0C8"/>
                </a:solidFill>
                <a:latin typeface="-윤고딕320" pitchFamily="18" charset="-127"/>
                <a:ea typeface="-윤고딕320" pitchFamily="18" charset="-127"/>
                <a:cs typeface="Consolas" panose="020B0609020204030204" pitchFamily="49" charset="0"/>
              </a:rPr>
              <a:t>	</a:t>
            </a:r>
            <a:r>
              <a:rPr lang="en-US" altLang="ko-KR" sz="4800" dirty="0" smtClean="0">
                <a:solidFill>
                  <a:srgbClr val="D3D0C8"/>
                </a:solidFill>
                <a:latin typeface="-윤고딕320" pitchFamily="18" charset="-127"/>
                <a:ea typeface="-윤고딕320" pitchFamily="18" charset="-127"/>
                <a:cs typeface="Consolas" panose="020B0609020204030204" pitchFamily="49" charset="0"/>
              </a:rPr>
              <a:t>				</a:t>
            </a:r>
            <a:endParaRPr lang="en-US" altLang="ko-KR" sz="4800" dirty="0" smtClean="0">
              <a:solidFill>
                <a:srgbClr val="00B050"/>
              </a:solidFill>
              <a:latin typeface="-윤고딕320" pitchFamily="18" charset="-127"/>
              <a:ea typeface="-윤고딕320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5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ko-KR" altLang="en-US" sz="4800" dirty="0" smtClean="0">
                <a:solidFill>
                  <a:srgbClr val="D3D0C8"/>
                </a:solidFill>
                <a:latin typeface="-윤고딕320" pitchFamily="18" charset="-127"/>
                <a:ea typeface="-윤고딕320" pitchFamily="18" charset="-127"/>
                <a:cs typeface="Consolas" panose="020B0609020204030204" pitchFamily="49" charset="0"/>
              </a:rPr>
              <a:t>프로그램은</a:t>
            </a:r>
            <a:endParaRPr lang="en-US" altLang="ko-KR" sz="4800" dirty="0" smtClean="0">
              <a:solidFill>
                <a:srgbClr val="D3D0C8"/>
              </a:solidFill>
              <a:latin typeface="-윤고딕320" pitchFamily="18" charset="-127"/>
              <a:ea typeface="-윤고딕320" pitchFamily="18" charset="-127"/>
              <a:cs typeface="Consolas" panose="020B0609020204030204" pitchFamily="49" charset="0"/>
            </a:endParaRPr>
          </a:p>
          <a:p>
            <a:pPr lvl="2"/>
            <a:r>
              <a:rPr lang="ko-KR" altLang="en-US" sz="4800" dirty="0" smtClean="0">
                <a:solidFill>
                  <a:srgbClr val="A5CEB1"/>
                </a:solidFill>
                <a:latin typeface="-윤고딕320" pitchFamily="18" charset="-127"/>
                <a:ea typeface="-윤고딕320" pitchFamily="18" charset="-127"/>
                <a:cs typeface="Consolas" panose="020B0609020204030204" pitchFamily="49" charset="0"/>
              </a:rPr>
              <a:t>생각의</a:t>
            </a:r>
            <a:endParaRPr lang="en-US" altLang="ko-KR" sz="4800" dirty="0" smtClean="0">
              <a:solidFill>
                <a:srgbClr val="A5CEB1"/>
              </a:solidFill>
              <a:latin typeface="-윤고딕320" pitchFamily="18" charset="-127"/>
              <a:ea typeface="-윤고딕320" pitchFamily="18" charset="-127"/>
              <a:cs typeface="Consolas" panose="020B0609020204030204" pitchFamily="49" charset="0"/>
            </a:endParaRPr>
          </a:p>
          <a:p>
            <a:pPr lvl="2"/>
            <a:r>
              <a:rPr lang="ko-KR" altLang="en-US" sz="4800" dirty="0" smtClean="0">
                <a:solidFill>
                  <a:srgbClr val="77CC99"/>
                </a:solidFill>
                <a:latin typeface="-윤고딕320" pitchFamily="18" charset="-127"/>
                <a:ea typeface="-윤고딕320" pitchFamily="18" charset="-127"/>
                <a:cs typeface="Consolas" panose="020B0609020204030204" pitchFamily="49" charset="0"/>
              </a:rPr>
              <a:t>표현이다</a:t>
            </a:r>
            <a:endParaRPr lang="en-US" altLang="ko-KR" sz="4800" dirty="0" smtClean="0">
              <a:solidFill>
                <a:srgbClr val="77CC99"/>
              </a:solidFill>
              <a:latin typeface="-윤고딕320" pitchFamily="18" charset="-127"/>
              <a:ea typeface="-윤고딕320" pitchFamily="18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>
                <a:solidFill>
                  <a:srgbClr val="D3D0C8"/>
                </a:solidFill>
                <a:latin typeface="-윤고딕320" pitchFamily="18" charset="-127"/>
                <a:ea typeface="-윤고딕320" pitchFamily="18" charset="-127"/>
                <a:cs typeface="Consolas" panose="020B0609020204030204" pitchFamily="49" charset="0"/>
              </a:rPr>
              <a:t>	</a:t>
            </a:r>
            <a:r>
              <a:rPr lang="en-US" altLang="ko-KR" sz="4800" dirty="0" smtClean="0">
                <a:solidFill>
                  <a:srgbClr val="D3D0C8"/>
                </a:solidFill>
                <a:latin typeface="-윤고딕320" pitchFamily="18" charset="-127"/>
                <a:ea typeface="-윤고딕320" pitchFamily="18" charset="-127"/>
                <a:cs typeface="Consolas" panose="020B0609020204030204" pitchFamily="49" charset="0"/>
              </a:rPr>
              <a:t>				</a:t>
            </a:r>
            <a:endParaRPr lang="en-US" altLang="ko-KR" sz="4800" dirty="0" smtClean="0">
              <a:solidFill>
                <a:srgbClr val="00B050"/>
              </a:solidFill>
              <a:latin typeface="-윤고딕320" pitchFamily="18" charset="-127"/>
              <a:ea typeface="-윤고딕320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module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module</a:t>
            </a:r>
          </a:p>
          <a:p>
            <a:pPr lvl="2"/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module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random</a:t>
            </a:r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3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module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random.py</a:t>
            </a:r>
          </a:p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import</a:t>
            </a:r>
            <a:r>
              <a:rPr lang="en-US" altLang="ko-KR" sz="48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random</a:t>
            </a:r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module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strike="sngStrike" dirty="0" smtClean="0">
                <a:solidFill>
                  <a:srgbClr val="F05033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random.py</a:t>
            </a:r>
          </a:p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import</a:t>
            </a:r>
            <a:r>
              <a:rPr lang="en-US" altLang="ko-KR" sz="48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random</a:t>
            </a:r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module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document</a:t>
            </a:r>
            <a:endParaRPr lang="en-US" altLang="ko-KR" sz="56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module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document</a:t>
            </a:r>
            <a:r>
              <a:rPr lang="en-US" altLang="ko-KR" sz="2800" dirty="0" smtClean="0">
                <a:solidFill>
                  <a:srgbClr val="FFC00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[in Sublime]</a:t>
            </a:r>
          </a:p>
          <a:p>
            <a:pPr lvl="2"/>
            <a:endParaRPr lang="en-US" altLang="ko-KR" sz="56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0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F99157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실습은 수업의 연장</a:t>
            </a:r>
            <a:endParaRPr lang="en-US" altLang="ko-KR" sz="4800" dirty="0" smtClean="0">
              <a:solidFill>
                <a:srgbClr val="F99157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F97D57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과제는 실습의 연장</a:t>
            </a:r>
            <a:endParaRPr lang="en-US" altLang="ko-KR" sz="4800" dirty="0" smtClean="0">
              <a:solidFill>
                <a:srgbClr val="F97D57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F05033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모든 것은 여러분을 위한 것</a:t>
            </a:r>
            <a:endParaRPr lang="en-US" altLang="ko-KR" sz="4800" dirty="0">
              <a:solidFill>
                <a:srgbClr val="F05033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module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document</a:t>
            </a:r>
            <a:r>
              <a:rPr lang="en-US" altLang="ko-KR" sz="2800" dirty="0" smtClean="0">
                <a:solidFill>
                  <a:srgbClr val="FFC00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[in Sublime]</a:t>
            </a:r>
          </a:p>
          <a:p>
            <a:pPr lvl="2"/>
            <a:r>
              <a:rPr lang="en-US" altLang="ko-KR" sz="4800" dirty="0" err="1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dir</a:t>
            </a:r>
            <a:r>
              <a:rPr lang="en-US" altLang="ko-KR" sz="48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(module)</a:t>
            </a:r>
            <a:endParaRPr lang="en-US" altLang="ko-KR" sz="26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98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module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document</a:t>
            </a:r>
            <a:r>
              <a:rPr lang="en-US" altLang="ko-KR" sz="2800" dirty="0" smtClean="0">
                <a:solidFill>
                  <a:srgbClr val="FFC00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[in Sublime]</a:t>
            </a:r>
          </a:p>
          <a:p>
            <a:pPr lvl="2"/>
            <a:r>
              <a:rPr lang="en-US" altLang="ko-KR" sz="4800" dirty="0" err="1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dir</a:t>
            </a:r>
            <a:r>
              <a:rPr lang="en-US" altLang="ko-KR" sz="48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(random)</a:t>
            </a:r>
          </a:p>
          <a:p>
            <a:pPr lvl="2"/>
            <a:r>
              <a:rPr lang="en-US" altLang="ko-KR" sz="26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['BPF', 'LOG4', 'NV_MAGICCONST', </a:t>
            </a:r>
            <a:endParaRPr lang="en-US" altLang="ko-KR" sz="26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6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'RECIP_BPF</a:t>
            </a:r>
            <a:r>
              <a:rPr lang="en-US" altLang="ko-KR" sz="26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', </a:t>
            </a:r>
            <a:r>
              <a:rPr lang="en-US" altLang="ko-KR" sz="2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'Random'</a:t>
            </a:r>
            <a:r>
              <a:rPr lang="en-US" altLang="ko-KR" sz="26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'SG_MAGICCONST</a:t>
            </a:r>
            <a:r>
              <a:rPr lang="en-US" altLang="ko-KR" sz="2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',</a:t>
            </a:r>
          </a:p>
          <a:p>
            <a:pPr lvl="2"/>
            <a:r>
              <a:rPr lang="en-US" altLang="ko-KR" sz="2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6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6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SystemRandom</a:t>
            </a:r>
            <a:r>
              <a:rPr lang="en-US" altLang="ko-KR" sz="26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', 'TWOPI', '</a:t>
            </a:r>
            <a:r>
              <a:rPr lang="en-US" altLang="ko-KR" sz="26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WichmannHill</a:t>
            </a:r>
            <a:r>
              <a:rPr lang="en-US" altLang="ko-KR" sz="26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', </a:t>
            </a:r>
            <a:endParaRPr lang="en-US" altLang="ko-KR" sz="26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6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'_</a:t>
            </a:r>
            <a:r>
              <a:rPr lang="en-US" altLang="ko-KR" sz="26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BuiltinMethodType</a:t>
            </a:r>
            <a:r>
              <a:rPr lang="en-US" altLang="ko-KR" sz="26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', </a:t>
            </a:r>
            <a:r>
              <a:rPr lang="en-US" altLang="ko-KR" sz="2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…… ]</a:t>
            </a:r>
          </a:p>
        </p:txBody>
      </p:sp>
    </p:spTree>
    <p:extLst>
      <p:ext uri="{BB962C8B-B14F-4D97-AF65-F5344CB8AC3E}">
        <p14:creationId xmlns:p14="http://schemas.microsoft.com/office/powerpoint/2010/main" val="38361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module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1" y="1905506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help(module)</a:t>
            </a:r>
          </a:p>
          <a:p>
            <a:pPr lvl="2"/>
            <a:endParaRPr lang="en-US" altLang="ko-KR" sz="4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4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4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module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1" y="1905506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help(random)</a:t>
            </a:r>
          </a:p>
          <a:p>
            <a:pPr lvl="2"/>
            <a:endParaRPr lang="en-US" altLang="ko-KR" sz="4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4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4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module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1" y="190550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help(random)</a:t>
            </a:r>
          </a:p>
          <a:p>
            <a:pPr lvl="2"/>
            <a:r>
              <a:rPr lang="en-US" altLang="ko-KR" sz="24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Help on module random:</a:t>
            </a:r>
          </a:p>
          <a:p>
            <a:pPr lvl="2"/>
            <a:endParaRPr lang="en-US" altLang="ko-KR" sz="24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4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NAME</a:t>
            </a:r>
          </a:p>
          <a:p>
            <a:pPr lvl="2"/>
            <a:r>
              <a:rPr lang="en-US" altLang="ko-KR" sz="24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   random - Random variable generators.</a:t>
            </a:r>
          </a:p>
          <a:p>
            <a:pPr lvl="2"/>
            <a:endParaRPr lang="en-US" altLang="ko-KR" sz="24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4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FILE</a:t>
            </a:r>
          </a:p>
          <a:p>
            <a:pPr lvl="2"/>
            <a:r>
              <a:rPr lang="en-US" altLang="ko-KR" sz="24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   c:\python27\lib\random.py</a:t>
            </a:r>
          </a:p>
          <a:p>
            <a:pPr lvl="2"/>
            <a:r>
              <a:rPr lang="en-US" altLang="ko-KR" sz="24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……</a:t>
            </a:r>
            <a:endParaRPr lang="en-US" altLang="ko-KR" sz="4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868" y="0"/>
            <a:ext cx="787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module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1" y="190550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help(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random.sample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6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Help on method sample in module random</a:t>
            </a:r>
            <a:r>
              <a:rPr lang="en-US" altLang="ko-KR" sz="1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</a:p>
          <a:p>
            <a:pPr lvl="2"/>
            <a:endParaRPr lang="en-US" altLang="ko-KR" sz="1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sample(self, </a:t>
            </a:r>
            <a:r>
              <a:rPr lang="en-US" altLang="ko-KR" sz="16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population</a:t>
            </a:r>
            <a:r>
              <a:rPr lang="en-US" altLang="ko-KR" sz="1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k</a:t>
            </a:r>
            <a:r>
              <a:rPr lang="en-US" altLang="ko-KR" sz="1600" b="1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r>
              <a:rPr lang="en-US" altLang="ko-KR" sz="1600" b="1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method of </a:t>
            </a:r>
            <a:r>
              <a:rPr lang="en-US" altLang="ko-KR" sz="1600" b="1" dirty="0" err="1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random.Random</a:t>
            </a:r>
            <a:r>
              <a:rPr lang="en-US" altLang="ko-KR" sz="1600" b="1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instance</a:t>
            </a:r>
          </a:p>
          <a:p>
            <a:pPr lvl="2"/>
            <a:r>
              <a:rPr lang="en-US" altLang="ko-KR" sz="1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Chooses k unique random elements </a:t>
            </a:r>
            <a:r>
              <a:rPr lang="en-US" altLang="ko-KR" sz="16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from a population sequence.</a:t>
            </a:r>
          </a:p>
          <a:p>
            <a:pPr lvl="2"/>
            <a:r>
              <a:rPr lang="en-US" altLang="ko-KR" sz="12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   </a:t>
            </a:r>
          </a:p>
          <a:p>
            <a:pPr lvl="2"/>
            <a:r>
              <a:rPr lang="en-US" altLang="ko-KR" sz="12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   Returns a new list containing elements from the population while</a:t>
            </a:r>
          </a:p>
          <a:p>
            <a:pPr lvl="2"/>
            <a:r>
              <a:rPr lang="en-US" altLang="ko-KR" sz="12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   leaving the original population unchanged.  The resulting list is</a:t>
            </a:r>
          </a:p>
          <a:p>
            <a:pPr lvl="2"/>
            <a:r>
              <a:rPr lang="en-US" altLang="ko-KR" sz="12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   in selection order so that all sub-slices will also be valid random</a:t>
            </a:r>
          </a:p>
          <a:p>
            <a:pPr lvl="2"/>
            <a:r>
              <a:rPr lang="en-US" altLang="ko-KR" sz="12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   samples.  This allows raffle winners (the sample) to be partitioned</a:t>
            </a:r>
          </a:p>
          <a:p>
            <a:pPr lvl="2"/>
            <a:r>
              <a:rPr lang="en-US" altLang="ko-KR" sz="12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   into grand prize and second place winners (the </a:t>
            </a:r>
            <a:r>
              <a:rPr lang="en-US" altLang="ko-KR" sz="12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subslices</a:t>
            </a:r>
            <a:r>
              <a:rPr lang="en-US" altLang="ko-KR" sz="12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).</a:t>
            </a:r>
          </a:p>
          <a:p>
            <a:pPr lvl="2"/>
            <a:r>
              <a:rPr lang="en-US" altLang="ko-KR" sz="12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   </a:t>
            </a:r>
          </a:p>
          <a:p>
            <a:pPr lvl="2"/>
            <a:r>
              <a:rPr lang="en-US" altLang="ko-KR" sz="12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   Members of the population need not be </a:t>
            </a:r>
            <a:r>
              <a:rPr lang="en-US" altLang="ko-KR" sz="12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hashable</a:t>
            </a:r>
            <a:r>
              <a:rPr lang="en-US" altLang="ko-KR" sz="12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or unique.  If the</a:t>
            </a:r>
          </a:p>
          <a:p>
            <a:pPr lvl="2"/>
            <a:r>
              <a:rPr lang="en-US" altLang="ko-KR" sz="12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   population contains repeats, then each occurrence is a possible</a:t>
            </a:r>
          </a:p>
          <a:p>
            <a:pPr lvl="2"/>
            <a:r>
              <a:rPr lang="en-US" altLang="ko-KR" sz="12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   selection in the sample.</a:t>
            </a:r>
          </a:p>
          <a:p>
            <a:pPr lvl="2"/>
            <a:r>
              <a:rPr lang="en-US" altLang="ko-KR" sz="12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   </a:t>
            </a:r>
          </a:p>
          <a:p>
            <a:pPr lvl="2"/>
            <a:r>
              <a:rPr lang="en-US" altLang="ko-KR" sz="12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   To choose a sample in a range of integers, use </a:t>
            </a:r>
            <a:r>
              <a:rPr lang="en-US" altLang="ko-KR" sz="12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xrange</a:t>
            </a:r>
            <a:r>
              <a:rPr lang="en-US" altLang="ko-KR" sz="12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as an argument.</a:t>
            </a:r>
          </a:p>
          <a:p>
            <a:pPr lvl="2"/>
            <a:r>
              <a:rPr lang="en-US" altLang="ko-KR" sz="12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   This is especially fast and space efficient for sampling from a</a:t>
            </a:r>
          </a:p>
          <a:p>
            <a:pPr lvl="2"/>
            <a:r>
              <a:rPr lang="en-US" altLang="ko-KR" sz="12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   large population:   sample(</a:t>
            </a:r>
            <a:r>
              <a:rPr lang="en-US" altLang="ko-KR" sz="12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xrange</a:t>
            </a:r>
            <a:r>
              <a:rPr lang="en-US" altLang="ko-KR" sz="12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(10000000), 60</a:t>
            </a:r>
            <a:r>
              <a:rPr lang="en-US" altLang="ko-KR" sz="12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4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1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import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import</a:t>
            </a:r>
            <a:endParaRPr lang="en-US" altLang="ko-KR" sz="4800" dirty="0" smtClean="0">
              <a:solidFill>
                <a:srgbClr val="00B050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2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import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import module</a:t>
            </a:r>
            <a:endParaRPr lang="en-US" altLang="ko-KR" sz="4800" dirty="0" smtClean="0">
              <a:solidFill>
                <a:srgbClr val="00B050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import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import module</a:t>
            </a:r>
          </a:p>
          <a:p>
            <a:pPr lvl="2"/>
            <a:r>
              <a:rPr lang="en-US" altLang="ko-KR" sz="48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from module</a:t>
            </a:r>
          </a:p>
        </p:txBody>
      </p:sp>
    </p:spTree>
    <p:extLst>
      <p:ext uri="{BB962C8B-B14F-4D97-AF65-F5344CB8AC3E}">
        <p14:creationId xmlns:p14="http://schemas.microsoft.com/office/powerpoint/2010/main" val="246633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import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import module</a:t>
            </a:r>
          </a:p>
          <a:p>
            <a:pPr lvl="2"/>
            <a:r>
              <a:rPr lang="en-US" altLang="ko-KR" sz="48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from module</a:t>
            </a:r>
          </a:p>
          <a:p>
            <a:pPr lvl="2"/>
            <a:r>
              <a:rPr lang="en-US" altLang="ko-KR" sz="4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import function</a:t>
            </a:r>
            <a:endParaRPr lang="en-US" altLang="ko-KR" sz="4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4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4800" dirty="0" smtClean="0">
                <a:solidFill>
                  <a:srgbClr val="F05033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SO,</a:t>
            </a:r>
          </a:p>
          <a:p>
            <a:pPr lvl="2">
              <a:lnSpc>
                <a:spcPct val="150000"/>
              </a:lnSpc>
            </a:pPr>
            <a:endParaRPr lang="en-US" altLang="ko-KR" sz="4800" dirty="0">
              <a:solidFill>
                <a:srgbClr val="F05033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endParaRPr lang="en-US" altLang="ko-KR" sz="4800" dirty="0">
              <a:solidFill>
                <a:srgbClr val="F05033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import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import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 random</a:t>
            </a:r>
          </a:p>
          <a:p>
            <a:pPr lvl="2"/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from module</a:t>
            </a:r>
          </a:p>
          <a:p>
            <a:pPr lvl="2"/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import function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import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import random</a:t>
            </a:r>
          </a:p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from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 module</a:t>
            </a:r>
          </a:p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import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function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import </a:t>
            </a:r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os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import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os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import </a:t>
            </a:r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os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import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os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os.mkdirs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(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dir_name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)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import </a:t>
            </a:r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os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import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os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os.mkdirs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(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dir_name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os.rename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(old, new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)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import </a:t>
            </a:r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os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import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os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os.mkdirs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(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dir_name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os.rename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(old, new)</a:t>
            </a:r>
          </a:p>
          <a:p>
            <a:pPr lvl="2"/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os.remove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(path)</a:t>
            </a:r>
          </a:p>
        </p:txBody>
      </p:sp>
    </p:spTree>
    <p:extLst>
      <p:ext uri="{BB962C8B-B14F-4D97-AF65-F5344CB8AC3E}">
        <p14:creationId xmlns:p14="http://schemas.microsoft.com/office/powerpoint/2010/main" val="291716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import </a:t>
            </a:r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os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import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os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import </a:t>
            </a:r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os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import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os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os.path.abspath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(path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)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7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import </a:t>
            </a:r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os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import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os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os.path.abspath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(path)</a:t>
            </a:r>
          </a:p>
          <a:p>
            <a:pPr lvl="2"/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os.path.join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(root, path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)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import </a:t>
            </a:r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os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import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os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os.path.abspath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(path)</a:t>
            </a:r>
          </a:p>
          <a:p>
            <a:pPr lvl="2"/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os.path.join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(root, path)</a:t>
            </a:r>
          </a:p>
          <a:p>
            <a:pPr lvl="2"/>
            <a:r>
              <a:rPr lang="en-US" altLang="ko-KR" sz="4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os.path.exists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(path)</a:t>
            </a:r>
          </a:p>
        </p:txBody>
      </p:sp>
    </p:spTree>
    <p:extLst>
      <p:ext uri="{BB962C8B-B14F-4D97-AF65-F5344CB8AC3E}">
        <p14:creationId xmlns:p14="http://schemas.microsoft.com/office/powerpoint/2010/main" val="128123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8747</TotalTime>
  <Words>1984</Words>
  <Application>Microsoft Office PowerPoint</Application>
  <PresentationFormat>화면 슬라이드 쇼(4:3)</PresentationFormat>
  <Paragraphs>685</Paragraphs>
  <Slides>115</Slides>
  <Notes>115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115</vt:i4>
      </vt:variant>
    </vt:vector>
  </HeadingPairs>
  <TitlesOfParts>
    <vt:vector size="121" baseType="lpstr">
      <vt:lpstr>맑은 고딕</vt:lpstr>
      <vt:lpstr>-윤고딕310</vt:lpstr>
      <vt:lpstr>-윤고딕320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HwangSH</dc:creator>
  <cp:lastModifiedBy>pjhjohn</cp:lastModifiedBy>
  <cp:revision>325</cp:revision>
  <dcterms:created xsi:type="dcterms:W3CDTF">2014-07-01T14:48:38Z</dcterms:created>
  <dcterms:modified xsi:type="dcterms:W3CDTF">2014-07-18T04:39:47Z</dcterms:modified>
</cp:coreProperties>
</file>