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71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500" r:id="rId15"/>
    <p:sldId id="672" r:id="rId16"/>
    <p:sldId id="629" r:id="rId17"/>
    <p:sldId id="630" r:id="rId18"/>
    <p:sldId id="632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969696"/>
    <a:srgbClr val="663300"/>
    <a:srgbClr val="00CC00"/>
    <a:srgbClr val="FF00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97304" autoAdjust="0"/>
  </p:normalViewPr>
  <p:slideViewPr>
    <p:cSldViewPr>
      <p:cViewPr>
        <p:scale>
          <a:sx n="75" d="100"/>
          <a:sy n="75" d="100"/>
        </p:scale>
        <p:origin x="-123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23612F3-BB99-4644-81CA-4A6C0FCBD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47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2D5B6-E02A-4ACD-826E-A824D41BB876}" type="slidenum">
              <a:rPr lang="en-US" altLang="zh-CN" smtClean="0">
                <a:ea typeface="宋体" charset="-122"/>
                <a:cs typeface="微软雅黑"/>
              </a:rPr>
              <a:pPr/>
              <a:t>14</a:t>
            </a:fld>
            <a:endParaRPr lang="en-US" altLang="zh-CN" smtClean="0">
              <a:ea typeface="宋体" charset="-122"/>
              <a:cs typeface="微软雅黑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Cobar 1.0</a:t>
            </a:r>
            <a:r>
              <a:rPr lang="zh-CN" altLang="en-US" smtClean="0">
                <a:ea typeface="宋体" charset="-122"/>
              </a:rPr>
              <a:t>只转发</a:t>
            </a:r>
            <a:r>
              <a:rPr lang="en-US" altLang="zh-CN" smtClean="0">
                <a:ea typeface="宋体" charset="-122"/>
              </a:rPr>
              <a:t>SQL</a:t>
            </a:r>
            <a:r>
              <a:rPr lang="zh-CN" altLang="en-US" smtClean="0">
                <a:ea typeface="宋体" charset="-122"/>
              </a:rPr>
              <a:t>，不更改</a:t>
            </a:r>
            <a:r>
              <a:rPr lang="en-US" altLang="zh-CN" smtClean="0">
                <a:ea typeface="宋体" charset="-122"/>
              </a:rPr>
              <a:t>SQL</a:t>
            </a:r>
            <a:r>
              <a:rPr lang="zh-CN" altLang="en-US" smtClean="0">
                <a:ea typeface="宋体" charset="-122"/>
              </a:rPr>
              <a:t>内容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7DD3-EB3B-4B29-BF04-F4E6A9836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214F3-E0BB-41CD-BB18-54B28345F8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292F6-9C9A-44C6-8DA0-227E49B28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5F7F6-EC8F-492E-B0C2-9404601FF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D3856-4383-434D-9D75-CF0B6855B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C6638-20F6-4E86-AF7F-B69F516A6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816B7-DDC6-4308-BEC8-FB45582E04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13B90-E113-4A44-BD00-6A9C457E54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7FB9E-F3DC-48BC-8E67-68CD29554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4CE2C-D21C-4819-9CDD-618F5B307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21E2-2BEB-4D93-98A9-7925960CA5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91327-B2C6-4FAF-927C-886F46D52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fld id="{60EDDE64-7FE4-4083-A7AA-4E7250FBA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2"/>
          <p:cNvSpPr>
            <a:spLocks noChangeArrowheads="1"/>
          </p:cNvSpPr>
          <p:nvPr/>
        </p:nvSpPr>
        <p:spPr bwMode="auto">
          <a:xfrm>
            <a:off x="533400" y="2362200"/>
            <a:ext cx="3200400" cy="3657600"/>
          </a:xfrm>
          <a:prstGeom prst="can">
            <a:avLst>
              <a:gd name="adj" fmla="val 28571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ea typeface="宋体" charset="-122"/>
              </a:rPr>
              <a:t>Oracle</a:t>
            </a:r>
          </a:p>
        </p:txBody>
      </p:sp>
      <p:sp>
        <p:nvSpPr>
          <p:cNvPr id="32770" name="AutoShape 3"/>
          <p:cNvSpPr>
            <a:spLocks noChangeArrowheads="1"/>
          </p:cNvSpPr>
          <p:nvPr/>
        </p:nvSpPr>
        <p:spPr bwMode="auto">
          <a:xfrm>
            <a:off x="4953000" y="51054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71" name="AutoShape 4"/>
          <p:cNvSpPr>
            <a:spLocks noChangeArrowheads="1"/>
          </p:cNvSpPr>
          <p:nvPr/>
        </p:nvSpPr>
        <p:spPr bwMode="auto">
          <a:xfrm>
            <a:off x="6248400" y="51054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7543800" y="51054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73" name="AutoShape 6"/>
          <p:cNvSpPr>
            <a:spLocks noChangeArrowheads="1"/>
          </p:cNvSpPr>
          <p:nvPr/>
        </p:nvSpPr>
        <p:spPr bwMode="auto">
          <a:xfrm>
            <a:off x="4953000" y="41910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>
            <a:off x="6248400" y="41910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75" name="AutoShape 8"/>
          <p:cNvSpPr>
            <a:spLocks noChangeArrowheads="1"/>
          </p:cNvSpPr>
          <p:nvPr/>
        </p:nvSpPr>
        <p:spPr bwMode="auto">
          <a:xfrm>
            <a:off x="7543800" y="41910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76" name="AutoShape 9"/>
          <p:cNvSpPr>
            <a:spLocks noChangeArrowheads="1"/>
          </p:cNvSpPr>
          <p:nvPr/>
        </p:nvSpPr>
        <p:spPr bwMode="auto">
          <a:xfrm>
            <a:off x="4953000" y="32766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77" name="AutoShape 10"/>
          <p:cNvSpPr>
            <a:spLocks noChangeArrowheads="1"/>
          </p:cNvSpPr>
          <p:nvPr/>
        </p:nvSpPr>
        <p:spPr bwMode="auto">
          <a:xfrm>
            <a:off x="6248400" y="32766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78" name="AutoShape 11"/>
          <p:cNvSpPr>
            <a:spLocks noChangeArrowheads="1"/>
          </p:cNvSpPr>
          <p:nvPr/>
        </p:nvSpPr>
        <p:spPr bwMode="auto">
          <a:xfrm>
            <a:off x="7543800" y="32766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79" name="AutoShape 12"/>
          <p:cNvSpPr>
            <a:spLocks noChangeArrowheads="1"/>
          </p:cNvSpPr>
          <p:nvPr/>
        </p:nvSpPr>
        <p:spPr bwMode="auto">
          <a:xfrm>
            <a:off x="3886200" y="3810000"/>
            <a:ext cx="838200" cy="838200"/>
          </a:xfrm>
          <a:prstGeom prst="rightArrow">
            <a:avLst>
              <a:gd name="adj1" fmla="val 50000"/>
              <a:gd name="adj2" fmla="val 30681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780" name="AutoShape 13"/>
          <p:cNvSpPr>
            <a:spLocks noChangeArrowheads="1"/>
          </p:cNvSpPr>
          <p:nvPr/>
        </p:nvSpPr>
        <p:spPr bwMode="auto">
          <a:xfrm>
            <a:off x="4953000" y="23622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81" name="AutoShape 14"/>
          <p:cNvSpPr>
            <a:spLocks noChangeArrowheads="1"/>
          </p:cNvSpPr>
          <p:nvPr/>
        </p:nvSpPr>
        <p:spPr bwMode="auto">
          <a:xfrm>
            <a:off x="6248400" y="23622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82" name="AutoShape 15"/>
          <p:cNvSpPr>
            <a:spLocks noChangeArrowheads="1"/>
          </p:cNvSpPr>
          <p:nvPr/>
        </p:nvSpPr>
        <p:spPr bwMode="auto">
          <a:xfrm>
            <a:off x="7543800" y="2362200"/>
            <a:ext cx="1143000" cy="838200"/>
          </a:xfrm>
          <a:prstGeom prst="can">
            <a:avLst>
              <a:gd name="adj" fmla="val 25000"/>
            </a:avLst>
          </a:prstGeom>
          <a:solidFill>
            <a:schemeClr val="bg2">
              <a:alpha val="3098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ea typeface="宋体" charset="-122"/>
              </a:rPr>
              <a:t>MySQL</a:t>
            </a:r>
          </a:p>
        </p:txBody>
      </p:sp>
      <p:sp>
        <p:nvSpPr>
          <p:cNvPr id="32783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219200" y="3505200"/>
            <a:ext cx="7162800" cy="990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6000" b="1" smtClean="0">
                <a:solidFill>
                  <a:srgbClr val="FF0000"/>
                </a:solidFill>
                <a:ea typeface="微软雅黑"/>
                <a:cs typeface="微软雅黑"/>
              </a:rPr>
              <a:t>拆分数据表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2"/>
          <p:cNvSpPr>
            <a:spLocks noChangeArrowheads="1"/>
          </p:cNvSpPr>
          <p:nvPr/>
        </p:nvSpPr>
        <p:spPr bwMode="auto">
          <a:xfrm>
            <a:off x="4953000" y="4648200"/>
            <a:ext cx="1295400" cy="990600"/>
          </a:xfrm>
          <a:prstGeom prst="can">
            <a:avLst>
              <a:gd name="adj" fmla="val 50000"/>
            </a:avLst>
          </a:prstGeom>
          <a:solidFill>
            <a:srgbClr val="FF000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微软雅黑"/>
                <a:cs typeface="微软雅黑"/>
              </a:rPr>
              <a:t>路由算法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7086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  <a:latin typeface="Courier New" pitchFamily="49" charset="0"/>
              </a:rPr>
              <a:t>hash(pavarott) =</a:t>
            </a:r>
            <a:r>
              <a:rPr lang="en-US" altLang="zh-CN" sz="2000">
                <a:latin typeface="Courier New" pitchFamily="49" charset="0"/>
              </a:rPr>
              <a:t> </a:t>
            </a:r>
            <a:r>
              <a:rPr lang="en-US" altLang="zh-CN" sz="2000" b="1">
                <a:latin typeface="Courier New" pitchFamily="49" charset="0"/>
              </a:rPr>
              <a:t>3170972965401 % 1024 = </a:t>
            </a:r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537</a:t>
            </a: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>
            <a:off x="990600" y="28956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9144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0                           255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27432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256                       511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45720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512                       767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768                     1023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>
            <a:off x="7086600" y="29718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256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 flipH="1">
            <a:off x="6477000" y="3200400"/>
            <a:ext cx="609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Line 12"/>
          <p:cNvSpPr>
            <a:spLocks noChangeShapeType="1"/>
          </p:cNvSpPr>
          <p:nvPr/>
        </p:nvSpPr>
        <p:spPr bwMode="auto">
          <a:xfrm>
            <a:off x="7772400" y="3200400"/>
            <a:ext cx="5334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Text Box 13"/>
          <p:cNvSpPr txBox="1">
            <a:spLocks noChangeArrowheads="1"/>
          </p:cNvSpPr>
          <p:nvPr/>
        </p:nvSpPr>
        <p:spPr bwMode="auto">
          <a:xfrm>
            <a:off x="5257800" y="29718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256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41997" name="Line 14"/>
          <p:cNvSpPr>
            <a:spLocks noChangeShapeType="1"/>
          </p:cNvSpPr>
          <p:nvPr/>
        </p:nvSpPr>
        <p:spPr bwMode="auto">
          <a:xfrm flipH="1">
            <a:off x="4648200" y="3200400"/>
            <a:ext cx="685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Line 15"/>
          <p:cNvSpPr>
            <a:spLocks noChangeShapeType="1"/>
          </p:cNvSpPr>
          <p:nvPr/>
        </p:nvSpPr>
        <p:spPr bwMode="auto">
          <a:xfrm>
            <a:off x="5943600" y="3200400"/>
            <a:ext cx="5334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Text Box 16"/>
          <p:cNvSpPr txBox="1">
            <a:spLocks noChangeArrowheads="1"/>
          </p:cNvSpPr>
          <p:nvPr/>
        </p:nvSpPr>
        <p:spPr bwMode="auto">
          <a:xfrm>
            <a:off x="3429000" y="29718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256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42000" name="Line 17"/>
          <p:cNvSpPr>
            <a:spLocks noChangeShapeType="1"/>
          </p:cNvSpPr>
          <p:nvPr/>
        </p:nvSpPr>
        <p:spPr bwMode="auto">
          <a:xfrm flipH="1">
            <a:off x="2819400" y="3200400"/>
            <a:ext cx="609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4114800" y="3200400"/>
            <a:ext cx="5334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2" name="Text Box 19"/>
          <p:cNvSpPr txBox="1">
            <a:spLocks noChangeArrowheads="1"/>
          </p:cNvSpPr>
          <p:nvPr/>
        </p:nvSpPr>
        <p:spPr bwMode="auto">
          <a:xfrm>
            <a:off x="1524000" y="29718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256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42003" name="Line 20"/>
          <p:cNvSpPr>
            <a:spLocks noChangeShapeType="1"/>
          </p:cNvSpPr>
          <p:nvPr/>
        </p:nvSpPr>
        <p:spPr bwMode="auto">
          <a:xfrm flipH="1">
            <a:off x="990600" y="3200400"/>
            <a:ext cx="609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>
            <a:off x="2209800" y="3200400"/>
            <a:ext cx="609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5" name="Oval 22"/>
          <p:cNvSpPr>
            <a:spLocks noChangeArrowheads="1"/>
          </p:cNvSpPr>
          <p:nvPr/>
        </p:nvSpPr>
        <p:spPr bwMode="auto">
          <a:xfrm>
            <a:off x="6629400" y="1676400"/>
            <a:ext cx="685800" cy="381000"/>
          </a:xfrm>
          <a:prstGeom prst="ellipse">
            <a:avLst/>
          </a:prstGeom>
          <a:noFill/>
          <a:ln w="63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 flipH="1">
            <a:off x="5257800" y="1981200"/>
            <a:ext cx="1447800" cy="685800"/>
          </a:xfrm>
          <a:prstGeom prst="line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AutoShape 24"/>
          <p:cNvSpPr>
            <a:spLocks noChangeArrowheads="1"/>
          </p:cNvSpPr>
          <p:nvPr/>
        </p:nvSpPr>
        <p:spPr bwMode="auto">
          <a:xfrm>
            <a:off x="12192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08" name="Text Box 25"/>
          <p:cNvSpPr txBox="1">
            <a:spLocks noChangeArrowheads="1"/>
          </p:cNvSpPr>
          <p:nvPr/>
        </p:nvSpPr>
        <p:spPr bwMode="auto">
          <a:xfrm>
            <a:off x="10668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2009" name="AutoShape 26"/>
          <p:cNvSpPr>
            <a:spLocks noChangeArrowheads="1"/>
          </p:cNvSpPr>
          <p:nvPr/>
        </p:nvSpPr>
        <p:spPr bwMode="auto">
          <a:xfrm>
            <a:off x="31242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10" name="Text Box 27"/>
          <p:cNvSpPr txBox="1">
            <a:spLocks noChangeArrowheads="1"/>
          </p:cNvSpPr>
          <p:nvPr/>
        </p:nvSpPr>
        <p:spPr bwMode="auto">
          <a:xfrm>
            <a:off x="29718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2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2011" name="AutoShape 28"/>
          <p:cNvSpPr>
            <a:spLocks noChangeArrowheads="1"/>
          </p:cNvSpPr>
          <p:nvPr/>
        </p:nvSpPr>
        <p:spPr bwMode="auto">
          <a:xfrm>
            <a:off x="67818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12" name="Text Box 29"/>
          <p:cNvSpPr txBox="1">
            <a:spLocks noChangeArrowheads="1"/>
          </p:cNvSpPr>
          <p:nvPr/>
        </p:nvSpPr>
        <p:spPr bwMode="auto">
          <a:xfrm>
            <a:off x="48006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3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2013" name="Text Box 30"/>
          <p:cNvSpPr txBox="1">
            <a:spLocks noChangeArrowheads="1"/>
          </p:cNvSpPr>
          <p:nvPr/>
        </p:nvSpPr>
        <p:spPr bwMode="auto">
          <a:xfrm>
            <a:off x="66294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2014" name="Line 31"/>
          <p:cNvSpPr>
            <a:spLocks noChangeShapeType="1"/>
          </p:cNvSpPr>
          <p:nvPr/>
        </p:nvSpPr>
        <p:spPr bwMode="auto">
          <a:xfrm>
            <a:off x="8305800" y="2438400"/>
            <a:ext cx="0" cy="3200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5" name="Line 32"/>
          <p:cNvSpPr>
            <a:spLocks noChangeShapeType="1"/>
          </p:cNvSpPr>
          <p:nvPr/>
        </p:nvSpPr>
        <p:spPr bwMode="auto">
          <a:xfrm>
            <a:off x="6477000" y="2438400"/>
            <a:ext cx="0" cy="3200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6" name="Line 33"/>
          <p:cNvSpPr>
            <a:spLocks noChangeShapeType="1"/>
          </p:cNvSpPr>
          <p:nvPr/>
        </p:nvSpPr>
        <p:spPr bwMode="auto">
          <a:xfrm>
            <a:off x="4648200" y="2438400"/>
            <a:ext cx="0" cy="3276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7" name="Line 34"/>
          <p:cNvSpPr>
            <a:spLocks noChangeShapeType="1"/>
          </p:cNvSpPr>
          <p:nvPr/>
        </p:nvSpPr>
        <p:spPr bwMode="auto">
          <a:xfrm>
            <a:off x="2819400" y="2438400"/>
            <a:ext cx="0" cy="3352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Line 35"/>
          <p:cNvSpPr>
            <a:spLocks noChangeShapeType="1"/>
          </p:cNvSpPr>
          <p:nvPr/>
        </p:nvSpPr>
        <p:spPr bwMode="auto">
          <a:xfrm>
            <a:off x="990600" y="2438400"/>
            <a:ext cx="0" cy="3276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微软雅黑"/>
                <a:cs typeface="微软雅黑"/>
              </a:rPr>
              <a:t>路由算法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dirty="0" smtClean="0">
                <a:ea typeface="微软雅黑"/>
                <a:cs typeface="微软雅黑"/>
              </a:rPr>
              <a:t>扩容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086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  <a:latin typeface="Courier New" pitchFamily="49" charset="0"/>
              </a:rPr>
              <a:t>hash(pavarott) =</a:t>
            </a:r>
            <a:r>
              <a:rPr lang="en-US" altLang="zh-CN" sz="2000">
                <a:latin typeface="Courier New" pitchFamily="49" charset="0"/>
              </a:rPr>
              <a:t> </a:t>
            </a:r>
            <a:r>
              <a:rPr lang="en-US" altLang="zh-CN" sz="2000" b="1">
                <a:latin typeface="Courier New" pitchFamily="49" charset="0"/>
              </a:rPr>
              <a:t>3170972965401 % 1024 = </a:t>
            </a:r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537</a:t>
            </a:r>
          </a:p>
        </p:txBody>
      </p:sp>
      <p:sp>
        <p:nvSpPr>
          <p:cNvPr id="43011" name="Line 4"/>
          <p:cNvSpPr>
            <a:spLocks noChangeShapeType="1"/>
          </p:cNvSpPr>
          <p:nvPr/>
        </p:nvSpPr>
        <p:spPr bwMode="auto">
          <a:xfrm>
            <a:off x="990600" y="2819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0         127 128    255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27432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256     383  384    511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45720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512     639 640    767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768      895 896  1023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1219200" y="29400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 flipH="1">
            <a:off x="990600" y="312420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>
            <a:off x="1676400" y="312420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>
            <a:off x="1905000" y="2438400"/>
            <a:ext cx="0" cy="2133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2133600" y="29400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 flipH="1">
            <a:off x="1905000" y="312420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>
            <a:off x="2590800" y="312420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6"/>
          <p:cNvSpPr>
            <a:spLocks noChangeShapeType="1"/>
          </p:cNvSpPr>
          <p:nvPr/>
        </p:nvSpPr>
        <p:spPr bwMode="auto">
          <a:xfrm>
            <a:off x="3733800" y="2438400"/>
            <a:ext cx="0" cy="2133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>
            <a:off x="5562600" y="2438400"/>
            <a:ext cx="0" cy="2133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8"/>
          <p:cNvSpPr>
            <a:spLocks noChangeShapeType="1"/>
          </p:cNvSpPr>
          <p:nvPr/>
        </p:nvSpPr>
        <p:spPr bwMode="auto">
          <a:xfrm>
            <a:off x="7391400" y="2438400"/>
            <a:ext cx="0" cy="2133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3048000" y="29400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 flipH="1">
            <a:off x="2819400" y="312420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8" name="Line 21"/>
          <p:cNvSpPr>
            <a:spLocks noChangeShapeType="1"/>
          </p:cNvSpPr>
          <p:nvPr/>
        </p:nvSpPr>
        <p:spPr bwMode="auto">
          <a:xfrm>
            <a:off x="3505200" y="312420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9" name="Text Box 22"/>
          <p:cNvSpPr txBox="1">
            <a:spLocks noChangeArrowheads="1"/>
          </p:cNvSpPr>
          <p:nvPr/>
        </p:nvSpPr>
        <p:spPr bwMode="auto">
          <a:xfrm>
            <a:off x="3962400" y="29400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3030" name="Line 23"/>
          <p:cNvSpPr>
            <a:spLocks noChangeShapeType="1"/>
          </p:cNvSpPr>
          <p:nvPr/>
        </p:nvSpPr>
        <p:spPr bwMode="auto">
          <a:xfrm flipH="1">
            <a:off x="3733800" y="312420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Line 24"/>
          <p:cNvSpPr>
            <a:spLocks noChangeShapeType="1"/>
          </p:cNvSpPr>
          <p:nvPr/>
        </p:nvSpPr>
        <p:spPr bwMode="auto">
          <a:xfrm>
            <a:off x="4419600" y="312420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2" name="Text Box 25"/>
          <p:cNvSpPr txBox="1">
            <a:spLocks noChangeArrowheads="1"/>
          </p:cNvSpPr>
          <p:nvPr/>
        </p:nvSpPr>
        <p:spPr bwMode="auto">
          <a:xfrm>
            <a:off x="4876800" y="29400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 flipH="1">
            <a:off x="4648200" y="312420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4" name="Line 27"/>
          <p:cNvSpPr>
            <a:spLocks noChangeShapeType="1"/>
          </p:cNvSpPr>
          <p:nvPr/>
        </p:nvSpPr>
        <p:spPr bwMode="auto">
          <a:xfrm>
            <a:off x="5334000" y="312420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5" name="Text Box 28"/>
          <p:cNvSpPr txBox="1">
            <a:spLocks noChangeArrowheads="1"/>
          </p:cNvSpPr>
          <p:nvPr/>
        </p:nvSpPr>
        <p:spPr bwMode="auto">
          <a:xfrm>
            <a:off x="5791200" y="29400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3036" name="Line 29"/>
          <p:cNvSpPr>
            <a:spLocks noChangeShapeType="1"/>
          </p:cNvSpPr>
          <p:nvPr/>
        </p:nvSpPr>
        <p:spPr bwMode="auto">
          <a:xfrm flipH="1">
            <a:off x="5562600" y="312420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7" name="Line 30"/>
          <p:cNvSpPr>
            <a:spLocks noChangeShapeType="1"/>
          </p:cNvSpPr>
          <p:nvPr/>
        </p:nvSpPr>
        <p:spPr bwMode="auto">
          <a:xfrm>
            <a:off x="6248400" y="312420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8" name="Text Box 31"/>
          <p:cNvSpPr txBox="1">
            <a:spLocks noChangeArrowheads="1"/>
          </p:cNvSpPr>
          <p:nvPr/>
        </p:nvSpPr>
        <p:spPr bwMode="auto">
          <a:xfrm>
            <a:off x="6705600" y="29400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3039" name="Line 32"/>
          <p:cNvSpPr>
            <a:spLocks noChangeShapeType="1"/>
          </p:cNvSpPr>
          <p:nvPr/>
        </p:nvSpPr>
        <p:spPr bwMode="auto">
          <a:xfrm flipH="1">
            <a:off x="6477000" y="312420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0" name="Line 33"/>
          <p:cNvSpPr>
            <a:spLocks noChangeShapeType="1"/>
          </p:cNvSpPr>
          <p:nvPr/>
        </p:nvSpPr>
        <p:spPr bwMode="auto">
          <a:xfrm>
            <a:off x="7162800" y="312420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1" name="Text Box 34"/>
          <p:cNvSpPr txBox="1">
            <a:spLocks noChangeArrowheads="1"/>
          </p:cNvSpPr>
          <p:nvPr/>
        </p:nvSpPr>
        <p:spPr bwMode="auto">
          <a:xfrm>
            <a:off x="7620000" y="29400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3042" name="Line 35"/>
          <p:cNvSpPr>
            <a:spLocks noChangeShapeType="1"/>
          </p:cNvSpPr>
          <p:nvPr/>
        </p:nvSpPr>
        <p:spPr bwMode="auto">
          <a:xfrm flipH="1">
            <a:off x="7391400" y="312420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3" name="Line 36"/>
          <p:cNvSpPr>
            <a:spLocks noChangeShapeType="1"/>
          </p:cNvSpPr>
          <p:nvPr/>
        </p:nvSpPr>
        <p:spPr bwMode="auto">
          <a:xfrm>
            <a:off x="8077200" y="312420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4" name="AutoShape 37"/>
          <p:cNvSpPr>
            <a:spLocks noChangeArrowheads="1"/>
          </p:cNvSpPr>
          <p:nvPr/>
        </p:nvSpPr>
        <p:spPr bwMode="auto">
          <a:xfrm>
            <a:off x="12192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3045" name="Text Box 38"/>
          <p:cNvSpPr txBox="1">
            <a:spLocks noChangeArrowheads="1"/>
          </p:cNvSpPr>
          <p:nvPr/>
        </p:nvSpPr>
        <p:spPr bwMode="auto">
          <a:xfrm>
            <a:off x="10668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3046" name="AutoShape 39"/>
          <p:cNvSpPr>
            <a:spLocks noChangeArrowheads="1"/>
          </p:cNvSpPr>
          <p:nvPr/>
        </p:nvSpPr>
        <p:spPr bwMode="auto">
          <a:xfrm>
            <a:off x="31242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3047" name="Text Box 40"/>
          <p:cNvSpPr txBox="1">
            <a:spLocks noChangeArrowheads="1"/>
          </p:cNvSpPr>
          <p:nvPr/>
        </p:nvSpPr>
        <p:spPr bwMode="auto">
          <a:xfrm>
            <a:off x="29718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2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3048" name="AutoShape 41"/>
          <p:cNvSpPr>
            <a:spLocks noChangeArrowheads="1"/>
          </p:cNvSpPr>
          <p:nvPr/>
        </p:nvSpPr>
        <p:spPr bwMode="auto">
          <a:xfrm>
            <a:off x="49530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3049" name="Text Box 42"/>
          <p:cNvSpPr txBox="1">
            <a:spLocks noChangeArrowheads="1"/>
          </p:cNvSpPr>
          <p:nvPr/>
        </p:nvSpPr>
        <p:spPr bwMode="auto">
          <a:xfrm>
            <a:off x="48006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3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3050" name="AutoShape 43"/>
          <p:cNvSpPr>
            <a:spLocks noChangeArrowheads="1"/>
          </p:cNvSpPr>
          <p:nvPr/>
        </p:nvSpPr>
        <p:spPr bwMode="auto">
          <a:xfrm>
            <a:off x="67818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3051" name="Text Box 44"/>
          <p:cNvSpPr txBox="1">
            <a:spLocks noChangeArrowheads="1"/>
          </p:cNvSpPr>
          <p:nvPr/>
        </p:nvSpPr>
        <p:spPr bwMode="auto">
          <a:xfrm>
            <a:off x="66294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3052" name="Line 45"/>
          <p:cNvSpPr>
            <a:spLocks noChangeShapeType="1"/>
          </p:cNvSpPr>
          <p:nvPr/>
        </p:nvSpPr>
        <p:spPr bwMode="auto">
          <a:xfrm>
            <a:off x="8305800" y="2438400"/>
            <a:ext cx="0" cy="3200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3" name="Line 46"/>
          <p:cNvSpPr>
            <a:spLocks noChangeShapeType="1"/>
          </p:cNvSpPr>
          <p:nvPr/>
        </p:nvSpPr>
        <p:spPr bwMode="auto">
          <a:xfrm>
            <a:off x="6477000" y="2438400"/>
            <a:ext cx="0" cy="3200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4" name="Line 47"/>
          <p:cNvSpPr>
            <a:spLocks noChangeShapeType="1"/>
          </p:cNvSpPr>
          <p:nvPr/>
        </p:nvSpPr>
        <p:spPr bwMode="auto">
          <a:xfrm>
            <a:off x="4648200" y="2438400"/>
            <a:ext cx="0" cy="3276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5" name="Line 48"/>
          <p:cNvSpPr>
            <a:spLocks noChangeShapeType="1"/>
          </p:cNvSpPr>
          <p:nvPr/>
        </p:nvSpPr>
        <p:spPr bwMode="auto">
          <a:xfrm>
            <a:off x="2819400" y="2438400"/>
            <a:ext cx="0" cy="3352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6" name="Line 49"/>
          <p:cNvSpPr>
            <a:spLocks noChangeShapeType="1"/>
          </p:cNvSpPr>
          <p:nvPr/>
        </p:nvSpPr>
        <p:spPr bwMode="auto">
          <a:xfrm>
            <a:off x="990600" y="2438400"/>
            <a:ext cx="0" cy="3276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2"/>
          <p:cNvSpPr>
            <a:spLocks noChangeArrowheads="1"/>
          </p:cNvSpPr>
          <p:nvPr/>
        </p:nvSpPr>
        <p:spPr bwMode="auto">
          <a:xfrm>
            <a:off x="4724400" y="3352800"/>
            <a:ext cx="762000" cy="990600"/>
          </a:xfrm>
          <a:prstGeom prst="can">
            <a:avLst>
              <a:gd name="adj" fmla="val 65000"/>
            </a:avLst>
          </a:prstGeom>
          <a:solidFill>
            <a:srgbClr val="FF000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路由算法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smtClean="0">
                <a:ea typeface="微软雅黑"/>
                <a:cs typeface="微软雅黑"/>
              </a:rPr>
              <a:t>扩容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7086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2"/>
                </a:solidFill>
                <a:latin typeface="Courier New" pitchFamily="49" charset="0"/>
              </a:rPr>
              <a:t>hash(pavarott) =</a:t>
            </a:r>
            <a:r>
              <a:rPr lang="en-US" altLang="zh-CN" sz="2000">
                <a:latin typeface="Courier New" pitchFamily="49" charset="0"/>
              </a:rPr>
              <a:t> </a:t>
            </a:r>
            <a:r>
              <a:rPr lang="en-US" altLang="zh-CN" sz="2000" b="1">
                <a:latin typeface="Courier New" pitchFamily="49" charset="0"/>
              </a:rPr>
              <a:t>3170972965401 % 1024 = </a:t>
            </a:r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537</a:t>
            </a:r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>
            <a:off x="990600" y="28956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9144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0         127 128    255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27432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256     383  384    511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45720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512     639 640    767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768      895 896  1023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1219200" y="297180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 flipH="1">
            <a:off x="990600" y="315595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>
            <a:off x="1676400" y="315595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>
            <a:off x="1905000" y="2438400"/>
            <a:ext cx="0" cy="2133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Text Box 14"/>
          <p:cNvSpPr txBox="1">
            <a:spLocks noChangeArrowheads="1"/>
          </p:cNvSpPr>
          <p:nvPr/>
        </p:nvSpPr>
        <p:spPr bwMode="auto">
          <a:xfrm>
            <a:off x="2133600" y="297180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46" name="Line 15"/>
          <p:cNvSpPr>
            <a:spLocks noChangeShapeType="1"/>
          </p:cNvSpPr>
          <p:nvPr/>
        </p:nvSpPr>
        <p:spPr bwMode="auto">
          <a:xfrm flipH="1">
            <a:off x="1905000" y="315595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>
            <a:off x="2590800" y="315595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3733800" y="2438400"/>
            <a:ext cx="0" cy="2133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5562600" y="2438400"/>
            <a:ext cx="0" cy="2133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>
            <a:off x="7391400" y="2438400"/>
            <a:ext cx="0" cy="2133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1" name="Text Box 20"/>
          <p:cNvSpPr txBox="1">
            <a:spLocks noChangeArrowheads="1"/>
          </p:cNvSpPr>
          <p:nvPr/>
        </p:nvSpPr>
        <p:spPr bwMode="auto">
          <a:xfrm>
            <a:off x="3048000" y="297180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52" name="Line 21"/>
          <p:cNvSpPr>
            <a:spLocks noChangeShapeType="1"/>
          </p:cNvSpPr>
          <p:nvPr/>
        </p:nvSpPr>
        <p:spPr bwMode="auto">
          <a:xfrm flipH="1">
            <a:off x="2819400" y="315595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>
            <a:off x="3505200" y="315595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4" name="Text Box 23"/>
          <p:cNvSpPr txBox="1">
            <a:spLocks noChangeArrowheads="1"/>
          </p:cNvSpPr>
          <p:nvPr/>
        </p:nvSpPr>
        <p:spPr bwMode="auto">
          <a:xfrm>
            <a:off x="3962400" y="297180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55" name="Line 24"/>
          <p:cNvSpPr>
            <a:spLocks noChangeShapeType="1"/>
          </p:cNvSpPr>
          <p:nvPr/>
        </p:nvSpPr>
        <p:spPr bwMode="auto">
          <a:xfrm flipH="1">
            <a:off x="3733800" y="315595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6" name="Line 25"/>
          <p:cNvSpPr>
            <a:spLocks noChangeShapeType="1"/>
          </p:cNvSpPr>
          <p:nvPr/>
        </p:nvSpPr>
        <p:spPr bwMode="auto">
          <a:xfrm>
            <a:off x="4419600" y="315595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7" name="Text Box 26"/>
          <p:cNvSpPr txBox="1">
            <a:spLocks noChangeArrowheads="1"/>
          </p:cNvSpPr>
          <p:nvPr/>
        </p:nvSpPr>
        <p:spPr bwMode="auto">
          <a:xfrm>
            <a:off x="4876800" y="297180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58" name="Line 27"/>
          <p:cNvSpPr>
            <a:spLocks noChangeShapeType="1"/>
          </p:cNvSpPr>
          <p:nvPr/>
        </p:nvSpPr>
        <p:spPr bwMode="auto">
          <a:xfrm flipH="1">
            <a:off x="4648200" y="315595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9" name="Line 28"/>
          <p:cNvSpPr>
            <a:spLocks noChangeShapeType="1"/>
          </p:cNvSpPr>
          <p:nvPr/>
        </p:nvSpPr>
        <p:spPr bwMode="auto">
          <a:xfrm>
            <a:off x="5334000" y="315595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0" name="Text Box 29"/>
          <p:cNvSpPr txBox="1">
            <a:spLocks noChangeArrowheads="1"/>
          </p:cNvSpPr>
          <p:nvPr/>
        </p:nvSpPr>
        <p:spPr bwMode="auto">
          <a:xfrm>
            <a:off x="5791200" y="297180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61" name="Line 30"/>
          <p:cNvSpPr>
            <a:spLocks noChangeShapeType="1"/>
          </p:cNvSpPr>
          <p:nvPr/>
        </p:nvSpPr>
        <p:spPr bwMode="auto">
          <a:xfrm flipH="1">
            <a:off x="5562600" y="315595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2" name="Line 31"/>
          <p:cNvSpPr>
            <a:spLocks noChangeShapeType="1"/>
          </p:cNvSpPr>
          <p:nvPr/>
        </p:nvSpPr>
        <p:spPr bwMode="auto">
          <a:xfrm>
            <a:off x="6248400" y="315595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3" name="Text Box 32"/>
          <p:cNvSpPr txBox="1">
            <a:spLocks noChangeArrowheads="1"/>
          </p:cNvSpPr>
          <p:nvPr/>
        </p:nvSpPr>
        <p:spPr bwMode="auto">
          <a:xfrm>
            <a:off x="6705600" y="297180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64" name="Line 33"/>
          <p:cNvSpPr>
            <a:spLocks noChangeShapeType="1"/>
          </p:cNvSpPr>
          <p:nvPr/>
        </p:nvSpPr>
        <p:spPr bwMode="auto">
          <a:xfrm flipH="1">
            <a:off x="6477000" y="315595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5" name="Line 34"/>
          <p:cNvSpPr>
            <a:spLocks noChangeShapeType="1"/>
          </p:cNvSpPr>
          <p:nvPr/>
        </p:nvSpPr>
        <p:spPr bwMode="auto">
          <a:xfrm>
            <a:off x="7162800" y="315595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6" name="Text Box 35"/>
          <p:cNvSpPr txBox="1">
            <a:spLocks noChangeArrowheads="1"/>
          </p:cNvSpPr>
          <p:nvPr/>
        </p:nvSpPr>
        <p:spPr bwMode="auto">
          <a:xfrm>
            <a:off x="7620000" y="297180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67" name="Line 36"/>
          <p:cNvSpPr>
            <a:spLocks noChangeShapeType="1"/>
          </p:cNvSpPr>
          <p:nvPr/>
        </p:nvSpPr>
        <p:spPr bwMode="auto">
          <a:xfrm flipH="1">
            <a:off x="7391400" y="315595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8" name="Line 37"/>
          <p:cNvSpPr>
            <a:spLocks noChangeShapeType="1"/>
          </p:cNvSpPr>
          <p:nvPr/>
        </p:nvSpPr>
        <p:spPr bwMode="auto">
          <a:xfrm>
            <a:off x="8077200" y="315595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9" name="Line 38"/>
          <p:cNvSpPr>
            <a:spLocks noChangeShapeType="1"/>
          </p:cNvSpPr>
          <p:nvPr/>
        </p:nvSpPr>
        <p:spPr bwMode="auto">
          <a:xfrm>
            <a:off x="8305800" y="2438400"/>
            <a:ext cx="0" cy="3200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0" name="Line 39"/>
          <p:cNvSpPr>
            <a:spLocks noChangeShapeType="1"/>
          </p:cNvSpPr>
          <p:nvPr/>
        </p:nvSpPr>
        <p:spPr bwMode="auto">
          <a:xfrm>
            <a:off x="6477000" y="2438400"/>
            <a:ext cx="0" cy="3200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1" name="Line 40"/>
          <p:cNvSpPr>
            <a:spLocks noChangeShapeType="1"/>
          </p:cNvSpPr>
          <p:nvPr/>
        </p:nvSpPr>
        <p:spPr bwMode="auto">
          <a:xfrm>
            <a:off x="4648200" y="2438400"/>
            <a:ext cx="0" cy="3276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2" name="Line 41"/>
          <p:cNvSpPr>
            <a:spLocks noChangeShapeType="1"/>
          </p:cNvSpPr>
          <p:nvPr/>
        </p:nvSpPr>
        <p:spPr bwMode="auto">
          <a:xfrm>
            <a:off x="2819400" y="2438400"/>
            <a:ext cx="0" cy="3352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3" name="Line 42"/>
          <p:cNvSpPr>
            <a:spLocks noChangeShapeType="1"/>
          </p:cNvSpPr>
          <p:nvPr/>
        </p:nvSpPr>
        <p:spPr bwMode="auto">
          <a:xfrm>
            <a:off x="990600" y="2438400"/>
            <a:ext cx="0" cy="3276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4" name="AutoShape 43"/>
          <p:cNvSpPr>
            <a:spLocks noChangeArrowheads="1"/>
          </p:cNvSpPr>
          <p:nvPr/>
        </p:nvSpPr>
        <p:spPr bwMode="auto">
          <a:xfrm>
            <a:off x="1066800" y="3352800"/>
            <a:ext cx="762000" cy="990600"/>
          </a:xfrm>
          <a:prstGeom prst="can">
            <a:avLst>
              <a:gd name="adj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4075" name="Text Box 44"/>
          <p:cNvSpPr txBox="1">
            <a:spLocks noChangeArrowheads="1"/>
          </p:cNvSpPr>
          <p:nvPr/>
        </p:nvSpPr>
        <p:spPr bwMode="auto">
          <a:xfrm>
            <a:off x="1066800" y="3413125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1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76" name="AutoShape 45"/>
          <p:cNvSpPr>
            <a:spLocks noChangeArrowheads="1"/>
          </p:cNvSpPr>
          <p:nvPr/>
        </p:nvSpPr>
        <p:spPr bwMode="auto">
          <a:xfrm>
            <a:off x="1981200" y="3352800"/>
            <a:ext cx="762000" cy="990600"/>
          </a:xfrm>
          <a:prstGeom prst="can">
            <a:avLst>
              <a:gd name="adj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4077" name="Text Box 46"/>
          <p:cNvSpPr txBox="1">
            <a:spLocks noChangeArrowheads="1"/>
          </p:cNvSpPr>
          <p:nvPr/>
        </p:nvSpPr>
        <p:spPr bwMode="auto">
          <a:xfrm>
            <a:off x="1981200" y="3413125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2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78" name="AutoShape 47"/>
          <p:cNvSpPr>
            <a:spLocks noChangeArrowheads="1"/>
          </p:cNvSpPr>
          <p:nvPr/>
        </p:nvSpPr>
        <p:spPr bwMode="auto">
          <a:xfrm>
            <a:off x="2895600" y="3352800"/>
            <a:ext cx="762000" cy="990600"/>
          </a:xfrm>
          <a:prstGeom prst="can">
            <a:avLst>
              <a:gd name="adj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4079" name="Text Box 48"/>
          <p:cNvSpPr txBox="1">
            <a:spLocks noChangeArrowheads="1"/>
          </p:cNvSpPr>
          <p:nvPr/>
        </p:nvSpPr>
        <p:spPr bwMode="auto">
          <a:xfrm>
            <a:off x="2895600" y="3413125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3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80" name="AutoShape 49"/>
          <p:cNvSpPr>
            <a:spLocks noChangeArrowheads="1"/>
          </p:cNvSpPr>
          <p:nvPr/>
        </p:nvSpPr>
        <p:spPr bwMode="auto">
          <a:xfrm>
            <a:off x="3810000" y="3352800"/>
            <a:ext cx="762000" cy="990600"/>
          </a:xfrm>
          <a:prstGeom prst="can">
            <a:avLst>
              <a:gd name="adj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4081" name="Text Box 50"/>
          <p:cNvSpPr txBox="1">
            <a:spLocks noChangeArrowheads="1"/>
          </p:cNvSpPr>
          <p:nvPr/>
        </p:nvSpPr>
        <p:spPr bwMode="auto">
          <a:xfrm>
            <a:off x="3810000" y="3413125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4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82" name="AutoShape 51"/>
          <p:cNvSpPr>
            <a:spLocks noChangeArrowheads="1"/>
          </p:cNvSpPr>
          <p:nvPr/>
        </p:nvSpPr>
        <p:spPr bwMode="auto">
          <a:xfrm>
            <a:off x="7467600" y="3352800"/>
            <a:ext cx="762000" cy="990600"/>
          </a:xfrm>
          <a:prstGeom prst="can">
            <a:avLst>
              <a:gd name="adj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4083" name="Text Box 52"/>
          <p:cNvSpPr txBox="1">
            <a:spLocks noChangeArrowheads="1"/>
          </p:cNvSpPr>
          <p:nvPr/>
        </p:nvSpPr>
        <p:spPr bwMode="auto">
          <a:xfrm>
            <a:off x="4724400" y="3413125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5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84" name="AutoShape 53"/>
          <p:cNvSpPr>
            <a:spLocks noChangeArrowheads="1"/>
          </p:cNvSpPr>
          <p:nvPr/>
        </p:nvSpPr>
        <p:spPr bwMode="auto">
          <a:xfrm>
            <a:off x="5638800" y="3352800"/>
            <a:ext cx="762000" cy="990600"/>
          </a:xfrm>
          <a:prstGeom prst="can">
            <a:avLst>
              <a:gd name="adj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4085" name="Text Box 54"/>
          <p:cNvSpPr txBox="1">
            <a:spLocks noChangeArrowheads="1"/>
          </p:cNvSpPr>
          <p:nvPr/>
        </p:nvSpPr>
        <p:spPr bwMode="auto">
          <a:xfrm>
            <a:off x="5638800" y="3413125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6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86" name="AutoShape 55"/>
          <p:cNvSpPr>
            <a:spLocks noChangeArrowheads="1"/>
          </p:cNvSpPr>
          <p:nvPr/>
        </p:nvSpPr>
        <p:spPr bwMode="auto">
          <a:xfrm>
            <a:off x="6553200" y="3352800"/>
            <a:ext cx="762000" cy="990600"/>
          </a:xfrm>
          <a:prstGeom prst="can">
            <a:avLst>
              <a:gd name="adj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4087" name="Text Box 56"/>
          <p:cNvSpPr txBox="1">
            <a:spLocks noChangeArrowheads="1"/>
          </p:cNvSpPr>
          <p:nvPr/>
        </p:nvSpPr>
        <p:spPr bwMode="auto">
          <a:xfrm>
            <a:off x="6553200" y="3413125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7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88" name="Text Box 57"/>
          <p:cNvSpPr txBox="1">
            <a:spLocks noChangeArrowheads="1"/>
          </p:cNvSpPr>
          <p:nvPr/>
        </p:nvSpPr>
        <p:spPr bwMode="auto">
          <a:xfrm>
            <a:off x="7467600" y="3413125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4089" name="AutoShape 58"/>
          <p:cNvSpPr>
            <a:spLocks noChangeArrowheads="1"/>
          </p:cNvSpPr>
          <p:nvPr/>
        </p:nvSpPr>
        <p:spPr bwMode="auto">
          <a:xfrm>
            <a:off x="1219200" y="4648200"/>
            <a:ext cx="1295400" cy="990600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r>
              <a:rPr lang="zh-CN" altLang="en-US"/>
              <a:t>原</a:t>
            </a:r>
          </a:p>
        </p:txBody>
      </p:sp>
      <p:sp>
        <p:nvSpPr>
          <p:cNvPr id="44090" name="Text Box 59"/>
          <p:cNvSpPr txBox="1">
            <a:spLocks noChangeArrowheads="1"/>
          </p:cNvSpPr>
          <p:nvPr/>
        </p:nvSpPr>
        <p:spPr bwMode="auto">
          <a:xfrm>
            <a:off x="10668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4091" name="Text Box 60"/>
          <p:cNvSpPr txBox="1">
            <a:spLocks noChangeArrowheads="1"/>
          </p:cNvSpPr>
          <p:nvPr/>
        </p:nvSpPr>
        <p:spPr bwMode="auto">
          <a:xfrm>
            <a:off x="29718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2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4092" name="Text Box 61"/>
          <p:cNvSpPr txBox="1">
            <a:spLocks noChangeArrowheads="1"/>
          </p:cNvSpPr>
          <p:nvPr/>
        </p:nvSpPr>
        <p:spPr bwMode="auto">
          <a:xfrm>
            <a:off x="48006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3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4093" name="Text Box 62"/>
          <p:cNvSpPr txBox="1">
            <a:spLocks noChangeArrowheads="1"/>
          </p:cNvSpPr>
          <p:nvPr/>
        </p:nvSpPr>
        <p:spPr bwMode="auto">
          <a:xfrm>
            <a:off x="66294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4094" name="AutoShape 63"/>
          <p:cNvSpPr>
            <a:spLocks noChangeArrowheads="1"/>
          </p:cNvSpPr>
          <p:nvPr/>
        </p:nvSpPr>
        <p:spPr bwMode="auto">
          <a:xfrm>
            <a:off x="3124200" y="4648200"/>
            <a:ext cx="1295400" cy="990600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r>
              <a:rPr lang="zh-CN" altLang="en-US"/>
              <a:t>原</a:t>
            </a:r>
          </a:p>
        </p:txBody>
      </p:sp>
      <p:sp>
        <p:nvSpPr>
          <p:cNvPr id="44095" name="AutoShape 64"/>
          <p:cNvSpPr>
            <a:spLocks noChangeArrowheads="1"/>
          </p:cNvSpPr>
          <p:nvPr/>
        </p:nvSpPr>
        <p:spPr bwMode="auto">
          <a:xfrm>
            <a:off x="4953000" y="4648200"/>
            <a:ext cx="1295400" cy="990600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原</a:t>
            </a:r>
          </a:p>
        </p:txBody>
      </p:sp>
      <p:sp>
        <p:nvSpPr>
          <p:cNvPr id="44096" name="AutoShape 65"/>
          <p:cNvSpPr>
            <a:spLocks noChangeArrowheads="1"/>
          </p:cNvSpPr>
          <p:nvPr/>
        </p:nvSpPr>
        <p:spPr bwMode="auto">
          <a:xfrm>
            <a:off x="6781800" y="4648200"/>
            <a:ext cx="1295400" cy="990600"/>
          </a:xfrm>
          <a:prstGeom prst="can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r>
              <a:rPr lang="zh-CN" altLang="en-US"/>
              <a:t>原</a:t>
            </a:r>
          </a:p>
        </p:txBody>
      </p:sp>
      <p:sp>
        <p:nvSpPr>
          <p:cNvPr id="44097" name="Oval 66"/>
          <p:cNvSpPr>
            <a:spLocks noChangeArrowheads="1"/>
          </p:cNvSpPr>
          <p:nvPr/>
        </p:nvSpPr>
        <p:spPr bwMode="auto">
          <a:xfrm>
            <a:off x="6629400" y="1676400"/>
            <a:ext cx="685800" cy="381000"/>
          </a:xfrm>
          <a:prstGeom prst="ellipse">
            <a:avLst/>
          </a:prstGeom>
          <a:noFill/>
          <a:ln w="63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4098" name="Line 67"/>
          <p:cNvSpPr>
            <a:spLocks noChangeShapeType="1"/>
          </p:cNvSpPr>
          <p:nvPr/>
        </p:nvSpPr>
        <p:spPr bwMode="auto">
          <a:xfrm flipH="1">
            <a:off x="5257800" y="1981200"/>
            <a:ext cx="1447800" cy="685800"/>
          </a:xfrm>
          <a:prstGeom prst="line">
            <a:avLst/>
          </a:prstGeom>
          <a:noFill/>
          <a:ln w="63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099" name="AutoShape 68"/>
          <p:cNvCxnSpPr>
            <a:cxnSpLocks noChangeShapeType="1"/>
            <a:stCxn id="44089" idx="1"/>
            <a:endCxn id="44074" idx="3"/>
          </p:cNvCxnSpPr>
          <p:nvPr/>
        </p:nvCxnSpPr>
        <p:spPr bwMode="auto">
          <a:xfrm flipH="1" flipV="1">
            <a:off x="1447800" y="4343400"/>
            <a:ext cx="419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100" name="AutoShape 69"/>
          <p:cNvCxnSpPr>
            <a:cxnSpLocks noChangeShapeType="1"/>
            <a:stCxn id="44089" idx="1"/>
            <a:endCxn id="44076" idx="3"/>
          </p:cNvCxnSpPr>
          <p:nvPr/>
        </p:nvCxnSpPr>
        <p:spPr bwMode="auto">
          <a:xfrm flipV="1">
            <a:off x="1866900" y="4343400"/>
            <a:ext cx="495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101" name="AutoShape 70"/>
          <p:cNvCxnSpPr>
            <a:cxnSpLocks noChangeShapeType="1"/>
            <a:stCxn id="44094" idx="1"/>
            <a:endCxn id="44078" idx="3"/>
          </p:cNvCxnSpPr>
          <p:nvPr/>
        </p:nvCxnSpPr>
        <p:spPr bwMode="auto">
          <a:xfrm flipH="1" flipV="1">
            <a:off x="3276600" y="4343400"/>
            <a:ext cx="495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102" name="AutoShape 71"/>
          <p:cNvCxnSpPr>
            <a:cxnSpLocks noChangeShapeType="1"/>
            <a:stCxn id="44094" idx="1"/>
            <a:endCxn id="44080" idx="3"/>
          </p:cNvCxnSpPr>
          <p:nvPr/>
        </p:nvCxnSpPr>
        <p:spPr bwMode="auto">
          <a:xfrm flipV="1">
            <a:off x="3771900" y="4343400"/>
            <a:ext cx="419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103" name="AutoShape 72"/>
          <p:cNvCxnSpPr>
            <a:cxnSpLocks noChangeShapeType="1"/>
            <a:stCxn id="44095" idx="1"/>
            <a:endCxn id="44033" idx="3"/>
          </p:cNvCxnSpPr>
          <p:nvPr/>
        </p:nvCxnSpPr>
        <p:spPr bwMode="auto">
          <a:xfrm flipH="1" flipV="1">
            <a:off x="5105400" y="4343400"/>
            <a:ext cx="495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104" name="AutoShape 73"/>
          <p:cNvCxnSpPr>
            <a:cxnSpLocks noChangeShapeType="1"/>
            <a:stCxn id="44095" idx="1"/>
            <a:endCxn id="44084" idx="3"/>
          </p:cNvCxnSpPr>
          <p:nvPr/>
        </p:nvCxnSpPr>
        <p:spPr bwMode="auto">
          <a:xfrm flipV="1">
            <a:off x="5600700" y="4343400"/>
            <a:ext cx="419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105" name="AutoShape 74"/>
          <p:cNvCxnSpPr>
            <a:cxnSpLocks noChangeShapeType="1"/>
            <a:stCxn id="44096" idx="1"/>
            <a:endCxn id="44086" idx="3"/>
          </p:cNvCxnSpPr>
          <p:nvPr/>
        </p:nvCxnSpPr>
        <p:spPr bwMode="auto">
          <a:xfrm flipH="1" flipV="1">
            <a:off x="6934200" y="4343400"/>
            <a:ext cx="495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106" name="AutoShape 75"/>
          <p:cNvCxnSpPr>
            <a:cxnSpLocks noChangeShapeType="1"/>
            <a:stCxn id="44096" idx="1"/>
            <a:endCxn id="44082" idx="3"/>
          </p:cNvCxnSpPr>
          <p:nvPr/>
        </p:nvCxnSpPr>
        <p:spPr bwMode="auto">
          <a:xfrm flipV="1">
            <a:off x="7429500" y="4343400"/>
            <a:ext cx="419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路由算法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smtClean="0">
                <a:ea typeface="微软雅黑"/>
                <a:cs typeface="微软雅黑"/>
              </a:rPr>
              <a:t>非均匀分布</a:t>
            </a:r>
          </a:p>
        </p:txBody>
      </p:sp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086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</a:rPr>
              <a:t>hash(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</a:rPr>
              <a:t>pavarott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</a:rPr>
              <a:t>) =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</a:rPr>
              <a:t>3170972965401 % 1024 = 537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990600" y="28956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3810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0                                                               511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45720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dirty="0">
                <a:solidFill>
                  <a:schemeClr val="bg2"/>
                </a:solidFill>
                <a:latin typeface="Times New Roman" pitchFamily="18" charset="0"/>
              </a:rPr>
              <a:t>512                      767</a:t>
            </a:r>
            <a:endParaRPr lang="en-US" altLang="zh-CN" sz="16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768     895 896   1023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7391400" y="2438400"/>
            <a:ext cx="0" cy="19050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2438400" y="30162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512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 flipH="1">
            <a:off x="990600" y="3200400"/>
            <a:ext cx="1447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2895600" y="3200400"/>
            <a:ext cx="1752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5257800" y="30162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256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 flipH="1">
            <a:off x="4648200" y="3200400"/>
            <a:ext cx="685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>
            <a:off x="5715000" y="3200400"/>
            <a:ext cx="7620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Text Box 15"/>
          <p:cNvSpPr txBox="1">
            <a:spLocks noChangeArrowheads="1"/>
          </p:cNvSpPr>
          <p:nvPr/>
        </p:nvSpPr>
        <p:spPr bwMode="auto">
          <a:xfrm>
            <a:off x="6705600" y="30162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 flipH="1">
            <a:off x="6477000" y="320040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7162800" y="320040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3" name="Text Box 18"/>
          <p:cNvSpPr txBox="1">
            <a:spLocks noChangeArrowheads="1"/>
          </p:cNvSpPr>
          <p:nvPr/>
        </p:nvSpPr>
        <p:spPr bwMode="auto">
          <a:xfrm>
            <a:off x="7620000" y="3016250"/>
            <a:ext cx="533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128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 flipH="1">
            <a:off x="7391400" y="3200400"/>
            <a:ext cx="304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>
            <a:off x="8077200" y="3200400"/>
            <a:ext cx="228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Line 21"/>
          <p:cNvSpPr>
            <a:spLocks noChangeShapeType="1"/>
          </p:cNvSpPr>
          <p:nvPr/>
        </p:nvSpPr>
        <p:spPr bwMode="auto">
          <a:xfrm>
            <a:off x="8305800" y="2438400"/>
            <a:ext cx="0" cy="19050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7" name="Line 22"/>
          <p:cNvSpPr>
            <a:spLocks noChangeShapeType="1"/>
          </p:cNvSpPr>
          <p:nvPr/>
        </p:nvSpPr>
        <p:spPr bwMode="auto">
          <a:xfrm>
            <a:off x="6477000" y="2438400"/>
            <a:ext cx="0" cy="22860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8" name="Line 23"/>
          <p:cNvSpPr>
            <a:spLocks noChangeShapeType="1"/>
          </p:cNvSpPr>
          <p:nvPr/>
        </p:nvSpPr>
        <p:spPr bwMode="auto">
          <a:xfrm>
            <a:off x="4648200" y="2438400"/>
            <a:ext cx="0" cy="2819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Line 24"/>
          <p:cNvSpPr>
            <a:spLocks noChangeShapeType="1"/>
          </p:cNvSpPr>
          <p:nvPr/>
        </p:nvSpPr>
        <p:spPr bwMode="auto">
          <a:xfrm>
            <a:off x="990600" y="2438400"/>
            <a:ext cx="0" cy="2819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0" name="AutoShape 25"/>
          <p:cNvSpPr>
            <a:spLocks noChangeArrowheads="1"/>
          </p:cNvSpPr>
          <p:nvPr/>
        </p:nvSpPr>
        <p:spPr bwMode="auto">
          <a:xfrm>
            <a:off x="1143000" y="3505200"/>
            <a:ext cx="3352800" cy="14478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2438400" y="3733800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1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5082" name="AutoShape 27"/>
          <p:cNvSpPr>
            <a:spLocks noChangeArrowheads="1"/>
          </p:cNvSpPr>
          <p:nvPr/>
        </p:nvSpPr>
        <p:spPr bwMode="auto">
          <a:xfrm>
            <a:off x="4800600" y="3505200"/>
            <a:ext cx="1524000" cy="10668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5083" name="Text Box 28"/>
          <p:cNvSpPr txBox="1">
            <a:spLocks noChangeArrowheads="1"/>
          </p:cNvSpPr>
          <p:nvPr/>
        </p:nvSpPr>
        <p:spPr bwMode="auto">
          <a:xfrm>
            <a:off x="5181600" y="3565525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2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5084" name="AutoShape 29"/>
          <p:cNvSpPr>
            <a:spLocks noChangeArrowheads="1"/>
          </p:cNvSpPr>
          <p:nvPr/>
        </p:nvSpPr>
        <p:spPr bwMode="auto">
          <a:xfrm>
            <a:off x="6553200" y="3505200"/>
            <a:ext cx="762000" cy="6858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5085" name="Text Box 30"/>
          <p:cNvSpPr txBox="1">
            <a:spLocks noChangeArrowheads="1"/>
          </p:cNvSpPr>
          <p:nvPr/>
        </p:nvSpPr>
        <p:spPr bwMode="auto">
          <a:xfrm>
            <a:off x="6553200" y="3505200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3</a:t>
            </a:r>
            <a:endParaRPr lang="en-US" altLang="zh-CN" sz="1600" b="1">
              <a:latin typeface="Times New Roman" pitchFamily="18" charset="0"/>
            </a:endParaRPr>
          </a:p>
        </p:txBody>
      </p:sp>
      <p:sp>
        <p:nvSpPr>
          <p:cNvPr id="45086" name="AutoShape 31"/>
          <p:cNvSpPr>
            <a:spLocks noChangeArrowheads="1"/>
          </p:cNvSpPr>
          <p:nvPr/>
        </p:nvSpPr>
        <p:spPr bwMode="auto">
          <a:xfrm>
            <a:off x="7467600" y="3505200"/>
            <a:ext cx="762000" cy="6858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5087" name="Text Box 32"/>
          <p:cNvSpPr txBox="1">
            <a:spLocks noChangeArrowheads="1"/>
          </p:cNvSpPr>
          <p:nvPr/>
        </p:nvSpPr>
        <p:spPr bwMode="auto">
          <a:xfrm>
            <a:off x="7467600" y="3505200"/>
            <a:ext cx="76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>
                <a:latin typeface="Times New Roman" pitchFamily="18" charset="0"/>
              </a:rPr>
              <a:t>分库</a:t>
            </a:r>
            <a:r>
              <a:rPr lang="en-US" altLang="zh-CN" sz="1600">
                <a:latin typeface="Times New Roman" pitchFamily="18" charset="0"/>
              </a:rPr>
              <a:t>4</a:t>
            </a:r>
            <a:endParaRPr lang="en-US" altLang="zh-CN" sz="16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拆分表的数据访问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——SQL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转发</a:t>
            </a:r>
          </a:p>
        </p:txBody>
      </p:sp>
      <p:graphicFrame>
        <p:nvGraphicFramePr>
          <p:cNvPr id="327683" name="Group 3"/>
          <p:cNvGraphicFramePr>
            <a:graphicFrameLocks noGrp="1"/>
          </p:cNvGraphicFramePr>
          <p:nvPr/>
        </p:nvGraphicFramePr>
        <p:xfrm>
          <a:off x="6264275" y="1908175"/>
          <a:ext cx="2574925" cy="1828800"/>
        </p:xfrm>
        <a:graphic>
          <a:graphicData uri="http://schemas.openxmlformats.org/drawingml/2006/table">
            <a:tbl>
              <a:tblPr/>
              <a:tblGrid>
                <a:gridCol w="466725"/>
                <a:gridCol w="1377950"/>
                <a:gridCol w="7302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713" name="Group 33"/>
          <p:cNvGraphicFramePr>
            <a:graphicFrameLocks noGrp="1"/>
          </p:cNvGraphicFramePr>
          <p:nvPr/>
        </p:nvGraphicFramePr>
        <p:xfrm>
          <a:off x="6267450" y="4406900"/>
          <a:ext cx="2520950" cy="1463040"/>
        </p:xfrm>
        <a:graphic>
          <a:graphicData uri="http://schemas.openxmlformats.org/drawingml/2006/table">
            <a:tbl>
              <a:tblPr/>
              <a:tblGrid>
                <a:gridCol w="412750"/>
                <a:gridCol w="1377950"/>
                <a:gridCol w="73025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131" name="Rectangle 60"/>
          <p:cNvSpPr>
            <a:spLocks noChangeArrowheads="1"/>
          </p:cNvSpPr>
          <p:nvPr/>
        </p:nvSpPr>
        <p:spPr bwMode="auto">
          <a:xfrm>
            <a:off x="381000" y="3657600"/>
            <a:ext cx="7620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微软雅黑"/>
              </a:rPr>
              <a:t>App</a:t>
            </a:r>
          </a:p>
        </p:txBody>
      </p:sp>
      <p:cxnSp>
        <p:nvCxnSpPr>
          <p:cNvPr id="46132" name="AutoShape 61"/>
          <p:cNvCxnSpPr>
            <a:cxnSpLocks noChangeShapeType="1"/>
            <a:stCxn id="46131" idx="3"/>
          </p:cNvCxnSpPr>
          <p:nvPr/>
        </p:nvCxnSpPr>
        <p:spPr bwMode="auto">
          <a:xfrm>
            <a:off x="1143000" y="39243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33" name="Text Box 62"/>
          <p:cNvSpPr txBox="1">
            <a:spLocks noChangeArrowheads="1"/>
          </p:cNvSpPr>
          <p:nvPr/>
        </p:nvSpPr>
        <p:spPr bwMode="auto">
          <a:xfrm>
            <a:off x="304800" y="3048000"/>
            <a:ext cx="35052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</a:rPr>
              <a:t>select * from tb1 where</a:t>
            </a:r>
            <a:br>
              <a:rPr lang="en-US" altLang="zh-CN" sz="1600" dirty="0">
                <a:latin typeface="Courier New" pitchFamily="49" charset="0"/>
              </a:rPr>
            </a:br>
            <a:r>
              <a:rPr lang="en-US" altLang="zh-CN" sz="1600" dirty="0">
                <a:latin typeface="Courier New" pitchFamily="49" charset="0"/>
              </a:rPr>
              <a:t>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</a:rPr>
              <a:t>member_id</a:t>
            </a:r>
            <a:r>
              <a:rPr lang="en-US" altLang="zh-CN" sz="1600" dirty="0">
                <a:latin typeface="Courier New" pitchFamily="49" charset="0"/>
              </a:rPr>
              <a:t>=‘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</a:rPr>
              <a:t>test1234</a:t>
            </a:r>
            <a:r>
              <a:rPr lang="en-US" altLang="zh-CN" sz="1600" dirty="0">
                <a:latin typeface="Courier New" pitchFamily="49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si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的策略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MySQL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集群替代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Oracle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单点</a:t>
            </a:r>
          </a:p>
          <a:p>
            <a:pPr eaLnBrk="1" hangingPunct="1"/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基于表的水平拆分和分布</a:t>
            </a:r>
          </a:p>
          <a:p>
            <a:pPr lvl="1" eaLnBrk="1" hangingPunct="1"/>
            <a:r>
              <a:rPr lang="zh-CN" altLang="en-US" sz="2400" dirty="0" smtClean="0">
                <a:latin typeface="宋体" charset="-122"/>
              </a:rPr>
              <a:t>根据字段值的一致性</a:t>
            </a:r>
            <a:r>
              <a:rPr lang="en-US" altLang="zh-CN" sz="2400" dirty="0" smtClean="0">
                <a:latin typeface="宋体" charset="-122"/>
              </a:rPr>
              <a:t>Hash</a:t>
            </a:r>
            <a:r>
              <a:rPr lang="zh-CN" altLang="en-US" sz="2400" dirty="0" smtClean="0">
                <a:latin typeface="宋体" charset="-122"/>
              </a:rPr>
              <a:t>分布</a:t>
            </a:r>
          </a:p>
          <a:p>
            <a:pPr eaLnBrk="1" hangingPunct="1"/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数据查询方式</a:t>
            </a:r>
          </a:p>
          <a:p>
            <a:pPr lvl="1" eaLnBrk="1" hangingPunct="1"/>
            <a:r>
              <a:rPr lang="zh-CN" altLang="en-US" sz="2400" dirty="0" smtClean="0">
                <a:latin typeface="宋体" charset="-122"/>
              </a:rPr>
              <a:t>根据</a:t>
            </a:r>
            <a:r>
              <a:rPr lang="en-US" altLang="zh-CN" sz="2400" dirty="0" smtClean="0">
                <a:latin typeface="宋体" charset="-122"/>
              </a:rPr>
              <a:t>where</a:t>
            </a:r>
            <a:r>
              <a:rPr lang="zh-CN" altLang="en-US" sz="2400" dirty="0" smtClean="0">
                <a:latin typeface="宋体" charset="-122"/>
              </a:rPr>
              <a:t>中的拆分字段分发</a:t>
            </a:r>
          </a:p>
          <a:p>
            <a:pPr marL="0" indent="0" eaLnBrk="1" hangingPunct="1">
              <a:buNone/>
            </a:pP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后台数据访问逻辑层次</a:t>
            </a:r>
          </a:p>
        </p:txBody>
      </p:sp>
      <p:sp>
        <p:nvSpPr>
          <p:cNvPr id="158722" name="AutoShape 3"/>
          <p:cNvSpPr>
            <a:spLocks noChangeArrowheads="1"/>
          </p:cNvSpPr>
          <p:nvPr/>
        </p:nvSpPr>
        <p:spPr bwMode="auto">
          <a:xfrm>
            <a:off x="10668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8723" name="AutoShape 4"/>
          <p:cNvSpPr>
            <a:spLocks noChangeArrowheads="1"/>
          </p:cNvSpPr>
          <p:nvPr/>
        </p:nvSpPr>
        <p:spPr bwMode="auto">
          <a:xfrm>
            <a:off x="3810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8724" name="AutoShape 5"/>
          <p:cNvCxnSpPr>
            <a:cxnSpLocks noChangeShapeType="1"/>
            <a:stCxn id="158723" idx="4"/>
            <a:endCxn id="158722" idx="2"/>
          </p:cNvCxnSpPr>
          <p:nvPr/>
        </p:nvCxnSpPr>
        <p:spPr bwMode="auto">
          <a:xfrm>
            <a:off x="8382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8725" name="Oval 6"/>
          <p:cNvSpPr>
            <a:spLocks noChangeArrowheads="1"/>
          </p:cNvSpPr>
          <p:nvPr/>
        </p:nvSpPr>
        <p:spPr bwMode="auto">
          <a:xfrm>
            <a:off x="7620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2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微软雅黑"/>
                <a:cs typeface="微软雅黑"/>
              </a:rPr>
              <a:t>心跳检测后端连接</a:t>
            </a:r>
          </a:p>
        </p:txBody>
      </p:sp>
      <p:sp>
        <p:nvSpPr>
          <p:cNvPr id="158727" name="Oval 8"/>
          <p:cNvSpPr>
            <a:spLocks noChangeArrowheads="1"/>
          </p:cNvSpPr>
          <p:nvPr/>
        </p:nvSpPr>
        <p:spPr bwMode="auto">
          <a:xfrm>
            <a:off x="1066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28" name="Oval 9"/>
          <p:cNvSpPr>
            <a:spLocks noChangeArrowheads="1"/>
          </p:cNvSpPr>
          <p:nvPr/>
        </p:nvSpPr>
        <p:spPr bwMode="auto">
          <a:xfrm>
            <a:off x="990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29" name="Oval 10"/>
          <p:cNvSpPr>
            <a:spLocks noChangeArrowheads="1"/>
          </p:cNvSpPr>
          <p:nvPr/>
        </p:nvSpPr>
        <p:spPr bwMode="auto">
          <a:xfrm>
            <a:off x="8382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30" name="Oval 11"/>
          <p:cNvSpPr>
            <a:spLocks noChangeArrowheads="1"/>
          </p:cNvSpPr>
          <p:nvPr/>
        </p:nvSpPr>
        <p:spPr bwMode="auto">
          <a:xfrm>
            <a:off x="609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31" name="Oval 12"/>
          <p:cNvSpPr>
            <a:spLocks noChangeArrowheads="1"/>
          </p:cNvSpPr>
          <p:nvPr/>
        </p:nvSpPr>
        <p:spPr bwMode="auto">
          <a:xfrm>
            <a:off x="1143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32" name="Oval 13"/>
          <p:cNvSpPr>
            <a:spLocks noChangeArrowheads="1"/>
          </p:cNvSpPr>
          <p:nvPr/>
        </p:nvSpPr>
        <p:spPr bwMode="auto">
          <a:xfrm>
            <a:off x="5334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8733" name="AutoShape 14"/>
          <p:cNvCxnSpPr>
            <a:cxnSpLocks noChangeShapeType="1"/>
            <a:stCxn id="158732" idx="4"/>
            <a:endCxn id="158723" idx="1"/>
          </p:cNvCxnSpPr>
          <p:nvPr/>
        </p:nvCxnSpPr>
        <p:spPr bwMode="auto">
          <a:xfrm flipH="1">
            <a:off x="6096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8734" name="AutoShape 15"/>
          <p:cNvSpPr>
            <a:spLocks noChangeArrowheads="1"/>
          </p:cNvSpPr>
          <p:nvPr/>
        </p:nvSpPr>
        <p:spPr bwMode="auto">
          <a:xfrm>
            <a:off x="25146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8735" name="AutoShape 16"/>
          <p:cNvSpPr>
            <a:spLocks noChangeArrowheads="1"/>
          </p:cNvSpPr>
          <p:nvPr/>
        </p:nvSpPr>
        <p:spPr bwMode="auto">
          <a:xfrm>
            <a:off x="18288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8736" name="AutoShape 17"/>
          <p:cNvCxnSpPr>
            <a:cxnSpLocks noChangeShapeType="1"/>
            <a:stCxn id="158735" idx="4"/>
            <a:endCxn id="158734" idx="2"/>
          </p:cNvCxnSpPr>
          <p:nvPr/>
        </p:nvCxnSpPr>
        <p:spPr bwMode="auto">
          <a:xfrm>
            <a:off x="22860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8737" name="Oval 18"/>
          <p:cNvSpPr>
            <a:spLocks noChangeArrowheads="1"/>
          </p:cNvSpPr>
          <p:nvPr/>
        </p:nvSpPr>
        <p:spPr bwMode="auto">
          <a:xfrm>
            <a:off x="22098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38" name="Oval 19"/>
          <p:cNvSpPr>
            <a:spLocks noChangeArrowheads="1"/>
          </p:cNvSpPr>
          <p:nvPr/>
        </p:nvSpPr>
        <p:spPr bwMode="auto">
          <a:xfrm>
            <a:off x="25146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39" name="Oval 20"/>
          <p:cNvSpPr>
            <a:spLocks noChangeArrowheads="1"/>
          </p:cNvSpPr>
          <p:nvPr/>
        </p:nvSpPr>
        <p:spPr bwMode="auto">
          <a:xfrm>
            <a:off x="24384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40" name="Oval 21"/>
          <p:cNvSpPr>
            <a:spLocks noChangeArrowheads="1"/>
          </p:cNvSpPr>
          <p:nvPr/>
        </p:nvSpPr>
        <p:spPr bwMode="auto">
          <a:xfrm>
            <a:off x="2286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41" name="Oval 22"/>
          <p:cNvSpPr>
            <a:spLocks noChangeArrowheads="1"/>
          </p:cNvSpPr>
          <p:nvPr/>
        </p:nvSpPr>
        <p:spPr bwMode="auto">
          <a:xfrm>
            <a:off x="20574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42" name="Oval 23"/>
          <p:cNvSpPr>
            <a:spLocks noChangeArrowheads="1"/>
          </p:cNvSpPr>
          <p:nvPr/>
        </p:nvSpPr>
        <p:spPr bwMode="auto">
          <a:xfrm>
            <a:off x="2590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43" name="Oval 24"/>
          <p:cNvSpPr>
            <a:spLocks noChangeArrowheads="1"/>
          </p:cNvSpPr>
          <p:nvPr/>
        </p:nvSpPr>
        <p:spPr bwMode="auto">
          <a:xfrm>
            <a:off x="19812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8744" name="AutoShape 25"/>
          <p:cNvCxnSpPr>
            <a:cxnSpLocks noChangeShapeType="1"/>
            <a:stCxn id="158743" idx="4"/>
            <a:endCxn id="158735" idx="1"/>
          </p:cNvCxnSpPr>
          <p:nvPr/>
        </p:nvCxnSpPr>
        <p:spPr bwMode="auto">
          <a:xfrm flipH="1">
            <a:off x="20574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8745" name="AutoShape 26"/>
          <p:cNvSpPr>
            <a:spLocks noChangeArrowheads="1"/>
          </p:cNvSpPr>
          <p:nvPr/>
        </p:nvSpPr>
        <p:spPr bwMode="auto">
          <a:xfrm>
            <a:off x="39624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8746" name="AutoShape 27"/>
          <p:cNvSpPr>
            <a:spLocks noChangeArrowheads="1"/>
          </p:cNvSpPr>
          <p:nvPr/>
        </p:nvSpPr>
        <p:spPr bwMode="auto">
          <a:xfrm>
            <a:off x="32766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8747" name="AutoShape 28"/>
          <p:cNvCxnSpPr>
            <a:cxnSpLocks noChangeShapeType="1"/>
            <a:stCxn id="158746" idx="4"/>
            <a:endCxn id="158745" idx="2"/>
          </p:cNvCxnSpPr>
          <p:nvPr/>
        </p:nvCxnSpPr>
        <p:spPr bwMode="auto">
          <a:xfrm>
            <a:off x="37338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8748" name="Oval 29"/>
          <p:cNvSpPr>
            <a:spLocks noChangeArrowheads="1"/>
          </p:cNvSpPr>
          <p:nvPr/>
        </p:nvSpPr>
        <p:spPr bwMode="auto">
          <a:xfrm>
            <a:off x="3657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49" name="Oval 3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50" name="Oval 31"/>
          <p:cNvSpPr>
            <a:spLocks noChangeArrowheads="1"/>
          </p:cNvSpPr>
          <p:nvPr/>
        </p:nvSpPr>
        <p:spPr bwMode="auto">
          <a:xfrm>
            <a:off x="38862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51" name="Oval 32"/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52" name="Oval 33"/>
          <p:cNvSpPr>
            <a:spLocks noChangeArrowheads="1"/>
          </p:cNvSpPr>
          <p:nvPr/>
        </p:nvSpPr>
        <p:spPr bwMode="auto">
          <a:xfrm>
            <a:off x="35052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53" name="Oval 34"/>
          <p:cNvSpPr>
            <a:spLocks noChangeArrowheads="1"/>
          </p:cNvSpPr>
          <p:nvPr/>
        </p:nvSpPr>
        <p:spPr bwMode="auto">
          <a:xfrm>
            <a:off x="4038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54" name="Oval 35"/>
          <p:cNvSpPr>
            <a:spLocks noChangeArrowheads="1"/>
          </p:cNvSpPr>
          <p:nvPr/>
        </p:nvSpPr>
        <p:spPr bwMode="auto">
          <a:xfrm>
            <a:off x="34290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8755" name="AutoShape 36"/>
          <p:cNvCxnSpPr>
            <a:cxnSpLocks noChangeShapeType="1"/>
            <a:stCxn id="158754" idx="4"/>
            <a:endCxn id="158746" idx="1"/>
          </p:cNvCxnSpPr>
          <p:nvPr/>
        </p:nvCxnSpPr>
        <p:spPr bwMode="auto">
          <a:xfrm flipH="1">
            <a:off x="35052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8756" name="AutoShape 37"/>
          <p:cNvSpPr>
            <a:spLocks noChangeArrowheads="1"/>
          </p:cNvSpPr>
          <p:nvPr/>
        </p:nvSpPr>
        <p:spPr bwMode="auto">
          <a:xfrm>
            <a:off x="54102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8757" name="AutoShape 38"/>
          <p:cNvSpPr>
            <a:spLocks noChangeArrowheads="1"/>
          </p:cNvSpPr>
          <p:nvPr/>
        </p:nvSpPr>
        <p:spPr bwMode="auto">
          <a:xfrm>
            <a:off x="47244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8758" name="AutoShape 39"/>
          <p:cNvCxnSpPr>
            <a:cxnSpLocks noChangeShapeType="1"/>
            <a:stCxn id="158757" idx="4"/>
            <a:endCxn id="158756" idx="2"/>
          </p:cNvCxnSpPr>
          <p:nvPr/>
        </p:nvCxnSpPr>
        <p:spPr bwMode="auto">
          <a:xfrm>
            <a:off x="51816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8759" name="Oval 40"/>
          <p:cNvSpPr>
            <a:spLocks noChangeArrowheads="1"/>
          </p:cNvSpPr>
          <p:nvPr/>
        </p:nvSpPr>
        <p:spPr bwMode="auto">
          <a:xfrm>
            <a:off x="51054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60" name="Oval 41"/>
          <p:cNvSpPr>
            <a:spLocks noChangeArrowheads="1"/>
          </p:cNvSpPr>
          <p:nvPr/>
        </p:nvSpPr>
        <p:spPr bwMode="auto">
          <a:xfrm>
            <a:off x="54102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61" name="Oval 42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62" name="Oval 43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63" name="Oval 44"/>
          <p:cNvSpPr>
            <a:spLocks noChangeArrowheads="1"/>
          </p:cNvSpPr>
          <p:nvPr/>
        </p:nvSpPr>
        <p:spPr bwMode="auto">
          <a:xfrm>
            <a:off x="4953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64" name="Oval 45"/>
          <p:cNvSpPr>
            <a:spLocks noChangeArrowheads="1"/>
          </p:cNvSpPr>
          <p:nvPr/>
        </p:nvSpPr>
        <p:spPr bwMode="auto">
          <a:xfrm>
            <a:off x="5486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65" name="Oval 46"/>
          <p:cNvSpPr>
            <a:spLocks noChangeArrowheads="1"/>
          </p:cNvSpPr>
          <p:nvPr/>
        </p:nvSpPr>
        <p:spPr bwMode="auto">
          <a:xfrm>
            <a:off x="48768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8766" name="AutoShape 47"/>
          <p:cNvCxnSpPr>
            <a:cxnSpLocks noChangeShapeType="1"/>
            <a:stCxn id="158765" idx="4"/>
            <a:endCxn id="158757" idx="1"/>
          </p:cNvCxnSpPr>
          <p:nvPr/>
        </p:nvCxnSpPr>
        <p:spPr bwMode="auto">
          <a:xfrm flipH="1">
            <a:off x="49530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8767" name="AutoShape 48"/>
          <p:cNvSpPr>
            <a:spLocks noChangeArrowheads="1"/>
          </p:cNvSpPr>
          <p:nvPr/>
        </p:nvSpPr>
        <p:spPr bwMode="auto">
          <a:xfrm>
            <a:off x="68580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8768" name="AutoShape 49"/>
          <p:cNvSpPr>
            <a:spLocks noChangeArrowheads="1"/>
          </p:cNvSpPr>
          <p:nvPr/>
        </p:nvSpPr>
        <p:spPr bwMode="auto">
          <a:xfrm>
            <a:off x="61722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8769" name="AutoShape 50"/>
          <p:cNvCxnSpPr>
            <a:cxnSpLocks noChangeShapeType="1"/>
            <a:stCxn id="158768" idx="4"/>
            <a:endCxn id="158767" idx="2"/>
          </p:cNvCxnSpPr>
          <p:nvPr/>
        </p:nvCxnSpPr>
        <p:spPr bwMode="auto">
          <a:xfrm>
            <a:off x="66294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8770" name="Oval 51"/>
          <p:cNvSpPr>
            <a:spLocks noChangeArrowheads="1"/>
          </p:cNvSpPr>
          <p:nvPr/>
        </p:nvSpPr>
        <p:spPr bwMode="auto">
          <a:xfrm>
            <a:off x="65532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71" name="Oval 52"/>
          <p:cNvSpPr>
            <a:spLocks noChangeArrowheads="1"/>
          </p:cNvSpPr>
          <p:nvPr/>
        </p:nvSpPr>
        <p:spPr bwMode="auto">
          <a:xfrm>
            <a:off x="68580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72" name="Oval 53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73" name="Oval 54"/>
          <p:cNvSpPr>
            <a:spLocks noChangeArrowheads="1"/>
          </p:cNvSpPr>
          <p:nvPr/>
        </p:nvSpPr>
        <p:spPr bwMode="auto">
          <a:xfrm>
            <a:off x="66294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74" name="Oval 55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75" name="Oval 56"/>
          <p:cNvSpPr>
            <a:spLocks noChangeArrowheads="1"/>
          </p:cNvSpPr>
          <p:nvPr/>
        </p:nvSpPr>
        <p:spPr bwMode="auto">
          <a:xfrm>
            <a:off x="69342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76" name="Oval 57"/>
          <p:cNvSpPr>
            <a:spLocks noChangeArrowheads="1"/>
          </p:cNvSpPr>
          <p:nvPr/>
        </p:nvSpPr>
        <p:spPr bwMode="auto">
          <a:xfrm>
            <a:off x="63246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8777" name="AutoShape 58"/>
          <p:cNvCxnSpPr>
            <a:cxnSpLocks noChangeShapeType="1"/>
            <a:stCxn id="158776" idx="4"/>
            <a:endCxn id="158768" idx="1"/>
          </p:cNvCxnSpPr>
          <p:nvPr/>
        </p:nvCxnSpPr>
        <p:spPr bwMode="auto">
          <a:xfrm flipH="1">
            <a:off x="64008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8778" name="AutoShape 59"/>
          <p:cNvSpPr>
            <a:spLocks noChangeArrowheads="1"/>
          </p:cNvSpPr>
          <p:nvPr/>
        </p:nvSpPr>
        <p:spPr bwMode="auto">
          <a:xfrm>
            <a:off x="83058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8779" name="AutoShape 60"/>
          <p:cNvSpPr>
            <a:spLocks noChangeArrowheads="1"/>
          </p:cNvSpPr>
          <p:nvPr/>
        </p:nvSpPr>
        <p:spPr bwMode="auto">
          <a:xfrm>
            <a:off x="76200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8780" name="AutoShape 61"/>
          <p:cNvCxnSpPr>
            <a:cxnSpLocks noChangeShapeType="1"/>
            <a:stCxn id="158779" idx="4"/>
            <a:endCxn id="158778" idx="2"/>
          </p:cNvCxnSpPr>
          <p:nvPr/>
        </p:nvCxnSpPr>
        <p:spPr bwMode="auto">
          <a:xfrm>
            <a:off x="80772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8781" name="Oval 62"/>
          <p:cNvSpPr>
            <a:spLocks noChangeArrowheads="1"/>
          </p:cNvSpPr>
          <p:nvPr/>
        </p:nvSpPr>
        <p:spPr bwMode="auto">
          <a:xfrm>
            <a:off x="80010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82" name="Oval 63"/>
          <p:cNvSpPr>
            <a:spLocks noChangeArrowheads="1"/>
          </p:cNvSpPr>
          <p:nvPr/>
        </p:nvSpPr>
        <p:spPr bwMode="auto">
          <a:xfrm>
            <a:off x="8305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83" name="Oval 64"/>
          <p:cNvSpPr>
            <a:spLocks noChangeArrowheads="1"/>
          </p:cNvSpPr>
          <p:nvPr/>
        </p:nvSpPr>
        <p:spPr bwMode="auto">
          <a:xfrm>
            <a:off x="8229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84" name="Oval 65"/>
          <p:cNvSpPr>
            <a:spLocks noChangeArrowheads="1"/>
          </p:cNvSpPr>
          <p:nvPr/>
        </p:nvSpPr>
        <p:spPr bwMode="auto">
          <a:xfrm>
            <a:off x="80772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85" name="Oval 66"/>
          <p:cNvSpPr>
            <a:spLocks noChangeArrowheads="1"/>
          </p:cNvSpPr>
          <p:nvPr/>
        </p:nvSpPr>
        <p:spPr bwMode="auto">
          <a:xfrm>
            <a:off x="7848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86" name="Oval 67"/>
          <p:cNvSpPr>
            <a:spLocks noChangeArrowheads="1"/>
          </p:cNvSpPr>
          <p:nvPr/>
        </p:nvSpPr>
        <p:spPr bwMode="auto">
          <a:xfrm>
            <a:off x="8382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8787" name="Oval 68"/>
          <p:cNvSpPr>
            <a:spLocks noChangeArrowheads="1"/>
          </p:cNvSpPr>
          <p:nvPr/>
        </p:nvSpPr>
        <p:spPr bwMode="auto">
          <a:xfrm>
            <a:off x="77724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8788" name="AutoShape 69"/>
          <p:cNvCxnSpPr>
            <a:cxnSpLocks noChangeShapeType="1"/>
            <a:stCxn id="158787" idx="4"/>
            <a:endCxn id="158779" idx="1"/>
          </p:cNvCxnSpPr>
          <p:nvPr/>
        </p:nvCxnSpPr>
        <p:spPr bwMode="auto">
          <a:xfrm flipH="1">
            <a:off x="78486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8789" name="Rectangle 70"/>
          <p:cNvSpPr>
            <a:spLocks noChangeArrowheads="1"/>
          </p:cNvSpPr>
          <p:nvPr/>
        </p:nvSpPr>
        <p:spPr bwMode="auto">
          <a:xfrm>
            <a:off x="4876800" y="24384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/>
              </a:rPr>
              <a:t>HA Pool</a:t>
            </a:r>
          </a:p>
        </p:txBody>
      </p:sp>
      <p:sp>
        <p:nvSpPr>
          <p:cNvPr id="158790" name="Rectangle 71"/>
          <p:cNvSpPr>
            <a:spLocks noChangeArrowheads="1"/>
          </p:cNvSpPr>
          <p:nvPr/>
        </p:nvSpPr>
        <p:spPr bwMode="auto">
          <a:xfrm>
            <a:off x="4876800" y="2819400"/>
            <a:ext cx="3810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MySQL Protocol Adapter</a:t>
            </a:r>
          </a:p>
        </p:txBody>
      </p:sp>
      <p:sp>
        <p:nvSpPr>
          <p:cNvPr id="158791" name="Rectangle 72"/>
          <p:cNvSpPr>
            <a:spLocks noChangeArrowheads="1"/>
          </p:cNvSpPr>
          <p:nvPr/>
        </p:nvSpPr>
        <p:spPr bwMode="auto">
          <a:xfrm>
            <a:off x="4876800" y="2057400"/>
            <a:ext cx="3810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itchFamily="18" charset="0"/>
                <a:ea typeface="宋体" charset="-122"/>
              </a:rPr>
              <a:t>Data Node</a:t>
            </a:r>
          </a:p>
        </p:txBody>
      </p:sp>
      <p:sp>
        <p:nvSpPr>
          <p:cNvPr id="158792" name="Text Box 73"/>
          <p:cNvSpPr txBox="1">
            <a:spLocks noChangeArrowheads="1"/>
          </p:cNvSpPr>
          <p:nvPr/>
        </p:nvSpPr>
        <p:spPr bwMode="auto">
          <a:xfrm>
            <a:off x="533400" y="4662488"/>
            <a:ext cx="45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微软雅黑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后台数据访问逻辑层次</a:t>
            </a:r>
          </a:p>
        </p:txBody>
      </p:sp>
      <p:sp>
        <p:nvSpPr>
          <p:cNvPr id="159746" name="AutoShape 3"/>
          <p:cNvSpPr>
            <a:spLocks noChangeArrowheads="1"/>
          </p:cNvSpPr>
          <p:nvPr/>
        </p:nvSpPr>
        <p:spPr bwMode="auto">
          <a:xfrm>
            <a:off x="10668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9747" name="AutoShape 4"/>
          <p:cNvSpPr>
            <a:spLocks noChangeArrowheads="1"/>
          </p:cNvSpPr>
          <p:nvPr/>
        </p:nvSpPr>
        <p:spPr bwMode="auto">
          <a:xfrm>
            <a:off x="3810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9748" name="AutoShape 5"/>
          <p:cNvCxnSpPr>
            <a:cxnSpLocks noChangeShapeType="1"/>
            <a:stCxn id="159747" idx="4"/>
            <a:endCxn id="159746" idx="2"/>
          </p:cNvCxnSpPr>
          <p:nvPr/>
        </p:nvCxnSpPr>
        <p:spPr bwMode="auto">
          <a:xfrm>
            <a:off x="8382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97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微软雅黑"/>
                <a:cs typeface="微软雅黑"/>
              </a:rPr>
              <a:t>心跳检测后端连接</a:t>
            </a:r>
          </a:p>
          <a:p>
            <a:pPr eaLnBrk="1" hangingPunct="1"/>
            <a:r>
              <a:rPr lang="zh-CN" altLang="en-US" dirty="0" smtClean="0"/>
              <a:t>主库失效自动切换</a:t>
            </a:r>
            <a:br>
              <a:rPr lang="zh-CN" altLang="en-US" dirty="0" smtClean="0"/>
            </a:br>
            <a:r>
              <a:rPr lang="zh-CN" altLang="en-US" dirty="0" smtClean="0"/>
              <a:t>至备库</a:t>
            </a:r>
          </a:p>
          <a:p>
            <a:pPr eaLnBrk="1" hangingPunct="1"/>
            <a:r>
              <a:rPr lang="zh-CN" altLang="en-US" dirty="0" smtClean="0"/>
              <a:t>重置池中连接</a:t>
            </a:r>
          </a:p>
        </p:txBody>
      </p:sp>
      <p:sp>
        <p:nvSpPr>
          <p:cNvPr id="159750" name="Oval 7"/>
          <p:cNvSpPr>
            <a:spLocks noChangeArrowheads="1"/>
          </p:cNvSpPr>
          <p:nvPr/>
        </p:nvSpPr>
        <p:spPr bwMode="auto">
          <a:xfrm>
            <a:off x="5334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9751" name="AutoShape 8"/>
          <p:cNvCxnSpPr>
            <a:cxnSpLocks noChangeShapeType="1"/>
            <a:stCxn id="159750" idx="4"/>
            <a:endCxn id="159746" idx="1"/>
          </p:cNvCxnSpPr>
          <p:nvPr/>
        </p:nvCxnSpPr>
        <p:spPr bwMode="auto">
          <a:xfrm>
            <a:off x="9525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9752" name="AutoShape 9"/>
          <p:cNvSpPr>
            <a:spLocks noChangeArrowheads="1"/>
          </p:cNvSpPr>
          <p:nvPr/>
        </p:nvSpPr>
        <p:spPr bwMode="auto">
          <a:xfrm>
            <a:off x="25146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9753" name="AutoShape 10"/>
          <p:cNvSpPr>
            <a:spLocks noChangeArrowheads="1"/>
          </p:cNvSpPr>
          <p:nvPr/>
        </p:nvSpPr>
        <p:spPr bwMode="auto">
          <a:xfrm>
            <a:off x="18288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9754" name="AutoShape 11"/>
          <p:cNvCxnSpPr>
            <a:cxnSpLocks noChangeShapeType="1"/>
            <a:stCxn id="159753" idx="4"/>
            <a:endCxn id="159752" idx="2"/>
          </p:cNvCxnSpPr>
          <p:nvPr/>
        </p:nvCxnSpPr>
        <p:spPr bwMode="auto">
          <a:xfrm>
            <a:off x="22860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9755" name="Oval 12"/>
          <p:cNvSpPr>
            <a:spLocks noChangeArrowheads="1"/>
          </p:cNvSpPr>
          <p:nvPr/>
        </p:nvSpPr>
        <p:spPr bwMode="auto">
          <a:xfrm>
            <a:off x="22098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56" name="Oval 13"/>
          <p:cNvSpPr>
            <a:spLocks noChangeArrowheads="1"/>
          </p:cNvSpPr>
          <p:nvPr/>
        </p:nvSpPr>
        <p:spPr bwMode="auto">
          <a:xfrm>
            <a:off x="25146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57" name="Oval 14"/>
          <p:cNvSpPr>
            <a:spLocks noChangeArrowheads="1"/>
          </p:cNvSpPr>
          <p:nvPr/>
        </p:nvSpPr>
        <p:spPr bwMode="auto">
          <a:xfrm>
            <a:off x="24384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58" name="Oval 15"/>
          <p:cNvSpPr>
            <a:spLocks noChangeArrowheads="1"/>
          </p:cNvSpPr>
          <p:nvPr/>
        </p:nvSpPr>
        <p:spPr bwMode="auto">
          <a:xfrm>
            <a:off x="2286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59" name="Oval 16"/>
          <p:cNvSpPr>
            <a:spLocks noChangeArrowheads="1"/>
          </p:cNvSpPr>
          <p:nvPr/>
        </p:nvSpPr>
        <p:spPr bwMode="auto">
          <a:xfrm>
            <a:off x="20574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60" name="Oval 17"/>
          <p:cNvSpPr>
            <a:spLocks noChangeArrowheads="1"/>
          </p:cNvSpPr>
          <p:nvPr/>
        </p:nvSpPr>
        <p:spPr bwMode="auto">
          <a:xfrm>
            <a:off x="2590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61" name="Oval 18"/>
          <p:cNvSpPr>
            <a:spLocks noChangeArrowheads="1"/>
          </p:cNvSpPr>
          <p:nvPr/>
        </p:nvSpPr>
        <p:spPr bwMode="auto">
          <a:xfrm>
            <a:off x="19812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9762" name="AutoShape 19"/>
          <p:cNvCxnSpPr>
            <a:cxnSpLocks noChangeShapeType="1"/>
            <a:stCxn id="159761" idx="4"/>
            <a:endCxn id="159753" idx="1"/>
          </p:cNvCxnSpPr>
          <p:nvPr/>
        </p:nvCxnSpPr>
        <p:spPr bwMode="auto">
          <a:xfrm flipH="1">
            <a:off x="20574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9763" name="AutoShape 20"/>
          <p:cNvSpPr>
            <a:spLocks noChangeArrowheads="1"/>
          </p:cNvSpPr>
          <p:nvPr/>
        </p:nvSpPr>
        <p:spPr bwMode="auto">
          <a:xfrm>
            <a:off x="39624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9764" name="AutoShape 21"/>
          <p:cNvSpPr>
            <a:spLocks noChangeArrowheads="1"/>
          </p:cNvSpPr>
          <p:nvPr/>
        </p:nvSpPr>
        <p:spPr bwMode="auto">
          <a:xfrm>
            <a:off x="32766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9765" name="AutoShape 22"/>
          <p:cNvCxnSpPr>
            <a:cxnSpLocks noChangeShapeType="1"/>
            <a:stCxn id="159764" idx="4"/>
            <a:endCxn id="159763" idx="2"/>
          </p:cNvCxnSpPr>
          <p:nvPr/>
        </p:nvCxnSpPr>
        <p:spPr bwMode="auto">
          <a:xfrm>
            <a:off x="37338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9766" name="Oval 23"/>
          <p:cNvSpPr>
            <a:spLocks noChangeArrowheads="1"/>
          </p:cNvSpPr>
          <p:nvPr/>
        </p:nvSpPr>
        <p:spPr bwMode="auto">
          <a:xfrm>
            <a:off x="3657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67" name="Oval 24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68" name="Oval 25"/>
          <p:cNvSpPr>
            <a:spLocks noChangeArrowheads="1"/>
          </p:cNvSpPr>
          <p:nvPr/>
        </p:nvSpPr>
        <p:spPr bwMode="auto">
          <a:xfrm>
            <a:off x="38862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69" name="Oval 26"/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70" name="Oval 27"/>
          <p:cNvSpPr>
            <a:spLocks noChangeArrowheads="1"/>
          </p:cNvSpPr>
          <p:nvPr/>
        </p:nvSpPr>
        <p:spPr bwMode="auto">
          <a:xfrm>
            <a:off x="35052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71" name="Oval 28"/>
          <p:cNvSpPr>
            <a:spLocks noChangeArrowheads="1"/>
          </p:cNvSpPr>
          <p:nvPr/>
        </p:nvSpPr>
        <p:spPr bwMode="auto">
          <a:xfrm>
            <a:off x="4038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72" name="Oval 29"/>
          <p:cNvSpPr>
            <a:spLocks noChangeArrowheads="1"/>
          </p:cNvSpPr>
          <p:nvPr/>
        </p:nvSpPr>
        <p:spPr bwMode="auto">
          <a:xfrm>
            <a:off x="34290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9773" name="AutoShape 30"/>
          <p:cNvCxnSpPr>
            <a:cxnSpLocks noChangeShapeType="1"/>
            <a:stCxn id="159772" idx="4"/>
            <a:endCxn id="159764" idx="1"/>
          </p:cNvCxnSpPr>
          <p:nvPr/>
        </p:nvCxnSpPr>
        <p:spPr bwMode="auto">
          <a:xfrm flipH="1">
            <a:off x="35052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9774" name="AutoShape 31"/>
          <p:cNvSpPr>
            <a:spLocks noChangeArrowheads="1"/>
          </p:cNvSpPr>
          <p:nvPr/>
        </p:nvSpPr>
        <p:spPr bwMode="auto">
          <a:xfrm>
            <a:off x="54102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9775" name="AutoShape 32"/>
          <p:cNvSpPr>
            <a:spLocks noChangeArrowheads="1"/>
          </p:cNvSpPr>
          <p:nvPr/>
        </p:nvSpPr>
        <p:spPr bwMode="auto">
          <a:xfrm>
            <a:off x="47244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9776" name="AutoShape 33"/>
          <p:cNvCxnSpPr>
            <a:cxnSpLocks noChangeShapeType="1"/>
            <a:stCxn id="159775" idx="4"/>
            <a:endCxn id="159774" idx="2"/>
          </p:cNvCxnSpPr>
          <p:nvPr/>
        </p:nvCxnSpPr>
        <p:spPr bwMode="auto">
          <a:xfrm>
            <a:off x="51816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9777" name="Oval 34"/>
          <p:cNvSpPr>
            <a:spLocks noChangeArrowheads="1"/>
          </p:cNvSpPr>
          <p:nvPr/>
        </p:nvSpPr>
        <p:spPr bwMode="auto">
          <a:xfrm>
            <a:off x="51054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78" name="Oval 35"/>
          <p:cNvSpPr>
            <a:spLocks noChangeArrowheads="1"/>
          </p:cNvSpPr>
          <p:nvPr/>
        </p:nvSpPr>
        <p:spPr bwMode="auto">
          <a:xfrm>
            <a:off x="54102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79" name="Oval 36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80" name="Oval 37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81" name="Oval 38"/>
          <p:cNvSpPr>
            <a:spLocks noChangeArrowheads="1"/>
          </p:cNvSpPr>
          <p:nvPr/>
        </p:nvSpPr>
        <p:spPr bwMode="auto">
          <a:xfrm>
            <a:off x="4953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82" name="Oval 39"/>
          <p:cNvSpPr>
            <a:spLocks noChangeArrowheads="1"/>
          </p:cNvSpPr>
          <p:nvPr/>
        </p:nvSpPr>
        <p:spPr bwMode="auto">
          <a:xfrm>
            <a:off x="5486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83" name="Oval 40"/>
          <p:cNvSpPr>
            <a:spLocks noChangeArrowheads="1"/>
          </p:cNvSpPr>
          <p:nvPr/>
        </p:nvSpPr>
        <p:spPr bwMode="auto">
          <a:xfrm>
            <a:off x="48768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9784" name="AutoShape 41"/>
          <p:cNvCxnSpPr>
            <a:cxnSpLocks noChangeShapeType="1"/>
            <a:stCxn id="159783" idx="4"/>
            <a:endCxn id="159775" idx="1"/>
          </p:cNvCxnSpPr>
          <p:nvPr/>
        </p:nvCxnSpPr>
        <p:spPr bwMode="auto">
          <a:xfrm flipH="1">
            <a:off x="49530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9785" name="AutoShape 42"/>
          <p:cNvSpPr>
            <a:spLocks noChangeArrowheads="1"/>
          </p:cNvSpPr>
          <p:nvPr/>
        </p:nvSpPr>
        <p:spPr bwMode="auto">
          <a:xfrm>
            <a:off x="68580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59786" name="AutoShape 43"/>
          <p:cNvSpPr>
            <a:spLocks noChangeArrowheads="1"/>
          </p:cNvSpPr>
          <p:nvPr/>
        </p:nvSpPr>
        <p:spPr bwMode="auto">
          <a:xfrm>
            <a:off x="61722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59787" name="AutoShape 44"/>
          <p:cNvCxnSpPr>
            <a:cxnSpLocks noChangeShapeType="1"/>
            <a:stCxn id="159786" idx="4"/>
            <a:endCxn id="159785" idx="2"/>
          </p:cNvCxnSpPr>
          <p:nvPr/>
        </p:nvCxnSpPr>
        <p:spPr bwMode="auto">
          <a:xfrm>
            <a:off x="66294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9788" name="Oval 45"/>
          <p:cNvSpPr>
            <a:spLocks noChangeArrowheads="1"/>
          </p:cNvSpPr>
          <p:nvPr/>
        </p:nvSpPr>
        <p:spPr bwMode="auto">
          <a:xfrm>
            <a:off x="65532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89" name="Oval 46"/>
          <p:cNvSpPr>
            <a:spLocks noChangeArrowheads="1"/>
          </p:cNvSpPr>
          <p:nvPr/>
        </p:nvSpPr>
        <p:spPr bwMode="auto">
          <a:xfrm>
            <a:off x="68580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90" name="Oval 47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91" name="Oval 48"/>
          <p:cNvSpPr>
            <a:spLocks noChangeArrowheads="1"/>
          </p:cNvSpPr>
          <p:nvPr/>
        </p:nvSpPr>
        <p:spPr bwMode="auto">
          <a:xfrm>
            <a:off x="66294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92" name="Oval 4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93" name="Oval 50"/>
          <p:cNvSpPr>
            <a:spLocks noChangeArrowheads="1"/>
          </p:cNvSpPr>
          <p:nvPr/>
        </p:nvSpPr>
        <p:spPr bwMode="auto">
          <a:xfrm>
            <a:off x="69342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94" name="Oval 51"/>
          <p:cNvSpPr>
            <a:spLocks noChangeArrowheads="1"/>
          </p:cNvSpPr>
          <p:nvPr/>
        </p:nvSpPr>
        <p:spPr bwMode="auto">
          <a:xfrm>
            <a:off x="63246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9795" name="AutoShape 52"/>
          <p:cNvCxnSpPr>
            <a:cxnSpLocks noChangeShapeType="1"/>
            <a:stCxn id="159794" idx="4"/>
            <a:endCxn id="159786" idx="1"/>
          </p:cNvCxnSpPr>
          <p:nvPr/>
        </p:nvCxnSpPr>
        <p:spPr bwMode="auto">
          <a:xfrm flipH="1">
            <a:off x="64008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9796" name="AutoShape 53"/>
          <p:cNvSpPr>
            <a:spLocks noChangeArrowheads="1"/>
          </p:cNvSpPr>
          <p:nvPr/>
        </p:nvSpPr>
        <p:spPr bwMode="auto">
          <a:xfrm>
            <a:off x="8305800" y="51054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微软雅黑"/>
              </a:rPr>
              <a:t>S</a:t>
            </a:r>
          </a:p>
        </p:txBody>
      </p:sp>
      <p:sp>
        <p:nvSpPr>
          <p:cNvPr id="159797" name="AutoShape 54"/>
          <p:cNvSpPr>
            <a:spLocks noChangeArrowheads="1"/>
          </p:cNvSpPr>
          <p:nvPr/>
        </p:nvSpPr>
        <p:spPr bwMode="auto">
          <a:xfrm>
            <a:off x="7620000" y="51054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微软雅黑"/>
              </a:rPr>
              <a:t>M</a:t>
            </a:r>
          </a:p>
        </p:txBody>
      </p:sp>
      <p:cxnSp>
        <p:nvCxnSpPr>
          <p:cNvPr id="159798" name="AutoShape 55"/>
          <p:cNvCxnSpPr>
            <a:cxnSpLocks noChangeShapeType="1"/>
            <a:stCxn id="159797" idx="4"/>
            <a:endCxn id="159796" idx="2"/>
          </p:cNvCxnSpPr>
          <p:nvPr/>
        </p:nvCxnSpPr>
        <p:spPr bwMode="auto">
          <a:xfrm>
            <a:off x="8077200" y="5524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9799" name="Oval 56"/>
          <p:cNvSpPr>
            <a:spLocks noChangeArrowheads="1"/>
          </p:cNvSpPr>
          <p:nvPr/>
        </p:nvSpPr>
        <p:spPr bwMode="auto">
          <a:xfrm>
            <a:off x="80010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800" name="Oval 57"/>
          <p:cNvSpPr>
            <a:spLocks noChangeArrowheads="1"/>
          </p:cNvSpPr>
          <p:nvPr/>
        </p:nvSpPr>
        <p:spPr bwMode="auto">
          <a:xfrm>
            <a:off x="8305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801" name="Oval 58"/>
          <p:cNvSpPr>
            <a:spLocks noChangeArrowheads="1"/>
          </p:cNvSpPr>
          <p:nvPr/>
        </p:nvSpPr>
        <p:spPr bwMode="auto">
          <a:xfrm>
            <a:off x="8229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802" name="Oval 59"/>
          <p:cNvSpPr>
            <a:spLocks noChangeArrowheads="1"/>
          </p:cNvSpPr>
          <p:nvPr/>
        </p:nvSpPr>
        <p:spPr bwMode="auto">
          <a:xfrm>
            <a:off x="80772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803" name="Oval 60"/>
          <p:cNvSpPr>
            <a:spLocks noChangeArrowheads="1"/>
          </p:cNvSpPr>
          <p:nvPr/>
        </p:nvSpPr>
        <p:spPr bwMode="auto">
          <a:xfrm>
            <a:off x="7848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804" name="Oval 61"/>
          <p:cNvSpPr>
            <a:spLocks noChangeArrowheads="1"/>
          </p:cNvSpPr>
          <p:nvPr/>
        </p:nvSpPr>
        <p:spPr bwMode="auto">
          <a:xfrm>
            <a:off x="8382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805" name="Oval 62"/>
          <p:cNvSpPr>
            <a:spLocks noChangeArrowheads="1"/>
          </p:cNvSpPr>
          <p:nvPr/>
        </p:nvSpPr>
        <p:spPr bwMode="auto">
          <a:xfrm>
            <a:off x="7772400" y="40386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59806" name="AutoShape 63"/>
          <p:cNvCxnSpPr>
            <a:cxnSpLocks noChangeShapeType="1"/>
            <a:stCxn id="159805" idx="4"/>
            <a:endCxn id="159797" idx="1"/>
          </p:cNvCxnSpPr>
          <p:nvPr/>
        </p:nvCxnSpPr>
        <p:spPr bwMode="auto">
          <a:xfrm flipH="1">
            <a:off x="7848600" y="45720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9807" name="Rectangle 64"/>
          <p:cNvSpPr>
            <a:spLocks noChangeArrowheads="1"/>
          </p:cNvSpPr>
          <p:nvPr/>
        </p:nvSpPr>
        <p:spPr bwMode="auto">
          <a:xfrm>
            <a:off x="4876800" y="24384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微软雅黑"/>
              </a:rPr>
              <a:t>HA Pool</a:t>
            </a:r>
          </a:p>
        </p:txBody>
      </p:sp>
      <p:sp>
        <p:nvSpPr>
          <p:cNvPr id="159808" name="Rectangle 65"/>
          <p:cNvSpPr>
            <a:spLocks noChangeArrowheads="1"/>
          </p:cNvSpPr>
          <p:nvPr/>
        </p:nvSpPr>
        <p:spPr bwMode="auto">
          <a:xfrm>
            <a:off x="4876800" y="2819400"/>
            <a:ext cx="3810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MySQL Protocol Adapter</a:t>
            </a:r>
          </a:p>
        </p:txBody>
      </p:sp>
      <p:sp>
        <p:nvSpPr>
          <p:cNvPr id="159809" name="Rectangle 66"/>
          <p:cNvSpPr>
            <a:spLocks noChangeArrowheads="1"/>
          </p:cNvSpPr>
          <p:nvPr/>
        </p:nvSpPr>
        <p:spPr bwMode="auto">
          <a:xfrm>
            <a:off x="4876800" y="2057400"/>
            <a:ext cx="3810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itchFamily="18" charset="0"/>
                <a:ea typeface="宋体" charset="-122"/>
              </a:rPr>
              <a:t>Data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ChangeArrowheads="1"/>
          </p:cNvSpPr>
          <p:nvPr/>
        </p:nvSpPr>
        <p:spPr bwMode="auto">
          <a:xfrm>
            <a:off x="1676400" y="1981200"/>
            <a:ext cx="1447800" cy="2514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1794" name="Rectangle 3"/>
          <p:cNvSpPr>
            <a:spLocks noChangeArrowheads="1"/>
          </p:cNvSpPr>
          <p:nvPr/>
        </p:nvSpPr>
        <p:spPr bwMode="auto">
          <a:xfrm>
            <a:off x="3124200" y="1981200"/>
            <a:ext cx="1447800" cy="2514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1795" name="Rectangle 4"/>
          <p:cNvSpPr>
            <a:spLocks noChangeArrowheads="1"/>
          </p:cNvSpPr>
          <p:nvPr/>
        </p:nvSpPr>
        <p:spPr bwMode="auto">
          <a:xfrm>
            <a:off x="4572000" y="1981200"/>
            <a:ext cx="1447800" cy="2514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6019800" y="1981200"/>
            <a:ext cx="1447800" cy="2514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1797" name="Rectangle 6"/>
          <p:cNvSpPr>
            <a:spLocks noChangeArrowheads="1"/>
          </p:cNvSpPr>
          <p:nvPr/>
        </p:nvSpPr>
        <p:spPr bwMode="auto">
          <a:xfrm>
            <a:off x="7467600" y="1981200"/>
            <a:ext cx="1447800" cy="2514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798" name="Rectangle 7"/>
          <p:cNvSpPr>
            <a:spLocks noChangeArrowheads="1"/>
          </p:cNvSpPr>
          <p:nvPr/>
        </p:nvSpPr>
        <p:spPr bwMode="auto">
          <a:xfrm>
            <a:off x="228600" y="1981200"/>
            <a:ext cx="1447800" cy="2514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分库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1799" name="Rectangle 8"/>
          <p:cNvSpPr>
            <a:spLocks noChangeArrowheads="1"/>
          </p:cNvSpPr>
          <p:nvPr/>
        </p:nvSpPr>
        <p:spPr bwMode="auto">
          <a:xfrm>
            <a:off x="304800" y="5334000"/>
            <a:ext cx="12954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/>
              <a:t>物理机</a:t>
            </a:r>
          </a:p>
        </p:txBody>
      </p:sp>
      <p:sp>
        <p:nvSpPr>
          <p:cNvPr id="16180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灵活的层间对应关系</a:t>
            </a:r>
          </a:p>
        </p:txBody>
      </p:sp>
      <p:sp>
        <p:nvSpPr>
          <p:cNvPr id="161801" name="AutoShape 10"/>
          <p:cNvSpPr>
            <a:spLocks noChangeArrowheads="1"/>
          </p:cNvSpPr>
          <p:nvPr/>
        </p:nvSpPr>
        <p:spPr bwMode="auto">
          <a:xfrm>
            <a:off x="2514600" y="35052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微软雅黑"/>
              </a:rPr>
              <a:t>S</a:t>
            </a:r>
          </a:p>
        </p:txBody>
      </p:sp>
      <p:sp>
        <p:nvSpPr>
          <p:cNvPr id="161802" name="AutoShape 11"/>
          <p:cNvSpPr>
            <a:spLocks noChangeArrowheads="1"/>
          </p:cNvSpPr>
          <p:nvPr/>
        </p:nvSpPr>
        <p:spPr bwMode="auto">
          <a:xfrm>
            <a:off x="1828800" y="35052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61803" name="AutoShape 12"/>
          <p:cNvCxnSpPr>
            <a:cxnSpLocks noChangeShapeType="1"/>
            <a:stCxn id="161802" idx="4"/>
            <a:endCxn id="161801" idx="2"/>
          </p:cNvCxnSpPr>
          <p:nvPr/>
        </p:nvCxnSpPr>
        <p:spPr bwMode="auto">
          <a:xfrm>
            <a:off x="2286000" y="3924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04" name="Oval 13"/>
          <p:cNvSpPr>
            <a:spLocks noChangeArrowheads="1"/>
          </p:cNvSpPr>
          <p:nvPr/>
        </p:nvSpPr>
        <p:spPr bwMode="auto">
          <a:xfrm>
            <a:off x="22098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05" name="Oval 14"/>
          <p:cNvSpPr>
            <a:spLocks noChangeArrowheads="1"/>
          </p:cNvSpPr>
          <p:nvPr/>
        </p:nvSpPr>
        <p:spPr bwMode="auto">
          <a:xfrm>
            <a:off x="25146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06" name="Oval 15"/>
          <p:cNvSpPr>
            <a:spLocks noChangeArrowheads="1"/>
          </p:cNvSpPr>
          <p:nvPr/>
        </p:nvSpPr>
        <p:spPr bwMode="auto">
          <a:xfrm>
            <a:off x="24384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07" name="Oval 16"/>
          <p:cNvSpPr>
            <a:spLocks noChangeArrowheads="1"/>
          </p:cNvSpPr>
          <p:nvPr/>
        </p:nvSpPr>
        <p:spPr bwMode="auto">
          <a:xfrm>
            <a:off x="22860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08" name="Oval 17"/>
          <p:cNvSpPr>
            <a:spLocks noChangeArrowheads="1"/>
          </p:cNvSpPr>
          <p:nvPr/>
        </p:nvSpPr>
        <p:spPr bwMode="auto">
          <a:xfrm>
            <a:off x="20574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09" name="Oval 18"/>
          <p:cNvSpPr>
            <a:spLocks noChangeArrowheads="1"/>
          </p:cNvSpPr>
          <p:nvPr/>
        </p:nvSpPr>
        <p:spPr bwMode="auto">
          <a:xfrm>
            <a:off x="25908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10" name="Oval 19"/>
          <p:cNvSpPr>
            <a:spLocks noChangeArrowheads="1"/>
          </p:cNvSpPr>
          <p:nvPr/>
        </p:nvSpPr>
        <p:spPr bwMode="auto">
          <a:xfrm>
            <a:off x="1981200" y="24384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11" name="AutoShape 20"/>
          <p:cNvCxnSpPr>
            <a:cxnSpLocks noChangeShapeType="1"/>
            <a:stCxn id="161810" idx="4"/>
            <a:endCxn id="161802" idx="1"/>
          </p:cNvCxnSpPr>
          <p:nvPr/>
        </p:nvCxnSpPr>
        <p:spPr bwMode="auto">
          <a:xfrm flipH="1">
            <a:off x="2057400" y="29718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12" name="AutoShape 21"/>
          <p:cNvSpPr>
            <a:spLocks noChangeArrowheads="1"/>
          </p:cNvSpPr>
          <p:nvPr/>
        </p:nvSpPr>
        <p:spPr bwMode="auto">
          <a:xfrm>
            <a:off x="3962400" y="35052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61813" name="AutoShape 22"/>
          <p:cNvSpPr>
            <a:spLocks noChangeArrowheads="1"/>
          </p:cNvSpPr>
          <p:nvPr/>
        </p:nvSpPr>
        <p:spPr bwMode="auto">
          <a:xfrm>
            <a:off x="3276600" y="35052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61814" name="AutoShape 23"/>
          <p:cNvCxnSpPr>
            <a:cxnSpLocks noChangeShapeType="1"/>
            <a:stCxn id="161813" idx="4"/>
            <a:endCxn id="161812" idx="2"/>
          </p:cNvCxnSpPr>
          <p:nvPr/>
        </p:nvCxnSpPr>
        <p:spPr bwMode="auto">
          <a:xfrm>
            <a:off x="3733800" y="3924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15" name="Oval 24"/>
          <p:cNvSpPr>
            <a:spLocks noChangeArrowheads="1"/>
          </p:cNvSpPr>
          <p:nvPr/>
        </p:nvSpPr>
        <p:spPr bwMode="auto">
          <a:xfrm>
            <a:off x="3657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16" name="Oval 25"/>
          <p:cNvSpPr>
            <a:spLocks noChangeArrowheads="1"/>
          </p:cNvSpPr>
          <p:nvPr/>
        </p:nvSpPr>
        <p:spPr bwMode="auto">
          <a:xfrm>
            <a:off x="39624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17" name="Oval 26"/>
          <p:cNvSpPr>
            <a:spLocks noChangeArrowheads="1"/>
          </p:cNvSpPr>
          <p:nvPr/>
        </p:nvSpPr>
        <p:spPr bwMode="auto">
          <a:xfrm>
            <a:off x="3886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18" name="Oval 27"/>
          <p:cNvSpPr>
            <a:spLocks noChangeArrowheads="1"/>
          </p:cNvSpPr>
          <p:nvPr/>
        </p:nvSpPr>
        <p:spPr bwMode="auto">
          <a:xfrm>
            <a:off x="3733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19" name="Oval 28"/>
          <p:cNvSpPr>
            <a:spLocks noChangeArrowheads="1"/>
          </p:cNvSpPr>
          <p:nvPr/>
        </p:nvSpPr>
        <p:spPr bwMode="auto">
          <a:xfrm>
            <a:off x="35052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20" name="Oval 29"/>
          <p:cNvSpPr>
            <a:spLocks noChangeArrowheads="1"/>
          </p:cNvSpPr>
          <p:nvPr/>
        </p:nvSpPr>
        <p:spPr bwMode="auto">
          <a:xfrm>
            <a:off x="40386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21" name="Oval 30"/>
          <p:cNvSpPr>
            <a:spLocks noChangeArrowheads="1"/>
          </p:cNvSpPr>
          <p:nvPr/>
        </p:nvSpPr>
        <p:spPr bwMode="auto">
          <a:xfrm>
            <a:off x="3429000" y="24384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22" name="AutoShape 31"/>
          <p:cNvCxnSpPr>
            <a:cxnSpLocks noChangeShapeType="1"/>
            <a:stCxn id="161821" idx="4"/>
            <a:endCxn id="161813" idx="1"/>
          </p:cNvCxnSpPr>
          <p:nvPr/>
        </p:nvCxnSpPr>
        <p:spPr bwMode="auto">
          <a:xfrm flipH="1">
            <a:off x="3505200" y="29718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23" name="AutoShape 32"/>
          <p:cNvSpPr>
            <a:spLocks noChangeArrowheads="1"/>
          </p:cNvSpPr>
          <p:nvPr/>
        </p:nvSpPr>
        <p:spPr bwMode="auto">
          <a:xfrm>
            <a:off x="5410200" y="35052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61824" name="AutoShape 33"/>
          <p:cNvSpPr>
            <a:spLocks noChangeArrowheads="1"/>
          </p:cNvSpPr>
          <p:nvPr/>
        </p:nvSpPr>
        <p:spPr bwMode="auto">
          <a:xfrm>
            <a:off x="4724400" y="35052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61825" name="AutoShape 34"/>
          <p:cNvCxnSpPr>
            <a:cxnSpLocks noChangeShapeType="1"/>
            <a:stCxn id="161824" idx="4"/>
            <a:endCxn id="161823" idx="2"/>
          </p:cNvCxnSpPr>
          <p:nvPr/>
        </p:nvCxnSpPr>
        <p:spPr bwMode="auto">
          <a:xfrm>
            <a:off x="5181600" y="3924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26" name="Oval 35"/>
          <p:cNvSpPr>
            <a:spLocks noChangeArrowheads="1"/>
          </p:cNvSpPr>
          <p:nvPr/>
        </p:nvSpPr>
        <p:spPr bwMode="auto">
          <a:xfrm>
            <a:off x="51054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27" name="Oval 36"/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28" name="Oval 37"/>
          <p:cNvSpPr>
            <a:spLocks noChangeArrowheads="1"/>
          </p:cNvSpPr>
          <p:nvPr/>
        </p:nvSpPr>
        <p:spPr bwMode="auto">
          <a:xfrm>
            <a:off x="5334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29" name="Oval 38"/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30" name="Oval 39"/>
          <p:cNvSpPr>
            <a:spLocks noChangeArrowheads="1"/>
          </p:cNvSpPr>
          <p:nvPr/>
        </p:nvSpPr>
        <p:spPr bwMode="auto">
          <a:xfrm>
            <a:off x="49530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31" name="Oval 40"/>
          <p:cNvSpPr>
            <a:spLocks noChangeArrowheads="1"/>
          </p:cNvSpPr>
          <p:nvPr/>
        </p:nvSpPr>
        <p:spPr bwMode="auto">
          <a:xfrm>
            <a:off x="54864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32" name="Oval 41"/>
          <p:cNvSpPr>
            <a:spLocks noChangeArrowheads="1"/>
          </p:cNvSpPr>
          <p:nvPr/>
        </p:nvSpPr>
        <p:spPr bwMode="auto">
          <a:xfrm>
            <a:off x="4876800" y="24384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33" name="AutoShape 42"/>
          <p:cNvCxnSpPr>
            <a:cxnSpLocks noChangeShapeType="1"/>
            <a:stCxn id="161832" idx="4"/>
            <a:endCxn id="161824" idx="1"/>
          </p:cNvCxnSpPr>
          <p:nvPr/>
        </p:nvCxnSpPr>
        <p:spPr bwMode="auto">
          <a:xfrm flipH="1">
            <a:off x="4953000" y="29718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34" name="AutoShape 43"/>
          <p:cNvSpPr>
            <a:spLocks noChangeArrowheads="1"/>
          </p:cNvSpPr>
          <p:nvPr/>
        </p:nvSpPr>
        <p:spPr bwMode="auto">
          <a:xfrm>
            <a:off x="6858000" y="35052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61835" name="AutoShape 44"/>
          <p:cNvSpPr>
            <a:spLocks noChangeArrowheads="1"/>
          </p:cNvSpPr>
          <p:nvPr/>
        </p:nvSpPr>
        <p:spPr bwMode="auto">
          <a:xfrm>
            <a:off x="6172200" y="35052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61836" name="AutoShape 45"/>
          <p:cNvCxnSpPr>
            <a:cxnSpLocks noChangeShapeType="1"/>
            <a:stCxn id="161835" idx="4"/>
            <a:endCxn id="161834" idx="2"/>
          </p:cNvCxnSpPr>
          <p:nvPr/>
        </p:nvCxnSpPr>
        <p:spPr bwMode="auto">
          <a:xfrm>
            <a:off x="6629400" y="3924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37" name="Oval 46"/>
          <p:cNvSpPr>
            <a:spLocks noChangeArrowheads="1"/>
          </p:cNvSpPr>
          <p:nvPr/>
        </p:nvSpPr>
        <p:spPr bwMode="auto">
          <a:xfrm>
            <a:off x="6553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38" name="Oval 47"/>
          <p:cNvSpPr>
            <a:spLocks noChangeArrowheads="1"/>
          </p:cNvSpPr>
          <p:nvPr/>
        </p:nvSpPr>
        <p:spPr bwMode="auto">
          <a:xfrm>
            <a:off x="6858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39" name="Oval 48"/>
          <p:cNvSpPr>
            <a:spLocks noChangeArrowheads="1"/>
          </p:cNvSpPr>
          <p:nvPr/>
        </p:nvSpPr>
        <p:spPr bwMode="auto">
          <a:xfrm>
            <a:off x="67818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40" name="Oval 4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41" name="Oval 50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42" name="Oval 51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43" name="Oval 52"/>
          <p:cNvSpPr>
            <a:spLocks noChangeArrowheads="1"/>
          </p:cNvSpPr>
          <p:nvPr/>
        </p:nvSpPr>
        <p:spPr bwMode="auto">
          <a:xfrm>
            <a:off x="6324600" y="24384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44" name="AutoShape 53"/>
          <p:cNvCxnSpPr>
            <a:cxnSpLocks noChangeShapeType="1"/>
            <a:stCxn id="161843" idx="4"/>
            <a:endCxn id="161835" idx="1"/>
          </p:cNvCxnSpPr>
          <p:nvPr/>
        </p:nvCxnSpPr>
        <p:spPr bwMode="auto">
          <a:xfrm flipH="1">
            <a:off x="6400800" y="29718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45" name="AutoShape 54"/>
          <p:cNvSpPr>
            <a:spLocks noChangeArrowheads="1"/>
          </p:cNvSpPr>
          <p:nvPr/>
        </p:nvSpPr>
        <p:spPr bwMode="auto">
          <a:xfrm>
            <a:off x="8305800" y="35052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S</a:t>
            </a:r>
          </a:p>
        </p:txBody>
      </p:sp>
      <p:sp>
        <p:nvSpPr>
          <p:cNvPr id="161846" name="AutoShape 55"/>
          <p:cNvSpPr>
            <a:spLocks noChangeArrowheads="1"/>
          </p:cNvSpPr>
          <p:nvPr/>
        </p:nvSpPr>
        <p:spPr bwMode="auto">
          <a:xfrm>
            <a:off x="7620000" y="35052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微软雅黑"/>
              </a:rPr>
              <a:t>M</a:t>
            </a:r>
          </a:p>
        </p:txBody>
      </p:sp>
      <p:cxnSp>
        <p:nvCxnSpPr>
          <p:cNvPr id="161847" name="AutoShape 56"/>
          <p:cNvCxnSpPr>
            <a:cxnSpLocks noChangeShapeType="1"/>
            <a:stCxn id="161846" idx="4"/>
            <a:endCxn id="161845" idx="2"/>
          </p:cNvCxnSpPr>
          <p:nvPr/>
        </p:nvCxnSpPr>
        <p:spPr bwMode="auto">
          <a:xfrm>
            <a:off x="8077200" y="3924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48" name="Oval 57"/>
          <p:cNvSpPr>
            <a:spLocks noChangeArrowheads="1"/>
          </p:cNvSpPr>
          <p:nvPr/>
        </p:nvSpPr>
        <p:spPr bwMode="auto">
          <a:xfrm>
            <a:off x="8001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49" name="Oval 58"/>
          <p:cNvSpPr>
            <a:spLocks noChangeArrowheads="1"/>
          </p:cNvSpPr>
          <p:nvPr/>
        </p:nvSpPr>
        <p:spPr bwMode="auto">
          <a:xfrm>
            <a:off x="8305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50" name="Oval 59"/>
          <p:cNvSpPr>
            <a:spLocks noChangeArrowheads="1"/>
          </p:cNvSpPr>
          <p:nvPr/>
        </p:nvSpPr>
        <p:spPr bwMode="auto">
          <a:xfrm>
            <a:off x="8229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51" name="Oval 60"/>
          <p:cNvSpPr>
            <a:spLocks noChangeArrowheads="1"/>
          </p:cNvSpPr>
          <p:nvPr/>
        </p:nvSpPr>
        <p:spPr bwMode="auto">
          <a:xfrm>
            <a:off x="80772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52" name="Oval 61"/>
          <p:cNvSpPr>
            <a:spLocks noChangeArrowheads="1"/>
          </p:cNvSpPr>
          <p:nvPr/>
        </p:nvSpPr>
        <p:spPr bwMode="auto">
          <a:xfrm>
            <a:off x="7848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53" name="Oval 62"/>
          <p:cNvSpPr>
            <a:spLocks noChangeArrowheads="1"/>
          </p:cNvSpPr>
          <p:nvPr/>
        </p:nvSpPr>
        <p:spPr bwMode="auto">
          <a:xfrm>
            <a:off x="8382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54" name="Oval 63"/>
          <p:cNvSpPr>
            <a:spLocks noChangeArrowheads="1"/>
          </p:cNvSpPr>
          <p:nvPr/>
        </p:nvSpPr>
        <p:spPr bwMode="auto">
          <a:xfrm>
            <a:off x="7772400" y="24384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55" name="AutoShape 64"/>
          <p:cNvCxnSpPr>
            <a:cxnSpLocks noChangeShapeType="1"/>
            <a:stCxn id="161854" idx="4"/>
            <a:endCxn id="161846" idx="1"/>
          </p:cNvCxnSpPr>
          <p:nvPr/>
        </p:nvCxnSpPr>
        <p:spPr bwMode="auto">
          <a:xfrm flipH="1">
            <a:off x="7848600" y="29718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56" name="AutoShape 65"/>
          <p:cNvSpPr>
            <a:spLocks noChangeArrowheads="1"/>
          </p:cNvSpPr>
          <p:nvPr/>
        </p:nvSpPr>
        <p:spPr bwMode="auto">
          <a:xfrm>
            <a:off x="1066800" y="3505200"/>
            <a:ext cx="457200" cy="838200"/>
          </a:xfrm>
          <a:prstGeom prst="can">
            <a:avLst>
              <a:gd name="adj" fmla="val 46003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微软雅黑"/>
              </a:rPr>
              <a:t>S</a:t>
            </a:r>
          </a:p>
        </p:txBody>
      </p:sp>
      <p:sp>
        <p:nvSpPr>
          <p:cNvPr id="161857" name="AutoShape 66"/>
          <p:cNvSpPr>
            <a:spLocks noChangeArrowheads="1"/>
          </p:cNvSpPr>
          <p:nvPr/>
        </p:nvSpPr>
        <p:spPr bwMode="auto">
          <a:xfrm>
            <a:off x="381000" y="3505200"/>
            <a:ext cx="457200" cy="838200"/>
          </a:xfrm>
          <a:prstGeom prst="can">
            <a:avLst>
              <a:gd name="adj" fmla="val 46003"/>
            </a:avLst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微软雅黑"/>
              </a:rPr>
              <a:t>M</a:t>
            </a:r>
          </a:p>
        </p:txBody>
      </p:sp>
      <p:cxnSp>
        <p:nvCxnSpPr>
          <p:cNvPr id="161858" name="AutoShape 67"/>
          <p:cNvCxnSpPr>
            <a:cxnSpLocks noChangeShapeType="1"/>
            <a:stCxn id="161857" idx="4"/>
            <a:endCxn id="161856" idx="2"/>
          </p:cNvCxnSpPr>
          <p:nvPr/>
        </p:nvCxnSpPr>
        <p:spPr bwMode="auto">
          <a:xfrm>
            <a:off x="838200" y="3924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859" name="Oval 68"/>
          <p:cNvSpPr>
            <a:spLocks noChangeArrowheads="1"/>
          </p:cNvSpPr>
          <p:nvPr/>
        </p:nvSpPr>
        <p:spPr bwMode="auto">
          <a:xfrm>
            <a:off x="76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0" name="Oval 69"/>
          <p:cNvSpPr>
            <a:spLocks noChangeArrowheads="1"/>
          </p:cNvSpPr>
          <p:nvPr/>
        </p:nvSpPr>
        <p:spPr bwMode="auto">
          <a:xfrm>
            <a:off x="1066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1" name="Oval 70"/>
          <p:cNvSpPr>
            <a:spLocks noChangeArrowheads="1"/>
          </p:cNvSpPr>
          <p:nvPr/>
        </p:nvSpPr>
        <p:spPr bwMode="auto">
          <a:xfrm>
            <a:off x="990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2" name="Oval 71"/>
          <p:cNvSpPr>
            <a:spLocks noChangeArrowheads="1"/>
          </p:cNvSpPr>
          <p:nvPr/>
        </p:nvSpPr>
        <p:spPr bwMode="auto">
          <a:xfrm>
            <a:off x="8382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3" name="Oval 72"/>
          <p:cNvSpPr>
            <a:spLocks noChangeArrowheads="1"/>
          </p:cNvSpPr>
          <p:nvPr/>
        </p:nvSpPr>
        <p:spPr bwMode="auto">
          <a:xfrm>
            <a:off x="609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4" name="Oval 73"/>
          <p:cNvSpPr>
            <a:spLocks noChangeArrowheads="1"/>
          </p:cNvSpPr>
          <p:nvPr/>
        </p:nvSpPr>
        <p:spPr bwMode="auto">
          <a:xfrm>
            <a:off x="1143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1865" name="Oval 74"/>
          <p:cNvSpPr>
            <a:spLocks noChangeArrowheads="1"/>
          </p:cNvSpPr>
          <p:nvPr/>
        </p:nvSpPr>
        <p:spPr bwMode="auto">
          <a:xfrm>
            <a:off x="533400" y="2438400"/>
            <a:ext cx="838200" cy="53340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61866" name="AutoShape 75"/>
          <p:cNvCxnSpPr>
            <a:cxnSpLocks noChangeShapeType="1"/>
            <a:stCxn id="161865" idx="4"/>
            <a:endCxn id="161857" idx="1"/>
          </p:cNvCxnSpPr>
          <p:nvPr/>
        </p:nvCxnSpPr>
        <p:spPr bwMode="auto">
          <a:xfrm flipH="1">
            <a:off x="609600" y="2971800"/>
            <a:ext cx="3429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1867" name="Rectangle 76"/>
          <p:cNvSpPr>
            <a:spLocks noChangeArrowheads="1"/>
          </p:cNvSpPr>
          <p:nvPr/>
        </p:nvSpPr>
        <p:spPr bwMode="auto">
          <a:xfrm>
            <a:off x="1752600" y="5334000"/>
            <a:ext cx="12954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/>
              <a:t>物理机</a:t>
            </a:r>
          </a:p>
        </p:txBody>
      </p:sp>
      <p:sp>
        <p:nvSpPr>
          <p:cNvPr id="161868" name="Rectangle 77"/>
          <p:cNvSpPr>
            <a:spLocks noChangeArrowheads="1"/>
          </p:cNvSpPr>
          <p:nvPr/>
        </p:nvSpPr>
        <p:spPr bwMode="auto">
          <a:xfrm>
            <a:off x="3200400" y="5334000"/>
            <a:ext cx="12954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物理机</a:t>
            </a:r>
          </a:p>
        </p:txBody>
      </p:sp>
      <p:sp>
        <p:nvSpPr>
          <p:cNvPr id="161869" name="Rectangle 78"/>
          <p:cNvSpPr>
            <a:spLocks noChangeArrowheads="1"/>
          </p:cNvSpPr>
          <p:nvPr/>
        </p:nvSpPr>
        <p:spPr bwMode="auto">
          <a:xfrm>
            <a:off x="4648200" y="5334000"/>
            <a:ext cx="12954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物理机</a:t>
            </a:r>
          </a:p>
        </p:txBody>
      </p:sp>
      <p:sp>
        <p:nvSpPr>
          <p:cNvPr id="161870" name="Rectangle 79"/>
          <p:cNvSpPr>
            <a:spLocks noChangeArrowheads="1"/>
          </p:cNvSpPr>
          <p:nvPr/>
        </p:nvSpPr>
        <p:spPr bwMode="auto">
          <a:xfrm>
            <a:off x="6096000" y="5334000"/>
            <a:ext cx="12954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物理机</a:t>
            </a:r>
          </a:p>
        </p:txBody>
      </p:sp>
      <p:sp>
        <p:nvSpPr>
          <p:cNvPr id="161871" name="Rectangle 80"/>
          <p:cNvSpPr>
            <a:spLocks noChangeArrowheads="1"/>
          </p:cNvSpPr>
          <p:nvPr/>
        </p:nvSpPr>
        <p:spPr bwMode="auto">
          <a:xfrm>
            <a:off x="7543800" y="5334000"/>
            <a:ext cx="12954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/>
              <a:t>物理机</a:t>
            </a:r>
          </a:p>
        </p:txBody>
      </p:sp>
      <p:cxnSp>
        <p:nvCxnSpPr>
          <p:cNvPr id="161872" name="AutoShape 81"/>
          <p:cNvCxnSpPr>
            <a:cxnSpLocks noChangeShapeType="1"/>
            <a:stCxn id="161856" idx="3"/>
            <a:endCxn id="161799" idx="0"/>
          </p:cNvCxnSpPr>
          <p:nvPr/>
        </p:nvCxnSpPr>
        <p:spPr bwMode="auto">
          <a:xfrm flipH="1">
            <a:off x="952500" y="4343400"/>
            <a:ext cx="342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3" name="AutoShape 82"/>
          <p:cNvCxnSpPr>
            <a:cxnSpLocks noChangeShapeType="1"/>
            <a:stCxn id="161802" idx="3"/>
            <a:endCxn id="161799" idx="0"/>
          </p:cNvCxnSpPr>
          <p:nvPr/>
        </p:nvCxnSpPr>
        <p:spPr bwMode="auto">
          <a:xfrm flipH="1">
            <a:off x="952500" y="4343400"/>
            <a:ext cx="1104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4" name="AutoShape 83"/>
          <p:cNvCxnSpPr>
            <a:cxnSpLocks noChangeShapeType="1"/>
            <a:stCxn id="161801" idx="3"/>
            <a:endCxn id="161867" idx="0"/>
          </p:cNvCxnSpPr>
          <p:nvPr/>
        </p:nvCxnSpPr>
        <p:spPr bwMode="auto">
          <a:xfrm flipH="1">
            <a:off x="2400300" y="4343400"/>
            <a:ext cx="342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5" name="AutoShape 84"/>
          <p:cNvCxnSpPr>
            <a:cxnSpLocks noChangeShapeType="1"/>
            <a:stCxn id="161813" idx="3"/>
            <a:endCxn id="161867" idx="0"/>
          </p:cNvCxnSpPr>
          <p:nvPr/>
        </p:nvCxnSpPr>
        <p:spPr bwMode="auto">
          <a:xfrm flipH="1">
            <a:off x="2400300" y="4343400"/>
            <a:ext cx="1104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6" name="AutoShape 85"/>
          <p:cNvCxnSpPr>
            <a:cxnSpLocks noChangeShapeType="1"/>
            <a:stCxn id="161812" idx="3"/>
            <a:endCxn id="161868" idx="0"/>
          </p:cNvCxnSpPr>
          <p:nvPr/>
        </p:nvCxnSpPr>
        <p:spPr bwMode="auto">
          <a:xfrm flipH="1">
            <a:off x="3848100" y="4343400"/>
            <a:ext cx="342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7" name="AutoShape 86"/>
          <p:cNvCxnSpPr>
            <a:cxnSpLocks noChangeShapeType="1"/>
            <a:stCxn id="161824" idx="3"/>
            <a:endCxn id="161868" idx="0"/>
          </p:cNvCxnSpPr>
          <p:nvPr/>
        </p:nvCxnSpPr>
        <p:spPr bwMode="auto">
          <a:xfrm flipH="1">
            <a:off x="3848100" y="4343400"/>
            <a:ext cx="1104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8" name="AutoShape 87"/>
          <p:cNvCxnSpPr>
            <a:cxnSpLocks noChangeShapeType="1"/>
            <a:stCxn id="161823" idx="3"/>
            <a:endCxn id="161869" idx="0"/>
          </p:cNvCxnSpPr>
          <p:nvPr/>
        </p:nvCxnSpPr>
        <p:spPr bwMode="auto">
          <a:xfrm flipH="1">
            <a:off x="5295900" y="4343400"/>
            <a:ext cx="342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79" name="AutoShape 88"/>
          <p:cNvCxnSpPr>
            <a:cxnSpLocks noChangeShapeType="1"/>
            <a:stCxn id="161835" idx="3"/>
            <a:endCxn id="161869" idx="0"/>
          </p:cNvCxnSpPr>
          <p:nvPr/>
        </p:nvCxnSpPr>
        <p:spPr bwMode="auto">
          <a:xfrm flipH="1">
            <a:off x="5295900" y="4343400"/>
            <a:ext cx="1104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80" name="AutoShape 89"/>
          <p:cNvCxnSpPr>
            <a:cxnSpLocks noChangeShapeType="1"/>
            <a:stCxn id="161834" idx="3"/>
            <a:endCxn id="161870" idx="0"/>
          </p:cNvCxnSpPr>
          <p:nvPr/>
        </p:nvCxnSpPr>
        <p:spPr bwMode="auto">
          <a:xfrm flipH="1">
            <a:off x="6743700" y="4343400"/>
            <a:ext cx="342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81" name="AutoShape 90"/>
          <p:cNvCxnSpPr>
            <a:cxnSpLocks noChangeShapeType="1"/>
            <a:stCxn id="161846" idx="3"/>
            <a:endCxn id="161870" idx="0"/>
          </p:cNvCxnSpPr>
          <p:nvPr/>
        </p:nvCxnSpPr>
        <p:spPr bwMode="auto">
          <a:xfrm flipH="1">
            <a:off x="6743700" y="4343400"/>
            <a:ext cx="1104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82" name="AutoShape 91"/>
          <p:cNvCxnSpPr>
            <a:cxnSpLocks noChangeShapeType="1"/>
            <a:stCxn id="161845" idx="3"/>
            <a:endCxn id="161871" idx="0"/>
          </p:cNvCxnSpPr>
          <p:nvPr/>
        </p:nvCxnSpPr>
        <p:spPr bwMode="auto">
          <a:xfrm flipH="1">
            <a:off x="8191500" y="4343400"/>
            <a:ext cx="342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883" name="AutoShape 92"/>
          <p:cNvCxnSpPr>
            <a:cxnSpLocks noChangeShapeType="1"/>
            <a:stCxn id="161857" idx="3"/>
            <a:endCxn id="161871" idx="0"/>
          </p:cNvCxnSpPr>
          <p:nvPr/>
        </p:nvCxnSpPr>
        <p:spPr bwMode="auto">
          <a:xfrm>
            <a:off x="609600" y="4343400"/>
            <a:ext cx="75819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水平拆分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>
            <p:ph idx="1"/>
          </p:nvPr>
        </p:nvGraphicFramePr>
        <p:xfrm>
          <a:off x="762000" y="2233613"/>
          <a:ext cx="2881313" cy="316992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903288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水平拆分</a:t>
            </a:r>
          </a:p>
        </p:txBody>
      </p:sp>
      <p:graphicFrame>
        <p:nvGraphicFramePr>
          <p:cNvPr id="312323" name="Group 3"/>
          <p:cNvGraphicFramePr>
            <a:graphicFrameLocks noGrp="1"/>
          </p:cNvGraphicFramePr>
          <p:nvPr>
            <p:ph idx="1"/>
          </p:nvPr>
        </p:nvGraphicFramePr>
        <p:xfrm>
          <a:off x="685800" y="2233613"/>
          <a:ext cx="2905125" cy="3169920"/>
        </p:xfrm>
        <a:graphic>
          <a:graphicData uri="http://schemas.openxmlformats.org/drawingml/2006/table">
            <a:tbl>
              <a:tblPr/>
              <a:tblGrid>
                <a:gridCol w="466725"/>
                <a:gridCol w="1538288"/>
                <a:gridCol w="900112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860" name="Text Box 45"/>
          <p:cNvSpPr txBox="1">
            <a:spLocks noChangeArrowheads="1"/>
          </p:cNvSpPr>
          <p:nvPr/>
        </p:nvSpPr>
        <p:spPr bwMode="auto">
          <a:xfrm>
            <a:off x="1447800" y="1524000"/>
            <a:ext cx="1143000" cy="366713"/>
          </a:xfrm>
          <a:prstGeom prst="rect">
            <a:avLst/>
          </a:prstGeom>
          <a:noFill/>
          <a:ln w="31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拆分字段</a:t>
            </a:r>
          </a:p>
        </p:txBody>
      </p:sp>
      <p:sp>
        <p:nvSpPr>
          <p:cNvPr id="34861" name="Line 46"/>
          <p:cNvSpPr>
            <a:spLocks noChangeShapeType="1"/>
          </p:cNvSpPr>
          <p:nvPr/>
        </p:nvSpPr>
        <p:spPr bwMode="auto">
          <a:xfrm flipH="1">
            <a:off x="1905000" y="1905000"/>
            <a:ext cx="152400" cy="304800"/>
          </a:xfrm>
          <a:prstGeom prst="line">
            <a:avLst/>
          </a:prstGeom>
          <a:noFill/>
          <a:ln w="31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水平拆分</a:t>
            </a:r>
          </a:p>
        </p:txBody>
      </p:sp>
      <p:graphicFrame>
        <p:nvGraphicFramePr>
          <p:cNvPr id="313347" name="Group 3"/>
          <p:cNvGraphicFramePr>
            <a:graphicFrameLocks noGrp="1"/>
          </p:cNvGraphicFramePr>
          <p:nvPr>
            <p:ph idx="1"/>
          </p:nvPr>
        </p:nvGraphicFramePr>
        <p:xfrm>
          <a:off x="660400" y="2233613"/>
          <a:ext cx="2768600" cy="316992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389" name="Group 45"/>
          <p:cNvGraphicFramePr>
            <a:graphicFrameLocks noGrp="1"/>
          </p:cNvGraphicFramePr>
          <p:nvPr/>
        </p:nvGraphicFramePr>
        <p:xfrm>
          <a:off x="5807075" y="1984375"/>
          <a:ext cx="2574925" cy="1828800"/>
        </p:xfrm>
        <a:graphic>
          <a:graphicData uri="http://schemas.openxmlformats.org/drawingml/2006/table">
            <a:tbl>
              <a:tblPr/>
              <a:tblGrid>
                <a:gridCol w="466725"/>
                <a:gridCol w="1377950"/>
                <a:gridCol w="7302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419" name="Group 75"/>
          <p:cNvGraphicFramePr>
            <a:graphicFrameLocks noGrp="1"/>
          </p:cNvGraphicFramePr>
          <p:nvPr/>
        </p:nvGraphicFramePr>
        <p:xfrm>
          <a:off x="5791200" y="4514850"/>
          <a:ext cx="2768600" cy="158496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932" name="AutoShape 101"/>
          <p:cNvSpPr>
            <a:spLocks noChangeArrowheads="1"/>
          </p:cNvSpPr>
          <p:nvPr/>
        </p:nvSpPr>
        <p:spPr bwMode="auto">
          <a:xfrm>
            <a:off x="5562600" y="1524000"/>
            <a:ext cx="3124200" cy="2590800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933" name="AutoShape 102"/>
          <p:cNvSpPr>
            <a:spLocks noChangeArrowheads="1"/>
          </p:cNvSpPr>
          <p:nvPr/>
        </p:nvSpPr>
        <p:spPr bwMode="auto">
          <a:xfrm>
            <a:off x="5562600" y="4191000"/>
            <a:ext cx="3200400" cy="2209800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934" name="Line 103"/>
          <p:cNvSpPr>
            <a:spLocks noChangeShapeType="1"/>
          </p:cNvSpPr>
          <p:nvPr/>
        </p:nvSpPr>
        <p:spPr bwMode="auto">
          <a:xfrm flipV="1">
            <a:off x="3429000" y="2514600"/>
            <a:ext cx="2362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35" name="Line 104"/>
          <p:cNvSpPr>
            <a:spLocks noChangeShapeType="1"/>
          </p:cNvSpPr>
          <p:nvPr/>
        </p:nvSpPr>
        <p:spPr bwMode="auto">
          <a:xfrm flipV="1">
            <a:off x="3429000" y="2895600"/>
            <a:ext cx="2362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36" name="Line 105"/>
          <p:cNvSpPr>
            <a:spLocks noChangeShapeType="1"/>
          </p:cNvSpPr>
          <p:nvPr/>
        </p:nvSpPr>
        <p:spPr bwMode="auto">
          <a:xfrm flipV="1">
            <a:off x="3429000" y="3276600"/>
            <a:ext cx="2362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37" name="Line 106"/>
          <p:cNvSpPr>
            <a:spLocks noChangeShapeType="1"/>
          </p:cNvSpPr>
          <p:nvPr/>
        </p:nvSpPr>
        <p:spPr bwMode="auto">
          <a:xfrm flipV="1">
            <a:off x="3429000" y="3657600"/>
            <a:ext cx="2362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38" name="Line 107"/>
          <p:cNvSpPr>
            <a:spLocks noChangeShapeType="1"/>
          </p:cNvSpPr>
          <p:nvPr/>
        </p:nvSpPr>
        <p:spPr bwMode="auto">
          <a:xfrm>
            <a:off x="3429000" y="3276600"/>
            <a:ext cx="2362200" cy="1828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39" name="Line 108"/>
          <p:cNvSpPr>
            <a:spLocks noChangeShapeType="1"/>
          </p:cNvSpPr>
          <p:nvPr/>
        </p:nvSpPr>
        <p:spPr bwMode="auto">
          <a:xfrm>
            <a:off x="3429000" y="4419600"/>
            <a:ext cx="2362200" cy="1143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0" name="Line 109"/>
          <p:cNvSpPr>
            <a:spLocks noChangeShapeType="1"/>
          </p:cNvSpPr>
          <p:nvPr/>
        </p:nvSpPr>
        <p:spPr bwMode="auto">
          <a:xfrm>
            <a:off x="3429000" y="5181600"/>
            <a:ext cx="2362200" cy="762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1" name="Rectangle 110"/>
          <p:cNvSpPr>
            <a:spLocks noChangeArrowheads="1"/>
          </p:cNvSpPr>
          <p:nvPr/>
        </p:nvSpPr>
        <p:spPr bwMode="auto">
          <a:xfrm rot="-406361">
            <a:off x="3333750" y="2444750"/>
            <a:ext cx="23812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f(pavarotti17)=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5942" name="Rectangle 111"/>
          <p:cNvSpPr>
            <a:spLocks noChangeArrowheads="1"/>
          </p:cNvSpPr>
          <p:nvPr/>
        </p:nvSpPr>
        <p:spPr bwMode="auto">
          <a:xfrm rot="-955059">
            <a:off x="3352800" y="2940050"/>
            <a:ext cx="23812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f(test1234)=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5943" name="Rectangle 112"/>
          <p:cNvSpPr>
            <a:spLocks noChangeArrowheads="1"/>
          </p:cNvSpPr>
          <p:nvPr/>
        </p:nvSpPr>
        <p:spPr bwMode="auto">
          <a:xfrm rot="-955059">
            <a:off x="3352800" y="3429000"/>
            <a:ext cx="23812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f(test1234)=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5944" name="Rectangle 113"/>
          <p:cNvSpPr>
            <a:spLocks noChangeArrowheads="1"/>
          </p:cNvSpPr>
          <p:nvPr/>
        </p:nvSpPr>
        <p:spPr bwMode="auto">
          <a:xfrm rot="-1553140">
            <a:off x="3352800" y="3930650"/>
            <a:ext cx="23812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f(pavarotti17)=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5945" name="Rectangle 114"/>
          <p:cNvSpPr>
            <a:spLocks noChangeArrowheads="1"/>
          </p:cNvSpPr>
          <p:nvPr/>
        </p:nvSpPr>
        <p:spPr bwMode="auto">
          <a:xfrm rot="1028098">
            <a:off x="3352800" y="5257800"/>
            <a:ext cx="23812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f(abcd)=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2</a:t>
            </a:r>
          </a:p>
        </p:txBody>
      </p:sp>
      <p:sp>
        <p:nvSpPr>
          <p:cNvPr id="35946" name="Rectangle 115"/>
          <p:cNvSpPr>
            <a:spLocks noChangeArrowheads="1"/>
          </p:cNvSpPr>
          <p:nvPr/>
        </p:nvSpPr>
        <p:spPr bwMode="auto">
          <a:xfrm rot="1579897">
            <a:off x="3657600" y="4800600"/>
            <a:ext cx="23812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f(abcd)=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2</a:t>
            </a:r>
          </a:p>
        </p:txBody>
      </p:sp>
      <p:sp>
        <p:nvSpPr>
          <p:cNvPr id="35947" name="Rectangle 116"/>
          <p:cNvSpPr>
            <a:spLocks noChangeArrowheads="1"/>
          </p:cNvSpPr>
          <p:nvPr/>
        </p:nvSpPr>
        <p:spPr bwMode="auto">
          <a:xfrm rot="2185500">
            <a:off x="4038600" y="4419600"/>
            <a:ext cx="23812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>
                <a:latin typeface="Courier New" pitchFamily="49" charset="0"/>
              </a:rPr>
              <a:t>f(abcd)=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2</a:t>
            </a:r>
          </a:p>
        </p:txBody>
      </p:sp>
      <p:sp>
        <p:nvSpPr>
          <p:cNvPr id="35948" name="Rectangle 117"/>
          <p:cNvSpPr>
            <a:spLocks noChangeArrowheads="1"/>
          </p:cNvSpPr>
          <p:nvPr/>
        </p:nvSpPr>
        <p:spPr bwMode="auto">
          <a:xfrm>
            <a:off x="6610350" y="1508125"/>
            <a:ext cx="1162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ourier New" pitchFamily="49" charset="0"/>
              </a:rPr>
              <a:t>库</a:t>
            </a:r>
            <a:r>
              <a:rPr lang="en-US" altLang="zh-CN" sz="2000">
                <a:latin typeface="Courier New" pitchFamily="49" charset="0"/>
              </a:rPr>
              <a:t>1</a:t>
            </a:r>
          </a:p>
        </p:txBody>
      </p:sp>
      <p:sp>
        <p:nvSpPr>
          <p:cNvPr id="35949" name="Rectangle 118"/>
          <p:cNvSpPr>
            <a:spLocks noChangeArrowheads="1"/>
          </p:cNvSpPr>
          <p:nvPr/>
        </p:nvSpPr>
        <p:spPr bwMode="auto">
          <a:xfrm>
            <a:off x="6610350" y="4175125"/>
            <a:ext cx="1162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ourier New" pitchFamily="49" charset="0"/>
              </a:rPr>
              <a:t>库</a:t>
            </a:r>
            <a:r>
              <a:rPr lang="en-US" altLang="zh-CN" sz="2000">
                <a:latin typeface="Courier New" pitchFamily="49" charset="0"/>
              </a:rPr>
              <a:t>2</a:t>
            </a:r>
          </a:p>
        </p:txBody>
      </p:sp>
      <p:sp>
        <p:nvSpPr>
          <p:cNvPr id="35950" name="Text Box 119"/>
          <p:cNvSpPr txBox="1">
            <a:spLocks noChangeArrowheads="1"/>
          </p:cNvSpPr>
          <p:nvPr/>
        </p:nvSpPr>
        <p:spPr bwMode="auto">
          <a:xfrm>
            <a:off x="1447800" y="1524000"/>
            <a:ext cx="1143000" cy="366713"/>
          </a:xfrm>
          <a:prstGeom prst="rect">
            <a:avLst/>
          </a:prstGeom>
          <a:noFill/>
          <a:ln w="3175" algn="ctr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拆分字段</a:t>
            </a:r>
          </a:p>
        </p:txBody>
      </p:sp>
      <p:sp>
        <p:nvSpPr>
          <p:cNvPr id="35951" name="Line 120"/>
          <p:cNvSpPr>
            <a:spLocks noChangeShapeType="1"/>
          </p:cNvSpPr>
          <p:nvPr/>
        </p:nvSpPr>
        <p:spPr bwMode="auto">
          <a:xfrm flipH="1">
            <a:off x="1905000" y="1905000"/>
            <a:ext cx="152400" cy="30480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水平拆分</a:t>
            </a:r>
          </a:p>
        </p:txBody>
      </p:sp>
      <p:graphicFrame>
        <p:nvGraphicFramePr>
          <p:cNvPr id="314371" name="Group 3"/>
          <p:cNvGraphicFramePr>
            <a:graphicFrameLocks noGrp="1"/>
          </p:cNvGraphicFramePr>
          <p:nvPr>
            <p:ph idx="1"/>
          </p:nvPr>
        </p:nvGraphicFramePr>
        <p:xfrm>
          <a:off x="660400" y="2233613"/>
          <a:ext cx="2768600" cy="316992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413" name="Group 45"/>
          <p:cNvGraphicFramePr>
            <a:graphicFrameLocks noGrp="1"/>
          </p:cNvGraphicFramePr>
          <p:nvPr/>
        </p:nvGraphicFramePr>
        <p:xfrm>
          <a:off x="5807075" y="1984375"/>
          <a:ext cx="2574925" cy="1828800"/>
        </p:xfrm>
        <a:graphic>
          <a:graphicData uri="http://schemas.openxmlformats.org/drawingml/2006/table">
            <a:tbl>
              <a:tblPr/>
              <a:tblGrid>
                <a:gridCol w="466725"/>
                <a:gridCol w="1377950"/>
                <a:gridCol w="7302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pavarotti17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443" name="Group 75"/>
          <p:cNvGraphicFramePr>
            <a:graphicFrameLocks noGrp="1"/>
          </p:cNvGraphicFramePr>
          <p:nvPr/>
        </p:nvGraphicFramePr>
        <p:xfrm>
          <a:off x="5791200" y="4514850"/>
          <a:ext cx="2768600" cy="158496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abcd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956" name="AutoShape 101"/>
          <p:cNvSpPr>
            <a:spLocks noChangeArrowheads="1"/>
          </p:cNvSpPr>
          <p:nvPr/>
        </p:nvSpPr>
        <p:spPr bwMode="auto">
          <a:xfrm>
            <a:off x="5562600" y="1524000"/>
            <a:ext cx="3124200" cy="2590800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957" name="AutoShape 102"/>
          <p:cNvSpPr>
            <a:spLocks noChangeArrowheads="1"/>
          </p:cNvSpPr>
          <p:nvPr/>
        </p:nvSpPr>
        <p:spPr bwMode="auto">
          <a:xfrm>
            <a:off x="5562600" y="4191000"/>
            <a:ext cx="3200400" cy="2209800"/>
          </a:xfrm>
          <a:prstGeom prst="flowChartMagneticDisk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958" name="Rectangle 103"/>
          <p:cNvSpPr>
            <a:spLocks noChangeArrowheads="1"/>
          </p:cNvSpPr>
          <p:nvPr/>
        </p:nvSpPr>
        <p:spPr bwMode="auto">
          <a:xfrm rot="2185500">
            <a:off x="4019550" y="4413250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>
                <a:latin typeface="Courier New" pitchFamily="49" charset="0"/>
              </a:rPr>
              <a:t>(abcd)=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2</a:t>
            </a:r>
          </a:p>
        </p:txBody>
      </p:sp>
      <p:sp>
        <p:nvSpPr>
          <p:cNvPr id="36959" name="Rectangle 104"/>
          <p:cNvSpPr>
            <a:spLocks noChangeArrowheads="1"/>
          </p:cNvSpPr>
          <p:nvPr/>
        </p:nvSpPr>
        <p:spPr bwMode="auto">
          <a:xfrm>
            <a:off x="6610350" y="1508125"/>
            <a:ext cx="1162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ourier New" pitchFamily="49" charset="0"/>
              </a:rPr>
              <a:t>库</a:t>
            </a:r>
            <a:r>
              <a:rPr lang="en-US" altLang="zh-CN" sz="2000">
                <a:latin typeface="Courier New" pitchFamily="49" charset="0"/>
              </a:rPr>
              <a:t>1</a:t>
            </a:r>
          </a:p>
        </p:txBody>
      </p:sp>
      <p:sp>
        <p:nvSpPr>
          <p:cNvPr id="36960" name="Rectangle 105"/>
          <p:cNvSpPr>
            <a:spLocks noChangeArrowheads="1"/>
          </p:cNvSpPr>
          <p:nvPr/>
        </p:nvSpPr>
        <p:spPr bwMode="auto">
          <a:xfrm>
            <a:off x="6610350" y="4175125"/>
            <a:ext cx="1162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>
                <a:latin typeface="Courier New" pitchFamily="49" charset="0"/>
              </a:rPr>
              <a:t>库</a:t>
            </a:r>
            <a:r>
              <a:rPr lang="en-US" altLang="zh-CN" sz="2000">
                <a:latin typeface="Courier New" pitchFamily="49" charset="0"/>
              </a:rPr>
              <a:t>2</a:t>
            </a:r>
          </a:p>
        </p:txBody>
      </p:sp>
      <p:sp>
        <p:nvSpPr>
          <p:cNvPr id="36961" name="Text Box 106"/>
          <p:cNvSpPr txBox="1">
            <a:spLocks noChangeArrowheads="1"/>
          </p:cNvSpPr>
          <p:nvPr/>
        </p:nvSpPr>
        <p:spPr bwMode="auto">
          <a:xfrm>
            <a:off x="1447800" y="1524000"/>
            <a:ext cx="1143000" cy="366713"/>
          </a:xfrm>
          <a:prstGeom prst="rect">
            <a:avLst/>
          </a:prstGeom>
          <a:noFill/>
          <a:ln w="3175" algn="ctr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拆分字段</a:t>
            </a:r>
          </a:p>
        </p:txBody>
      </p:sp>
      <p:sp>
        <p:nvSpPr>
          <p:cNvPr id="36962" name="Line 107"/>
          <p:cNvSpPr>
            <a:spLocks noChangeShapeType="1"/>
          </p:cNvSpPr>
          <p:nvPr/>
        </p:nvSpPr>
        <p:spPr bwMode="auto">
          <a:xfrm flipH="1">
            <a:off x="1905000" y="1905000"/>
            <a:ext cx="152400" cy="30480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3" name="Line 108"/>
          <p:cNvSpPr>
            <a:spLocks noChangeShapeType="1"/>
          </p:cNvSpPr>
          <p:nvPr/>
        </p:nvSpPr>
        <p:spPr bwMode="auto">
          <a:xfrm flipV="1">
            <a:off x="3429000" y="2514600"/>
            <a:ext cx="23622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4" name="Line 109"/>
          <p:cNvSpPr>
            <a:spLocks noChangeShapeType="1"/>
          </p:cNvSpPr>
          <p:nvPr/>
        </p:nvSpPr>
        <p:spPr bwMode="auto">
          <a:xfrm flipV="1">
            <a:off x="3429000" y="2895600"/>
            <a:ext cx="23622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5" name="Line 110"/>
          <p:cNvSpPr>
            <a:spLocks noChangeShapeType="1"/>
          </p:cNvSpPr>
          <p:nvPr/>
        </p:nvSpPr>
        <p:spPr bwMode="auto">
          <a:xfrm flipV="1">
            <a:off x="3429000" y="3276600"/>
            <a:ext cx="23622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6" name="Line 111"/>
          <p:cNvSpPr>
            <a:spLocks noChangeShapeType="1"/>
          </p:cNvSpPr>
          <p:nvPr/>
        </p:nvSpPr>
        <p:spPr bwMode="auto">
          <a:xfrm flipV="1">
            <a:off x="3429000" y="3657600"/>
            <a:ext cx="2362200" cy="1143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7" name="Line 112"/>
          <p:cNvSpPr>
            <a:spLocks noChangeShapeType="1"/>
          </p:cNvSpPr>
          <p:nvPr/>
        </p:nvSpPr>
        <p:spPr bwMode="auto">
          <a:xfrm>
            <a:off x="3429000" y="3276600"/>
            <a:ext cx="2362200" cy="1828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8" name="Line 113"/>
          <p:cNvSpPr>
            <a:spLocks noChangeShapeType="1"/>
          </p:cNvSpPr>
          <p:nvPr/>
        </p:nvSpPr>
        <p:spPr bwMode="auto">
          <a:xfrm>
            <a:off x="3429000" y="4419600"/>
            <a:ext cx="2362200" cy="1143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9" name="Line 114"/>
          <p:cNvSpPr>
            <a:spLocks noChangeShapeType="1"/>
          </p:cNvSpPr>
          <p:nvPr/>
        </p:nvSpPr>
        <p:spPr bwMode="auto">
          <a:xfrm>
            <a:off x="3429000" y="5181600"/>
            <a:ext cx="23622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70" name="Rectangle 115"/>
          <p:cNvSpPr>
            <a:spLocks noChangeArrowheads="1"/>
          </p:cNvSpPr>
          <p:nvPr/>
        </p:nvSpPr>
        <p:spPr bwMode="auto">
          <a:xfrm rot="-406361">
            <a:off x="3336925" y="2443163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>
                <a:latin typeface="Courier New" pitchFamily="49" charset="0"/>
              </a:rPr>
              <a:t>(pavarotti17)=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6971" name="Rectangle 116"/>
          <p:cNvSpPr>
            <a:spLocks noChangeArrowheads="1"/>
          </p:cNvSpPr>
          <p:nvPr/>
        </p:nvSpPr>
        <p:spPr bwMode="auto">
          <a:xfrm rot="-955059">
            <a:off x="3360738" y="2938463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>
                <a:latin typeface="Courier New" pitchFamily="49" charset="0"/>
              </a:rPr>
              <a:t>(test1234)=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6972" name="Rectangle 117"/>
          <p:cNvSpPr>
            <a:spLocks noChangeArrowheads="1"/>
          </p:cNvSpPr>
          <p:nvPr/>
        </p:nvSpPr>
        <p:spPr bwMode="auto">
          <a:xfrm rot="-955059">
            <a:off x="3360738" y="3427413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>
                <a:latin typeface="Courier New" pitchFamily="49" charset="0"/>
              </a:rPr>
              <a:t>(test1234)=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6973" name="Rectangle 118"/>
          <p:cNvSpPr>
            <a:spLocks noChangeArrowheads="1"/>
          </p:cNvSpPr>
          <p:nvPr/>
        </p:nvSpPr>
        <p:spPr bwMode="auto">
          <a:xfrm rot="-1553140">
            <a:off x="3365500" y="3927475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>
                <a:latin typeface="Courier New" pitchFamily="49" charset="0"/>
              </a:rPr>
              <a:t>(pavarotti17)=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1</a:t>
            </a:r>
          </a:p>
        </p:txBody>
      </p:sp>
      <p:sp>
        <p:nvSpPr>
          <p:cNvPr id="36974" name="Rectangle 119"/>
          <p:cNvSpPr>
            <a:spLocks noChangeArrowheads="1"/>
          </p:cNvSpPr>
          <p:nvPr/>
        </p:nvSpPr>
        <p:spPr bwMode="auto">
          <a:xfrm rot="1028098">
            <a:off x="3343275" y="5256213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>
                <a:latin typeface="Courier New" pitchFamily="49" charset="0"/>
              </a:rPr>
              <a:t>(abcd)=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2</a:t>
            </a:r>
          </a:p>
        </p:txBody>
      </p:sp>
      <p:sp>
        <p:nvSpPr>
          <p:cNvPr id="36975" name="Rectangle 120"/>
          <p:cNvSpPr>
            <a:spLocks noChangeArrowheads="1"/>
          </p:cNvSpPr>
          <p:nvPr/>
        </p:nvSpPr>
        <p:spPr bwMode="auto">
          <a:xfrm rot="1579897">
            <a:off x="3643313" y="4797425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>
                <a:latin typeface="Courier New" pitchFamily="49" charset="0"/>
              </a:rPr>
              <a:t>(abcd)=</a:t>
            </a:r>
            <a:r>
              <a:rPr lang="zh-CN" altLang="en-US" sz="1600">
                <a:latin typeface="Courier New" pitchFamily="49" charset="0"/>
              </a:rPr>
              <a:t>库</a:t>
            </a:r>
            <a:r>
              <a:rPr lang="en-US" altLang="zh-CN" sz="1600">
                <a:latin typeface="Courier New" pitchFamily="49" charset="0"/>
              </a:rPr>
              <a:t>2</a:t>
            </a:r>
          </a:p>
        </p:txBody>
      </p:sp>
      <p:sp>
        <p:nvSpPr>
          <p:cNvPr id="36976" name="Text Box 121"/>
          <p:cNvSpPr txBox="1">
            <a:spLocks noChangeArrowheads="1"/>
          </p:cNvSpPr>
          <p:nvPr/>
        </p:nvSpPr>
        <p:spPr bwMode="auto">
          <a:xfrm>
            <a:off x="3429000" y="1524000"/>
            <a:ext cx="1143000" cy="366713"/>
          </a:xfrm>
          <a:prstGeom prst="rect">
            <a:avLst/>
          </a:prstGeom>
          <a:noFill/>
          <a:ln w="31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路由算法</a:t>
            </a:r>
          </a:p>
        </p:txBody>
      </p:sp>
      <p:sp>
        <p:nvSpPr>
          <p:cNvPr id="36977" name="Line 122"/>
          <p:cNvSpPr>
            <a:spLocks noChangeShapeType="1"/>
          </p:cNvSpPr>
          <p:nvPr/>
        </p:nvSpPr>
        <p:spPr bwMode="auto">
          <a:xfrm flipH="1">
            <a:off x="3581400" y="1905000"/>
            <a:ext cx="228600" cy="762000"/>
          </a:xfrm>
          <a:prstGeom prst="line">
            <a:avLst/>
          </a:prstGeom>
          <a:noFill/>
          <a:ln w="31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路由算法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295400" y="16764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ourier New" pitchFamily="49" charset="0"/>
              </a:rPr>
              <a:t>pavarotti17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 rot="-406361">
            <a:off x="3336925" y="2443163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>
                <a:latin typeface="Courier New" pitchFamily="49" charset="0"/>
              </a:rPr>
              <a:t>(pavarotti17)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Courier New" pitchFamily="49" charset="0"/>
              </a:rPr>
              <a:t>库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路由算法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1295400" y="16764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</a:rPr>
              <a:t>pavarott</a:t>
            </a:r>
            <a:r>
              <a:rPr lang="en-US" altLang="zh-CN" sz="2000">
                <a:solidFill>
                  <a:srgbClr val="969696"/>
                </a:solidFill>
                <a:latin typeface="Courier New" pitchFamily="49" charset="0"/>
              </a:rPr>
              <a:t>i17</a:t>
            </a:r>
          </a:p>
        </p:txBody>
      </p:sp>
      <p:sp>
        <p:nvSpPr>
          <p:cNvPr id="38915" name="AutoShape 4"/>
          <p:cNvSpPr>
            <a:spLocks/>
          </p:cNvSpPr>
          <p:nvPr/>
        </p:nvSpPr>
        <p:spPr bwMode="auto">
          <a:xfrm rot="-5400000">
            <a:off x="1905000" y="16002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295400" y="2193925"/>
            <a:ext cx="1447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部分截取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533400" y="1676400"/>
            <a:ext cx="5181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Courier New" pitchFamily="49" charset="0"/>
              </a:rPr>
              <a:t>hash(        ) = 3170972965401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路由算法</a:t>
            </a:r>
          </a:p>
        </p:txBody>
      </p:sp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086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</a:rPr>
              <a:t>hash(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</a:rPr>
              <a:t>pavarott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</a:rPr>
              <a:t>) =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</a:rPr>
              <a:t>3170972965401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</a:rPr>
              <a:t>% 1024 =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537</a:t>
            </a:r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>
            <a:off x="990600" y="28956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7467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0                                                                                                                                    1023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9941" name="AutoShape 6"/>
          <p:cNvSpPr>
            <a:spLocks/>
          </p:cNvSpPr>
          <p:nvPr/>
        </p:nvSpPr>
        <p:spPr bwMode="auto">
          <a:xfrm rot="5400000">
            <a:off x="4343400" y="-1371600"/>
            <a:ext cx="609600" cy="7315200"/>
          </a:xfrm>
          <a:prstGeom prst="leftBrace">
            <a:avLst>
              <a:gd name="adj1" fmla="val 100000"/>
              <a:gd name="adj2" fmla="val 3172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微软雅黑"/>
                <a:cs typeface="微软雅黑"/>
              </a:rPr>
              <a:t>路由算法</a:t>
            </a:r>
          </a:p>
        </p:txBody>
      </p:sp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086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</a:rPr>
              <a:t>hash(</a:t>
            </a:r>
            <a:r>
              <a:rPr lang="en-US" altLang="zh-CN" sz="2000" dirty="0" err="1">
                <a:solidFill>
                  <a:schemeClr val="bg2"/>
                </a:solidFill>
                <a:latin typeface="Courier New" pitchFamily="49" charset="0"/>
              </a:rPr>
              <a:t>pavarott</a:t>
            </a:r>
            <a:r>
              <a:rPr lang="en-US" altLang="zh-CN" sz="2000" dirty="0">
                <a:solidFill>
                  <a:schemeClr val="bg2"/>
                </a:solidFill>
                <a:latin typeface="Courier New" pitchFamily="49" charset="0"/>
              </a:rPr>
              <a:t>) =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</a:rPr>
              <a:t>3170972965401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</a:rPr>
              <a:t>% 1024 =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537</a:t>
            </a:r>
          </a:p>
        </p:txBody>
      </p:sp>
      <p:sp>
        <p:nvSpPr>
          <p:cNvPr id="40963" name="Line 4"/>
          <p:cNvSpPr>
            <a:spLocks noChangeShapeType="1"/>
          </p:cNvSpPr>
          <p:nvPr/>
        </p:nvSpPr>
        <p:spPr bwMode="auto">
          <a:xfrm>
            <a:off x="990600" y="28956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0                           255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8305800" y="2438400"/>
            <a:ext cx="0" cy="3200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>
            <a:off x="6477000" y="2438400"/>
            <a:ext cx="0" cy="32004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4648200" y="2438400"/>
            <a:ext cx="0" cy="3276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>
            <a:off x="2819400" y="2438400"/>
            <a:ext cx="0" cy="33528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>
            <a:off x="990600" y="2438400"/>
            <a:ext cx="0" cy="3276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27432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256                       511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45720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512                       767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6400800" y="2514600"/>
            <a:ext cx="1981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768                     1023</a:t>
            </a:r>
            <a:endParaRPr lang="en-US" altLang="zh-CN" sz="16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0973" name="Text Box 14"/>
          <p:cNvSpPr txBox="1">
            <a:spLocks noChangeArrowheads="1"/>
          </p:cNvSpPr>
          <p:nvPr/>
        </p:nvSpPr>
        <p:spPr bwMode="auto">
          <a:xfrm>
            <a:off x="7086600" y="29718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256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 flipH="1">
            <a:off x="6477000" y="3200400"/>
            <a:ext cx="609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16"/>
          <p:cNvSpPr>
            <a:spLocks noChangeShapeType="1"/>
          </p:cNvSpPr>
          <p:nvPr/>
        </p:nvSpPr>
        <p:spPr bwMode="auto">
          <a:xfrm>
            <a:off x="7772400" y="3200400"/>
            <a:ext cx="5334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Text Box 17"/>
          <p:cNvSpPr txBox="1">
            <a:spLocks noChangeArrowheads="1"/>
          </p:cNvSpPr>
          <p:nvPr/>
        </p:nvSpPr>
        <p:spPr bwMode="auto">
          <a:xfrm>
            <a:off x="5257800" y="29718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256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40977" name="Line 18"/>
          <p:cNvSpPr>
            <a:spLocks noChangeShapeType="1"/>
          </p:cNvSpPr>
          <p:nvPr/>
        </p:nvSpPr>
        <p:spPr bwMode="auto">
          <a:xfrm flipH="1">
            <a:off x="4648200" y="3200400"/>
            <a:ext cx="6858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Line 19"/>
          <p:cNvSpPr>
            <a:spLocks noChangeShapeType="1"/>
          </p:cNvSpPr>
          <p:nvPr/>
        </p:nvSpPr>
        <p:spPr bwMode="auto">
          <a:xfrm>
            <a:off x="5943600" y="3200400"/>
            <a:ext cx="5334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Text Box 20"/>
          <p:cNvSpPr txBox="1">
            <a:spLocks noChangeArrowheads="1"/>
          </p:cNvSpPr>
          <p:nvPr/>
        </p:nvSpPr>
        <p:spPr bwMode="auto">
          <a:xfrm>
            <a:off x="3429000" y="29718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256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40980" name="Line 21"/>
          <p:cNvSpPr>
            <a:spLocks noChangeShapeType="1"/>
          </p:cNvSpPr>
          <p:nvPr/>
        </p:nvSpPr>
        <p:spPr bwMode="auto">
          <a:xfrm flipH="1">
            <a:off x="2819400" y="3200400"/>
            <a:ext cx="609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Line 22"/>
          <p:cNvSpPr>
            <a:spLocks noChangeShapeType="1"/>
          </p:cNvSpPr>
          <p:nvPr/>
        </p:nvSpPr>
        <p:spPr bwMode="auto">
          <a:xfrm>
            <a:off x="4114800" y="3200400"/>
            <a:ext cx="5334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Text Box 23"/>
          <p:cNvSpPr txBox="1">
            <a:spLocks noChangeArrowheads="1"/>
          </p:cNvSpPr>
          <p:nvPr/>
        </p:nvSpPr>
        <p:spPr bwMode="auto">
          <a:xfrm>
            <a:off x="1524000" y="29718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256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40983" name="Line 24"/>
          <p:cNvSpPr>
            <a:spLocks noChangeShapeType="1"/>
          </p:cNvSpPr>
          <p:nvPr/>
        </p:nvSpPr>
        <p:spPr bwMode="auto">
          <a:xfrm flipH="1">
            <a:off x="990600" y="3200400"/>
            <a:ext cx="609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Line 25"/>
          <p:cNvSpPr>
            <a:spLocks noChangeShapeType="1"/>
          </p:cNvSpPr>
          <p:nvPr/>
        </p:nvSpPr>
        <p:spPr bwMode="auto">
          <a:xfrm>
            <a:off x="2209800" y="3200400"/>
            <a:ext cx="609600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AutoShape 26"/>
          <p:cNvSpPr>
            <a:spLocks noChangeArrowheads="1"/>
          </p:cNvSpPr>
          <p:nvPr/>
        </p:nvSpPr>
        <p:spPr bwMode="auto">
          <a:xfrm>
            <a:off x="12192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0986" name="Text Box 27"/>
          <p:cNvSpPr txBox="1">
            <a:spLocks noChangeArrowheads="1"/>
          </p:cNvSpPr>
          <p:nvPr/>
        </p:nvSpPr>
        <p:spPr bwMode="auto">
          <a:xfrm>
            <a:off x="10668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1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7" name="AutoShape 28"/>
          <p:cNvSpPr>
            <a:spLocks noChangeArrowheads="1"/>
          </p:cNvSpPr>
          <p:nvPr/>
        </p:nvSpPr>
        <p:spPr bwMode="auto">
          <a:xfrm>
            <a:off x="31242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29718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2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9" name="AutoShape 30"/>
          <p:cNvSpPr>
            <a:spLocks noChangeArrowheads="1"/>
          </p:cNvSpPr>
          <p:nvPr/>
        </p:nvSpPr>
        <p:spPr bwMode="auto">
          <a:xfrm>
            <a:off x="49530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0990" name="Text Box 31"/>
          <p:cNvSpPr txBox="1">
            <a:spLocks noChangeArrowheads="1"/>
          </p:cNvSpPr>
          <p:nvPr/>
        </p:nvSpPr>
        <p:spPr bwMode="auto">
          <a:xfrm>
            <a:off x="48006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3</a:t>
            </a:r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91" name="AutoShape 32"/>
          <p:cNvSpPr>
            <a:spLocks noChangeArrowheads="1"/>
          </p:cNvSpPr>
          <p:nvPr/>
        </p:nvSpPr>
        <p:spPr bwMode="auto">
          <a:xfrm>
            <a:off x="6781800" y="4648200"/>
            <a:ext cx="1295400" cy="9906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0992" name="Text Box 33"/>
          <p:cNvSpPr txBox="1">
            <a:spLocks noChangeArrowheads="1"/>
          </p:cNvSpPr>
          <p:nvPr/>
        </p:nvSpPr>
        <p:spPr bwMode="auto">
          <a:xfrm>
            <a:off x="6629400" y="4708525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分库</a:t>
            </a:r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0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5940</TotalTime>
  <Words>654</Words>
  <Application>Microsoft Office PowerPoint</Application>
  <PresentationFormat>全屏显示(4:3)</PresentationFormat>
  <Paragraphs>393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PowerPoint 演示文稿</vt:lpstr>
      <vt:lpstr>水平拆分</vt:lpstr>
      <vt:lpstr>水平拆分</vt:lpstr>
      <vt:lpstr>水平拆分</vt:lpstr>
      <vt:lpstr>水平拆分</vt:lpstr>
      <vt:lpstr>路由算法</vt:lpstr>
      <vt:lpstr>路由算法</vt:lpstr>
      <vt:lpstr>路由算法</vt:lpstr>
      <vt:lpstr>路由算法</vt:lpstr>
      <vt:lpstr>路由算法</vt:lpstr>
      <vt:lpstr>路由算法——扩容</vt:lpstr>
      <vt:lpstr>路由算法——扩容</vt:lpstr>
      <vt:lpstr>路由算法——非均匀分布</vt:lpstr>
      <vt:lpstr>拆分表的数据访问——SQL转发</vt:lpstr>
      <vt:lpstr>si的策略</vt:lpstr>
      <vt:lpstr>后台数据访问逻辑层次</vt:lpstr>
      <vt:lpstr>后台数据访问逻辑层次</vt:lpstr>
      <vt:lpstr>灵活的层间对应关系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shuo.qius</dc:creator>
  <cp:lastModifiedBy>Windows 用户</cp:lastModifiedBy>
  <cp:revision>2259</cp:revision>
  <cp:lastPrinted>1601-01-01T00:00:00Z</cp:lastPrinted>
  <dcterms:created xsi:type="dcterms:W3CDTF">2011-09-12T05:13:31Z</dcterms:created>
  <dcterms:modified xsi:type="dcterms:W3CDTF">2014-07-05T08:49:28Z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