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A097-1574-35DA-AA03-0CA7776A1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621280"/>
            <a:ext cx="7388352" cy="3076277"/>
          </a:xfrm>
        </p:spPr>
        <p:txBody>
          <a:bodyPr>
            <a:normAutofit/>
          </a:bodyPr>
          <a:lstStyle/>
          <a:p>
            <a:r>
              <a:rPr lang="en-US" dirty="0"/>
              <a:t>FIS Global:</a:t>
            </a:r>
            <a:br>
              <a:rPr lang="en-US" dirty="0"/>
            </a:br>
            <a:r>
              <a:rPr lang="en-US" sz="5400" dirty="0"/>
              <a:t>Expense Management </a:t>
            </a:r>
            <a:br>
              <a:rPr lang="en-US" sz="5400" dirty="0"/>
            </a:br>
            <a:br>
              <a:rPr lang="en-US" sz="5400" dirty="0"/>
            </a:br>
            <a:r>
              <a:rPr lang="en-US" sz="1800" dirty="0"/>
              <a:t>Power BI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4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0EA-DD84-95A9-4E57-BB123C6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AB3D-2DF1-6CC9-9DE2-851510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dashboard is designed to serve as a tool for finance and operations teams to monitor and manage organizational expenses by understanding where funds are spent and identify opportunities for better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301972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009-14AD-91A8-C2A8-3A1812EC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3DFF-72DF-84C1-38A6-EEFBBF12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into sections for overview of metrics, time-based category analysis, and detailed breakdowns</a:t>
            </a:r>
          </a:p>
          <a:p>
            <a:r>
              <a:rPr lang="en-US" dirty="0"/>
              <a:t>Top Row: High-level KPIs:</a:t>
            </a:r>
          </a:p>
          <a:p>
            <a:pPr lvl="1"/>
            <a:r>
              <a:rPr lang="en-US" dirty="0"/>
              <a:t>Total Budget: Only 2024 data</a:t>
            </a:r>
          </a:p>
          <a:p>
            <a:pPr lvl="1"/>
            <a:r>
              <a:rPr lang="en-US" dirty="0"/>
              <a:t>Total Expenses: January – May 2023 &amp; 2024</a:t>
            </a:r>
          </a:p>
          <a:p>
            <a:pPr lvl="2"/>
            <a:r>
              <a:rPr lang="en-US" dirty="0"/>
              <a:t>Quick snapshot of organizational spend</a:t>
            </a:r>
          </a:p>
          <a:p>
            <a:pPr lvl="1"/>
            <a:r>
              <a:rPr lang="en-US" dirty="0"/>
              <a:t>Percent of Budget: Total Expenses / Total Budget</a:t>
            </a:r>
          </a:p>
          <a:p>
            <a:pPr lvl="2"/>
            <a:r>
              <a:rPr lang="en-US" dirty="0"/>
              <a:t>Helps show how much of the budget has been used</a:t>
            </a:r>
          </a:p>
        </p:txBody>
      </p:sp>
    </p:spTree>
    <p:extLst>
      <p:ext uri="{BB962C8B-B14F-4D97-AF65-F5344CB8AC3E}">
        <p14:creationId xmlns:p14="http://schemas.microsoft.com/office/powerpoint/2010/main" val="269091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436B-3122-B505-6A73-E0F9D1A7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Expense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D417-8B6E-CF4B-2BBC-170EC963BE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Expenses by Expense Group:</a:t>
            </a:r>
          </a:p>
          <a:p>
            <a:pPr lvl="1"/>
            <a:r>
              <a:rPr lang="en-US" dirty="0"/>
              <a:t>Displays the distribution of expenses across different categories with a prior year-month and current year-month comparison</a:t>
            </a:r>
          </a:p>
          <a:p>
            <a:pPr lvl="1"/>
            <a:r>
              <a:rPr lang="en-US" dirty="0"/>
              <a:t>This quickly identifies monthly spend and the categories accounting for high spend in each month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DB8F3-A6CD-F13A-5620-BDF0814B43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Quarterly Expenses by Category:</a:t>
            </a:r>
          </a:p>
          <a:p>
            <a:pPr lvl="1"/>
            <a:r>
              <a:rPr lang="en-US" dirty="0"/>
              <a:t>Displays the category group, year comparison, rep line category and manager with a breakout by quarter</a:t>
            </a:r>
          </a:p>
          <a:p>
            <a:r>
              <a:rPr lang="en-US" dirty="0"/>
              <a:t>Quarterly Expenses by Employee:</a:t>
            </a:r>
          </a:p>
          <a:p>
            <a:pPr lvl="1"/>
            <a:r>
              <a:rPr lang="en-US" dirty="0"/>
              <a:t>Displays similar information with a quicker view to identify manager spend by quarter</a:t>
            </a:r>
          </a:p>
        </p:txBody>
      </p:sp>
    </p:spTree>
    <p:extLst>
      <p:ext uri="{BB962C8B-B14F-4D97-AF65-F5344CB8AC3E}">
        <p14:creationId xmlns:p14="http://schemas.microsoft.com/office/powerpoint/2010/main" val="390360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5D70-17D6-65DA-3793-0CD25A78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Expense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4E1D5-3E0D-341F-FDF8-96A3E91E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Quarterly Budget by Manager – 2024</a:t>
            </a:r>
          </a:p>
          <a:p>
            <a:pPr lvl="1"/>
            <a:r>
              <a:rPr lang="en-US" dirty="0"/>
              <a:t>Quickly identifies Manager budgets by quarter</a:t>
            </a:r>
          </a:p>
          <a:p>
            <a:pPr lvl="1"/>
            <a:r>
              <a:rPr lang="en-US" dirty="0"/>
              <a:t>Clicking on any of the data points will interact with other visuals in the dashboard to quickly compare budget against spend</a:t>
            </a:r>
          </a:p>
        </p:txBody>
      </p:sp>
    </p:spTree>
    <p:extLst>
      <p:ext uri="{BB962C8B-B14F-4D97-AF65-F5344CB8AC3E}">
        <p14:creationId xmlns:p14="http://schemas.microsoft.com/office/powerpoint/2010/main" val="121396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C918-6B5A-220A-A8AF-C770CA7F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Recommendations: </a:t>
            </a:r>
            <a:br>
              <a:rPr lang="en-US" dirty="0"/>
            </a:br>
            <a:r>
              <a:rPr lang="en-US" sz="2800" dirty="0"/>
              <a:t>Top Categories of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CE65-EABB-F18F-99F2-ED85896E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429555"/>
            <a:ext cx="8948278" cy="50742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Main Drivers of Spend:</a:t>
            </a:r>
          </a:p>
          <a:p>
            <a:pPr lvl="1"/>
            <a:r>
              <a:rPr lang="en-US" dirty="0"/>
              <a:t>Hotel</a:t>
            </a:r>
          </a:p>
          <a:p>
            <a:pPr lvl="2"/>
            <a:r>
              <a:rPr lang="en-US" dirty="0"/>
              <a:t>2023: $3 million</a:t>
            </a:r>
          </a:p>
          <a:p>
            <a:pPr lvl="2"/>
            <a:r>
              <a:rPr lang="en-US" dirty="0"/>
              <a:t>2024: $2.5 million</a:t>
            </a:r>
          </a:p>
          <a:p>
            <a:pPr lvl="1"/>
            <a:r>
              <a:rPr lang="en-US" dirty="0"/>
              <a:t>Airfare</a:t>
            </a:r>
          </a:p>
          <a:p>
            <a:pPr lvl="2"/>
            <a:r>
              <a:rPr lang="en-US" dirty="0"/>
              <a:t>2023: $2.8 million</a:t>
            </a:r>
          </a:p>
          <a:p>
            <a:pPr lvl="2"/>
            <a:r>
              <a:rPr lang="en-US" dirty="0"/>
              <a:t>2024: $2.2 million</a:t>
            </a:r>
          </a:p>
          <a:p>
            <a:pPr lvl="1"/>
            <a:r>
              <a:rPr lang="en-US" dirty="0"/>
              <a:t>Meals</a:t>
            </a:r>
          </a:p>
          <a:p>
            <a:pPr lvl="2"/>
            <a:r>
              <a:rPr lang="en-US" dirty="0"/>
              <a:t>2023: $1.5 million</a:t>
            </a:r>
          </a:p>
          <a:p>
            <a:pPr lvl="2"/>
            <a:r>
              <a:rPr lang="en-US" dirty="0"/>
              <a:t>2024: $1.3 million</a:t>
            </a:r>
          </a:p>
          <a:p>
            <a:pPr lvl="1"/>
            <a:r>
              <a:rPr lang="en-US" dirty="0"/>
              <a:t>Ground Transportation</a:t>
            </a:r>
          </a:p>
          <a:p>
            <a:pPr lvl="2"/>
            <a:r>
              <a:rPr lang="en-US" dirty="0"/>
              <a:t>2023: $800k</a:t>
            </a:r>
          </a:p>
          <a:p>
            <a:pPr lvl="2"/>
            <a:r>
              <a:rPr lang="en-US" dirty="0"/>
              <a:t>2024: $782k</a:t>
            </a:r>
          </a:p>
        </p:txBody>
      </p:sp>
    </p:spTree>
    <p:extLst>
      <p:ext uri="{BB962C8B-B14F-4D97-AF65-F5344CB8AC3E}">
        <p14:creationId xmlns:p14="http://schemas.microsoft.com/office/powerpoint/2010/main" val="166856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199-46D7-5B8E-8C3D-F24AD98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&amp; Recommendations: </a:t>
            </a:r>
            <a:r>
              <a:rPr lang="en-US" sz="2800" dirty="0"/>
              <a:t>Irregularities &amp; Outliers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8673-F259-8164-2E5B-12248B20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2023: $99,503 in unclassified spend</a:t>
            </a:r>
          </a:p>
          <a:p>
            <a:pPr lvl="1"/>
            <a:r>
              <a:rPr lang="en-US" dirty="0"/>
              <a:t>Manager (Level 2) Employee 745: $65k</a:t>
            </a:r>
          </a:p>
          <a:p>
            <a:r>
              <a:rPr lang="en-US" dirty="0"/>
              <a:t>2024: $79,000 in unclassified spend</a:t>
            </a:r>
          </a:p>
          <a:p>
            <a:pPr lvl="1"/>
            <a:r>
              <a:rPr lang="en-US" dirty="0"/>
              <a:t>Manager (Level 2) Employee 745: $51k</a:t>
            </a:r>
          </a:p>
          <a:p>
            <a:r>
              <a:rPr lang="en-US" dirty="0"/>
              <a:t>Data Classification Errors: Hotel Laundry / Dry Cleaning &amp; Hotel Phone</a:t>
            </a:r>
          </a:p>
          <a:p>
            <a:pPr lvl="1"/>
            <a:r>
              <a:rPr lang="en-US" dirty="0"/>
              <a:t>Recommendation: Cleanse and recategorize data errors</a:t>
            </a:r>
          </a:p>
        </p:txBody>
      </p:sp>
    </p:spTree>
    <p:extLst>
      <p:ext uri="{BB962C8B-B14F-4D97-AF65-F5344CB8AC3E}">
        <p14:creationId xmlns:p14="http://schemas.microsoft.com/office/powerpoint/2010/main" val="275710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BE64-947A-5896-1986-EC75A1F0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6F78-2BFD-B210-7080-22B2BEFA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/>
              <a:t>High-cost categories: Hotel, Airfare, Meals, Ground Transportation</a:t>
            </a:r>
            <a:endParaRPr lang="en-US" sz="1600" dirty="0"/>
          </a:p>
          <a:p>
            <a:pPr lvl="1"/>
            <a:r>
              <a:rPr lang="en-US" sz="1600" dirty="0"/>
              <a:t>Negotiate bulk discounts with vendors with focus on airfare fees and taxis (rideshare discounts)</a:t>
            </a:r>
          </a:p>
          <a:p>
            <a:pPr lvl="1"/>
            <a:r>
              <a:rPr lang="en-US" sz="1600" dirty="0"/>
              <a:t>Stricter spending guidelines</a:t>
            </a:r>
          </a:p>
          <a:p>
            <a:r>
              <a:rPr lang="en-US" sz="1800" dirty="0"/>
              <a:t>Managerial Budget Utilization</a:t>
            </a:r>
          </a:p>
          <a:p>
            <a:pPr lvl="1"/>
            <a:r>
              <a:rPr lang="en-US" sz="1600" dirty="0"/>
              <a:t>Granular tracking and explanations for Manager Employee 745</a:t>
            </a:r>
          </a:p>
          <a:p>
            <a:r>
              <a:rPr lang="en-US" sz="1800" dirty="0"/>
              <a:t>Category Benchmarking</a:t>
            </a:r>
          </a:p>
          <a:p>
            <a:pPr lvl="1"/>
            <a:r>
              <a:rPr lang="en-US" sz="1600" dirty="0"/>
              <a:t>Establish company benchmarks for categorial spending to evaluate company spending policy and vendor costs and fees</a:t>
            </a:r>
          </a:p>
          <a:p>
            <a:r>
              <a:rPr lang="en-US" sz="1800" dirty="0"/>
              <a:t>Managerial-level reporting</a:t>
            </a:r>
          </a:p>
          <a:p>
            <a:pPr lvl="1"/>
            <a:r>
              <a:rPr lang="en-US" sz="1600" dirty="0"/>
              <a:t>Dashboard with row-level security for managers to track and monitor spend</a:t>
            </a:r>
          </a:p>
          <a:p>
            <a:r>
              <a:rPr lang="en-US" sz="1800" dirty="0"/>
              <a:t>Company Policy</a:t>
            </a:r>
          </a:p>
          <a:p>
            <a:pPr lvl="1"/>
            <a:r>
              <a:rPr lang="en-US" sz="1600" dirty="0"/>
              <a:t>Evaluate company policies for spending and identify non-compliance via expense-tracking flags </a:t>
            </a:r>
          </a:p>
        </p:txBody>
      </p:sp>
    </p:spTree>
    <p:extLst>
      <p:ext uri="{BB962C8B-B14F-4D97-AF65-F5344CB8AC3E}">
        <p14:creationId xmlns:p14="http://schemas.microsoft.com/office/powerpoint/2010/main" val="157581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9D70-BE01-DCBB-EFB8-8AF21195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|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75C9-8D83-A9F3-EA55-DD2AFCC1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visibility into expense management</a:t>
            </a:r>
          </a:p>
          <a:p>
            <a:r>
              <a:rPr lang="en-US" dirty="0"/>
              <a:t>Future Enhancements:</a:t>
            </a:r>
          </a:p>
          <a:p>
            <a:pPr lvl="1" indent="-344488">
              <a:spcBef>
                <a:spcPts val="1000"/>
              </a:spcBef>
              <a:buClr>
                <a:srgbClr val="8EC0C1"/>
              </a:buCl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Completeness of data for various manager levels and 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updating data model to bucket rep line categories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1" indent="-344488">
              <a:spcBef>
                <a:spcPts val="1000"/>
              </a:spcBef>
              <a:buClr>
                <a:srgbClr val="8EC0C1"/>
              </a:buCl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Outlier detection via scatter plot</a:t>
            </a:r>
          </a:p>
          <a:p>
            <a:pPr lvl="1" indent="-344488">
              <a:spcBef>
                <a:spcPts val="1000"/>
              </a:spcBef>
              <a:buClr>
                <a:srgbClr val="8EC0C1"/>
              </a:buCl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Predictive analytics via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AutoML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(automated machine learning) with Microsoft Fabric</a:t>
            </a:r>
          </a:p>
          <a:p>
            <a:pPr>
              <a:buClr>
                <a:srgbClr val="8EC0C1"/>
              </a:buClr>
              <a:defRPr/>
            </a:pP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Your feedback for continuous improvements is valuable!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98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108</TotalTime>
  <Words>484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FIS Global: Expense Management   Power BI Case Study</vt:lpstr>
      <vt:lpstr>Purpose</vt:lpstr>
      <vt:lpstr>Layout</vt:lpstr>
      <vt:lpstr>Detailed Expense Analysis</vt:lpstr>
      <vt:lpstr>Detailed Expense Analysis</vt:lpstr>
      <vt:lpstr>Insights and Recommendations:  Top Categories of Spend</vt:lpstr>
      <vt:lpstr>Insights &amp; Recommendations: Irregularities &amp; Outliers</vt:lpstr>
      <vt:lpstr>Insights &amp; Recommendations</vt:lpstr>
      <vt:lpstr>Conclusion |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FIS: Power BI Case Study</dc:title>
  <dc:creator>Sy Soni</dc:creator>
  <cp:lastModifiedBy>Sy Soni</cp:lastModifiedBy>
  <cp:revision>10</cp:revision>
  <dcterms:created xsi:type="dcterms:W3CDTF">2024-10-31T14:26:56Z</dcterms:created>
  <dcterms:modified xsi:type="dcterms:W3CDTF">2024-11-01T13:43:59Z</dcterms:modified>
</cp:coreProperties>
</file>