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74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A097-1574-35DA-AA03-0CA7776A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FIS: Power BI Case Study</a:t>
            </a:r>
          </a:p>
        </p:txBody>
      </p:sp>
    </p:spTree>
    <p:extLst>
      <p:ext uri="{BB962C8B-B14F-4D97-AF65-F5344CB8AC3E}">
        <p14:creationId xmlns:p14="http://schemas.microsoft.com/office/powerpoint/2010/main" val="14723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65CC-B080-F16C-77E4-D95D94FF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 vs.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500A6-6184-6AD8-E7F5-18614D84F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927023"/>
              </p:ext>
            </p:extLst>
          </p:nvPr>
        </p:nvGraphicFramePr>
        <p:xfrm>
          <a:off x="2773363" y="2052638"/>
          <a:ext cx="7796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53">
                  <a:extLst>
                    <a:ext uri="{9D8B030D-6E8A-4147-A177-3AD203B41FA5}">
                      <a16:colId xmlns:a16="http://schemas.microsoft.com/office/drawing/2014/main" val="1281615844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2582642615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1959566690"/>
                    </a:ext>
                  </a:extLst>
                </a:gridCol>
                <a:gridCol w="1949053">
                  <a:extLst>
                    <a:ext uri="{9D8B030D-6E8A-4147-A177-3AD203B41FA5}">
                      <a16:colId xmlns:a16="http://schemas.microsoft.com/office/drawing/2014/main" val="749179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of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$9.3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2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$16.2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6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9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C918-6B5A-220A-A8AF-C770CA7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Categories of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CE65-EABB-F18F-99F2-ED85896E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29555"/>
            <a:ext cx="8948278" cy="50742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Main Drivers of Spend:</a:t>
            </a:r>
          </a:p>
          <a:p>
            <a:pPr lvl="1"/>
            <a:r>
              <a:rPr lang="en-US" dirty="0"/>
              <a:t>Hotel</a:t>
            </a:r>
          </a:p>
          <a:p>
            <a:pPr lvl="2"/>
            <a:r>
              <a:rPr lang="en-US" dirty="0"/>
              <a:t>2023: $3 million</a:t>
            </a:r>
          </a:p>
          <a:p>
            <a:pPr lvl="2"/>
            <a:r>
              <a:rPr lang="en-US" dirty="0"/>
              <a:t>2024: $2.5 million</a:t>
            </a:r>
          </a:p>
          <a:p>
            <a:pPr lvl="1"/>
            <a:r>
              <a:rPr lang="en-US" dirty="0"/>
              <a:t>Airfare</a:t>
            </a:r>
          </a:p>
          <a:p>
            <a:pPr lvl="2"/>
            <a:r>
              <a:rPr lang="en-US" dirty="0"/>
              <a:t>2023: $2.8 million</a:t>
            </a:r>
          </a:p>
          <a:p>
            <a:pPr lvl="2"/>
            <a:r>
              <a:rPr lang="en-US" dirty="0"/>
              <a:t>2024: $2.2 million</a:t>
            </a:r>
          </a:p>
          <a:p>
            <a:pPr lvl="1"/>
            <a:r>
              <a:rPr lang="en-US" dirty="0"/>
              <a:t>Meals</a:t>
            </a:r>
          </a:p>
          <a:p>
            <a:pPr lvl="2"/>
            <a:r>
              <a:rPr lang="en-US" dirty="0"/>
              <a:t>2023: $1.5 million</a:t>
            </a:r>
          </a:p>
          <a:p>
            <a:pPr lvl="2"/>
            <a:r>
              <a:rPr lang="en-US" dirty="0"/>
              <a:t>2024: $1.3 million</a:t>
            </a:r>
          </a:p>
          <a:p>
            <a:pPr lvl="1"/>
            <a:r>
              <a:rPr lang="en-US" dirty="0"/>
              <a:t>Ground Transportation</a:t>
            </a:r>
          </a:p>
          <a:p>
            <a:pPr lvl="2"/>
            <a:r>
              <a:rPr lang="en-US" dirty="0"/>
              <a:t>2023: $800k</a:t>
            </a:r>
          </a:p>
          <a:p>
            <a:pPr lvl="2"/>
            <a:r>
              <a:rPr lang="en-US" dirty="0"/>
              <a:t>2024: $782k</a:t>
            </a:r>
          </a:p>
        </p:txBody>
      </p:sp>
    </p:spTree>
    <p:extLst>
      <p:ext uri="{BB962C8B-B14F-4D97-AF65-F5344CB8AC3E}">
        <p14:creationId xmlns:p14="http://schemas.microsoft.com/office/powerpoint/2010/main" val="166856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199-46D7-5B8E-8C3D-F24AD98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Irregularities &amp;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8673-F259-8164-2E5B-12248B20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2023: $99,503 in unclassified spend</a:t>
            </a:r>
          </a:p>
          <a:p>
            <a:pPr lvl="1"/>
            <a:r>
              <a:rPr lang="en-US" dirty="0"/>
              <a:t>Manager (Level 2) Employee 745: $65k</a:t>
            </a:r>
          </a:p>
          <a:p>
            <a:r>
              <a:rPr lang="en-US" dirty="0"/>
              <a:t>2024: $79,000 in unclassified spend</a:t>
            </a:r>
          </a:p>
          <a:p>
            <a:pPr lvl="1"/>
            <a:r>
              <a:rPr lang="en-US" dirty="0"/>
              <a:t>Manager (Level 2) Employee 745: $51k</a:t>
            </a:r>
          </a:p>
          <a:p>
            <a:r>
              <a:rPr lang="en-US" dirty="0"/>
              <a:t>Data Classification Errors: Hotel Laundry / Dry Cleaning &amp; Hotel Phone</a:t>
            </a:r>
          </a:p>
          <a:p>
            <a:pPr lvl="1"/>
            <a:r>
              <a:rPr lang="en-US" dirty="0"/>
              <a:t>Recommendation: Cleanse and recategorize data errors</a:t>
            </a:r>
          </a:p>
        </p:txBody>
      </p:sp>
    </p:spTree>
    <p:extLst>
      <p:ext uri="{BB962C8B-B14F-4D97-AF65-F5344CB8AC3E}">
        <p14:creationId xmlns:p14="http://schemas.microsoft.com/office/powerpoint/2010/main" val="275710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BE64-947A-5896-1986-EC75A1F0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6F78-2BFD-B210-7080-22B2BEFA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/>
              <a:t>High-cost categories: Hotel, Airfare, Meals, Ground Transportation</a:t>
            </a:r>
            <a:endParaRPr lang="en-US" sz="1600" dirty="0"/>
          </a:p>
          <a:p>
            <a:pPr lvl="1"/>
            <a:r>
              <a:rPr lang="en-US" sz="1600" dirty="0"/>
              <a:t>Negotiate bulk discounts with vendors with focus on airfare fees and taxis (rideshare discounts)</a:t>
            </a:r>
          </a:p>
          <a:p>
            <a:pPr lvl="1"/>
            <a:r>
              <a:rPr lang="en-US" sz="1600" dirty="0"/>
              <a:t>Stricter spending guidelines</a:t>
            </a:r>
          </a:p>
          <a:p>
            <a:r>
              <a:rPr lang="en-US" sz="1800" dirty="0"/>
              <a:t>Managerial Budget Utilization</a:t>
            </a:r>
          </a:p>
          <a:p>
            <a:pPr lvl="1"/>
            <a:r>
              <a:rPr lang="en-US" sz="1600" dirty="0"/>
              <a:t>Granular tracking and explanations for Manager Employee 745</a:t>
            </a:r>
          </a:p>
          <a:p>
            <a:r>
              <a:rPr lang="en-US" sz="1800" dirty="0"/>
              <a:t>Category Benchmarking</a:t>
            </a:r>
          </a:p>
          <a:p>
            <a:pPr lvl="1"/>
            <a:r>
              <a:rPr lang="en-US" sz="1600" dirty="0"/>
              <a:t>Establish company benchmarks for categorial spending to evaluate company spending policy and vendor costs and fees</a:t>
            </a:r>
          </a:p>
          <a:p>
            <a:r>
              <a:rPr lang="en-US" sz="1800" dirty="0"/>
              <a:t>Managerial-level reporting</a:t>
            </a:r>
          </a:p>
          <a:p>
            <a:pPr lvl="1"/>
            <a:r>
              <a:rPr lang="en-US" sz="1600" dirty="0"/>
              <a:t>Dashboard with row-level security for managers to track and monitor spend</a:t>
            </a:r>
          </a:p>
          <a:p>
            <a:r>
              <a:rPr lang="en-US" sz="1800" dirty="0"/>
              <a:t>Company Policy</a:t>
            </a:r>
          </a:p>
          <a:p>
            <a:pPr lvl="1"/>
            <a:r>
              <a:rPr lang="en-US" sz="1600" dirty="0"/>
              <a:t>Evaluate company policies for spending and identify non-compliance via expense-tracking flags </a:t>
            </a:r>
          </a:p>
        </p:txBody>
      </p:sp>
    </p:spTree>
    <p:extLst>
      <p:ext uri="{BB962C8B-B14F-4D97-AF65-F5344CB8AC3E}">
        <p14:creationId xmlns:p14="http://schemas.microsoft.com/office/powerpoint/2010/main" val="157581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34</TotalTime>
  <Words>226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FIS: Power BI Case Study</vt:lpstr>
      <vt:lpstr>Spend vs. Budget</vt:lpstr>
      <vt:lpstr>Top Categories of Spend</vt:lpstr>
      <vt:lpstr>Irregularities &amp; Outliers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FIS: Power BI Case Study</dc:title>
  <dc:creator>Sy Soni</dc:creator>
  <cp:lastModifiedBy>Sy Soni</cp:lastModifiedBy>
  <cp:revision>1</cp:revision>
  <dcterms:created xsi:type="dcterms:W3CDTF">2024-10-31T14:26:56Z</dcterms:created>
  <dcterms:modified xsi:type="dcterms:W3CDTF">2024-10-31T15:00:56Z</dcterms:modified>
</cp:coreProperties>
</file>