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3"/>
  </p:normalViewPr>
  <p:slideViewPr>
    <p:cSldViewPr snapToGrid="0">
      <p:cViewPr varScale="1">
        <p:scale>
          <a:sx n="156" d="100"/>
          <a:sy n="156" d="100"/>
        </p:scale>
        <p:origin x="21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53a8be0d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53a8be0d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YUHAN: </a:t>
            </a:r>
            <a:r>
              <a:rPr lang="en"/>
              <a:t>What were our goals/what did we try to answer in this workshop?</a:t>
            </a:r>
            <a:endParaRPr/>
          </a:p>
          <a:p>
            <a:pPr marL="0" lvl="0" indent="0" algn="l" rtl="0">
              <a:spcBef>
                <a:spcPts val="0"/>
              </a:spcBef>
              <a:spcAft>
                <a:spcPts val="0"/>
              </a:spcAft>
              <a:buNone/>
            </a:pPr>
            <a:r>
              <a:rPr lang="en"/>
              <a:t>Coming into this workshop, none of us had any experience with textiles, and now we are able to describe machine learning methods and how it fits in with patterns and textiles.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53a8be0d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53a8be0d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MEL: </a:t>
            </a:r>
            <a:r>
              <a:rPr lang="en"/>
              <a:t>Weaving is one of oldest forms of textile production in human history, dating back as early as the paleolithic era.</a:t>
            </a:r>
            <a:endParaRPr/>
          </a:p>
          <a:p>
            <a:pPr marL="0" lvl="0" indent="0" algn="l" rtl="0">
              <a:spcBef>
                <a:spcPts val="0"/>
              </a:spcBef>
              <a:spcAft>
                <a:spcPts val="0"/>
              </a:spcAft>
              <a:buNone/>
            </a:pPr>
            <a:r>
              <a:rPr lang="en"/>
              <a:t>We are looking at it as a composite of matrices fundamentally represented as binaries (over=1, under=0)</a:t>
            </a:r>
            <a:endParaRPr/>
          </a:p>
          <a:p>
            <a:pPr marL="0" lvl="0" indent="0" algn="l" rtl="0">
              <a:spcBef>
                <a:spcPts val="0"/>
              </a:spcBef>
              <a:spcAft>
                <a:spcPts val="0"/>
              </a:spcAft>
              <a:buNone/>
            </a:pPr>
            <a:r>
              <a:rPr lang="en"/>
              <a:t>Weaving drafts are essentially 2D neural networks</a:t>
            </a:r>
            <a:endParaRPr/>
          </a:p>
          <a:p>
            <a:pPr marL="0" lvl="0" indent="0" algn="l" rtl="0">
              <a:spcBef>
                <a:spcPts val="0"/>
              </a:spcBef>
              <a:spcAft>
                <a:spcPts val="0"/>
              </a:spcAft>
              <a:buNone/>
            </a:pPr>
            <a:r>
              <a:rPr lang="en" b="1"/>
              <a:t>CLICK PICTURE</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53a8be0d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53a8be0d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TARA: </a:t>
            </a:r>
            <a:r>
              <a:rPr lang="en"/>
              <a:t>Machine learning aims to find meaningful patterns in data. But how do we understand this using textiles?</a:t>
            </a:r>
            <a:endParaRPr/>
          </a:p>
          <a:p>
            <a:pPr marL="0" lvl="0" indent="0" algn="l" rtl="0">
              <a:spcBef>
                <a:spcPts val="0"/>
              </a:spcBef>
              <a:spcAft>
                <a:spcPts val="0"/>
              </a:spcAft>
              <a:buNone/>
            </a:pPr>
            <a:r>
              <a:rPr lang="en"/>
              <a:t>Patterns interact, creating indistinguishable data; but can a machine learn how to do this? Researchers can use matrix factorization to deconstruct convoluted patterns.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53a8be0d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53a8be0d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Yuhan: </a:t>
            </a:r>
            <a:r>
              <a:rPr lang="en"/>
              <a:t>Our goal was to create some level of pattern interference which would allow us to better visualize challenges in machine learning.</a:t>
            </a:r>
            <a:endParaRPr/>
          </a:p>
          <a:p>
            <a:pPr marL="0" lvl="0" indent="0" algn="l" rtl="0">
              <a:spcBef>
                <a:spcPts val="0"/>
              </a:spcBef>
              <a:spcAft>
                <a:spcPts val="0"/>
              </a:spcAft>
              <a:buNone/>
            </a:pPr>
            <a:r>
              <a:rPr lang="en"/>
              <a:t>This weekend, we drew out our pattern interference designs, fumbled with yarn, and ultimately began weaving our textiles with pipe looms.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53a8be0d2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53a8be0d2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MEL: </a:t>
            </a:r>
            <a:r>
              <a:rPr lang="en"/>
              <a:t>Current innovations in weaving are just a blip in the expansive history of textiles, so where do we go from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53a8be0d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53a8be0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TARA et all:</a:t>
            </a:r>
            <a:r>
              <a:rPr lang="en"/>
              <a:t> Questions we still have...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653a8be0d2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653a8be0d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lealbaugh.github.io/little-lo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546177"/>
            <a:ext cx="8222100" cy="14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Machine Learning Through Textiles</a:t>
            </a:r>
            <a:endParaRPr/>
          </a:p>
        </p:txBody>
      </p:sp>
      <p:sp>
        <p:nvSpPr>
          <p:cNvPr id="86" name="Google Shape;86;p13"/>
          <p:cNvSpPr txBox="1">
            <a:spLocks noGrp="1"/>
          </p:cNvSpPr>
          <p:nvPr>
            <p:ph type="subTitle" idx="1"/>
          </p:nvPr>
        </p:nvSpPr>
        <p:spPr>
          <a:xfrm>
            <a:off x="598088" y="3148888"/>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Yuhan Shao, Mel Mark, Neha Nishikant, Tara Lakdawala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3407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Big Ideas</a:t>
            </a:r>
            <a:endParaRPr sz="2800"/>
          </a:p>
        </p:txBody>
      </p:sp>
      <p:pic>
        <p:nvPicPr>
          <p:cNvPr id="92" name="Google Shape;92;p14" descr="https://images4-b.ravelrycache.com/uploads/cprose/569378862/C7DE26E6-FAE6-46CB-A328-A7F73FD405E0_medium2.jpeg"/>
          <p:cNvPicPr preferRelativeResize="0"/>
          <p:nvPr/>
        </p:nvPicPr>
        <p:blipFill rotWithShape="1">
          <a:blip r:embed="rId3">
            <a:alphaModFix/>
          </a:blip>
          <a:srcRect/>
          <a:stretch/>
        </p:blipFill>
        <p:spPr>
          <a:xfrm>
            <a:off x="311697" y="1017800"/>
            <a:ext cx="3004950" cy="2253575"/>
          </a:xfrm>
          <a:prstGeom prst="rect">
            <a:avLst/>
          </a:prstGeom>
          <a:noFill/>
          <a:ln>
            <a:noFill/>
          </a:ln>
        </p:spPr>
      </p:pic>
      <p:pic>
        <p:nvPicPr>
          <p:cNvPr id="93" name="Google Shape;93;p14" descr="Related image"/>
          <p:cNvPicPr preferRelativeResize="0"/>
          <p:nvPr/>
        </p:nvPicPr>
        <p:blipFill rotWithShape="1">
          <a:blip r:embed="rId4">
            <a:alphaModFix/>
          </a:blip>
          <a:srcRect/>
          <a:stretch/>
        </p:blipFill>
        <p:spPr>
          <a:xfrm>
            <a:off x="3578189" y="1017800"/>
            <a:ext cx="2253576" cy="2253576"/>
          </a:xfrm>
          <a:prstGeom prst="rect">
            <a:avLst/>
          </a:prstGeom>
          <a:noFill/>
          <a:ln>
            <a:noFill/>
          </a:ln>
        </p:spPr>
      </p:pic>
      <p:sp>
        <p:nvSpPr>
          <p:cNvPr id="94" name="Google Shape;94;p14"/>
          <p:cNvSpPr txBox="1">
            <a:spLocks noGrp="1"/>
          </p:cNvSpPr>
          <p:nvPr>
            <p:ph type="body" idx="1"/>
          </p:nvPr>
        </p:nvSpPr>
        <p:spPr>
          <a:xfrm>
            <a:off x="252150" y="3414950"/>
            <a:ext cx="3652200" cy="13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machine learning?</a:t>
            </a:r>
            <a:endParaRPr/>
          </a:p>
          <a:p>
            <a:pPr marL="0" lvl="0" indent="0" algn="l" rtl="0">
              <a:spcBef>
                <a:spcPts val="1600"/>
              </a:spcBef>
              <a:spcAft>
                <a:spcPts val="0"/>
              </a:spcAft>
              <a:buNone/>
            </a:pPr>
            <a:r>
              <a:rPr lang="en"/>
              <a:t>How do we understand patterns?</a:t>
            </a:r>
            <a:endParaRPr/>
          </a:p>
          <a:p>
            <a:pPr marL="0" lvl="0" indent="0" algn="l" rtl="0">
              <a:spcBef>
                <a:spcPts val="1600"/>
              </a:spcBef>
              <a:spcAft>
                <a:spcPts val="1600"/>
              </a:spcAft>
              <a:buNone/>
            </a:pPr>
            <a:r>
              <a:rPr lang="en"/>
              <a:t>Where does automation fit in?</a:t>
            </a:r>
            <a:endParaRPr/>
          </a:p>
        </p:txBody>
      </p:sp>
      <p:pic>
        <p:nvPicPr>
          <p:cNvPr id="95" name="Google Shape;95;p14" descr="https://images4-e.ravelrycache.com/uploads/cprose/513549920/image_medium2.jpeg"/>
          <p:cNvPicPr preferRelativeResize="0"/>
          <p:nvPr/>
        </p:nvPicPr>
        <p:blipFill rotWithShape="1">
          <a:blip r:embed="rId5">
            <a:alphaModFix/>
          </a:blip>
          <a:srcRect/>
          <a:stretch/>
        </p:blipFill>
        <p:spPr>
          <a:xfrm>
            <a:off x="6093308" y="1017800"/>
            <a:ext cx="3005042" cy="2253575"/>
          </a:xfrm>
          <a:prstGeom prst="rect">
            <a:avLst/>
          </a:prstGeom>
          <a:noFill/>
          <a:ln>
            <a:noFill/>
          </a:ln>
        </p:spPr>
      </p:pic>
      <p:sp>
        <p:nvSpPr>
          <p:cNvPr id="96" name="Google Shape;96;p14"/>
          <p:cNvSpPr txBox="1"/>
          <p:nvPr/>
        </p:nvSpPr>
        <p:spPr>
          <a:xfrm>
            <a:off x="73650" y="4857750"/>
            <a:ext cx="8996700" cy="14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Carolyn Rosé</a:t>
            </a:r>
            <a:endParaRPr sz="10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Weaving</a:t>
            </a:r>
            <a:endParaRPr/>
          </a:p>
        </p:txBody>
      </p:sp>
      <p:sp>
        <p:nvSpPr>
          <p:cNvPr id="102" name="Google Shape;102;p15"/>
          <p:cNvSpPr txBox="1">
            <a:spLocks noGrp="1"/>
          </p:cNvSpPr>
          <p:nvPr>
            <p:ph type="body" idx="1"/>
          </p:nvPr>
        </p:nvSpPr>
        <p:spPr>
          <a:xfrm>
            <a:off x="311700" y="1229875"/>
            <a:ext cx="38943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Oldest method of textile production</a:t>
            </a:r>
            <a:endParaRPr/>
          </a:p>
          <a:p>
            <a:pPr marL="457200" lvl="0" indent="-342900" algn="l" rtl="0">
              <a:lnSpc>
                <a:spcPct val="200000"/>
              </a:lnSpc>
              <a:spcBef>
                <a:spcPts val="0"/>
              </a:spcBef>
              <a:spcAft>
                <a:spcPts val="0"/>
              </a:spcAft>
              <a:buSzPts val="1800"/>
              <a:buChar char="➔"/>
            </a:pPr>
            <a:r>
              <a:rPr lang="en"/>
              <a:t>Fundamentally represented in binaries</a:t>
            </a:r>
            <a:endParaRPr/>
          </a:p>
        </p:txBody>
      </p:sp>
      <p:pic>
        <p:nvPicPr>
          <p:cNvPr id="103" name="Google Shape;103;p15">
            <a:hlinkClick r:id="rId3"/>
          </p:cNvPr>
          <p:cNvPicPr preferRelativeResize="0"/>
          <p:nvPr/>
        </p:nvPicPr>
        <p:blipFill rotWithShape="1">
          <a:blip r:embed="rId4">
            <a:alphaModFix/>
          </a:blip>
          <a:srcRect l="33005" r="41761" b="44885"/>
          <a:stretch/>
        </p:blipFill>
        <p:spPr>
          <a:xfrm>
            <a:off x="5403750" y="1017800"/>
            <a:ext cx="3039351" cy="2424201"/>
          </a:xfrm>
          <a:prstGeom prst="rect">
            <a:avLst/>
          </a:prstGeom>
          <a:noFill/>
          <a:ln>
            <a:noFill/>
          </a:ln>
        </p:spPr>
      </p:pic>
      <p:sp>
        <p:nvSpPr>
          <p:cNvPr id="104" name="Google Shape;104;p15"/>
          <p:cNvSpPr txBox="1"/>
          <p:nvPr/>
        </p:nvSpPr>
        <p:spPr>
          <a:xfrm>
            <a:off x="73650" y="4857750"/>
            <a:ext cx="8996700" cy="14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Lea Albaugh</a:t>
            </a:r>
            <a:endParaRPr sz="10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a:t>
            </a:r>
            <a:endParaRPr/>
          </a:p>
        </p:txBody>
      </p:sp>
      <p:sp>
        <p:nvSpPr>
          <p:cNvPr id="110" name="Google Shape;110;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Finding </a:t>
            </a:r>
            <a:r>
              <a:rPr lang="en" i="1"/>
              <a:t>meaningful</a:t>
            </a:r>
            <a:r>
              <a:rPr lang="en"/>
              <a:t> patterns in data</a:t>
            </a:r>
            <a:endParaRPr/>
          </a:p>
          <a:p>
            <a:pPr marL="457200" lvl="0" indent="-342900" algn="l" rtl="0">
              <a:lnSpc>
                <a:spcPct val="200000"/>
              </a:lnSpc>
              <a:spcBef>
                <a:spcPts val="0"/>
              </a:spcBef>
              <a:spcAft>
                <a:spcPts val="0"/>
              </a:spcAft>
              <a:buSzPts val="1800"/>
              <a:buChar char="➔"/>
            </a:pPr>
            <a:r>
              <a:rPr lang="en"/>
              <a:t>Patterns can interact and it can be difficult to differentiate</a:t>
            </a:r>
            <a:endParaRPr/>
          </a:p>
        </p:txBody>
      </p:sp>
      <p:grpSp>
        <p:nvGrpSpPr>
          <p:cNvPr id="111" name="Google Shape;111;p16"/>
          <p:cNvGrpSpPr/>
          <p:nvPr/>
        </p:nvGrpSpPr>
        <p:grpSpPr>
          <a:xfrm>
            <a:off x="127325" y="2387063"/>
            <a:ext cx="7039693" cy="2505437"/>
            <a:chOff x="1428750" y="4114939"/>
            <a:chExt cx="7039693" cy="2504936"/>
          </a:xfrm>
        </p:grpSpPr>
        <p:grpSp>
          <p:nvGrpSpPr>
            <p:cNvPr id="112" name="Google Shape;112;p16"/>
            <p:cNvGrpSpPr/>
            <p:nvPr/>
          </p:nvGrpSpPr>
          <p:grpSpPr>
            <a:xfrm>
              <a:off x="1428750" y="4495800"/>
              <a:ext cx="7039693" cy="2124075"/>
              <a:chOff x="1428750" y="4495800"/>
              <a:chExt cx="7039693" cy="2124075"/>
            </a:xfrm>
          </p:grpSpPr>
          <p:pic>
            <p:nvPicPr>
              <p:cNvPr id="113" name="Google Shape;113;p16"/>
              <p:cNvPicPr preferRelativeResize="0"/>
              <p:nvPr/>
            </p:nvPicPr>
            <p:blipFill rotWithShape="1">
              <a:blip r:embed="rId3">
                <a:alphaModFix/>
              </a:blip>
              <a:srcRect/>
              <a:stretch/>
            </p:blipFill>
            <p:spPr>
              <a:xfrm>
                <a:off x="1428750" y="4586287"/>
                <a:ext cx="1952625" cy="1943100"/>
              </a:xfrm>
              <a:prstGeom prst="rect">
                <a:avLst/>
              </a:prstGeom>
              <a:noFill/>
              <a:ln>
                <a:noFill/>
              </a:ln>
            </p:spPr>
          </p:pic>
          <p:pic>
            <p:nvPicPr>
              <p:cNvPr id="114" name="Google Shape;114;p16"/>
              <p:cNvPicPr preferRelativeResize="0"/>
              <p:nvPr/>
            </p:nvPicPr>
            <p:blipFill rotWithShape="1">
              <a:blip r:embed="rId4">
                <a:alphaModFix/>
              </a:blip>
              <a:srcRect/>
              <a:stretch/>
            </p:blipFill>
            <p:spPr>
              <a:xfrm>
                <a:off x="4876800" y="4495800"/>
                <a:ext cx="3591643" cy="2124075"/>
              </a:xfrm>
              <a:prstGeom prst="rect">
                <a:avLst/>
              </a:prstGeom>
              <a:noFill/>
              <a:ln>
                <a:noFill/>
              </a:ln>
            </p:spPr>
          </p:pic>
          <p:cxnSp>
            <p:nvCxnSpPr>
              <p:cNvPr id="115" name="Google Shape;115;p16"/>
              <p:cNvCxnSpPr/>
              <p:nvPr/>
            </p:nvCxnSpPr>
            <p:spPr>
              <a:xfrm>
                <a:off x="3505200" y="5557838"/>
                <a:ext cx="1371600" cy="0"/>
              </a:xfrm>
              <a:prstGeom prst="straightConnector1">
                <a:avLst/>
              </a:prstGeom>
              <a:solidFill>
                <a:srgbClr val="9999FF"/>
              </a:solidFill>
              <a:ln w="9525" cap="flat" cmpd="sng">
                <a:solidFill>
                  <a:srgbClr val="000000"/>
                </a:solidFill>
                <a:prstDash val="solid"/>
                <a:miter lim="800000"/>
                <a:headEnd type="none" w="med" len="med"/>
                <a:tailEnd type="triangle" w="med" len="med"/>
              </a:ln>
            </p:spPr>
          </p:cxnSp>
        </p:grpSp>
        <p:sp>
          <p:nvSpPr>
            <p:cNvPr id="116" name="Google Shape;116;p16"/>
            <p:cNvSpPr txBox="1"/>
            <p:nvPr/>
          </p:nvSpPr>
          <p:spPr>
            <a:xfrm>
              <a:off x="1428752" y="4114939"/>
              <a:ext cx="51876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a:t>Textile Decomposition (</a:t>
              </a:r>
              <a:r>
                <a:rPr lang="en" sz="1800" b="1" i="0" u="none">
                  <a:solidFill>
                    <a:srgbClr val="000000"/>
                  </a:solidFill>
                </a:rPr>
                <a:t>Matrix Factorization) </a:t>
              </a:r>
              <a:endParaRPr b="1"/>
            </a:p>
          </p:txBody>
        </p:sp>
      </p:grpSp>
      <p:sp>
        <p:nvSpPr>
          <p:cNvPr id="117" name="Google Shape;117;p16"/>
          <p:cNvSpPr txBox="1"/>
          <p:nvPr/>
        </p:nvSpPr>
        <p:spPr>
          <a:xfrm>
            <a:off x="73650" y="4857750"/>
            <a:ext cx="8996700" cy="14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Lea Albaugh</a:t>
            </a:r>
            <a:endParaRPr sz="10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23050" y="3455050"/>
            <a:ext cx="6363300" cy="97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Visualizing pattern interference with pipe looms</a:t>
            </a:r>
            <a:endParaRPr sz="2800"/>
          </a:p>
        </p:txBody>
      </p:sp>
      <p:pic>
        <p:nvPicPr>
          <p:cNvPr id="123" name="Google Shape;123;p17"/>
          <p:cNvPicPr preferRelativeResize="0"/>
          <p:nvPr/>
        </p:nvPicPr>
        <p:blipFill rotWithShape="1">
          <a:blip r:embed="rId3">
            <a:alphaModFix/>
          </a:blip>
          <a:srcRect t="32552" b="14091"/>
          <a:stretch/>
        </p:blipFill>
        <p:spPr>
          <a:xfrm>
            <a:off x="0" y="40775"/>
            <a:ext cx="9144001" cy="2950797"/>
          </a:xfrm>
          <a:prstGeom prst="rect">
            <a:avLst/>
          </a:prstGeom>
          <a:noFill/>
          <a:ln>
            <a:noFill/>
          </a:ln>
        </p:spPr>
      </p:pic>
      <p:pic>
        <p:nvPicPr>
          <p:cNvPr id="124" name="Google Shape;124;p17"/>
          <p:cNvPicPr preferRelativeResize="0"/>
          <p:nvPr/>
        </p:nvPicPr>
        <p:blipFill rotWithShape="1">
          <a:blip r:embed="rId4">
            <a:alphaModFix/>
          </a:blip>
          <a:srcRect/>
          <a:stretch/>
        </p:blipFill>
        <p:spPr>
          <a:xfrm>
            <a:off x="7103926" y="2991575"/>
            <a:ext cx="2048225" cy="1899225"/>
          </a:xfrm>
          <a:prstGeom prst="rect">
            <a:avLst/>
          </a:prstGeom>
          <a:noFill/>
          <a:ln>
            <a:noFill/>
          </a:ln>
        </p:spPr>
      </p:pic>
      <p:sp>
        <p:nvSpPr>
          <p:cNvPr id="125" name="Google Shape;125;p17"/>
          <p:cNvSpPr txBox="1"/>
          <p:nvPr/>
        </p:nvSpPr>
        <p:spPr>
          <a:xfrm>
            <a:off x="73650" y="4857750"/>
            <a:ext cx="8996700" cy="147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Carolyn Rosé</a:t>
            </a:r>
            <a:endParaRPr sz="10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311700" y="306075"/>
            <a:ext cx="5585100" cy="10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Future &amp; Automation: Jacquard Looms</a:t>
            </a:r>
            <a:endParaRPr/>
          </a:p>
        </p:txBody>
      </p:sp>
      <p:sp>
        <p:nvSpPr>
          <p:cNvPr id="131" name="Google Shape;131;p18"/>
          <p:cNvSpPr txBox="1">
            <a:spLocks noGrp="1"/>
          </p:cNvSpPr>
          <p:nvPr>
            <p:ph type="body" idx="1"/>
          </p:nvPr>
        </p:nvSpPr>
        <p:spPr>
          <a:xfrm>
            <a:off x="311700" y="1532675"/>
            <a:ext cx="3227100" cy="257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Invented in 1801 originally used punch cards</a:t>
            </a:r>
            <a:endParaRPr/>
          </a:p>
          <a:p>
            <a:pPr marL="457200" lvl="0" indent="-342900" algn="l" rtl="0">
              <a:lnSpc>
                <a:spcPct val="200000"/>
              </a:lnSpc>
              <a:spcBef>
                <a:spcPts val="0"/>
              </a:spcBef>
              <a:spcAft>
                <a:spcPts val="0"/>
              </a:spcAft>
              <a:buSzPts val="1800"/>
              <a:buChar char="➔"/>
            </a:pPr>
            <a:r>
              <a:rPr lang="en"/>
              <a:t>One of the first programmable machines was a Jacquard Loom</a:t>
            </a:r>
            <a:endParaRPr/>
          </a:p>
        </p:txBody>
      </p:sp>
      <p:pic>
        <p:nvPicPr>
          <p:cNvPr id="132" name="Google Shape;132;p18"/>
          <p:cNvPicPr preferRelativeResize="0"/>
          <p:nvPr/>
        </p:nvPicPr>
        <p:blipFill>
          <a:blip r:embed="rId3">
            <a:alphaModFix/>
          </a:blip>
          <a:stretch>
            <a:fillRect/>
          </a:stretch>
        </p:blipFill>
        <p:spPr>
          <a:xfrm>
            <a:off x="6215050" y="0"/>
            <a:ext cx="2928938" cy="5143501"/>
          </a:xfrm>
          <a:prstGeom prst="rect">
            <a:avLst/>
          </a:prstGeom>
          <a:noFill/>
          <a:ln>
            <a:noFill/>
          </a:ln>
        </p:spPr>
      </p:pic>
      <p:pic>
        <p:nvPicPr>
          <p:cNvPr id="133" name="Google Shape;133;p18"/>
          <p:cNvPicPr preferRelativeResize="0"/>
          <p:nvPr/>
        </p:nvPicPr>
        <p:blipFill>
          <a:blip r:embed="rId4">
            <a:alphaModFix/>
          </a:blip>
          <a:stretch>
            <a:fillRect/>
          </a:stretch>
        </p:blipFill>
        <p:spPr>
          <a:xfrm flipH="1">
            <a:off x="3478212" y="1532675"/>
            <a:ext cx="2470876" cy="3339000"/>
          </a:xfrm>
          <a:prstGeom prst="rect">
            <a:avLst/>
          </a:prstGeom>
          <a:noFill/>
          <a:ln>
            <a:noFill/>
          </a:ln>
        </p:spPr>
      </p:pic>
      <p:sp>
        <p:nvSpPr>
          <p:cNvPr id="134" name="Google Shape;134;p18"/>
          <p:cNvSpPr txBox="1"/>
          <p:nvPr/>
        </p:nvSpPr>
        <p:spPr>
          <a:xfrm>
            <a:off x="73650" y="4857750"/>
            <a:ext cx="6141300" cy="28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Britannica, Mel Mark</a:t>
            </a:r>
            <a:endParaRPr sz="10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Questions</a:t>
            </a:r>
            <a:endParaRPr/>
          </a:p>
        </p:txBody>
      </p:sp>
      <p:sp>
        <p:nvSpPr>
          <p:cNvPr id="140" name="Google Shape;140;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a:t>How do we determine the way a woven textile was created?</a:t>
            </a:r>
            <a:endParaRPr/>
          </a:p>
          <a:p>
            <a:pPr marL="457200" lvl="0" indent="-342900" algn="l" rtl="0">
              <a:lnSpc>
                <a:spcPct val="200000"/>
              </a:lnSpc>
              <a:spcBef>
                <a:spcPts val="0"/>
              </a:spcBef>
              <a:spcAft>
                <a:spcPts val="0"/>
              </a:spcAft>
              <a:buSzPts val="1800"/>
              <a:buChar char="➔"/>
            </a:pPr>
            <a:r>
              <a:rPr lang="en"/>
              <a:t>How do we know for certain if a fabric was knit, crocheted, or woven?</a:t>
            </a:r>
            <a:endParaRPr/>
          </a:p>
          <a:p>
            <a:pPr marL="457200" lvl="0" indent="-342900" algn="l" rtl="0">
              <a:lnSpc>
                <a:spcPct val="200000"/>
              </a:lnSpc>
              <a:spcBef>
                <a:spcPts val="0"/>
              </a:spcBef>
              <a:spcAft>
                <a:spcPts val="0"/>
              </a:spcAft>
              <a:buSzPts val="1800"/>
              <a:buChar char="➔"/>
            </a:pPr>
            <a:r>
              <a:rPr lang="en"/>
              <a:t>Can we use sustainable materials to manufacture durable textiles?</a:t>
            </a:r>
            <a:endParaRPr/>
          </a:p>
          <a:p>
            <a:pPr marL="457200" lvl="0" indent="-342900" algn="l" rtl="0">
              <a:lnSpc>
                <a:spcPct val="200000"/>
              </a:lnSpc>
              <a:spcBef>
                <a:spcPts val="0"/>
              </a:spcBef>
              <a:spcAft>
                <a:spcPts val="0"/>
              </a:spcAft>
              <a:buSzPts val="1800"/>
              <a:buChar char="➔"/>
            </a:pPr>
            <a:r>
              <a:rPr lang="en"/>
              <a:t>How can we produce textiles, from production to consumption, for minimal negative environmental impact?</a:t>
            </a:r>
            <a:endParaRPr/>
          </a:p>
        </p:txBody>
      </p:sp>
      <p:pic>
        <p:nvPicPr>
          <p:cNvPr id="141" name="Google Shape;141;p19"/>
          <p:cNvPicPr preferRelativeResize="0"/>
          <p:nvPr/>
        </p:nvPicPr>
        <p:blipFill>
          <a:blip r:embed="rId3">
            <a:alphaModFix/>
          </a:blip>
          <a:stretch>
            <a:fillRect/>
          </a:stretch>
        </p:blipFill>
        <p:spPr>
          <a:xfrm>
            <a:off x="7057175" y="138550"/>
            <a:ext cx="2433201" cy="2433199"/>
          </a:xfrm>
          <a:prstGeom prst="rect">
            <a:avLst/>
          </a:prstGeom>
          <a:noFill/>
          <a:ln>
            <a:noFill/>
          </a:ln>
        </p:spPr>
      </p:pic>
      <p:sp>
        <p:nvSpPr>
          <p:cNvPr id="142" name="Google Shape;142;p19"/>
          <p:cNvSpPr txBox="1"/>
          <p:nvPr/>
        </p:nvSpPr>
        <p:spPr>
          <a:xfrm>
            <a:off x="73650" y="4857750"/>
            <a:ext cx="8996700" cy="285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FFFFFF"/>
                </a:solidFill>
                <a:latin typeface="Roboto"/>
                <a:ea typeface="Roboto"/>
                <a:cs typeface="Roboto"/>
                <a:sym typeface="Roboto"/>
              </a:rPr>
              <a:t>Image source: FlatIcon</a:t>
            </a:r>
            <a:endParaRPr sz="10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a:off x="460950" y="1554827"/>
            <a:ext cx="8222100" cy="14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 for Watching!</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Words>
  <Application>Microsoft Macintosh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Roboto</vt:lpstr>
      <vt:lpstr>Geometric</vt:lpstr>
      <vt:lpstr>Understanding Machine Learning Through Textiles</vt:lpstr>
      <vt:lpstr>Big Ideas</vt:lpstr>
      <vt:lpstr>Weaving</vt:lpstr>
      <vt:lpstr>Machine Learning</vt:lpstr>
      <vt:lpstr>Visualizing pattern interference with pipe looms</vt:lpstr>
      <vt:lpstr>The Future &amp; Automation: Jacquard Looms</vt:lpstr>
      <vt:lpstr>Open Questions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Machine Learning Through Textiles</dc:title>
  <cp:lastModifiedBy>Yuhan Shao</cp:lastModifiedBy>
  <cp:revision>1</cp:revision>
  <dcterms:modified xsi:type="dcterms:W3CDTF">2019-10-21T15:40:29Z</dcterms:modified>
</cp:coreProperties>
</file>