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Radley" charset="1" panose="00000500000000000000"/>
      <p:regular r:id="rId13"/>
    </p:embeddedFont>
    <p:embeddedFont>
      <p:font typeface="Poppins Bold" charset="1" panose="00000800000000000000"/>
      <p:regular r:id="rId14"/>
    </p:embeddedFont>
    <p:embeddedFont>
      <p:font typeface="Poppin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07943" y="0"/>
            <a:ext cx="3221301" cy="10287000"/>
          </a:xfrm>
          <a:custGeom>
            <a:avLst/>
            <a:gdLst/>
            <a:ahLst/>
            <a:cxnLst/>
            <a:rect r="r" b="b" t="t" l="l"/>
            <a:pathLst>
              <a:path h="10287000" w="3221301">
                <a:moveTo>
                  <a:pt x="0" y="0"/>
                </a:moveTo>
                <a:lnTo>
                  <a:pt x="3221302" y="0"/>
                </a:lnTo>
                <a:lnTo>
                  <a:pt x="32213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793" t="-1875" r="-84066" b="-202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10790"/>
            <a:ext cx="11419084" cy="230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99"/>
              </a:lnSpc>
            </a:pPr>
            <a:r>
              <a:rPr lang="en-US" sz="17999">
                <a:solidFill>
                  <a:srgbClr val="0B0B0B"/>
                </a:solidFill>
                <a:latin typeface="Radley"/>
                <a:ea typeface="Radley"/>
                <a:cs typeface="Radley"/>
                <a:sym typeface="Radley"/>
              </a:rPr>
              <a:t>Laravel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849121"/>
            <a:ext cx="7352785" cy="359158"/>
            <a:chOff x="0" y="0"/>
            <a:chExt cx="9803713" cy="478877"/>
          </a:xfrm>
        </p:grpSpPr>
        <p:sp>
          <p:nvSpPr>
            <p:cNvPr name="AutoShape 5" id="5"/>
            <p:cNvSpPr/>
            <p:nvPr/>
          </p:nvSpPr>
          <p:spPr>
            <a:xfrm rot="0">
              <a:off x="0" y="220389"/>
              <a:ext cx="2485879" cy="38100"/>
            </a:xfrm>
            <a:prstGeom prst="rect">
              <a:avLst/>
            </a:prstGeom>
            <a:solidFill>
              <a:srgbClr val="0B0B0B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3413373" y="57150"/>
              <a:ext cx="6390341" cy="421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99"/>
                </a:lnSpc>
              </a:pPr>
              <a:r>
                <a:rPr lang="en-US" sz="2399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01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8977995"/>
            <a:ext cx="7802656" cy="28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2100">
                <a:solidFill>
                  <a:srgbClr val="0B0B0B"/>
                </a:solidFill>
                <a:latin typeface="Radley"/>
                <a:ea typeface="Radley"/>
                <a:cs typeface="Radley"/>
                <a:sym typeface="Radley"/>
              </a:rPr>
              <a:t>RPL XI /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B0B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04394" y="6780414"/>
            <a:ext cx="6754906" cy="247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80"/>
              </a:lnSpc>
            </a:pPr>
            <a:r>
              <a:rPr lang="en-US" sz="8800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APA ITU LARAVEL??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81075"/>
            <a:ext cx="8696650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Laravel 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adalah framework PHP modern yang dapat mempermudah pengembangan web menggunakan konsep </a:t>
            </a:r>
            <a:r>
              <a:rPr lang="en-US" sz="2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MVC 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(Model-View-Controller)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064424" y="1028700"/>
            <a:ext cx="4194876" cy="359158"/>
            <a:chOff x="0" y="0"/>
            <a:chExt cx="5593168" cy="478877"/>
          </a:xfrm>
        </p:grpSpPr>
        <p:sp>
          <p:nvSpPr>
            <p:cNvPr name="AutoShape 5" id="5"/>
            <p:cNvSpPr/>
            <p:nvPr/>
          </p:nvSpPr>
          <p:spPr>
            <a:xfrm rot="0">
              <a:off x="3107289" y="220389"/>
              <a:ext cx="2485879" cy="381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57150"/>
              <a:ext cx="2072341" cy="421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99"/>
                </a:lnSpc>
              </a:pPr>
              <a:r>
                <a:rPr lang="en-US" sz="2399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71920" y="4560382"/>
            <a:ext cx="2805953" cy="125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80"/>
              </a:lnSpc>
            </a:pPr>
            <a:r>
              <a:rPr lang="en-US" sz="8800">
                <a:solidFill>
                  <a:srgbClr val="0B0B0B"/>
                </a:solidFill>
                <a:latin typeface="Radley"/>
                <a:ea typeface="Radley"/>
                <a:cs typeface="Radley"/>
                <a:sym typeface="Radley"/>
              </a:rPr>
              <a:t>MVC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100176" y="1028700"/>
            <a:ext cx="5561744" cy="1699158"/>
            <a:chOff x="0" y="0"/>
            <a:chExt cx="7415659" cy="226554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91590"/>
              <a:ext cx="7415659" cy="11739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Mod</a:t>
              </a:r>
              <a:r>
                <a:rPr lang="en-US" sz="28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el: Bagian yang mengelola data (misalnya database).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7415659" cy="6686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0880" indent="-345440" lvl="1">
                <a:lnSpc>
                  <a:spcPts val="4159"/>
                </a:lnSpc>
                <a:buAutoNum type="arabicPeriod" startAt="1"/>
              </a:pPr>
              <a:r>
                <a:rPr lang="en-US" sz="3199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MODEL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100176" y="4293921"/>
            <a:ext cx="5561744" cy="1699158"/>
            <a:chOff x="0" y="0"/>
            <a:chExt cx="7415659" cy="226554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91590"/>
              <a:ext cx="7415659" cy="11739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Vi</a:t>
              </a:r>
              <a:r>
                <a:rPr lang="en-US" sz="28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ew: Bagian yang menampilkan tampilan ke pengguna (UI).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7415659" cy="6686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59"/>
                </a:lnSpc>
              </a:pPr>
              <a:r>
                <a:rPr lang="en-US" sz="3199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2. VIEW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100176" y="7335494"/>
            <a:ext cx="5561744" cy="2146455"/>
            <a:chOff x="0" y="0"/>
            <a:chExt cx="7415659" cy="286194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091590"/>
              <a:ext cx="7415659" cy="1770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Co</a:t>
              </a:r>
              <a:r>
                <a:rPr lang="en-US" sz="28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ntroller: Bagian yang mengatur alur antara model dan view (logika).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7415659" cy="6686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59"/>
                </a:lnSpc>
              </a:pPr>
              <a:r>
                <a:rPr lang="en-US" sz="3199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3. CONTROLLER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064424" y="1028700"/>
            <a:ext cx="4194876" cy="359158"/>
            <a:chOff x="0" y="0"/>
            <a:chExt cx="5593168" cy="478877"/>
          </a:xfrm>
        </p:grpSpPr>
        <p:sp>
          <p:nvSpPr>
            <p:cNvPr name="AutoShape 13" id="13"/>
            <p:cNvSpPr/>
            <p:nvPr/>
          </p:nvSpPr>
          <p:spPr>
            <a:xfrm rot="0">
              <a:off x="3107289" y="220389"/>
              <a:ext cx="2485879" cy="38100"/>
            </a:xfrm>
            <a:prstGeom prst="rect">
              <a:avLst/>
            </a:prstGeom>
            <a:solidFill>
              <a:srgbClr val="0B0B0B"/>
            </a:solid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0" y="57150"/>
              <a:ext cx="2072341" cy="421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99"/>
                </a:lnSpc>
              </a:pPr>
              <a:r>
                <a:rPr lang="en-US" sz="2399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03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904141"/>
            <a:ext cx="1948276" cy="1948276"/>
          </a:xfrm>
          <a:custGeom>
            <a:avLst/>
            <a:gdLst/>
            <a:ahLst/>
            <a:cxnLst/>
            <a:rect r="r" b="b" t="t" l="l"/>
            <a:pathLst>
              <a:path h="1948276" w="1948276">
                <a:moveTo>
                  <a:pt x="0" y="0"/>
                </a:moveTo>
                <a:lnTo>
                  <a:pt x="1948276" y="0"/>
                </a:lnTo>
                <a:lnTo>
                  <a:pt x="1948276" y="1948276"/>
                </a:lnTo>
                <a:lnTo>
                  <a:pt x="0" y="1948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4169362"/>
            <a:ext cx="1948276" cy="1948276"/>
          </a:xfrm>
          <a:custGeom>
            <a:avLst/>
            <a:gdLst/>
            <a:ahLst/>
            <a:cxnLst/>
            <a:rect r="r" b="b" t="t" l="l"/>
            <a:pathLst>
              <a:path h="1948276" w="1948276">
                <a:moveTo>
                  <a:pt x="0" y="0"/>
                </a:moveTo>
                <a:lnTo>
                  <a:pt x="1948276" y="0"/>
                </a:lnTo>
                <a:lnTo>
                  <a:pt x="1948276" y="1948276"/>
                </a:lnTo>
                <a:lnTo>
                  <a:pt x="0" y="1948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8700" y="7434583"/>
            <a:ext cx="1948276" cy="1948276"/>
          </a:xfrm>
          <a:custGeom>
            <a:avLst/>
            <a:gdLst/>
            <a:ahLst/>
            <a:cxnLst/>
            <a:rect r="r" b="b" t="t" l="l"/>
            <a:pathLst>
              <a:path h="1948276" w="1948276">
                <a:moveTo>
                  <a:pt x="0" y="0"/>
                </a:moveTo>
                <a:lnTo>
                  <a:pt x="1948276" y="0"/>
                </a:lnTo>
                <a:lnTo>
                  <a:pt x="1948276" y="1948276"/>
                </a:lnTo>
                <a:lnTo>
                  <a:pt x="0" y="19482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0" y="0"/>
            <a:ext cx="291857" cy="10287000"/>
          </a:xfrm>
          <a:custGeom>
            <a:avLst/>
            <a:gdLst/>
            <a:ahLst/>
            <a:cxnLst/>
            <a:rect r="r" b="b" t="t" l="l"/>
            <a:pathLst>
              <a:path h="10287000" w="291857">
                <a:moveTo>
                  <a:pt x="0" y="0"/>
                </a:moveTo>
                <a:lnTo>
                  <a:pt x="291857" y="0"/>
                </a:lnTo>
                <a:lnTo>
                  <a:pt x="2918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00295" t="-1952" r="-1546435" b="-1952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693360" y="6077047"/>
            <a:ext cx="6363073" cy="148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sz="2700">
                <a:solidFill>
                  <a:srgbClr val="0B0B0B"/>
                </a:solidFill>
                <a:latin typeface="Radley"/>
                <a:ea typeface="Radley"/>
                <a:cs typeface="Radley"/>
                <a:sym typeface="Radley"/>
              </a:rPr>
              <a:t>Konsep MVC (Model-View-Controller) adalah cara untuk mengatur kode program agar lebih rapi dan mudah dikelola.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929" r="-51196" b="-12946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555905"/>
            <a:ext cx="7212106" cy="302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9"/>
              </a:lnSpc>
            </a:pPr>
            <a:r>
              <a:rPr lang="en-US" sz="7199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Syarat Download Dan Instalasi Laravel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397045" y="1446350"/>
            <a:ext cx="5862255" cy="7394300"/>
            <a:chOff x="0" y="0"/>
            <a:chExt cx="7816340" cy="985906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7816340" cy="227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0"/>
                </a:lnSpc>
              </a:pPr>
              <a:r>
                <a:rPr lang="en-US" sz="2639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1. PHP</a:t>
              </a:r>
            </a:p>
            <a:p>
              <a:pPr algn="l" marL="569773" indent="-284886" lvl="1">
                <a:lnSpc>
                  <a:spcPts val="3430"/>
                </a:lnSpc>
                <a:buFont typeface="Arial"/>
                <a:buChar char="•"/>
              </a:pPr>
              <a:r>
                <a:rPr lang="en-US" sz="2639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Larav</a:t>
              </a:r>
              <a:r>
                <a:rPr lang="en-US" sz="2639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el butuh PHP versi 8.1 atau lebih tinggi</a:t>
              </a:r>
            </a:p>
            <a:p>
              <a:pPr algn="l">
                <a:lnSpc>
                  <a:spcPts val="343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474087"/>
              <a:ext cx="7816340" cy="227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0"/>
                </a:lnSpc>
              </a:pPr>
              <a:r>
                <a:rPr lang="en-US" sz="2639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2. Composer</a:t>
              </a:r>
            </a:p>
            <a:p>
              <a:pPr algn="l" marL="569771" indent="-284885" lvl="1">
                <a:lnSpc>
                  <a:spcPts val="3430"/>
                </a:lnSpc>
                <a:buFont typeface="Arial"/>
                <a:buChar char="•"/>
              </a:pPr>
              <a:r>
                <a:rPr lang="en-US" sz="2639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Composer adalah packag</a:t>
              </a:r>
              <a:r>
                <a:rPr lang="en-US" sz="2639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e manager untuk PHP</a:t>
              </a:r>
            </a:p>
            <a:p>
              <a:pPr algn="l">
                <a:lnSpc>
                  <a:spcPts val="3430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032127"/>
              <a:ext cx="7816340" cy="227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0"/>
                </a:lnSpc>
              </a:pPr>
              <a:r>
                <a:rPr lang="en-US" sz="2639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3. Node.js &amp; NPM</a:t>
              </a:r>
            </a:p>
            <a:p>
              <a:pPr algn="l" marL="569771" indent="-284885" lvl="1">
                <a:lnSpc>
                  <a:spcPts val="3430"/>
                </a:lnSpc>
                <a:buFont typeface="Arial"/>
                <a:buChar char="•"/>
              </a:pPr>
              <a:r>
                <a:rPr lang="en-US" sz="2639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Untuk mengelola file frontend (CSS, JS, dll) dengan Vite</a:t>
              </a:r>
            </a:p>
            <a:p>
              <a:pPr algn="l">
                <a:lnSpc>
                  <a:spcPts val="343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584924"/>
              <a:ext cx="7816340" cy="227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0"/>
                </a:lnSpc>
              </a:pPr>
              <a:r>
                <a:rPr lang="en-US" sz="2639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 4. Laragon</a:t>
              </a:r>
            </a:p>
            <a:p>
              <a:pPr algn="l" marL="569771" indent="-284885" lvl="1">
                <a:lnSpc>
                  <a:spcPts val="3430"/>
                </a:lnSpc>
                <a:buFont typeface="Arial"/>
                <a:buChar char="•"/>
              </a:pPr>
              <a:r>
                <a:rPr lang="en-US" sz="2639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Menyediakan server lokal dengan PHP, MySQL, dan Composer</a:t>
              </a:r>
            </a:p>
            <a:p>
              <a:pPr algn="l">
                <a:lnSpc>
                  <a:spcPts val="343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8816386"/>
            <a:ext cx="5733535" cy="359158"/>
            <a:chOff x="0" y="0"/>
            <a:chExt cx="7644713" cy="478877"/>
          </a:xfrm>
        </p:grpSpPr>
        <p:sp>
          <p:nvSpPr>
            <p:cNvPr name="AutoShape 10" id="10"/>
            <p:cNvSpPr/>
            <p:nvPr/>
          </p:nvSpPr>
          <p:spPr>
            <a:xfrm rot="0">
              <a:off x="0" y="220389"/>
              <a:ext cx="2485879" cy="381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3413373" y="57150"/>
              <a:ext cx="4231341" cy="421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99"/>
                </a:lnSpc>
              </a:pPr>
              <a:r>
                <a:rPr lang="en-US" sz="2399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79694" y="1028700"/>
            <a:ext cx="7352785" cy="359158"/>
            <a:chOff x="0" y="0"/>
            <a:chExt cx="9803713" cy="478877"/>
          </a:xfrm>
        </p:grpSpPr>
        <p:sp>
          <p:nvSpPr>
            <p:cNvPr name="AutoShape 3" id="3"/>
            <p:cNvSpPr/>
            <p:nvPr/>
          </p:nvSpPr>
          <p:spPr>
            <a:xfrm rot="0">
              <a:off x="0" y="220389"/>
              <a:ext cx="2485879" cy="381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3413373" y="57150"/>
              <a:ext cx="6390341" cy="421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99"/>
                </a:lnSpc>
              </a:pPr>
              <a:r>
                <a:rPr lang="en-US" sz="2399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05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79694" y="2988548"/>
            <a:ext cx="6418831" cy="336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B0B0B"/>
                </a:solidFill>
                <a:latin typeface="Radley"/>
                <a:ea typeface="Radley"/>
                <a:cs typeface="Radley"/>
                <a:sym typeface="Radley"/>
              </a:rPr>
              <a:t>HAL </a:t>
            </a:r>
          </a:p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B0B0B"/>
                </a:solidFill>
                <a:latin typeface="Radley"/>
                <a:ea typeface="Radley"/>
                <a:cs typeface="Radley"/>
                <a:sym typeface="Radley"/>
              </a:rPr>
              <a:t>DASAR LARAVEL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2079595" cy="10287000"/>
          </a:xfrm>
          <a:custGeom>
            <a:avLst/>
            <a:gdLst/>
            <a:ahLst/>
            <a:cxnLst/>
            <a:rect r="r" b="b" t="t" l="l"/>
            <a:pathLst>
              <a:path h="10287000" w="2079595">
                <a:moveTo>
                  <a:pt x="0" y="0"/>
                </a:moveTo>
                <a:lnTo>
                  <a:pt x="2079595" y="0"/>
                </a:lnTo>
                <a:lnTo>
                  <a:pt x="207959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266" t="-1875" r="-130219" b="-2029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78334" y="1028700"/>
            <a:ext cx="7280966" cy="8396288"/>
            <a:chOff x="0" y="0"/>
            <a:chExt cx="9707955" cy="1119505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9050"/>
              <a:ext cx="9707955" cy="2317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1. composer global require laravel/installer</a:t>
              </a:r>
            </a:p>
            <a:p>
              <a:pPr algn="l">
                <a:lnSpc>
                  <a:spcPts val="3120"/>
                </a:lnSpc>
              </a:pPr>
              <a:r>
                <a:rPr lang="en-US" sz="24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Ini perintah untuk install Laravel ke komputer kamu lewat Composer.</a:t>
              </a:r>
            </a:p>
            <a:p>
              <a:pPr algn="l">
                <a:lnSpc>
                  <a:spcPts val="39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279650"/>
              <a:ext cx="9707955" cy="1797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2. laravel new nama-project</a:t>
              </a:r>
            </a:p>
            <a:p>
              <a:pPr algn="l">
                <a:lnSpc>
                  <a:spcPts val="3120"/>
                </a:lnSpc>
              </a:pPr>
              <a:r>
                <a:rPr lang="en-US" sz="24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Ini perintah untuk membuat project Laravel baru.</a:t>
              </a:r>
            </a:p>
            <a:p>
              <a:pPr algn="l">
                <a:lnSpc>
                  <a:spcPts val="390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298950"/>
              <a:ext cx="9707955" cy="2317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  <a:r>
                <a:rPr lang="en-US" sz="2999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3. views</a:t>
              </a:r>
            </a:p>
            <a:p>
              <a:pPr algn="l">
                <a:lnSpc>
                  <a:spcPts val="3120"/>
                </a:lnSpc>
              </a:pPr>
              <a:r>
                <a:rPr lang="en-US" sz="24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Folder tempat kamu bikin tampilan halaman pakai HTML</a:t>
              </a:r>
            </a:p>
            <a:p>
              <a:pPr algn="l">
                <a:lnSpc>
                  <a:spcPts val="390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829425"/>
              <a:ext cx="9707955" cy="2339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4. web.</a:t>
              </a:r>
              <a:r>
                <a:rPr lang="en-US" sz="30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php</a:t>
              </a:r>
            </a:p>
            <a:p>
              <a:pPr algn="l">
                <a:lnSpc>
                  <a:spcPts val="3120"/>
                </a:lnSpc>
              </a:pPr>
              <a:r>
                <a:rPr lang="en-US" sz="24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Tempat untuk membuat jalur URL yang mengarah ke halaman.</a:t>
              </a:r>
            </a:p>
            <a:p>
              <a:pPr algn="l">
                <a:lnSpc>
                  <a:spcPts val="3900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375775"/>
              <a:ext cx="9707955" cy="181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5. co</a:t>
              </a:r>
              <a:r>
                <a:rPr lang="en-US" sz="30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ntroller</a:t>
              </a:r>
            </a:p>
            <a:p>
              <a:pPr algn="l">
                <a:lnSpc>
                  <a:spcPts val="3120"/>
                </a:lnSpc>
              </a:pPr>
              <a:r>
                <a:rPr lang="en-US" sz="2400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Untuk mengelola tampilan view.</a:t>
              </a:r>
            </a:p>
            <a:p>
              <a:pPr algn="l">
                <a:lnSpc>
                  <a:spcPts val="390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66170" y="887585"/>
            <a:ext cx="25545187" cy="443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86"/>
              </a:lnSpc>
            </a:pPr>
            <a:r>
              <a:rPr lang="en-US" sz="31169">
                <a:solidFill>
                  <a:srgbClr val="0B0B0B"/>
                </a:solidFill>
                <a:latin typeface="Radley"/>
                <a:ea typeface="Radley"/>
                <a:cs typeface="Radley"/>
                <a:sym typeface="Radley"/>
              </a:rPr>
              <a:t>Terima Kasih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064424" y="1028700"/>
            <a:ext cx="4194876" cy="359158"/>
            <a:chOff x="0" y="0"/>
            <a:chExt cx="5593168" cy="478877"/>
          </a:xfrm>
        </p:grpSpPr>
        <p:sp>
          <p:nvSpPr>
            <p:cNvPr name="AutoShape 4" id="4"/>
            <p:cNvSpPr/>
            <p:nvPr/>
          </p:nvSpPr>
          <p:spPr>
            <a:xfrm rot="0">
              <a:off x="3107289" y="220389"/>
              <a:ext cx="2485879" cy="38100"/>
            </a:xfrm>
            <a:prstGeom prst="rect">
              <a:avLst/>
            </a:prstGeom>
            <a:solidFill>
              <a:srgbClr val="0B0B0B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57150"/>
              <a:ext cx="2072341" cy="421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99"/>
                </a:lnSpc>
              </a:pPr>
              <a:r>
                <a:rPr lang="en-US" sz="2399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06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291857" cy="10287000"/>
          </a:xfrm>
          <a:custGeom>
            <a:avLst/>
            <a:gdLst/>
            <a:ahLst/>
            <a:cxnLst/>
            <a:rect r="r" b="b" t="t" l="l"/>
            <a:pathLst>
              <a:path h="10287000" w="291857">
                <a:moveTo>
                  <a:pt x="0" y="0"/>
                </a:moveTo>
                <a:lnTo>
                  <a:pt x="291857" y="0"/>
                </a:lnTo>
                <a:lnTo>
                  <a:pt x="2918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295" t="-1952" r="-1546435" b="-1952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1743894" y="912826"/>
            <a:ext cx="25545187" cy="443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86"/>
              </a:lnSpc>
            </a:pPr>
            <a:r>
              <a:rPr lang="en-US" sz="31169">
                <a:solidFill>
                  <a:srgbClr val="0B0B0B"/>
                </a:solidFill>
                <a:latin typeface="Radley"/>
                <a:ea typeface="Radley"/>
                <a:cs typeface="Radley"/>
                <a:sym typeface="Radley"/>
              </a:rPr>
              <a:t>Terima Kasih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064424" y="1028700"/>
            <a:ext cx="4194876" cy="359158"/>
            <a:chOff x="0" y="0"/>
            <a:chExt cx="5593168" cy="478877"/>
          </a:xfrm>
        </p:grpSpPr>
        <p:sp>
          <p:nvSpPr>
            <p:cNvPr name="AutoShape 4" id="4"/>
            <p:cNvSpPr/>
            <p:nvPr/>
          </p:nvSpPr>
          <p:spPr>
            <a:xfrm rot="0">
              <a:off x="3107289" y="220389"/>
              <a:ext cx="2485879" cy="38100"/>
            </a:xfrm>
            <a:prstGeom prst="rect">
              <a:avLst/>
            </a:prstGeom>
            <a:solidFill>
              <a:srgbClr val="0B0B0B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57150"/>
              <a:ext cx="2072341" cy="421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99"/>
                </a:lnSpc>
              </a:pPr>
              <a:r>
                <a:rPr lang="en-US" sz="2399">
                  <a:solidFill>
                    <a:srgbClr val="0B0B0B"/>
                  </a:solidFill>
                  <a:latin typeface="Radley"/>
                  <a:ea typeface="Radley"/>
                  <a:cs typeface="Radley"/>
                  <a:sym typeface="Radley"/>
                </a:rPr>
                <a:t>07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996143" y="0"/>
            <a:ext cx="291857" cy="10287000"/>
          </a:xfrm>
          <a:custGeom>
            <a:avLst/>
            <a:gdLst/>
            <a:ahLst/>
            <a:cxnLst/>
            <a:rect r="r" b="b" t="t" l="l"/>
            <a:pathLst>
              <a:path h="10287000" w="291857">
                <a:moveTo>
                  <a:pt x="0" y="0"/>
                </a:moveTo>
                <a:lnTo>
                  <a:pt x="291857" y="0"/>
                </a:lnTo>
                <a:lnTo>
                  <a:pt x="2918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295" t="-1952" r="-1546435" b="-195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DAGtxgY8bOA</dc:identifier>
  <dcterms:modified xsi:type="dcterms:W3CDTF">2011-08-01T06:04:30Z</dcterms:modified>
  <cp:revision>1</cp:revision>
  <dc:title>Black and White Simple Business Plan Presentation</dc:title>
</cp:coreProperties>
</file>