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834" r:id="rId2"/>
  </p:sldMasterIdLst>
  <p:sldIdLst>
    <p:sldId id="256" r:id="rId3"/>
    <p:sldId id="258" r:id="rId4"/>
    <p:sldId id="259" r:id="rId5"/>
    <p:sldId id="261" r:id="rId6"/>
    <p:sldId id="262" r:id="rId7"/>
    <p:sldId id="268" r:id="rId8"/>
    <p:sldId id="269" r:id="rId9"/>
    <p:sldId id="263" r:id="rId10"/>
    <p:sldId id="264" r:id="rId11"/>
    <p:sldId id="265" r:id="rId12"/>
    <p:sldId id="266" r:id="rId13"/>
    <p:sldId id="267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4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1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34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97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6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608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0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38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47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4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11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69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06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63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89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825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19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08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9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9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9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2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4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15B8-BE2C-4D04-9A17-0E122B952A4D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6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60doc.com/content/16/0714/11/7531335_575408041.shtml" TargetMode="External"/><Relationship Id="rId2" Type="http://schemas.openxmlformats.org/officeDocument/2006/relationships/hyperlink" Target="https://andrea.corbellini.name/2015/05/17/elliptic-curve-cryptography-a-gentle-introduction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hgarrereyn.gitbooks.io/th3g3ntl3man-ctf-writeups/content/2017/picoCTF_2017/problems/cryptography/ECC2/ECC2.html" TargetMode="External"/><Relationship Id="rId4" Type="http://schemas.openxmlformats.org/officeDocument/2006/relationships/hyperlink" Target="https://www.wolframalpha.com/input/?i=plot+x%5E3+-+3x+%2B+2%3Dy%5E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Introduction to Elliptic Curve Cryptography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22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KEY EXCHANGE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5C8694-CA05-448C-A88F-7C2A2BC9B297}"/>
              </a:ext>
            </a:extLst>
          </p:cNvPr>
          <p:cNvSpPr/>
          <p:nvPr/>
        </p:nvSpPr>
        <p:spPr>
          <a:xfrm>
            <a:off x="2315673" y="1680041"/>
            <a:ext cx="93243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Alice and Bob want to agree on a key </a:t>
            </a:r>
            <a:r>
              <a:rPr lang="en-US" altLang="zh-CN" i="1" dirty="0"/>
              <a:t>k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Shared objects(public for everyone):</a:t>
            </a:r>
          </a:p>
          <a:p>
            <a:r>
              <a:rPr lang="en-US" altLang="zh-CN" dirty="0"/>
              <a:t>an elliptic curve</a:t>
            </a:r>
          </a:p>
          <a:p>
            <a:r>
              <a:rPr lang="en-US" altLang="zh-CN" dirty="0"/>
              <a:t>a large prime </a:t>
            </a:r>
            <a:r>
              <a:rPr lang="en-US" altLang="zh-CN" i="1" dirty="0"/>
              <a:t>p</a:t>
            </a:r>
            <a:r>
              <a:rPr lang="en-US" altLang="zh-CN" dirty="0"/>
              <a:t> (about 35 digits will do)</a:t>
            </a:r>
          </a:p>
          <a:p>
            <a:r>
              <a:rPr lang="en-US" altLang="zh-CN" dirty="0"/>
              <a:t>a point B on the curve</a:t>
            </a:r>
          </a:p>
          <a:p>
            <a:endParaRPr lang="en-US" altLang="zh-CN" dirty="0"/>
          </a:p>
          <a:p>
            <a:r>
              <a:rPr lang="en-US" altLang="zh-CN" dirty="0"/>
              <a:t>Alice:</a:t>
            </a:r>
          </a:p>
          <a:p>
            <a:r>
              <a:rPr lang="en-US" altLang="zh-CN" dirty="0"/>
              <a:t>secretly picks a large number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/>
              <a:t> (about 20 digits will do).  </a:t>
            </a:r>
          </a:p>
          <a:p>
            <a:r>
              <a:rPr lang="en-US" altLang="zh-CN" dirty="0"/>
              <a:t>Bob:</a:t>
            </a:r>
          </a:p>
          <a:p>
            <a:r>
              <a:rPr lang="en-US" altLang="zh-CN" dirty="0"/>
              <a:t>secretly picks a large number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/>
              <a:t>.  </a:t>
            </a:r>
          </a:p>
          <a:p>
            <a:r>
              <a:rPr lang="en-US" altLang="zh-CN" dirty="0"/>
              <a:t>Key:</a:t>
            </a:r>
          </a:p>
          <a:p>
            <a:r>
              <a:rPr lang="en-US" altLang="zh-CN" dirty="0"/>
              <a:t>Alice computes Q</a:t>
            </a:r>
            <a:r>
              <a:rPr lang="en-US" altLang="zh-CN" baseline="-25000" dirty="0"/>
              <a:t>A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 err="1"/>
              <a:t>B</a:t>
            </a:r>
            <a:r>
              <a:rPr lang="en-US" altLang="zh-CN" dirty="0"/>
              <a:t>.  Bob computes Q</a:t>
            </a:r>
            <a:r>
              <a:rPr lang="en-US" altLang="zh-CN" baseline="-25000" dirty="0"/>
              <a:t>B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 err="1"/>
              <a:t>B</a:t>
            </a:r>
            <a:r>
              <a:rPr lang="en-US" altLang="zh-CN" dirty="0"/>
              <a:t>.  They exchange the points Q</a:t>
            </a:r>
            <a:r>
              <a:rPr lang="en-US" altLang="zh-CN" baseline="-25000" dirty="0"/>
              <a:t>A</a:t>
            </a:r>
            <a:r>
              <a:rPr lang="en-US" altLang="zh-CN" dirty="0"/>
              <a:t> and Q</a:t>
            </a:r>
            <a:r>
              <a:rPr lang="en-US" altLang="zh-CN" baseline="-25000" dirty="0"/>
              <a:t>B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Alice computes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B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 err="1"/>
              <a:t>B</a:t>
            </a:r>
            <a:r>
              <a:rPr lang="en-US" altLang="zh-CN" dirty="0"/>
              <a:t>.  Bob computes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A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 err="1"/>
              <a:t>B</a:t>
            </a:r>
            <a:r>
              <a:rPr lang="en-US" altLang="zh-CN" dirty="0"/>
              <a:t>.  Both use the </a:t>
            </a:r>
            <a:r>
              <a:rPr lang="en-US" altLang="zh-CN" i="1" dirty="0"/>
              <a:t>x</a:t>
            </a:r>
            <a:r>
              <a:rPr lang="en-US" altLang="zh-CN" dirty="0"/>
              <a:t> value of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 err="1"/>
              <a:t>B</a:t>
            </a:r>
            <a:r>
              <a:rPr lang="en-US" altLang="zh-CN" dirty="0"/>
              <a:t> for the key </a:t>
            </a:r>
            <a:r>
              <a:rPr lang="en-US" altLang="zh-CN" i="1" dirty="0"/>
              <a:t>k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15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5C8694-CA05-448C-A88F-7C2A2BC9B297}"/>
              </a:ext>
            </a:extLst>
          </p:cNvPr>
          <p:cNvSpPr/>
          <p:nvPr/>
        </p:nvSpPr>
        <p:spPr>
          <a:xfrm>
            <a:off x="734008" y="1383479"/>
            <a:ext cx="93243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Let’s use </a:t>
            </a:r>
            <a:r>
              <a:rPr lang="en-US" altLang="zh-CN" i="1" dirty="0"/>
              <a:t>y</a:t>
            </a:r>
            <a:r>
              <a:rPr lang="en-US" altLang="zh-CN" baseline="30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i="1" baseline="30000" dirty="0"/>
              <a:t>3</a:t>
            </a:r>
            <a:r>
              <a:rPr lang="en-US" altLang="zh-CN" dirty="0"/>
              <a:t> – </a:t>
            </a:r>
            <a:r>
              <a:rPr lang="en-US" altLang="zh-CN" i="1" dirty="0"/>
              <a:t>x</a:t>
            </a:r>
            <a:r>
              <a:rPr lang="en-US" altLang="zh-CN" dirty="0"/>
              <a:t> with </a:t>
            </a:r>
            <a:r>
              <a:rPr lang="en-US" altLang="zh-CN" i="1" dirty="0"/>
              <a:t>p</a:t>
            </a:r>
            <a:r>
              <a:rPr lang="en-US" altLang="zh-CN" dirty="0"/>
              <a:t> = 541, </a:t>
            </a:r>
            <a:r>
              <a:rPr lang="en-US" altLang="zh-CN" i="1" dirty="0"/>
              <a:t>B</a:t>
            </a:r>
            <a:r>
              <a:rPr lang="en-US" altLang="zh-CN" dirty="0"/>
              <a:t> = (10, 80).</a:t>
            </a:r>
          </a:p>
          <a:p>
            <a:r>
              <a:rPr lang="en-US" altLang="zh-CN" dirty="0"/>
              <a:t>Alice picks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20.  Bob picks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/>
              <a:t> = 103.</a:t>
            </a:r>
          </a:p>
          <a:p>
            <a:r>
              <a:rPr lang="en-US" altLang="zh-CN" dirty="0"/>
              <a:t>Q</a:t>
            </a:r>
            <a:r>
              <a:rPr lang="en-US" altLang="zh-CN" baseline="-25000" dirty="0"/>
              <a:t>A</a:t>
            </a:r>
            <a:r>
              <a:rPr lang="en-US" altLang="zh-CN" dirty="0"/>
              <a:t> = 20 (10, 80) = (519, 241).  </a:t>
            </a:r>
          </a:p>
          <a:p>
            <a:r>
              <a:rPr lang="en-US" altLang="zh-CN" dirty="0"/>
              <a:t>Q</a:t>
            </a:r>
            <a:r>
              <a:rPr lang="en-US" altLang="zh-CN" baseline="-25000" dirty="0"/>
              <a:t>B</a:t>
            </a:r>
            <a:r>
              <a:rPr lang="en-US" altLang="zh-CN" dirty="0"/>
              <a:t> = 103 (10, 80) = (85, 345).</a:t>
            </a:r>
          </a:p>
          <a:p>
            <a:r>
              <a:rPr lang="en-US" altLang="zh-CN" dirty="0"/>
              <a:t>When Alice gets Q</a:t>
            </a:r>
            <a:r>
              <a:rPr lang="en-US" altLang="zh-CN" baseline="-25000" dirty="0"/>
              <a:t>B</a:t>
            </a:r>
            <a:r>
              <a:rPr lang="en-US" altLang="zh-CN" dirty="0"/>
              <a:t>, she finds 20Q</a:t>
            </a:r>
            <a:r>
              <a:rPr lang="en-US" altLang="zh-CN" baseline="-25000" dirty="0"/>
              <a:t>B</a:t>
            </a:r>
            <a:r>
              <a:rPr lang="en-US" altLang="zh-CN" dirty="0"/>
              <a:t> = (353, 158).</a:t>
            </a:r>
          </a:p>
          <a:p>
            <a:r>
              <a:rPr lang="en-US" altLang="zh-CN" dirty="0"/>
              <a:t>When Bob gets Q</a:t>
            </a:r>
            <a:r>
              <a:rPr lang="en-US" altLang="zh-CN" baseline="-25000" dirty="0"/>
              <a:t>A</a:t>
            </a:r>
            <a:r>
              <a:rPr lang="en-US" altLang="zh-CN" dirty="0"/>
              <a:t>, he finds 103Q</a:t>
            </a:r>
            <a:r>
              <a:rPr lang="en-US" altLang="zh-CN" baseline="-25000" dirty="0"/>
              <a:t>A</a:t>
            </a:r>
            <a:r>
              <a:rPr lang="en-US" altLang="zh-CN" dirty="0"/>
              <a:t> = (353, 158).</a:t>
            </a:r>
          </a:p>
          <a:p>
            <a:r>
              <a:rPr lang="en-US" altLang="zh-CN" dirty="0"/>
              <a:t>They both use </a:t>
            </a:r>
            <a:r>
              <a:rPr lang="en-US" altLang="zh-CN" i="1" dirty="0"/>
              <a:t>K</a:t>
            </a:r>
            <a:r>
              <a:rPr lang="en-US" altLang="zh-CN" dirty="0"/>
              <a:t> = 353 for their key.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070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Is it secure?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5C8694-CA05-448C-A88F-7C2A2BC9B297}"/>
              </a:ext>
            </a:extLst>
          </p:cNvPr>
          <p:cNvSpPr/>
          <p:nvPr/>
        </p:nvSpPr>
        <p:spPr>
          <a:xfrm>
            <a:off x="734008" y="1383479"/>
            <a:ext cx="9324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Eve knows the elliptic curve, the prime </a:t>
            </a:r>
            <a:r>
              <a:rPr lang="en-US" altLang="zh-CN" i="1" dirty="0"/>
              <a:t>p</a:t>
            </a:r>
            <a:r>
              <a:rPr lang="en-US" altLang="zh-CN" dirty="0"/>
              <a:t>, the original point B, and the points Q</a:t>
            </a:r>
            <a:r>
              <a:rPr lang="en-US" altLang="zh-CN" baseline="-25000" dirty="0"/>
              <a:t>A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 err="1"/>
              <a:t>B</a:t>
            </a:r>
            <a:r>
              <a:rPr lang="en-US" altLang="zh-CN" dirty="0"/>
              <a:t> and Q</a:t>
            </a:r>
            <a:r>
              <a:rPr lang="en-US" altLang="zh-CN" baseline="-25000" dirty="0"/>
              <a:t>B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 err="1"/>
              <a:t>B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To break, Eve needs to find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/>
              <a:t> or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 err="1"/>
              <a:t>.</a:t>
            </a:r>
            <a:r>
              <a:rPr lang="en-US" altLang="zh-CN" dirty="0"/>
              <a:t>  To get either value, Eve needs to solve the ECDLP.</a:t>
            </a:r>
          </a:p>
          <a:p>
            <a:r>
              <a:rPr lang="en-US" altLang="zh-CN" dirty="0"/>
              <a:t>No one knows how to do this in a reasonable length of time.</a:t>
            </a:r>
          </a:p>
        </p:txBody>
      </p:sp>
    </p:spTree>
    <p:extLst>
      <p:ext uri="{BB962C8B-B14F-4D97-AF65-F5344CB8AC3E}">
        <p14:creationId xmlns:p14="http://schemas.microsoft.com/office/powerpoint/2010/main" val="218692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293" y="353320"/>
            <a:ext cx="1887414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附录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318CEB-F9C9-460B-B75F-7E0F0BC72BCC}"/>
              </a:ext>
            </a:extLst>
          </p:cNvPr>
          <p:cNvSpPr txBox="1"/>
          <p:nvPr/>
        </p:nvSpPr>
        <p:spPr>
          <a:xfrm>
            <a:off x="830424" y="1352939"/>
            <a:ext cx="10571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hlinkClick r:id="rId2"/>
              </a:rPr>
              <a:t>https://andrea.corbellini.name/2015/05/17/elliptic-curve-cryptography-a-gentle-introduction/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>
                <a:hlinkClick r:id="rId3"/>
              </a:rPr>
              <a:t>http://www.360doc.com/content/16/0714/11/7531335_575408041.shtml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>
                <a:hlinkClick r:id="rId4"/>
              </a:rPr>
              <a:t>https://www.wolframalpha.com/input/?i=plot+x%5E3+-+3x+%2B+2%3Dy%5E2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>
                <a:hlinkClick r:id="rId5"/>
              </a:rPr>
              <a:t>https://hgarrereyn.gitbooks.io/th3g3ntl3man-ctf-writeups/content/2017/picoCTF_2017/problems/cryptography/ECC2/ECC2.html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00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858416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What is Elliptic Curve Cryptography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318CEB-F9C9-460B-B75F-7E0F0BC72BCC}"/>
              </a:ext>
            </a:extLst>
          </p:cNvPr>
          <p:cNvSpPr txBox="1"/>
          <p:nvPr/>
        </p:nvSpPr>
        <p:spPr>
          <a:xfrm>
            <a:off x="492967" y="1679509"/>
            <a:ext cx="10571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elliptic curve cryptography(ECC) is a form of public key cryptography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it is based on the somewhat esoteric topic of elliptic curve combined with modular arithmetic</a:t>
            </a:r>
          </a:p>
          <a:p>
            <a:endParaRPr lang="en-US" altLang="zh-CN" sz="2400" dirty="0"/>
          </a:p>
          <a:p>
            <a:r>
              <a:rPr lang="en-US" altLang="zh-CN" sz="2400" dirty="0"/>
              <a:t>some implementations use the same principles as the earlier public key cryptosystems</a:t>
            </a:r>
          </a:p>
        </p:txBody>
      </p:sp>
    </p:spTree>
    <p:extLst>
      <p:ext uri="{BB962C8B-B14F-4D97-AF65-F5344CB8AC3E}">
        <p14:creationId xmlns:p14="http://schemas.microsoft.com/office/powerpoint/2010/main" val="24464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38184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GRAPH OF ECC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318CEB-F9C9-460B-B75F-7E0F0BC72BCC}"/>
              </a:ext>
            </a:extLst>
          </p:cNvPr>
          <p:cNvSpPr txBox="1"/>
          <p:nvPr/>
        </p:nvSpPr>
        <p:spPr>
          <a:xfrm>
            <a:off x="810208" y="4515788"/>
            <a:ext cx="1057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y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=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</a:t>
            </a:r>
            <a:r>
              <a:rPr lang="en-US" altLang="zh-CN" sz="2400" i="1" dirty="0"/>
              <a:t>ax</a:t>
            </a:r>
            <a:r>
              <a:rPr lang="en-US" altLang="zh-CN" sz="2400" dirty="0"/>
              <a:t> + </a:t>
            </a:r>
            <a:r>
              <a:rPr lang="en-US" altLang="zh-CN" sz="2400" i="1" dirty="0"/>
              <a:t>b(</a:t>
            </a:r>
            <a:r>
              <a:rPr lang="en-US" altLang="zh-CN" sz="2400" dirty="0"/>
              <a:t>4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+ 27</a:t>
            </a:r>
            <a:r>
              <a:rPr lang="en-US" altLang="zh-CN" sz="2400" i="1" dirty="0"/>
              <a:t>b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≠ 0</a:t>
            </a:r>
            <a:r>
              <a:rPr lang="en-US" altLang="zh-CN" sz="2400" i="1" dirty="0"/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CC3333-77F8-4EC4-AA66-F2BA312CF68D}"/>
              </a:ext>
            </a:extLst>
          </p:cNvPr>
          <p:cNvSpPr txBox="1"/>
          <p:nvPr/>
        </p:nvSpPr>
        <p:spPr>
          <a:xfrm>
            <a:off x="810208" y="3641821"/>
            <a:ext cx="1057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 = 1, a =2,1,0,-1,-2,-3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B48371-86CE-4192-9879-CA08F8FC0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79"/>
          <a:stretch/>
        </p:blipFill>
        <p:spPr>
          <a:xfrm>
            <a:off x="810208" y="1639029"/>
            <a:ext cx="4954895" cy="17975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70F4EC-2E60-4446-88F4-8E29EF446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3" b="-1811"/>
          <a:stretch/>
        </p:blipFill>
        <p:spPr>
          <a:xfrm>
            <a:off x="5958476" y="1572820"/>
            <a:ext cx="5080581" cy="19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3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Geometric addition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EB4E3A-4E3E-44AB-B57B-D6951703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07" y="1016044"/>
            <a:ext cx="4767586" cy="49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Geometric addition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7C242-D4F1-4ADF-8F1F-3434A633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758" y="1267117"/>
            <a:ext cx="4676484" cy="46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Geometric addition</a:t>
            </a:r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904D21-49C1-407E-9F84-8B43DE853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754" y="1140222"/>
            <a:ext cx="8714492" cy="457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655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Geometric </a:t>
            </a:r>
            <a:r>
              <a:rPr lang="en-US" altLang="zh-CN" dirty="0" err="1"/>
              <a:t>substraction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876097-8A3E-4E93-A416-E222DFFB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048317"/>
            <a:ext cx="3809999" cy="476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307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D417FFA-6FA9-41A5-B3C9-C1CC1E11388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482512" y="194951"/>
                <a:ext cx="9226976" cy="82109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altLang="zh-CN" dirty="0"/>
                  <a:t>Mod </a:t>
                </a:r>
                <a:r>
                  <a:rPr lang="en-US" altLang="zh-CN" i="1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i="1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D417FFA-6FA9-41A5-B3C9-C1CC1E113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82512" y="194951"/>
                <a:ext cx="9226976" cy="821093"/>
              </a:xfrm>
              <a:blipFill>
                <a:blip r:embed="rId2"/>
                <a:stretch>
                  <a:fillRect t="-13333" b="-2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A17D719-0E2B-4E37-AAC5-3E6E31C9FBA9}"/>
              </a:ext>
            </a:extLst>
          </p:cNvPr>
          <p:cNvSpPr/>
          <p:nvPr/>
        </p:nvSpPr>
        <p:spPr>
          <a:xfrm>
            <a:off x="3381528" y="1294165"/>
            <a:ext cx="542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y</a:t>
            </a:r>
            <a:r>
              <a:rPr lang="en-US" altLang="zh-CN" baseline="30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baseline="30000" dirty="0"/>
              <a:t>3</a:t>
            </a:r>
            <a:r>
              <a:rPr lang="en-US" altLang="zh-CN" dirty="0"/>
              <a:t> + </a:t>
            </a:r>
            <a:r>
              <a:rPr lang="en-US" altLang="zh-CN" i="1" dirty="0"/>
              <a:t>ax</a:t>
            </a:r>
            <a:r>
              <a:rPr lang="en-US" altLang="zh-CN" dirty="0"/>
              <a:t> + </a:t>
            </a:r>
            <a:r>
              <a:rPr lang="en-US" altLang="zh-CN" i="1" dirty="0"/>
              <a:t>b(mod p)(</a:t>
            </a:r>
            <a:r>
              <a:rPr lang="en-US" altLang="zh-CN" dirty="0"/>
              <a:t>4</a:t>
            </a:r>
            <a:r>
              <a:rPr lang="en-US" altLang="zh-CN" i="1" dirty="0"/>
              <a:t>a</a:t>
            </a:r>
            <a:r>
              <a:rPr lang="en-US" altLang="zh-CN" baseline="30000" dirty="0"/>
              <a:t>3</a:t>
            </a:r>
            <a:r>
              <a:rPr lang="en-US" altLang="zh-CN" dirty="0"/>
              <a:t> + 27</a:t>
            </a:r>
            <a:r>
              <a:rPr lang="en-US" altLang="zh-CN" i="1" dirty="0"/>
              <a:t>b</a:t>
            </a:r>
            <a:r>
              <a:rPr lang="en-US" altLang="zh-CN" baseline="30000" dirty="0"/>
              <a:t>2</a:t>
            </a:r>
            <a:r>
              <a:rPr lang="en-US" altLang="zh-CN" dirty="0"/>
              <a:t> ≠ 0</a:t>
            </a:r>
            <a:r>
              <a:rPr lang="en-US" altLang="zh-CN" i="1" dirty="0"/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524F89-4738-4B99-97E5-6681CBA9193B}"/>
              </a:ext>
            </a:extLst>
          </p:cNvPr>
          <p:cNvSpPr/>
          <p:nvPr/>
        </p:nvSpPr>
        <p:spPr>
          <a:xfrm>
            <a:off x="1869781" y="1941618"/>
            <a:ext cx="86542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P is a prime:</a:t>
            </a:r>
          </a:p>
          <a:p>
            <a:r>
              <a:rPr lang="en-US" altLang="zh-CN" dirty="0"/>
              <a:t>Mod works nice with arithmetic.</a:t>
            </a:r>
          </a:p>
          <a:p>
            <a:r>
              <a:rPr lang="en-US" altLang="zh-CN" dirty="0"/>
              <a:t>If </a:t>
            </a:r>
            <a:r>
              <a:rPr lang="en-US" altLang="zh-CN" i="1" dirty="0"/>
              <a:t>p </a:t>
            </a:r>
            <a:r>
              <a:rPr lang="en-US" altLang="zh-CN" dirty="0"/>
              <a:t>is a prime, we use the numbers {0, 1, 2, …, </a:t>
            </a:r>
            <a:r>
              <a:rPr lang="en-US" altLang="zh-CN" i="1" dirty="0"/>
              <a:t>p</a:t>
            </a:r>
            <a:r>
              <a:rPr lang="en-US" altLang="zh-CN" dirty="0"/>
              <a:t>-1}, and we can add, subtract, multiply, and divide.</a:t>
            </a:r>
          </a:p>
          <a:p>
            <a:r>
              <a:rPr lang="en-US" altLang="zh-CN" dirty="0"/>
              <a:t>So we can do elliptic curves on the integers mod </a:t>
            </a:r>
            <a:r>
              <a:rPr lang="en-US" altLang="zh-CN" i="1" dirty="0"/>
              <a:t>p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Properties:</a:t>
            </a:r>
          </a:p>
          <a:p>
            <a:r>
              <a:rPr lang="en-US" altLang="zh-CN" dirty="0"/>
              <a:t>Each nonzero point in our set can generate a cyclic group</a:t>
            </a:r>
          </a:p>
          <a:p>
            <a:r>
              <a:rPr lang="en-US" altLang="zh-CN" dirty="0"/>
              <a:t>Can find n </a:t>
            </a:r>
            <a:r>
              <a:rPr lang="en-US" altLang="zh-CN" dirty="0" err="1"/>
              <a:t>s.t.</a:t>
            </a:r>
            <a:r>
              <a:rPr lang="en-US" altLang="zh-CN" dirty="0"/>
              <a:t> </a:t>
            </a:r>
            <a:r>
              <a:rPr lang="en-US" altLang="zh-CN" dirty="0" err="1"/>
              <a:t>nP</a:t>
            </a:r>
            <a:r>
              <a:rPr lang="en-US" altLang="zh-CN" dirty="0"/>
              <a:t> = 0, so we can have (n+1)P = P</a:t>
            </a:r>
          </a:p>
        </p:txBody>
      </p:sp>
    </p:spTree>
    <p:extLst>
      <p:ext uri="{BB962C8B-B14F-4D97-AF65-F5344CB8AC3E}">
        <p14:creationId xmlns:p14="http://schemas.microsoft.com/office/powerpoint/2010/main" val="379168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Elliptic Curve mod </a:t>
            </a:r>
            <a:r>
              <a:rPr lang="en-US" altLang="zh-CN" i="1" dirty="0"/>
              <a:t>p</a:t>
            </a:r>
            <a:endParaRPr lang="zh-CN" altLang="en-US" dirty="0"/>
          </a:p>
        </p:txBody>
      </p:sp>
      <p:pic>
        <p:nvPicPr>
          <p:cNvPr id="8" name="Content Placeholder 3" descr="ec-real1.bmp">
            <a:extLst>
              <a:ext uri="{FF2B5EF4-FFF2-40B4-BE49-F238E27FC236}">
                <a16:creationId xmlns:a16="http://schemas.microsoft.com/office/drawing/2014/main" id="{A4029012-2DBD-4988-A038-F3E8A186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4" y="1354494"/>
            <a:ext cx="4145920" cy="4525963"/>
          </a:xfrm>
          <a:prstGeom prst="rect">
            <a:avLst/>
          </a:prstGeom>
        </p:spPr>
      </p:pic>
      <p:pic>
        <p:nvPicPr>
          <p:cNvPr id="9" name="Picture 4" descr="ec541.bmp">
            <a:extLst>
              <a:ext uri="{FF2B5EF4-FFF2-40B4-BE49-F238E27FC236}">
                <a16:creationId xmlns:a16="http://schemas.microsoft.com/office/drawing/2014/main" id="{FB35EE7C-114E-40A2-8366-F5E8B19B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4" y="1354494"/>
            <a:ext cx="42095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130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画廊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560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幼圆</vt:lpstr>
      <vt:lpstr>Arial</vt:lpstr>
      <vt:lpstr>Cambria Math</vt:lpstr>
      <vt:lpstr>Century Gothic</vt:lpstr>
      <vt:lpstr>Gill Sans MT</vt:lpstr>
      <vt:lpstr>Wingdings 3</vt:lpstr>
      <vt:lpstr>切片</vt:lpstr>
      <vt:lpstr>画廊</vt:lpstr>
      <vt:lpstr>An Introduction to Elliptic Curve Cryptography</vt:lpstr>
      <vt:lpstr>What is Elliptic Curve Cryptography</vt:lpstr>
      <vt:lpstr>GRAPH OF ECC</vt:lpstr>
      <vt:lpstr>Geometric addition</vt:lpstr>
      <vt:lpstr>Geometric addition</vt:lpstr>
      <vt:lpstr>Geometric addition</vt:lpstr>
      <vt:lpstr>Geometric substraction</vt:lpstr>
      <vt:lpstr>Mod p(Ϝ_p)</vt:lpstr>
      <vt:lpstr>Elliptic Curve mod p</vt:lpstr>
      <vt:lpstr>KEY EXCHANGE</vt:lpstr>
      <vt:lpstr>EXAMPLE</vt:lpstr>
      <vt:lpstr>Is it secure?</vt:lpstr>
      <vt:lpstr>附录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Elliptic Curve Cryptography</dc:title>
  <dc:creator>zzh</dc:creator>
  <cp:lastModifiedBy>zzh</cp:lastModifiedBy>
  <cp:revision>10</cp:revision>
  <dcterms:created xsi:type="dcterms:W3CDTF">2020-08-17T12:59:36Z</dcterms:created>
  <dcterms:modified xsi:type="dcterms:W3CDTF">2020-08-18T06:18:08Z</dcterms:modified>
</cp:coreProperties>
</file>