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9" r:id="rId3"/>
    <p:sldId id="287" r:id="rId4"/>
    <p:sldId id="270" r:id="rId5"/>
    <p:sldId id="271" r:id="rId6"/>
    <p:sldId id="288" r:id="rId7"/>
    <p:sldId id="289" r:id="rId8"/>
    <p:sldId id="272" r:id="rId9"/>
    <p:sldId id="273" r:id="rId10"/>
    <p:sldId id="274" r:id="rId11"/>
    <p:sldId id="290" r:id="rId12"/>
    <p:sldId id="275" r:id="rId13"/>
    <p:sldId id="292" r:id="rId14"/>
    <p:sldId id="291" r:id="rId15"/>
    <p:sldId id="276" r:id="rId16"/>
    <p:sldId id="294" r:id="rId17"/>
    <p:sldId id="277" r:id="rId18"/>
    <p:sldId id="299" r:id="rId19"/>
    <p:sldId id="300" r:id="rId20"/>
    <p:sldId id="301" r:id="rId21"/>
    <p:sldId id="295" r:id="rId22"/>
    <p:sldId id="278" r:id="rId23"/>
    <p:sldId id="296" r:id="rId24"/>
    <p:sldId id="297" r:id="rId25"/>
    <p:sldId id="298" r:id="rId26"/>
    <p:sldId id="279" r:id="rId27"/>
    <p:sldId id="280" r:id="rId28"/>
    <p:sldId id="281" r:id="rId29"/>
    <p:sldId id="282" r:id="rId30"/>
    <p:sldId id="283" r:id="rId31"/>
    <p:sldId id="285" r:id="rId32"/>
    <p:sldId id="293" r:id="rId33"/>
    <p:sldId id="286" r:id="rId34"/>
    <p:sldId id="263" r:id="rId35"/>
    <p:sldId id="284" r:id="rId36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4"/>
    <p:restoredTop sz="81937" autoAdjust="0"/>
  </p:normalViewPr>
  <p:slideViewPr>
    <p:cSldViewPr>
      <p:cViewPr varScale="1">
        <p:scale>
          <a:sx n="131" d="100"/>
          <a:sy n="131" d="100"/>
        </p:scale>
        <p:origin x="1272" y="17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-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>
        <p:scale>
          <a:sx n="172" d="100"/>
          <a:sy n="172" d="100"/>
        </p:scale>
        <p:origin x="3784" y="-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C740F-FF97-D84F-8E8C-846450B644AA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EC7BA-5A1B-9049-9BE1-7743D8895CA4}">
      <dgm:prSet/>
      <dgm:spPr/>
      <dgm:t>
        <a:bodyPr/>
        <a:lstStyle/>
        <a:p>
          <a:pPr rtl="0"/>
          <a:r>
            <a:rPr lang="zh-CN" altLang="en-US" b="1"/>
            <a:t>应用容器 </a:t>
          </a:r>
          <a:r>
            <a:rPr lang="en-US" altLang="zh-CN" b="1"/>
            <a:t>+ </a:t>
          </a:r>
          <a:r>
            <a:rPr lang="zh-CN" altLang="en-US" b="1"/>
            <a:t>物理机 </a:t>
          </a:r>
          <a:r>
            <a:rPr lang="en-US" altLang="zh-CN" b="1"/>
            <a:t>+ </a:t>
          </a:r>
          <a:r>
            <a:rPr lang="zh-CN" altLang="en-US" b="1"/>
            <a:t>多应用混合部署</a:t>
          </a:r>
          <a:endParaRPr lang="zh-CN" altLang="en-US"/>
        </a:p>
      </dgm:t>
    </dgm:pt>
    <dgm:pt modelId="{26F9F10C-C9C3-E24E-9D54-BC30A84164ED}" type="parTrans" cxnId="{AE8058AA-BA6A-784E-A99A-8DC956BEFB80}">
      <dgm:prSet/>
      <dgm:spPr/>
      <dgm:t>
        <a:bodyPr/>
        <a:lstStyle/>
        <a:p>
          <a:endParaRPr lang="en-US"/>
        </a:p>
      </dgm:t>
    </dgm:pt>
    <dgm:pt modelId="{C44CB382-0171-164B-AA0F-7944684C6781}" type="sibTrans" cxnId="{AE8058AA-BA6A-784E-A99A-8DC956BEFB80}">
      <dgm:prSet/>
      <dgm:spPr/>
      <dgm:t>
        <a:bodyPr/>
        <a:lstStyle/>
        <a:p>
          <a:endParaRPr lang="en-US"/>
        </a:p>
      </dgm:t>
    </dgm:pt>
    <dgm:pt modelId="{D796F163-517B-3E4E-B8A3-A3FD01B00D92}">
      <dgm:prSet/>
      <dgm:spPr/>
      <dgm:t>
        <a:bodyPr/>
        <a:lstStyle/>
        <a:p>
          <a:pPr rtl="0"/>
          <a:r>
            <a:rPr lang="zh-CN" altLang="en-US" b="1" dirty="0"/>
            <a:t>应用容器 </a:t>
          </a:r>
          <a:r>
            <a:rPr lang="en-US" altLang="zh-CN" b="1" dirty="0"/>
            <a:t>+ </a:t>
          </a:r>
          <a:r>
            <a:rPr lang="zh-CN" altLang="en-US" b="1" dirty="0"/>
            <a:t>虚拟机 </a:t>
          </a:r>
          <a:r>
            <a:rPr lang="en-US" altLang="zh-CN" b="1" dirty="0"/>
            <a:t>+ </a:t>
          </a:r>
          <a:r>
            <a:rPr lang="zh-CN" altLang="en-US" b="1" dirty="0"/>
            <a:t>独立部署</a:t>
          </a:r>
          <a:endParaRPr lang="zh-CN" altLang="en-US" dirty="0"/>
        </a:p>
      </dgm:t>
    </dgm:pt>
    <dgm:pt modelId="{3C71F122-F31E-D44C-8354-0BA3E10A00F2}" type="parTrans" cxnId="{72947E30-BAB1-6246-A0CB-9750898607DD}">
      <dgm:prSet/>
      <dgm:spPr/>
      <dgm:t>
        <a:bodyPr/>
        <a:lstStyle/>
        <a:p>
          <a:endParaRPr lang="en-US"/>
        </a:p>
      </dgm:t>
    </dgm:pt>
    <dgm:pt modelId="{37073627-48B0-204D-9DF7-C27B8D906C09}" type="sibTrans" cxnId="{72947E30-BAB1-6246-A0CB-9750898607DD}">
      <dgm:prSet/>
      <dgm:spPr/>
      <dgm:t>
        <a:bodyPr/>
        <a:lstStyle/>
        <a:p>
          <a:endParaRPr lang="en-US"/>
        </a:p>
      </dgm:t>
    </dgm:pt>
    <dgm:pt modelId="{19A5B7FB-6E91-894E-9125-2949F68810DC}">
      <dgm:prSet/>
      <dgm:spPr/>
      <dgm:t>
        <a:bodyPr/>
        <a:lstStyle/>
        <a:p>
          <a:pPr rtl="0"/>
          <a:r>
            <a:rPr lang="en-US" b="1"/>
            <a:t>fat jar + </a:t>
          </a:r>
          <a:r>
            <a:rPr lang="zh-CN" altLang="en-US" b="1"/>
            <a:t>虚拟机</a:t>
          </a:r>
          <a:endParaRPr lang="en-US"/>
        </a:p>
      </dgm:t>
    </dgm:pt>
    <dgm:pt modelId="{715F0538-E6DE-AD4D-BCAE-EA7D5B69F75B}" type="parTrans" cxnId="{E80F217C-C858-C141-B650-BA6525D1664E}">
      <dgm:prSet/>
      <dgm:spPr/>
      <dgm:t>
        <a:bodyPr/>
        <a:lstStyle/>
        <a:p>
          <a:endParaRPr lang="en-US"/>
        </a:p>
      </dgm:t>
    </dgm:pt>
    <dgm:pt modelId="{80DA0B01-E9F1-6F48-A7B4-FA7A0F4C951D}" type="sibTrans" cxnId="{E80F217C-C858-C141-B650-BA6525D1664E}">
      <dgm:prSet/>
      <dgm:spPr/>
      <dgm:t>
        <a:bodyPr/>
        <a:lstStyle/>
        <a:p>
          <a:endParaRPr lang="en-US"/>
        </a:p>
      </dgm:t>
    </dgm:pt>
    <dgm:pt modelId="{6C577168-07E0-E847-B611-797A272798E8}">
      <dgm:prSet/>
      <dgm:spPr/>
      <dgm:t>
        <a:bodyPr/>
        <a:lstStyle/>
        <a:p>
          <a:pPr rtl="0"/>
          <a:r>
            <a:rPr lang="en-US" b="1" dirty="0"/>
            <a:t>fat jar + Linux </a:t>
          </a:r>
          <a:r>
            <a:rPr lang="zh-CN" altLang="en-US" b="1" dirty="0"/>
            <a:t>容器</a:t>
          </a:r>
          <a:endParaRPr lang="en-US" dirty="0"/>
        </a:p>
      </dgm:t>
    </dgm:pt>
    <dgm:pt modelId="{05BB47DB-1108-FE46-B102-27CC0C9D7DB7}" type="parTrans" cxnId="{E27ECD69-1A0A-4745-92E9-A6039A16AB9C}">
      <dgm:prSet/>
      <dgm:spPr/>
      <dgm:t>
        <a:bodyPr/>
        <a:lstStyle/>
        <a:p>
          <a:endParaRPr lang="en-US"/>
        </a:p>
      </dgm:t>
    </dgm:pt>
    <dgm:pt modelId="{5F69C239-18B0-0B49-B06B-AEC12C71290D}" type="sibTrans" cxnId="{E27ECD69-1A0A-4745-92E9-A6039A16AB9C}">
      <dgm:prSet/>
      <dgm:spPr/>
      <dgm:t>
        <a:bodyPr/>
        <a:lstStyle/>
        <a:p>
          <a:endParaRPr lang="en-US"/>
        </a:p>
      </dgm:t>
    </dgm:pt>
    <dgm:pt modelId="{3732F619-2A21-3447-9E6C-2ED843A5FF70}" type="pres">
      <dgm:prSet presAssocID="{62BC740F-FF97-D84F-8E8C-846450B644AA}" presName="linearFlow" presStyleCnt="0">
        <dgm:presLayoutVars>
          <dgm:dir/>
          <dgm:resizeHandles val="exact"/>
        </dgm:presLayoutVars>
      </dgm:prSet>
      <dgm:spPr/>
    </dgm:pt>
    <dgm:pt modelId="{E6B778A9-7030-B744-B556-CC6E69A9D28F}" type="pres">
      <dgm:prSet presAssocID="{CC9EC7BA-5A1B-9049-9BE1-7743D8895CA4}" presName="composite" presStyleCnt="0"/>
      <dgm:spPr/>
    </dgm:pt>
    <dgm:pt modelId="{C5043251-A757-5D41-9DD2-E6BAB61490D3}" type="pres">
      <dgm:prSet presAssocID="{CC9EC7BA-5A1B-9049-9BE1-7743D8895CA4}" presName="imgShp" presStyleLbl="fgImgPlace1" presStyleIdx="0" presStyleCnt="4"/>
      <dgm:spPr/>
    </dgm:pt>
    <dgm:pt modelId="{485DCB8A-D144-E444-B915-62B50C9612CD}" type="pres">
      <dgm:prSet presAssocID="{CC9EC7BA-5A1B-9049-9BE1-7743D8895CA4}" presName="txShp" presStyleLbl="node1" presStyleIdx="0" presStyleCnt="4">
        <dgm:presLayoutVars>
          <dgm:bulletEnabled val="1"/>
        </dgm:presLayoutVars>
      </dgm:prSet>
      <dgm:spPr/>
    </dgm:pt>
    <dgm:pt modelId="{ED47356C-A19E-C941-B5A7-81493928CD97}" type="pres">
      <dgm:prSet presAssocID="{C44CB382-0171-164B-AA0F-7944684C6781}" presName="spacing" presStyleCnt="0"/>
      <dgm:spPr/>
    </dgm:pt>
    <dgm:pt modelId="{755BC52B-A652-4740-BFC7-DA14CF12E815}" type="pres">
      <dgm:prSet presAssocID="{D796F163-517B-3E4E-B8A3-A3FD01B00D92}" presName="composite" presStyleCnt="0"/>
      <dgm:spPr/>
    </dgm:pt>
    <dgm:pt modelId="{F823223F-35CF-EB4F-BAF1-B19FB45921F6}" type="pres">
      <dgm:prSet presAssocID="{D796F163-517B-3E4E-B8A3-A3FD01B00D92}" presName="imgShp" presStyleLbl="fgImgPlace1" presStyleIdx="1" presStyleCnt="4"/>
      <dgm:spPr/>
    </dgm:pt>
    <dgm:pt modelId="{66D9E56F-3A01-5A4D-8718-1D206F86B15B}" type="pres">
      <dgm:prSet presAssocID="{D796F163-517B-3E4E-B8A3-A3FD01B00D92}" presName="txShp" presStyleLbl="node1" presStyleIdx="1" presStyleCnt="4">
        <dgm:presLayoutVars>
          <dgm:bulletEnabled val="1"/>
        </dgm:presLayoutVars>
      </dgm:prSet>
      <dgm:spPr/>
    </dgm:pt>
    <dgm:pt modelId="{988CC299-7037-944B-97A6-4846D6F3BB1D}" type="pres">
      <dgm:prSet presAssocID="{37073627-48B0-204D-9DF7-C27B8D906C09}" presName="spacing" presStyleCnt="0"/>
      <dgm:spPr/>
    </dgm:pt>
    <dgm:pt modelId="{1FBF7E82-517A-B643-80C4-9F9F3EB75FA6}" type="pres">
      <dgm:prSet presAssocID="{19A5B7FB-6E91-894E-9125-2949F68810DC}" presName="composite" presStyleCnt="0"/>
      <dgm:spPr/>
    </dgm:pt>
    <dgm:pt modelId="{F618BE45-DFA6-B54D-8827-CCB551C5EF23}" type="pres">
      <dgm:prSet presAssocID="{19A5B7FB-6E91-894E-9125-2949F68810DC}" presName="imgShp" presStyleLbl="fgImgPlace1" presStyleIdx="2" presStyleCnt="4"/>
      <dgm:spPr/>
    </dgm:pt>
    <dgm:pt modelId="{0F49E47C-CAEA-6A4F-BC3E-79BBA8E02EF8}" type="pres">
      <dgm:prSet presAssocID="{19A5B7FB-6E91-894E-9125-2949F68810DC}" presName="txShp" presStyleLbl="node1" presStyleIdx="2" presStyleCnt="4">
        <dgm:presLayoutVars>
          <dgm:bulletEnabled val="1"/>
        </dgm:presLayoutVars>
      </dgm:prSet>
      <dgm:spPr/>
    </dgm:pt>
    <dgm:pt modelId="{7DAE3C86-C775-DD4A-8864-FDECD2E676EC}" type="pres">
      <dgm:prSet presAssocID="{80DA0B01-E9F1-6F48-A7B4-FA7A0F4C951D}" presName="spacing" presStyleCnt="0"/>
      <dgm:spPr/>
    </dgm:pt>
    <dgm:pt modelId="{DFF3076A-FAA4-D84D-A7C5-5530AA37EFF1}" type="pres">
      <dgm:prSet presAssocID="{6C577168-07E0-E847-B611-797A272798E8}" presName="composite" presStyleCnt="0"/>
      <dgm:spPr/>
    </dgm:pt>
    <dgm:pt modelId="{F78DD13D-D5E6-724A-A63B-F6F00E6EDC8C}" type="pres">
      <dgm:prSet presAssocID="{6C577168-07E0-E847-B611-797A272798E8}" presName="imgShp" presStyleLbl="fgImgPlace1" presStyleIdx="3" presStyleCnt="4"/>
      <dgm:spPr/>
    </dgm:pt>
    <dgm:pt modelId="{992EA697-8502-1B4B-9067-585F80E818F7}" type="pres">
      <dgm:prSet presAssocID="{6C577168-07E0-E847-B611-797A272798E8}" presName="txShp" presStyleLbl="node1" presStyleIdx="3" presStyleCnt="4">
        <dgm:presLayoutVars>
          <dgm:bulletEnabled val="1"/>
        </dgm:presLayoutVars>
      </dgm:prSet>
      <dgm:spPr/>
    </dgm:pt>
  </dgm:ptLst>
  <dgm:cxnLst>
    <dgm:cxn modelId="{CDDB7205-919F-DA4D-96EB-91A09C28BB83}" type="presOf" srcId="{19A5B7FB-6E91-894E-9125-2949F68810DC}" destId="{0F49E47C-CAEA-6A4F-BC3E-79BBA8E02EF8}" srcOrd="0" destOrd="0" presId="urn:microsoft.com/office/officeart/2005/8/layout/vList3"/>
    <dgm:cxn modelId="{72947E30-BAB1-6246-A0CB-9750898607DD}" srcId="{62BC740F-FF97-D84F-8E8C-846450B644AA}" destId="{D796F163-517B-3E4E-B8A3-A3FD01B00D92}" srcOrd="1" destOrd="0" parTransId="{3C71F122-F31E-D44C-8354-0BA3E10A00F2}" sibTransId="{37073627-48B0-204D-9DF7-C27B8D906C09}"/>
    <dgm:cxn modelId="{40AA8A5C-E5FE-0746-8477-712B98B8C5EA}" type="presOf" srcId="{D796F163-517B-3E4E-B8A3-A3FD01B00D92}" destId="{66D9E56F-3A01-5A4D-8718-1D206F86B15B}" srcOrd="0" destOrd="0" presId="urn:microsoft.com/office/officeart/2005/8/layout/vList3"/>
    <dgm:cxn modelId="{E27ECD69-1A0A-4745-92E9-A6039A16AB9C}" srcId="{62BC740F-FF97-D84F-8E8C-846450B644AA}" destId="{6C577168-07E0-E847-B611-797A272798E8}" srcOrd="3" destOrd="0" parTransId="{05BB47DB-1108-FE46-B102-27CC0C9D7DB7}" sibTransId="{5F69C239-18B0-0B49-B06B-AEC12C71290D}"/>
    <dgm:cxn modelId="{00172179-805A-564B-9414-9C08D0D53544}" type="presOf" srcId="{62BC740F-FF97-D84F-8E8C-846450B644AA}" destId="{3732F619-2A21-3447-9E6C-2ED843A5FF70}" srcOrd="0" destOrd="0" presId="urn:microsoft.com/office/officeart/2005/8/layout/vList3"/>
    <dgm:cxn modelId="{E80F217C-C858-C141-B650-BA6525D1664E}" srcId="{62BC740F-FF97-D84F-8E8C-846450B644AA}" destId="{19A5B7FB-6E91-894E-9125-2949F68810DC}" srcOrd="2" destOrd="0" parTransId="{715F0538-E6DE-AD4D-BCAE-EA7D5B69F75B}" sibTransId="{80DA0B01-E9F1-6F48-A7B4-FA7A0F4C951D}"/>
    <dgm:cxn modelId="{94B5B49F-7D1B-1347-8A49-AB3AE26EAB2E}" type="presOf" srcId="{CC9EC7BA-5A1B-9049-9BE1-7743D8895CA4}" destId="{485DCB8A-D144-E444-B915-62B50C9612CD}" srcOrd="0" destOrd="0" presId="urn:microsoft.com/office/officeart/2005/8/layout/vList3"/>
    <dgm:cxn modelId="{AE8058AA-BA6A-784E-A99A-8DC956BEFB80}" srcId="{62BC740F-FF97-D84F-8E8C-846450B644AA}" destId="{CC9EC7BA-5A1B-9049-9BE1-7743D8895CA4}" srcOrd="0" destOrd="0" parTransId="{26F9F10C-C9C3-E24E-9D54-BC30A84164ED}" sibTransId="{C44CB382-0171-164B-AA0F-7944684C6781}"/>
    <dgm:cxn modelId="{03970BF9-0F17-2F42-8187-FA7D7B0E9741}" type="presOf" srcId="{6C577168-07E0-E847-B611-797A272798E8}" destId="{992EA697-8502-1B4B-9067-585F80E818F7}" srcOrd="0" destOrd="0" presId="urn:microsoft.com/office/officeart/2005/8/layout/vList3"/>
    <dgm:cxn modelId="{585775A1-0178-9842-88FB-33353D34FB06}" type="presParOf" srcId="{3732F619-2A21-3447-9E6C-2ED843A5FF70}" destId="{E6B778A9-7030-B744-B556-CC6E69A9D28F}" srcOrd="0" destOrd="0" presId="urn:microsoft.com/office/officeart/2005/8/layout/vList3"/>
    <dgm:cxn modelId="{39B36A60-3CC2-B442-ACFB-FBE8C422459E}" type="presParOf" srcId="{E6B778A9-7030-B744-B556-CC6E69A9D28F}" destId="{C5043251-A757-5D41-9DD2-E6BAB61490D3}" srcOrd="0" destOrd="0" presId="urn:microsoft.com/office/officeart/2005/8/layout/vList3"/>
    <dgm:cxn modelId="{FBD78CCD-7FF2-364D-9CA8-700E504E5FE5}" type="presParOf" srcId="{E6B778A9-7030-B744-B556-CC6E69A9D28F}" destId="{485DCB8A-D144-E444-B915-62B50C9612CD}" srcOrd="1" destOrd="0" presId="urn:microsoft.com/office/officeart/2005/8/layout/vList3"/>
    <dgm:cxn modelId="{2418B8ED-FBD1-D942-AC96-9407BA4EA32C}" type="presParOf" srcId="{3732F619-2A21-3447-9E6C-2ED843A5FF70}" destId="{ED47356C-A19E-C941-B5A7-81493928CD97}" srcOrd="1" destOrd="0" presId="urn:microsoft.com/office/officeart/2005/8/layout/vList3"/>
    <dgm:cxn modelId="{BAF14FFC-3950-6543-84DE-603DF5C172BF}" type="presParOf" srcId="{3732F619-2A21-3447-9E6C-2ED843A5FF70}" destId="{755BC52B-A652-4740-BFC7-DA14CF12E815}" srcOrd="2" destOrd="0" presId="urn:microsoft.com/office/officeart/2005/8/layout/vList3"/>
    <dgm:cxn modelId="{06814526-A509-474B-98A6-3605DD325EEC}" type="presParOf" srcId="{755BC52B-A652-4740-BFC7-DA14CF12E815}" destId="{F823223F-35CF-EB4F-BAF1-B19FB45921F6}" srcOrd="0" destOrd="0" presId="urn:microsoft.com/office/officeart/2005/8/layout/vList3"/>
    <dgm:cxn modelId="{1AED4819-5B86-3E45-88B9-686749FB457A}" type="presParOf" srcId="{755BC52B-A652-4740-BFC7-DA14CF12E815}" destId="{66D9E56F-3A01-5A4D-8718-1D206F86B15B}" srcOrd="1" destOrd="0" presId="urn:microsoft.com/office/officeart/2005/8/layout/vList3"/>
    <dgm:cxn modelId="{20E96268-44FC-8A40-99DC-9D2EC0A98957}" type="presParOf" srcId="{3732F619-2A21-3447-9E6C-2ED843A5FF70}" destId="{988CC299-7037-944B-97A6-4846D6F3BB1D}" srcOrd="3" destOrd="0" presId="urn:microsoft.com/office/officeart/2005/8/layout/vList3"/>
    <dgm:cxn modelId="{30388543-0691-494A-8CE4-9C508DC68A77}" type="presParOf" srcId="{3732F619-2A21-3447-9E6C-2ED843A5FF70}" destId="{1FBF7E82-517A-B643-80C4-9F9F3EB75FA6}" srcOrd="4" destOrd="0" presId="urn:microsoft.com/office/officeart/2005/8/layout/vList3"/>
    <dgm:cxn modelId="{063CC0E8-E86C-7840-A70E-4D0E6FE1BD15}" type="presParOf" srcId="{1FBF7E82-517A-B643-80C4-9F9F3EB75FA6}" destId="{F618BE45-DFA6-B54D-8827-CCB551C5EF23}" srcOrd="0" destOrd="0" presId="urn:microsoft.com/office/officeart/2005/8/layout/vList3"/>
    <dgm:cxn modelId="{3A56CEE6-511F-9243-86D5-DA7F341C34F8}" type="presParOf" srcId="{1FBF7E82-517A-B643-80C4-9F9F3EB75FA6}" destId="{0F49E47C-CAEA-6A4F-BC3E-79BBA8E02EF8}" srcOrd="1" destOrd="0" presId="urn:microsoft.com/office/officeart/2005/8/layout/vList3"/>
    <dgm:cxn modelId="{3B370AB7-3090-AD47-8E92-99836C9426A6}" type="presParOf" srcId="{3732F619-2A21-3447-9E6C-2ED843A5FF70}" destId="{7DAE3C86-C775-DD4A-8864-FDECD2E676EC}" srcOrd="5" destOrd="0" presId="urn:microsoft.com/office/officeart/2005/8/layout/vList3"/>
    <dgm:cxn modelId="{BC26AEF4-4E86-304B-9C9A-A80DA2C3FAF7}" type="presParOf" srcId="{3732F619-2A21-3447-9E6C-2ED843A5FF70}" destId="{DFF3076A-FAA4-D84D-A7C5-5530AA37EFF1}" srcOrd="6" destOrd="0" presId="urn:microsoft.com/office/officeart/2005/8/layout/vList3"/>
    <dgm:cxn modelId="{C19AAC2C-C49C-344D-972F-7B2258A20782}" type="presParOf" srcId="{DFF3076A-FAA4-D84D-A7C5-5530AA37EFF1}" destId="{F78DD13D-D5E6-724A-A63B-F6F00E6EDC8C}" srcOrd="0" destOrd="0" presId="urn:microsoft.com/office/officeart/2005/8/layout/vList3"/>
    <dgm:cxn modelId="{50D26456-B6F7-CF42-90AD-0FA1E4C0EE53}" type="presParOf" srcId="{DFF3076A-FAA4-D84D-A7C5-5530AA37EFF1}" destId="{992EA697-8502-1B4B-9067-585F80E818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DCB8A-D144-E444-B915-62B50C9612CD}">
      <dsp:nvSpPr>
        <dsp:cNvPr id="0" name=""/>
        <dsp:cNvSpPr/>
      </dsp:nvSpPr>
      <dsp:spPr>
        <a:xfrm rot="10800000">
          <a:off x="1211800" y="219"/>
          <a:ext cx="4258908" cy="5562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300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应用容器 </a:t>
          </a:r>
          <a:r>
            <a:rPr lang="en-US" altLang="zh-CN" sz="1800" b="1" kern="1200"/>
            <a:t>+ </a:t>
          </a:r>
          <a:r>
            <a:rPr lang="zh-CN" altLang="en-US" sz="1800" b="1" kern="1200"/>
            <a:t>物理机 </a:t>
          </a:r>
          <a:r>
            <a:rPr lang="en-US" altLang="zh-CN" sz="1800" b="1" kern="1200"/>
            <a:t>+ </a:t>
          </a:r>
          <a:r>
            <a:rPr lang="zh-CN" altLang="en-US" sz="1800" b="1" kern="1200"/>
            <a:t>多应用混合部署</a:t>
          </a:r>
          <a:endParaRPr lang="zh-CN" altLang="en-US" sz="1800" kern="1200"/>
        </a:p>
      </dsp:txBody>
      <dsp:txXfrm rot="10800000">
        <a:off x="1350867" y="219"/>
        <a:ext cx="4119841" cy="556270"/>
      </dsp:txXfrm>
    </dsp:sp>
    <dsp:sp modelId="{C5043251-A757-5D41-9DD2-E6BAB61490D3}">
      <dsp:nvSpPr>
        <dsp:cNvPr id="0" name=""/>
        <dsp:cNvSpPr/>
      </dsp:nvSpPr>
      <dsp:spPr>
        <a:xfrm>
          <a:off x="933665" y="219"/>
          <a:ext cx="556270" cy="5562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D9E56F-3A01-5A4D-8718-1D206F86B15B}">
      <dsp:nvSpPr>
        <dsp:cNvPr id="0" name=""/>
        <dsp:cNvSpPr/>
      </dsp:nvSpPr>
      <dsp:spPr>
        <a:xfrm rot="10800000">
          <a:off x="1211800" y="722541"/>
          <a:ext cx="4258908" cy="5562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300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应用容器 </a:t>
          </a:r>
          <a:r>
            <a:rPr lang="en-US" altLang="zh-CN" sz="1800" b="1" kern="1200" dirty="0"/>
            <a:t>+ </a:t>
          </a:r>
          <a:r>
            <a:rPr lang="zh-CN" altLang="en-US" sz="1800" b="1" kern="1200" dirty="0"/>
            <a:t>虚拟机 </a:t>
          </a:r>
          <a:r>
            <a:rPr lang="en-US" altLang="zh-CN" sz="1800" b="1" kern="1200" dirty="0"/>
            <a:t>+ </a:t>
          </a:r>
          <a:r>
            <a:rPr lang="zh-CN" altLang="en-US" sz="1800" b="1" kern="1200" dirty="0"/>
            <a:t>独立部署</a:t>
          </a:r>
          <a:endParaRPr lang="zh-CN" altLang="en-US" sz="1800" kern="1200" dirty="0"/>
        </a:p>
      </dsp:txBody>
      <dsp:txXfrm rot="10800000">
        <a:off x="1350867" y="722541"/>
        <a:ext cx="4119841" cy="556270"/>
      </dsp:txXfrm>
    </dsp:sp>
    <dsp:sp modelId="{F823223F-35CF-EB4F-BAF1-B19FB45921F6}">
      <dsp:nvSpPr>
        <dsp:cNvPr id="0" name=""/>
        <dsp:cNvSpPr/>
      </dsp:nvSpPr>
      <dsp:spPr>
        <a:xfrm>
          <a:off x="933665" y="722541"/>
          <a:ext cx="556270" cy="5562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49E47C-CAEA-6A4F-BC3E-79BBA8E02EF8}">
      <dsp:nvSpPr>
        <dsp:cNvPr id="0" name=""/>
        <dsp:cNvSpPr/>
      </dsp:nvSpPr>
      <dsp:spPr>
        <a:xfrm rot="10800000">
          <a:off x="1211800" y="1444862"/>
          <a:ext cx="4258908" cy="5562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300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fat jar + </a:t>
          </a:r>
          <a:r>
            <a:rPr lang="zh-CN" altLang="en-US" sz="1800" b="1" kern="1200"/>
            <a:t>虚拟机</a:t>
          </a:r>
          <a:endParaRPr lang="en-US" sz="1800" kern="1200"/>
        </a:p>
      </dsp:txBody>
      <dsp:txXfrm rot="10800000">
        <a:off x="1350867" y="1444862"/>
        <a:ext cx="4119841" cy="556270"/>
      </dsp:txXfrm>
    </dsp:sp>
    <dsp:sp modelId="{F618BE45-DFA6-B54D-8827-CCB551C5EF23}">
      <dsp:nvSpPr>
        <dsp:cNvPr id="0" name=""/>
        <dsp:cNvSpPr/>
      </dsp:nvSpPr>
      <dsp:spPr>
        <a:xfrm>
          <a:off x="933665" y="1444862"/>
          <a:ext cx="556270" cy="5562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2EA697-8502-1B4B-9067-585F80E818F7}">
      <dsp:nvSpPr>
        <dsp:cNvPr id="0" name=""/>
        <dsp:cNvSpPr/>
      </dsp:nvSpPr>
      <dsp:spPr>
        <a:xfrm rot="10800000">
          <a:off x="1211800" y="2167183"/>
          <a:ext cx="4258908" cy="5562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300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fat jar + Linux </a:t>
          </a:r>
          <a:r>
            <a:rPr lang="zh-CN" altLang="en-US" sz="1800" b="1" kern="1200" dirty="0"/>
            <a:t>容器</a:t>
          </a:r>
          <a:endParaRPr lang="en-US" sz="1800" kern="1200" dirty="0"/>
        </a:p>
      </dsp:txBody>
      <dsp:txXfrm rot="10800000">
        <a:off x="1350867" y="2167183"/>
        <a:ext cx="4119841" cy="556270"/>
      </dsp:txXfrm>
    </dsp:sp>
    <dsp:sp modelId="{F78DD13D-D5E6-724A-A63B-F6F00E6EDC8C}">
      <dsp:nvSpPr>
        <dsp:cNvPr id="0" name=""/>
        <dsp:cNvSpPr/>
      </dsp:nvSpPr>
      <dsp:spPr>
        <a:xfrm>
          <a:off x="933665" y="2167183"/>
          <a:ext cx="556270" cy="5562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8FC6-71B9-492E-BE6C-34C17F7B92B9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1F2D-814E-41CA-8D3E-A3F9337F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pic>
        <p:nvPicPr>
          <p:cNvPr id="13" name="Picture 2" descr="C:\Users\a\Desktop\ppt对外模板1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50" y="681822"/>
            <a:ext cx="6114484" cy="3439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0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aseline="0" dirty="0"/>
              <a:t> </a:t>
            </a:r>
            <a:r>
              <a:rPr lang="zh-CN" altLang="en-US" baseline="0" dirty="0"/>
              <a:t>大家好，今天由我来向大家简单介绍一下 </a:t>
            </a:r>
            <a:r>
              <a:rPr lang="en-US" altLang="zh-CN" baseline="0" dirty="0"/>
              <a:t>Spring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Boot</a:t>
            </a:r>
            <a:r>
              <a:rPr lang="zh-CN" altLang="en-US" baseline="0" dirty="0"/>
              <a:t> 相关的内容，详细的与 </a:t>
            </a:r>
            <a:r>
              <a:rPr lang="en-US" altLang="zh-CN" baseline="0" dirty="0"/>
              <a:t>Spring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Boot</a:t>
            </a:r>
            <a:r>
              <a:rPr lang="zh-CN" altLang="en-US" baseline="0" dirty="0"/>
              <a:t> 相关的</a:t>
            </a:r>
            <a:r>
              <a:rPr lang="zh-CN" altLang="en-US" dirty="0"/>
              <a:t>知识将后面由吴一敏同学分享。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首先自我介绍一下，我叫盛宇帆，</a:t>
            </a:r>
            <a:r>
              <a:rPr lang="en-US" altLang="zh-CN" dirty="0"/>
              <a:t>15</a:t>
            </a:r>
            <a:r>
              <a:rPr lang="zh-CN" altLang="en-US" dirty="0"/>
              <a:t>年年底加入 </a:t>
            </a:r>
            <a:r>
              <a:rPr lang="en-US" altLang="zh-CN" dirty="0" err="1"/>
              <a:t>OneAPM</a:t>
            </a:r>
            <a:r>
              <a:rPr lang="zh-CN" altLang="en-US" dirty="0"/>
              <a:t>，现在已经</a:t>
            </a:r>
            <a:r>
              <a:rPr lang="en-US" altLang="zh-CN" dirty="0"/>
              <a:t>1</a:t>
            </a:r>
            <a:r>
              <a:rPr lang="zh-CN" altLang="en-US" dirty="0"/>
              <a:t>年多了，目前主要负责和告警引擎相关的开发。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当然，如果能被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官方直接支持的话是最吼的，目前被支持的肯定不止上面这些，我只是简单地列举了一些常见的项目。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官方之前发起过好几次投票，就是列举一些框架，然后大家投票选择哪些想要被官方支持的。上半年的时候，我还在里面看到了之前姜老师维护的 </a:t>
            </a:r>
            <a:r>
              <a:rPr lang="en-US" altLang="zh-CN" dirty="0"/>
              <a:t>camel</a:t>
            </a:r>
            <a:r>
              <a:rPr lang="zh-CN" altLang="en-US" dirty="0"/>
              <a:t>，然而似乎并没有被选中。</a:t>
            </a:r>
            <a:r>
              <a:rPr lang="en-US" altLang="zh-CN" dirty="0" err="1"/>
              <a:t>MyBatis</a:t>
            </a:r>
            <a:r>
              <a:rPr lang="zh-CN" altLang="en-US" dirty="0"/>
              <a:t> 目前虽然有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版，但是是由 </a:t>
            </a:r>
            <a:r>
              <a:rPr lang="en-US" altLang="zh-CN" dirty="0" err="1"/>
              <a:t>MyBatis</a:t>
            </a:r>
            <a:r>
              <a:rPr lang="zh-CN" altLang="en-US" dirty="0"/>
              <a:t> 团队自行维护，至少我</a:t>
            </a:r>
            <a:r>
              <a:rPr lang="en-US" altLang="zh-CN" dirty="0"/>
              <a:t>6</a:t>
            </a:r>
            <a:r>
              <a:rPr lang="zh-CN" altLang="en-US" dirty="0"/>
              <a:t>月份尝试使用的时候，问题还是蛮多的。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82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上面是我从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</a:t>
            </a:r>
            <a:r>
              <a:rPr lang="en-US" altLang="zh-CN" dirty="0"/>
              <a:t>1.3.6</a:t>
            </a:r>
            <a:r>
              <a:rPr lang="zh-CN" altLang="en-US" dirty="0"/>
              <a:t>中找到的 </a:t>
            </a:r>
            <a:r>
              <a:rPr lang="en-US" altLang="zh-CN" dirty="0" err="1"/>
              <a:t>spring.factories</a:t>
            </a:r>
            <a:r>
              <a:rPr lang="zh-CN" altLang="en-US" dirty="0"/>
              <a:t> 文件的截图，当然，基本上只要上面有的，都能得到不错的支持。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前面我们简单介绍了自动配置的实现原理，基本上流程就是配置文件标明启用什么服务，然后找到对应的依赖（</a:t>
            </a:r>
            <a:r>
              <a:rPr lang="en-US" altLang="zh-CN" dirty="0"/>
              <a:t>class</a:t>
            </a:r>
            <a:r>
              <a:rPr lang="zh-CN" altLang="en-US" dirty="0"/>
              <a:t>），然后结合条件装配初始化 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 </a:t>
            </a:r>
            <a:r>
              <a:rPr lang="en-US" altLang="zh-CN" dirty="0"/>
              <a:t>Spring</a:t>
            </a:r>
            <a:r>
              <a:rPr lang="zh-CN" altLang="en-US" dirty="0"/>
              <a:t> 就更进一步，按照功能模块，划分出一个个 </a:t>
            </a:r>
            <a:r>
              <a:rPr lang="en-US" altLang="zh-CN" dirty="0"/>
              <a:t>Starter</a:t>
            </a:r>
            <a:r>
              <a:rPr lang="zh-CN" altLang="en-US" dirty="0"/>
              <a:t> 模块。以 </a:t>
            </a:r>
            <a:r>
              <a:rPr lang="en-US" altLang="zh-CN" dirty="0"/>
              <a:t>Maven</a:t>
            </a:r>
            <a:r>
              <a:rPr lang="zh-CN" altLang="en-US" dirty="0"/>
              <a:t> 为例，基本上我们只需要将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自己的那个 </a:t>
            </a:r>
            <a:r>
              <a:rPr lang="en-US" altLang="zh-CN" dirty="0"/>
              <a:t>POM</a:t>
            </a:r>
            <a:r>
              <a:rPr lang="zh-CN" altLang="en-US" dirty="0"/>
              <a:t> 文件设置为 </a:t>
            </a:r>
            <a:r>
              <a:rPr lang="en-US" altLang="zh-CN" dirty="0"/>
              <a:t>parent</a:t>
            </a:r>
            <a:r>
              <a:rPr lang="zh-CN" altLang="en-US" dirty="0"/>
              <a:t>，然后依赖中直接依赖所需的 </a:t>
            </a:r>
            <a:r>
              <a:rPr lang="en-US" altLang="zh-CN" dirty="0"/>
              <a:t>Starter</a:t>
            </a:r>
            <a:r>
              <a:rPr lang="zh-CN" altLang="en-US" dirty="0"/>
              <a:t> 坐标，即可依赖所有所需的 </a:t>
            </a:r>
            <a:r>
              <a:rPr lang="en-US" altLang="zh-CN" dirty="0"/>
              <a:t>jar</a:t>
            </a:r>
            <a:r>
              <a:rPr lang="zh-CN" altLang="en-US" dirty="0"/>
              <a:t> 包，剩下的的东西，仅有最基础的属性值配置。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2696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当然 </a:t>
            </a:r>
            <a:r>
              <a:rPr lang="en-US" altLang="zh-CN" dirty="0"/>
              <a:t>Starter</a:t>
            </a:r>
            <a:r>
              <a:rPr lang="zh-CN" altLang="en-US" dirty="0"/>
              <a:t> 也是一把双刃剑，比如我在项目里面依赖了 </a:t>
            </a:r>
            <a:r>
              <a:rPr lang="en-US" dirty="0"/>
              <a:t>spring-boot-starter-data-</a:t>
            </a:r>
            <a:r>
              <a:rPr lang="en-US" dirty="0" err="1"/>
              <a:t>jpa</a:t>
            </a:r>
            <a:r>
              <a:rPr lang="zh-CN" altLang="en-US" dirty="0"/>
              <a:t> 之后在 </a:t>
            </a:r>
            <a:r>
              <a:rPr lang="en-US" altLang="zh-CN" dirty="0"/>
              <a:t>IDEA</a:t>
            </a:r>
            <a:r>
              <a:rPr lang="zh-CN" altLang="en-US" dirty="0"/>
              <a:t> 里面看到的依赖树，简直就是 </a:t>
            </a:r>
            <a:r>
              <a:rPr lang="en-US" altLang="zh-CN" dirty="0"/>
              <a:t>jar</a:t>
            </a:r>
            <a:r>
              <a:rPr lang="zh-CN" altLang="en-US" dirty="0"/>
              <a:t> 包狂魔，虽然我们需要 </a:t>
            </a:r>
            <a:r>
              <a:rPr lang="en-US" altLang="zh-CN" dirty="0" err="1"/>
              <a:t>jpa</a:t>
            </a:r>
            <a:r>
              <a:rPr lang="zh-CN" altLang="en-US" dirty="0"/>
              <a:t>，但是不一定需要全部这些包。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这也就引出了我使用 </a:t>
            </a:r>
            <a:r>
              <a:rPr lang="en-US" altLang="zh-CN" dirty="0"/>
              <a:t>Starter</a:t>
            </a:r>
            <a:r>
              <a:rPr lang="zh-CN" altLang="en-US" dirty="0"/>
              <a:t> 的时候的几个困扰。比如项目需要以 </a:t>
            </a:r>
            <a:r>
              <a:rPr lang="en-US" altLang="zh-CN" dirty="0"/>
              <a:t>spring-boot</a:t>
            </a:r>
            <a:r>
              <a:rPr lang="zh-CN" altLang="en-US" dirty="0"/>
              <a:t> 的 </a:t>
            </a:r>
            <a:r>
              <a:rPr lang="en-US" altLang="zh-CN" dirty="0" err="1"/>
              <a:t>pom</a:t>
            </a:r>
            <a:r>
              <a:rPr lang="zh-CN" altLang="en-US" dirty="0"/>
              <a:t> 为 </a:t>
            </a:r>
            <a:r>
              <a:rPr lang="en-US" altLang="zh-CN" dirty="0"/>
              <a:t>parent</a:t>
            </a:r>
            <a:r>
              <a:rPr lang="zh-CN" altLang="en-US" dirty="0"/>
              <a:t>，这个就比较讨厌了，尤其是我前公司，所有的项目是同一内部的 </a:t>
            </a:r>
            <a:r>
              <a:rPr lang="en-US" altLang="zh-CN" dirty="0"/>
              <a:t>parent</a:t>
            </a:r>
            <a:r>
              <a:rPr lang="zh-CN" altLang="en-US" dirty="0"/>
              <a:t>，这样子可以管理大家的依赖。如果要用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的话，就会略有麻烦。可能就需要通过依赖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 </a:t>
            </a:r>
            <a:r>
              <a:rPr lang="en-US" altLang="zh-CN" dirty="0" err="1"/>
              <a:t>pom</a:t>
            </a:r>
            <a:r>
              <a:rPr lang="zh-CN" altLang="en-US" dirty="0"/>
              <a:t> 的方式，并不是很优雅。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问题二是我在用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时依赖 </a:t>
            </a:r>
            <a:r>
              <a:rPr lang="en-US" altLang="zh-CN" dirty="0" err="1"/>
              <a:t>logstash</a:t>
            </a:r>
            <a:r>
              <a:rPr lang="zh-CN" altLang="en-US" dirty="0"/>
              <a:t> 遇到的，</a:t>
            </a:r>
            <a:r>
              <a:rPr lang="en-US" altLang="zh-CN" dirty="0"/>
              <a:t> </a:t>
            </a:r>
            <a:r>
              <a:rPr lang="en-US" altLang="zh-CN" dirty="0" err="1"/>
              <a:t>logstash</a:t>
            </a:r>
            <a:r>
              <a:rPr lang="zh-CN" altLang="en-US" dirty="0"/>
              <a:t>自己依赖了一个 </a:t>
            </a:r>
            <a:r>
              <a:rPr lang="en-US" altLang="zh-CN" dirty="0" err="1"/>
              <a:t>logback</a:t>
            </a:r>
            <a:r>
              <a:rPr lang="en-US" altLang="zh-CN" dirty="0"/>
              <a:t>-access</a:t>
            </a:r>
            <a:r>
              <a:rPr lang="zh-CN" altLang="en-US" dirty="0"/>
              <a:t>和那个版本的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依赖的 </a:t>
            </a:r>
            <a:r>
              <a:rPr lang="en-US" altLang="zh-CN" dirty="0" err="1"/>
              <a:t>logback</a:t>
            </a:r>
            <a:r>
              <a:rPr lang="zh-CN" altLang="en-US" dirty="0"/>
              <a:t> 不一致，导致一直报一个 </a:t>
            </a:r>
            <a:r>
              <a:rPr lang="en-US" altLang="zh-CN" dirty="0" err="1"/>
              <a:t>java.lang.</a:t>
            </a:r>
            <a:r>
              <a:rPr lang="en-US" dirty="0" err="1"/>
              <a:t>AssertionError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问题三就是我最近想用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去读写 </a:t>
            </a:r>
            <a:r>
              <a:rPr lang="en-US" altLang="zh-CN" dirty="0"/>
              <a:t>Kafka</a:t>
            </a:r>
            <a:r>
              <a:rPr lang="zh-CN" altLang="en-US" dirty="0"/>
              <a:t>，结果我们用的 </a:t>
            </a:r>
            <a:r>
              <a:rPr lang="en-US" altLang="zh-CN" dirty="0"/>
              <a:t>Kafka</a:t>
            </a:r>
            <a:r>
              <a:rPr lang="zh-CN" altLang="en-US" dirty="0"/>
              <a:t> 版本比较老，最后只好自己配置，特别麻烦。很多老的组件，要么你得用老的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，要么你就得自己配置。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818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比如我们基于 </a:t>
            </a:r>
            <a:r>
              <a:rPr lang="en-US" altLang="zh-CN" dirty="0"/>
              <a:t>YAML</a:t>
            </a:r>
            <a:r>
              <a:rPr lang="zh-CN" altLang="en-US" dirty="0"/>
              <a:t> 定义了上图这么一段配置，最简单的方式就是 </a:t>
            </a:r>
            <a:r>
              <a:rPr lang="en-US" altLang="zh-CN" dirty="0"/>
              <a:t>@Value</a:t>
            </a:r>
            <a:r>
              <a:rPr lang="zh-CN" altLang="en-US" dirty="0"/>
              <a:t> 注解，通知这货还支持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El</a:t>
            </a:r>
            <a:r>
              <a:rPr lang="zh-CN" altLang="en-US" dirty="0"/>
              <a:t> 表达式，做一些简单的处理判断。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但是对于一个组件的配置，或者是项目自己的配置，更需要比较好的梳理，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便支持了所谓的 </a:t>
            </a:r>
            <a:r>
              <a:rPr lang="en-US" altLang="zh-CN" dirty="0"/>
              <a:t>prefix</a:t>
            </a:r>
            <a:r>
              <a:rPr lang="zh-CN" altLang="en-US" baseline="0" dirty="0"/>
              <a:t> 前缀的概念，我们可以把所需要的配置信息定义为一个配置类，在里面定义好必要的 </a:t>
            </a:r>
            <a:r>
              <a:rPr lang="en-US" altLang="zh-CN" baseline="0" dirty="0"/>
              <a:t>Getter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Setter</a:t>
            </a:r>
            <a:r>
              <a:rPr lang="zh-CN" altLang="en-US" baseline="0" dirty="0"/>
              <a:t> 一类的东西。在初始化项目的时候使用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EnableConfigurationProperties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注解即可实现配置参数注入到配置类里面。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当然麻烦的地方在于如果配置文件定义的层级过深，配置类会变得极其复杂。建议这种情况下，尽可能简化层级。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8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配置文件的加载，其实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有一个非常复杂的流程，大家好奇的话可以看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文档中的定义，大概有十几种情况。但是大部分情况下，我们用不了这么多，上面是我认为应该知道并且利用的几种情况，配置加载的顺序是由上往下。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第一种情况，和 </a:t>
            </a:r>
            <a:r>
              <a:rPr lang="en-US" altLang="zh-CN" dirty="0"/>
              <a:t>jar</a:t>
            </a:r>
            <a:r>
              <a:rPr lang="zh-CN" altLang="en-US" dirty="0"/>
              <a:t> 包在同一目录下，一般是应用发布到生产，然后还想修改更新配置的情况。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项目 </a:t>
            </a:r>
            <a:r>
              <a:rPr lang="en-US" altLang="zh-CN" sz="1200" dirty="0"/>
              <a:t>resources</a:t>
            </a:r>
            <a:r>
              <a:rPr lang="zh-CN" altLang="en-US" sz="1200" dirty="0"/>
              <a:t> 目录和 </a:t>
            </a:r>
            <a:r>
              <a:rPr lang="en-US" altLang="zh-CN" sz="1200" dirty="0"/>
              <a:t>resources/</a:t>
            </a:r>
            <a:r>
              <a:rPr lang="en-US" altLang="zh-CN" sz="1200" dirty="0" err="1"/>
              <a:t>config</a:t>
            </a:r>
            <a:r>
              <a:rPr lang="zh-CN" altLang="en-US" sz="1200" baseline="0" dirty="0"/>
              <a:t> 下面的配置文件，就是我们在开发的时候会选取的存放配置的位置。</a:t>
            </a:r>
            <a:endParaRPr lang="en-US" altLang="zh-CN" sz="1200" baseline="0" dirty="0"/>
          </a:p>
          <a:p>
            <a:endParaRPr lang="en-US" sz="1200" baseline="0" dirty="0"/>
          </a:p>
          <a:p>
            <a:r>
              <a:rPr lang="zh-CN" altLang="en-US" sz="1200" baseline="0" dirty="0"/>
              <a:t>当然配置文件的名称默认是 </a:t>
            </a:r>
            <a:r>
              <a:rPr lang="en-US" altLang="zh-CN" sz="1200" baseline="0" dirty="0"/>
              <a:t>application</a:t>
            </a:r>
            <a:r>
              <a:rPr lang="zh-CN" altLang="en-US" sz="1200" baseline="0" dirty="0"/>
              <a:t>，还可能根据你所启用的 </a:t>
            </a:r>
            <a:r>
              <a:rPr lang="en-US" altLang="zh-CN" sz="1200" baseline="0" dirty="0"/>
              <a:t>Profile</a:t>
            </a:r>
            <a:r>
              <a:rPr lang="zh-CN" altLang="en-US" sz="1200" baseline="0" dirty="0"/>
              <a:t> 加载不同名称的配置文件。</a:t>
            </a:r>
            <a:endParaRPr lang="en-US" altLang="zh-CN" sz="1200" baseline="0" dirty="0"/>
          </a:p>
          <a:p>
            <a:endParaRPr lang="en-US" sz="1200" baseline="0" dirty="0"/>
          </a:p>
          <a:p>
            <a:r>
              <a:rPr lang="zh-CN" altLang="en-US" sz="1200" baseline="0" dirty="0"/>
              <a:t>由于配置文件的指定在 </a:t>
            </a:r>
            <a:r>
              <a:rPr lang="en-US" altLang="zh-CN" sz="1200" baseline="0" dirty="0"/>
              <a:t>Spring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Boot</a:t>
            </a:r>
            <a:r>
              <a:rPr lang="zh-CN" altLang="en-US" sz="1200" baseline="0" dirty="0"/>
              <a:t> 中极其灵活，（官方可能把所有的情况都考虑到了）所以大家可以自己按需选择。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测试当然也有 </a:t>
            </a:r>
            <a:r>
              <a:rPr lang="en-US" altLang="zh-CN" dirty="0"/>
              <a:t>Starter</a:t>
            </a:r>
            <a:r>
              <a:rPr lang="zh-CN" altLang="en-US" dirty="0"/>
              <a:t>，我们只需要依赖 </a:t>
            </a:r>
            <a:r>
              <a:rPr lang="en-US" dirty="0"/>
              <a:t>spring-boot-starter-test</a:t>
            </a:r>
            <a:r>
              <a:rPr lang="zh-CN" altLang="en-US" dirty="0"/>
              <a:t>，即可轻松写测试。常见的测试注解就是上面几个</a:t>
            </a:r>
            <a:endParaRPr lang="en-US" altLang="zh-CN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@</a:t>
            </a:r>
            <a:r>
              <a:rPr lang="en-US" sz="1200" dirty="0" err="1"/>
              <a:t>WebIntegrationTest</a:t>
            </a:r>
            <a:r>
              <a:rPr lang="en-US" sz="1200" dirty="0"/>
              <a:t> </a:t>
            </a:r>
            <a:r>
              <a:rPr lang="zh-CN" altLang="en-US" sz="1200" dirty="0"/>
              <a:t>注解相当于</a:t>
            </a:r>
            <a:r>
              <a:rPr lang="en-US" altLang="zh-CN" sz="1200" dirty="0"/>
              <a:t>@</a:t>
            </a:r>
            <a:r>
              <a:rPr lang="en-US" altLang="zh-CN" sz="1200" dirty="0" err="1"/>
              <a:t>IntegrationTest</a:t>
            </a:r>
            <a:r>
              <a:rPr lang="en-US" altLang="zh-CN" sz="1200" dirty="0"/>
              <a:t>+ @</a:t>
            </a:r>
            <a:r>
              <a:rPr lang="en-US" altLang="zh-CN" sz="1200" dirty="0" err="1"/>
              <a:t>WebAppConfiguration</a:t>
            </a:r>
            <a:r>
              <a:rPr lang="zh-CN" altLang="en-US" sz="1200" dirty="0"/>
              <a:t> 注解结合使用，在</a:t>
            </a:r>
            <a:r>
              <a:rPr lang="en-US" altLang="zh-CN" sz="1200" dirty="0"/>
              <a:t>1.3</a:t>
            </a:r>
            <a:r>
              <a:rPr lang="zh-CN" altLang="en-US" sz="1200" dirty="0"/>
              <a:t> 之前，主要是使用前面</a:t>
            </a:r>
            <a:r>
              <a:rPr lang="en-US" altLang="zh-CN" sz="1200" dirty="0"/>
              <a:t>4</a:t>
            </a:r>
            <a:r>
              <a:rPr lang="zh-CN" altLang="en-US" sz="1200" dirty="0"/>
              <a:t>个注解进行测试。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1.4</a:t>
            </a:r>
            <a:r>
              <a:rPr lang="zh-CN" altLang="en-US" sz="1200" baseline="0" dirty="0"/>
              <a:t> 之后，我们主要使用 </a:t>
            </a:r>
            <a:r>
              <a:rPr lang="en-US" altLang="zh-CN" sz="1200" baseline="0" dirty="0" err="1"/>
              <a:t>SpringBootTest</a:t>
            </a:r>
            <a:r>
              <a:rPr lang="zh-CN" altLang="en-US" sz="1200" baseline="0" dirty="0"/>
              <a:t> 注解做测试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1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最老的方式，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你可能会使用@ContextConfiguration注释和SpringApplicationContextLoader的组合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去写单元测试。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当然，我们可以去掉 </a:t>
            </a:r>
            <a:r>
              <a:rPr lang="en-US" altLang="zh-CN" dirty="0"/>
              <a:t>loader</a:t>
            </a:r>
            <a:r>
              <a:rPr lang="zh-CN" altLang="en-US" dirty="0"/>
              <a:t> 的配置，使用方法</a:t>
            </a:r>
            <a:r>
              <a:rPr lang="en-US" altLang="zh-CN" dirty="0"/>
              <a:t>2</a:t>
            </a:r>
            <a:r>
              <a:rPr lang="zh-CN" altLang="en-US" dirty="0"/>
              <a:t> 的 </a:t>
            </a:r>
            <a:r>
              <a:rPr lang="en-US" sz="1200" dirty="0" err="1"/>
              <a:t>SpringApplicationConfiguration</a:t>
            </a:r>
            <a:r>
              <a:rPr lang="zh-CN" altLang="en-US" dirty="0"/>
              <a:t> 注解去测试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当想写一个集成测试的时候，可以使用 </a:t>
            </a:r>
            <a:r>
              <a:rPr lang="en-US" sz="1200" dirty="0" err="1"/>
              <a:t>IntegrationTest</a:t>
            </a:r>
            <a:r>
              <a:rPr lang="zh-CN" altLang="en-US" sz="1200" dirty="0"/>
              <a:t> 注解，和前面的不一样的是，前面两种方式不会初始化全部的 </a:t>
            </a:r>
            <a:r>
              <a:rPr lang="en-US" altLang="zh-CN" sz="1200" dirty="0"/>
              <a:t>Bean</a:t>
            </a:r>
            <a:r>
              <a:rPr lang="zh-CN" altLang="en-US" sz="1200" dirty="0"/>
              <a:t>，而 </a:t>
            </a:r>
            <a:r>
              <a:rPr lang="en-US" sz="1200" dirty="0" err="1"/>
              <a:t>IntegrationTest</a:t>
            </a:r>
            <a:r>
              <a:rPr lang="zh-CN" altLang="en-US" sz="1200" dirty="0"/>
              <a:t> 会和生产环境一样，完整初始化程序。但是它不会初始化 嵌入式的 </a:t>
            </a:r>
            <a:r>
              <a:rPr lang="en-US" altLang="zh-CN" sz="1200" dirty="0"/>
              <a:t>Servlet</a:t>
            </a:r>
            <a:r>
              <a:rPr lang="zh-CN" altLang="en-US" sz="1200" dirty="0"/>
              <a:t> 容器。</a:t>
            </a:r>
            <a:endParaRPr lang="en-US" altLang="zh-CN" sz="1200" dirty="0"/>
          </a:p>
          <a:p>
            <a:endParaRPr lang="en-US" sz="1200" dirty="0"/>
          </a:p>
          <a:p>
            <a:r>
              <a:rPr lang="zh-CN" altLang="en-US" sz="1200" dirty="0"/>
              <a:t>当你需要嵌入式的 </a:t>
            </a:r>
            <a:r>
              <a:rPr lang="en-US" altLang="zh-CN" sz="1200" dirty="0"/>
              <a:t>Servlet</a:t>
            </a:r>
            <a:r>
              <a:rPr lang="zh-CN" altLang="en-US" sz="1200" dirty="0"/>
              <a:t> 容器做一些接口的集成测试的时候，就需要使用 </a:t>
            </a:r>
            <a:r>
              <a:rPr lang="en-US" altLang="zh-CN" sz="1200" dirty="0" err="1"/>
              <a:t>Web</a:t>
            </a:r>
            <a:r>
              <a:rPr lang="en-US" sz="1200" dirty="0" err="1"/>
              <a:t>IntegrationTest</a:t>
            </a:r>
            <a:r>
              <a:rPr lang="zh-CN" altLang="en-US" sz="1200" dirty="0"/>
              <a:t> 注解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2696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/>
              <a:t>Spring</a:t>
            </a:r>
            <a:r>
              <a:rPr lang="zh-CN" altLang="en-US" sz="1200" dirty="0"/>
              <a:t> 官方的博客介绍 </a:t>
            </a:r>
            <a:r>
              <a:rPr lang="en-US" altLang="zh-CN" sz="1200" dirty="0"/>
              <a:t>Spring</a:t>
            </a:r>
            <a:r>
              <a:rPr lang="zh-CN" altLang="en-US" sz="1200" dirty="0"/>
              <a:t>：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your application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。我认为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就是</a:t>
            </a:r>
            <a:r>
              <a:rPr lang="zh-CN" altLang="en-US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glue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Spring</a:t>
            </a:r>
            <a:r>
              <a:rPr lang="zh-CN" altLang="en-US" sz="1200" dirty="0"/>
              <a:t> </a:t>
            </a:r>
            <a:r>
              <a:rPr lang="en-US" altLang="zh-CN" sz="1200" dirty="0"/>
              <a:t>Framework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dirty="0"/>
              <a:t>相信大家都经历过配置 </a:t>
            </a:r>
            <a:r>
              <a:rPr lang="en-US" altLang="zh-CN" dirty="0"/>
              <a:t>Spring</a:t>
            </a:r>
            <a:r>
              <a:rPr lang="en-US" baseline="0" dirty="0"/>
              <a:t> XML</a:t>
            </a:r>
            <a:r>
              <a:rPr lang="zh-CN" altLang="en-US" baseline="0" dirty="0"/>
              <a:t> 的阶段，十分痛苦地去配置一个 </a:t>
            </a:r>
            <a:r>
              <a:rPr lang="en-US" altLang="zh-CN" baseline="0" dirty="0"/>
              <a:t>Bean</a:t>
            </a:r>
            <a:r>
              <a:rPr lang="zh-CN" altLang="en-US" baseline="0" dirty="0"/>
              <a:t>，后面 </a:t>
            </a:r>
            <a:r>
              <a:rPr lang="en-US" altLang="zh-CN" baseline="0" dirty="0"/>
              <a:t>Spring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3</a:t>
            </a:r>
            <a:r>
              <a:rPr lang="zh-CN" altLang="en-US" baseline="0" dirty="0"/>
              <a:t>发布之后，基本上很多配置都是通过注解加扫包去配置初始化。</a:t>
            </a:r>
            <a:endParaRPr lang="en-US" altLang="zh-CN" baseline="0" dirty="0"/>
          </a:p>
          <a:p>
            <a:r>
              <a:rPr lang="zh-CN" altLang="en-US" dirty="0"/>
              <a:t>我常见到的一种配置方式，就是和 </a:t>
            </a:r>
            <a:r>
              <a:rPr lang="en-US" altLang="zh-CN" dirty="0"/>
              <a:t>Spring</a:t>
            </a:r>
            <a:r>
              <a:rPr lang="zh-CN" altLang="en-US" dirty="0"/>
              <a:t> 框架集成部分的配置，如数据库啊，</a:t>
            </a:r>
            <a:r>
              <a:rPr lang="en-US" altLang="zh-CN" dirty="0"/>
              <a:t>Web</a:t>
            </a:r>
            <a:r>
              <a:rPr lang="zh-CN" altLang="en-US" dirty="0"/>
              <a:t> 模板一类的，使用的是 </a:t>
            </a:r>
            <a:r>
              <a:rPr lang="en-US" altLang="zh-CN" dirty="0"/>
              <a:t>XML</a:t>
            </a:r>
            <a:r>
              <a:rPr lang="zh-CN" altLang="en-US" dirty="0"/>
              <a:t>，自己项目的 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/>
              <a:t>Dao</a:t>
            </a:r>
            <a:r>
              <a:rPr lang="zh-CN" altLang="en-US" dirty="0"/>
              <a:t> 等类，使用注解初始化。</a:t>
            </a:r>
            <a:endParaRPr lang="en-US" altLang="zh-CN" dirty="0"/>
          </a:p>
          <a:p>
            <a:r>
              <a:rPr lang="zh-CN" altLang="en-US" dirty="0"/>
              <a:t>后面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开始流行 </a:t>
            </a:r>
            <a:r>
              <a:rPr lang="en-US" altLang="zh-CN" dirty="0"/>
              <a:t>@</a:t>
            </a:r>
            <a:r>
              <a:rPr lang="en-US" altLang="zh-CN" dirty="0" err="1"/>
              <a:t>Configuation</a:t>
            </a:r>
            <a:r>
              <a:rPr lang="zh-CN" altLang="en-US" dirty="0"/>
              <a:t> 注解的配置类初始化配置。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然而，这样子还是十分麻烦，所以才有了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，它给我们最直观的感受，就是 简化了配置。一言一概之，约定大于配置。</a:t>
            </a:r>
            <a:endParaRPr lang="en-US" dirty="0"/>
          </a:p>
          <a:p>
            <a:endParaRPr lang="en-US" baseline="0" dirty="0"/>
          </a:p>
          <a:p>
            <a:r>
              <a:rPr lang="zh-CN" altLang="en-US" dirty="0"/>
              <a:t>然而，仅有这些，并不能说明为何现在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开始流行，说道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的兴起，我想起前几天一个技术群的提问：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应用倾向于打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 jar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直接启动，而传统的应用倾向于打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包从应用容器启动？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然而一个项目，基本上包含 </a:t>
            </a:r>
            <a:r>
              <a:rPr lang="en-US" altLang="zh-CN" dirty="0" err="1"/>
              <a:t>SpringApplication</a:t>
            </a:r>
            <a:r>
              <a:rPr lang="zh-CN" altLang="en-US" dirty="0"/>
              <a:t> 和</a:t>
            </a:r>
            <a:r>
              <a:rPr lang="zh-CN" altLang="en-US" baseline="0" dirty="0"/>
              <a:t> </a:t>
            </a:r>
            <a:r>
              <a:rPr lang="en-US" altLang="zh-CN" baseline="0" dirty="0"/>
              <a:t>main</a:t>
            </a:r>
            <a:r>
              <a:rPr lang="zh-CN" altLang="en-US" baseline="0" dirty="0"/>
              <a:t> 方法的类只有一个，所以在</a:t>
            </a:r>
            <a:r>
              <a:rPr lang="en-US" altLang="zh-CN" baseline="0" dirty="0"/>
              <a:t>1.4</a:t>
            </a:r>
            <a:r>
              <a:rPr lang="zh-CN" altLang="en-US" baseline="0" dirty="0"/>
              <a:t> 之后，我们连 </a:t>
            </a:r>
            <a:r>
              <a:rPr lang="en-US" altLang="zh-CN" baseline="0" dirty="0" err="1"/>
              <a:t>App.class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都不需要给定，直接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SpringBootTest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注解即可，更加优雅。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55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这个就是我基于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  <a:r>
              <a:rPr lang="zh-CN" altLang="en-US" dirty="0"/>
              <a:t> 写的一个集成测试，当然它使用的是我们前面说的方法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前面我们其实已经说到了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 </a:t>
            </a:r>
            <a:r>
              <a:rPr lang="en-US" altLang="zh-CN" dirty="0"/>
              <a:t>Profile</a:t>
            </a:r>
            <a:r>
              <a:rPr lang="zh-CN" altLang="en-US" dirty="0"/>
              <a:t> 可以让我们区分不同环境下加载的配置文件。比如开发环境，测试和线上，很多值都可以实现定制，而不需要重新打包项目。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Profile</a:t>
            </a:r>
            <a:r>
              <a:rPr lang="zh-CN" altLang="en-US" dirty="0"/>
              <a:t> 的第二个场景就是不同的 </a:t>
            </a:r>
            <a:r>
              <a:rPr lang="en-US" altLang="zh-CN" dirty="0"/>
              <a:t>Profile</a:t>
            </a:r>
            <a:r>
              <a:rPr lang="zh-CN" altLang="en-US" dirty="0"/>
              <a:t> 需要初始化不同的</a:t>
            </a:r>
            <a:r>
              <a:rPr lang="en-US" altLang="zh-CN" dirty="0"/>
              <a:t>bean</a:t>
            </a:r>
            <a:r>
              <a:rPr lang="zh-CN" altLang="en-US" dirty="0"/>
              <a:t>，比如以 </a:t>
            </a:r>
            <a:r>
              <a:rPr lang="en-US" altLang="zh-CN" dirty="0" err="1"/>
              <a:t>DataSource</a:t>
            </a:r>
            <a:r>
              <a:rPr lang="zh-CN" altLang="en-US" dirty="0"/>
              <a:t> 为例，测试的时候，因为测试环境不一样，我们更期望 </a:t>
            </a:r>
            <a:r>
              <a:rPr lang="en-US" altLang="zh-CN" dirty="0" err="1"/>
              <a:t>DataSource</a:t>
            </a:r>
            <a:r>
              <a:rPr lang="zh-CN" altLang="en-US" dirty="0"/>
              <a:t> 能用 </a:t>
            </a:r>
            <a:r>
              <a:rPr lang="en-US" altLang="zh-CN" dirty="0"/>
              <a:t>H2</a:t>
            </a:r>
            <a:r>
              <a:rPr lang="zh-CN" altLang="en-US" dirty="0"/>
              <a:t>一类的嵌入式数据库模拟。开发和生产环境，就需要初始化一个 </a:t>
            </a:r>
            <a:r>
              <a:rPr lang="en-US" altLang="zh-CN" dirty="0"/>
              <a:t>MySQL</a:t>
            </a:r>
            <a:r>
              <a:rPr lang="zh-CN" altLang="en-US" dirty="0"/>
              <a:t> 的 </a:t>
            </a:r>
            <a:r>
              <a:rPr lang="en-US" altLang="zh-CN" dirty="0" err="1"/>
              <a:t>DataSource</a:t>
            </a:r>
            <a:r>
              <a:rPr lang="zh-CN" altLang="en-US" dirty="0"/>
              <a:t>。当然我说的这个场景不需要我们专门去配置，因为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已经替我们考虑到了这种情况，在需要 </a:t>
            </a:r>
            <a:r>
              <a:rPr lang="en-US" altLang="zh-CN" dirty="0" err="1"/>
              <a:t>DataSource</a:t>
            </a:r>
            <a:r>
              <a:rPr lang="zh-CN" altLang="en-US" dirty="0"/>
              <a:t>，但是没有这个 </a:t>
            </a:r>
            <a:r>
              <a:rPr lang="en-US" altLang="zh-CN" dirty="0"/>
              <a:t>Bean</a:t>
            </a:r>
            <a:r>
              <a:rPr lang="zh-CN" altLang="en-US" dirty="0"/>
              <a:t>，切依赖了 </a:t>
            </a:r>
            <a:r>
              <a:rPr lang="en-US" altLang="zh-CN" dirty="0"/>
              <a:t>H2</a:t>
            </a:r>
            <a:r>
              <a:rPr lang="zh-CN" altLang="en-US" dirty="0"/>
              <a:t>的 </a:t>
            </a:r>
            <a:r>
              <a:rPr lang="en-US" altLang="zh-CN" dirty="0"/>
              <a:t>Driver</a:t>
            </a:r>
            <a:r>
              <a:rPr lang="zh-CN" altLang="en-US" dirty="0"/>
              <a:t> 的时候，</a:t>
            </a:r>
            <a:r>
              <a:rPr lang="en-US" altLang="zh-CN" dirty="0"/>
              <a:t>Spring</a:t>
            </a:r>
            <a:r>
              <a:rPr lang="zh-CN" altLang="en-US" dirty="0"/>
              <a:t> 会自动创建一个 </a:t>
            </a:r>
            <a:r>
              <a:rPr lang="en-US" altLang="zh-CN" dirty="0"/>
              <a:t>H2</a:t>
            </a:r>
            <a:r>
              <a:rPr lang="zh-CN" altLang="en-US" dirty="0"/>
              <a:t> 的 </a:t>
            </a:r>
            <a:r>
              <a:rPr lang="en-US" altLang="zh-CN" dirty="0" err="1"/>
              <a:t>DataSource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还有一个我是用 </a:t>
            </a:r>
            <a:r>
              <a:rPr lang="en-US" altLang="zh-CN" dirty="0"/>
              <a:t>Profile</a:t>
            </a:r>
            <a:r>
              <a:rPr lang="zh-CN" altLang="en-US" dirty="0"/>
              <a:t>的场景就是 </a:t>
            </a:r>
            <a:r>
              <a:rPr lang="en-US" altLang="zh-CN" dirty="0"/>
              <a:t>Swagger</a:t>
            </a:r>
            <a:r>
              <a:rPr lang="zh-CN" altLang="en-US" dirty="0"/>
              <a:t>，它十分好用，尤其是开发的时候能基于注解自动生成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，和测试页面，然而，会存在的问题就是它有漏洞，我只希望在开发的时候启用 </a:t>
            </a:r>
            <a:r>
              <a:rPr lang="en-US" altLang="zh-CN" dirty="0"/>
              <a:t>Swagger</a:t>
            </a:r>
            <a:r>
              <a:rPr lang="zh-CN" altLang="en-US" dirty="0"/>
              <a:t>，这个时候就可以利用 </a:t>
            </a:r>
            <a:r>
              <a:rPr lang="en-US" altLang="zh-CN" dirty="0"/>
              <a:t>Profile</a:t>
            </a:r>
            <a:r>
              <a:rPr lang="zh-CN" altLang="en-US" dirty="0"/>
              <a:t> 来实现。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2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 可以启用一个或者多个，然而，也会导致一些问题，比如我们没有指定 </a:t>
            </a:r>
            <a:r>
              <a:rPr lang="en-US" altLang="zh-CN" dirty="0"/>
              <a:t>Profile</a:t>
            </a:r>
            <a:r>
              <a:rPr lang="zh-CN" altLang="en-US" dirty="0"/>
              <a:t> 的时候怎么办，或者我们有 </a:t>
            </a:r>
            <a:r>
              <a:rPr lang="en-US" altLang="zh-CN" dirty="0"/>
              <a:t>profile</a:t>
            </a:r>
            <a:r>
              <a:rPr lang="zh-CN" altLang="en-US" dirty="0"/>
              <a:t> 名为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cassadra</a:t>
            </a:r>
            <a:r>
              <a:rPr lang="zh-CN" altLang="en-US" dirty="0"/>
              <a:t>。它们是相互 </a:t>
            </a:r>
            <a:r>
              <a:rPr lang="en-US" altLang="zh-CN" dirty="0"/>
              <a:t>block</a:t>
            </a:r>
            <a:r>
              <a:rPr lang="zh-CN" altLang="en-US" dirty="0"/>
              <a:t> 的，如何检查校验，避免冲突的 </a:t>
            </a:r>
            <a:r>
              <a:rPr lang="en-US" altLang="zh-CN" dirty="0"/>
              <a:t>profile</a:t>
            </a:r>
            <a:r>
              <a:rPr lang="zh-CN" altLang="en-US" dirty="0"/>
              <a:t> 同时启用呢？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这个是添加默认 </a:t>
            </a:r>
            <a:r>
              <a:rPr lang="en-US" altLang="zh-CN" dirty="0"/>
              <a:t>Profile</a:t>
            </a:r>
            <a:r>
              <a:rPr lang="zh-CN" altLang="en-US" dirty="0"/>
              <a:t> 的方式，原来我是尝试在 </a:t>
            </a:r>
            <a:r>
              <a:rPr lang="en-US" altLang="zh-CN" dirty="0"/>
              <a:t>application</a:t>
            </a:r>
            <a:r>
              <a:rPr lang="zh-CN" altLang="en-US" dirty="0"/>
              <a:t> 配置文件里面设置，但是不生效，最后我只好手动编码实现。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这个方法是和 </a:t>
            </a:r>
            <a:r>
              <a:rPr lang="en-US" altLang="zh-CN" dirty="0"/>
              <a:t>main</a:t>
            </a:r>
            <a:r>
              <a:rPr lang="zh-CN" altLang="en-US" dirty="0"/>
              <a:t> 方法同级的一个方法，需要 </a:t>
            </a:r>
            <a:r>
              <a:rPr lang="en-US" altLang="zh-CN" dirty="0" err="1"/>
              <a:t>Autowired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的 </a:t>
            </a:r>
            <a:r>
              <a:rPr lang="en-US" altLang="zh-CN" dirty="0"/>
              <a:t>Environment</a:t>
            </a:r>
            <a:r>
              <a:rPr lang="zh-CN" altLang="en-US" dirty="0"/>
              <a:t> 接口，然后获取 </a:t>
            </a:r>
            <a:r>
              <a:rPr lang="en-US" altLang="zh-CN" dirty="0"/>
              <a:t>Profile</a:t>
            </a:r>
            <a:r>
              <a:rPr lang="zh-CN" altLang="en-US" dirty="0"/>
              <a:t> 的配置，即可自行实现判断逻辑。（期待后面 </a:t>
            </a:r>
            <a:r>
              <a:rPr lang="en-US" altLang="zh-CN" dirty="0"/>
              <a:t>Profile</a:t>
            </a:r>
            <a:r>
              <a:rPr lang="zh-CN" altLang="en-US" dirty="0"/>
              <a:t> 能更加完善，实现 </a:t>
            </a:r>
            <a:r>
              <a:rPr lang="en-US" altLang="zh-CN" dirty="0"/>
              <a:t>Block</a:t>
            </a:r>
            <a:r>
              <a:rPr lang="zh-CN" altLang="en-US" dirty="0"/>
              <a:t> 一类的属性）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7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无批注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无批注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3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7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官方推崇的部署方式是 </a:t>
            </a:r>
            <a:r>
              <a:rPr lang="en-US" altLang="zh-CN" dirty="0"/>
              <a:t>jar</a:t>
            </a:r>
            <a:r>
              <a:rPr lang="zh-CN" altLang="en-US" dirty="0"/>
              <a:t>，原因我们前面也分析过了，但是也会存在打包为 </a:t>
            </a:r>
            <a:r>
              <a:rPr lang="en-US" altLang="zh-CN" dirty="0"/>
              <a:t>war</a:t>
            </a:r>
            <a:r>
              <a:rPr lang="zh-CN" altLang="en-US" dirty="0"/>
              <a:t> 去部署的需求。这里我们只需要在和 </a:t>
            </a:r>
            <a:r>
              <a:rPr lang="en-US" altLang="zh-CN" dirty="0" err="1"/>
              <a:t>Application.class</a:t>
            </a:r>
            <a:r>
              <a:rPr lang="zh-CN" altLang="en-US" baseline="0" dirty="0"/>
              <a:t> 同级的路径下继承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SpringBootServletInitializer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类去定义一下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SpringApplicationBuilder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的配置即可，还是很轻松的。我这个截图的示例里面用了前面设置默认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的方法，重用了一下代码。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有了这么一个类之后，我们就可以在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里面设置项目打包为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，它既能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去执行这个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，也能直接丢到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一类的容器里面运行。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应用部署于应用容器中，其实是受到 </a:t>
            </a:r>
            <a:r>
              <a:rPr lang="en-US" altLang="zh-CN" dirty="0"/>
              <a:t>J2EE </a:t>
            </a:r>
            <a:r>
              <a:rPr lang="zh-CN" altLang="en-US" dirty="0"/>
              <a:t>的影响，也算是 </a:t>
            </a:r>
            <a:r>
              <a:rPr lang="en-US" altLang="zh-CN" dirty="0"/>
              <a:t>Java Web </a:t>
            </a:r>
            <a:r>
              <a:rPr lang="zh-CN" altLang="en-US" dirty="0"/>
              <a:t>有别于其他 </a:t>
            </a:r>
            <a:r>
              <a:rPr lang="en-US" altLang="zh-CN" dirty="0"/>
              <a:t>Web </a:t>
            </a:r>
            <a:r>
              <a:rPr lang="zh-CN" altLang="en-US" dirty="0"/>
              <a:t>快速开发语言的一大特色。一个大大的 </a:t>
            </a:r>
            <a:r>
              <a:rPr lang="en-US" altLang="zh-CN" dirty="0"/>
              <a:t>war</a:t>
            </a:r>
            <a:r>
              <a:rPr lang="zh-CN" altLang="en-US" dirty="0"/>
              <a:t> 压缩包，包含了全部的依赖，代码，静态资源，模板。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在虚拟化流行之前，应用都是部署在物理机上的，为了节约成本，多 </a:t>
            </a:r>
            <a:r>
              <a:rPr lang="en-US" altLang="zh-CN" dirty="0"/>
              <a:t>war</a:t>
            </a:r>
            <a:r>
              <a:rPr lang="zh-CN" altLang="en-US" dirty="0"/>
              <a:t> 包部署在一个 </a:t>
            </a:r>
            <a:r>
              <a:rPr lang="en-US" altLang="zh-CN" dirty="0"/>
              <a:t>Servlet</a:t>
            </a:r>
            <a:r>
              <a:rPr lang="zh-CN" altLang="en-US" dirty="0"/>
              <a:t> 容器内。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但是为了部署方便，如使用的框架有漏洞、项目 </a:t>
            </a:r>
            <a:r>
              <a:rPr lang="en-US" altLang="zh-CN" dirty="0"/>
              <a:t>jar</a:t>
            </a:r>
            <a:r>
              <a:rPr lang="zh-CN" altLang="en-US" dirty="0"/>
              <a:t>包的升级，我们会以解压 </a:t>
            </a:r>
            <a:r>
              <a:rPr lang="en-US" altLang="zh-CN" dirty="0"/>
              <a:t>war</a:t>
            </a:r>
            <a:r>
              <a:rPr lang="zh-CN" altLang="en-US" dirty="0"/>
              <a:t> 包的方式去部署。或者是打一个不包含依赖的空 </a:t>
            </a:r>
            <a:r>
              <a:rPr lang="en-US" altLang="zh-CN" dirty="0"/>
              <a:t>war</a:t>
            </a:r>
            <a:r>
              <a:rPr lang="zh-CN" altLang="en-US" dirty="0"/>
              <a:t> 包，指定容器的加载某个目录，这样所有的</a:t>
            </a:r>
            <a:r>
              <a:rPr lang="en-US" altLang="zh-CN" dirty="0"/>
              <a:t>war</a:t>
            </a:r>
            <a:r>
              <a:rPr lang="zh-CN" altLang="en-US" dirty="0"/>
              <a:t>项目公用一套公共依赖，减少内存。当然缺点很明显，容易造成容器污染。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避免容器污染，多 </a:t>
            </a:r>
            <a:r>
              <a:rPr lang="en-US" altLang="zh-CN" dirty="0"/>
              <a:t>war</a:t>
            </a:r>
            <a:r>
              <a:rPr lang="zh-CN" altLang="en-US" dirty="0"/>
              <a:t> 部署变为多虚拟机单 </a:t>
            </a:r>
            <a:r>
              <a:rPr lang="en-US" altLang="zh-CN" dirty="0"/>
              <a:t>war</a:t>
            </a:r>
            <a:r>
              <a:rPr lang="zh-CN" altLang="en-US" dirty="0"/>
              <a:t>、单容器。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DevOps</a:t>
            </a:r>
            <a:r>
              <a:rPr lang="zh-CN" altLang="en-US" dirty="0"/>
              <a:t> 流行，应用和容器不再分离，</a:t>
            </a:r>
            <a:r>
              <a:rPr lang="en-US" altLang="zh-CN" dirty="0"/>
              <a:t>embedded servlet containers</a:t>
            </a:r>
            <a:r>
              <a:rPr lang="zh-CN" altLang="en-US" dirty="0"/>
              <a:t>开始流行 </a:t>
            </a:r>
            <a:r>
              <a:rPr lang="en-US" altLang="zh-CN" dirty="0"/>
              <a:t>Spring Boot</a:t>
            </a:r>
            <a:r>
              <a:rPr lang="zh-CN" altLang="en-US" dirty="0"/>
              <a:t> 在这个阶段应运而生。于是项目部署变为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jar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虚拟机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的流行，开始推行不可变基础设施思想，实例（包括服务器、容器等各种软硬件）一旦创建之后便成为一种只读状态，不可对其进行任何更改。如果需要修改或升级某些实例，唯一的方式就是创建一批新的实例以替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基于此，我们将配置文件外置剥离，由专门的配置中心下发配置文件。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这也是我们为何要学习和使用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的背景，我觉得这才是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开始流行的主要原因。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053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如果想要快速创建一个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项目开发，有且不仅有上述几种方式。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4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0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总的来说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有以下几个特点。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、这个我印象最深刻的就是写 </a:t>
            </a:r>
            <a:r>
              <a:rPr lang="en-US" altLang="zh-CN" dirty="0" err="1"/>
              <a:t>MyBatis</a:t>
            </a:r>
            <a:r>
              <a:rPr lang="zh-CN" altLang="en-US" dirty="0"/>
              <a:t> 的时候，一堆东西要配置，一般大家都会用那个 </a:t>
            </a:r>
            <a:r>
              <a:rPr lang="en-US" altLang="zh-CN" dirty="0"/>
              <a:t>Generator</a:t>
            </a:r>
            <a:r>
              <a:rPr lang="zh-CN" altLang="en-US" dirty="0"/>
              <a:t> 去生成。而实际上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推崇 </a:t>
            </a:r>
            <a:r>
              <a:rPr lang="en-US" altLang="zh-CN" dirty="0" err="1"/>
              <a:t>jpa</a:t>
            </a:r>
            <a:r>
              <a:rPr lang="zh-CN" altLang="en-US" dirty="0"/>
              <a:t>，如果只是简单的 </a:t>
            </a:r>
            <a:r>
              <a:rPr lang="en-US" altLang="zh-CN" dirty="0"/>
              <a:t>CRUD</a:t>
            </a:r>
            <a:r>
              <a:rPr lang="zh-CN" altLang="en-US" dirty="0"/>
              <a:t>，用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JPA</a:t>
            </a:r>
            <a:r>
              <a:rPr lang="zh-CN" altLang="en-US" dirty="0"/>
              <a:t> 的方式简单到只需要几行关于数据库的配置就好了。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、自动配置机制，很多教程都称它为 </a:t>
            </a:r>
            <a:r>
              <a:rPr lang="en-US" altLang="zh-CN" dirty="0"/>
              <a:t>Magic</a:t>
            </a:r>
            <a:r>
              <a:rPr lang="zh-CN" altLang="en-US" dirty="0"/>
              <a:t>，基于项目的某些条件，自动初始化装配必要的 </a:t>
            </a:r>
            <a:r>
              <a:rPr lang="en-US" altLang="zh-CN" dirty="0"/>
              <a:t>Bean</a:t>
            </a:r>
            <a:r>
              <a:rPr lang="zh-CN" altLang="en-US" dirty="0"/>
              <a:t>，稍后会在后面的演示中详解。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Starter</a:t>
            </a:r>
            <a:r>
              <a:rPr lang="zh-CN" altLang="en-US" dirty="0"/>
              <a:t> 本质上就是 </a:t>
            </a:r>
            <a:r>
              <a:rPr lang="en-US" altLang="zh-CN" dirty="0"/>
              <a:t>Spring</a:t>
            </a:r>
            <a:r>
              <a:rPr lang="zh-CN" altLang="en-US" dirty="0"/>
              <a:t> 基于 </a:t>
            </a:r>
            <a:r>
              <a:rPr lang="en-US" altLang="zh-CN" dirty="0" err="1"/>
              <a:t>Gradle</a:t>
            </a:r>
            <a:r>
              <a:rPr lang="zh-CN" altLang="en-US" dirty="0"/>
              <a:t> 和 </a:t>
            </a:r>
            <a:r>
              <a:rPr lang="en-US" altLang="zh-CN" dirty="0"/>
              <a:t>Maven</a:t>
            </a:r>
            <a:r>
              <a:rPr lang="zh-CN" altLang="en-US" dirty="0"/>
              <a:t> 这两种构建工具定义的一组依赖，一般是按照功能或者框架划分。在有了自动配置的机制下，我们只需要依赖 </a:t>
            </a:r>
            <a:r>
              <a:rPr lang="en-US" altLang="zh-CN" dirty="0"/>
              <a:t>Starter</a:t>
            </a:r>
            <a:r>
              <a:rPr lang="zh-CN" altLang="en-US" dirty="0"/>
              <a:t> 指定的坐标，和非常简单的属性配置即可集成我们想要的框架。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、嵌入的 </a:t>
            </a:r>
            <a:r>
              <a:rPr lang="en-US" altLang="zh-CN" dirty="0"/>
              <a:t>Servlet</a:t>
            </a:r>
            <a:r>
              <a:rPr lang="zh-CN" altLang="en-US" dirty="0"/>
              <a:t> 容器，主要是为了方便部署的。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、主要是</a:t>
            </a:r>
            <a:r>
              <a:rPr lang="en-US" altLang="zh-CN" dirty="0"/>
              <a:t>spring-boot-starter-actuator</a:t>
            </a:r>
            <a:r>
              <a:rPr lang="zh-CN" altLang="en-US" dirty="0"/>
              <a:t>和</a:t>
            </a:r>
            <a:r>
              <a:rPr lang="en-US" dirty="0"/>
              <a:t>spring-boot-starter-remote-shell</a:t>
            </a:r>
            <a:r>
              <a:rPr lang="zh-CN" altLang="en-US" dirty="0"/>
              <a:t>的使用，当然，这里还可以使用 </a:t>
            </a:r>
            <a:r>
              <a:rPr lang="en-US" altLang="zh-CN" dirty="0"/>
              <a:t>JMX</a:t>
            </a:r>
            <a:r>
              <a:rPr lang="zh-CN" altLang="en-US" dirty="0"/>
              <a:t> 一类的做管理，大家可以参考文档。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首先，我们来用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写一个 </a:t>
            </a: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吧，这个是仿照 </a:t>
            </a:r>
            <a:r>
              <a:rPr lang="en-US" altLang="zh-CN" dirty="0"/>
              <a:t>Spring</a:t>
            </a:r>
            <a:r>
              <a:rPr lang="zh-CN" altLang="en-US" dirty="0"/>
              <a:t> 官方的示例代码改的，使用 </a:t>
            </a:r>
            <a:r>
              <a:rPr lang="en-US" altLang="zh-CN" dirty="0"/>
              <a:t>Groovy</a:t>
            </a:r>
            <a:r>
              <a:rPr lang="zh-CN" altLang="en-US" dirty="0"/>
              <a:t>，所以连 </a:t>
            </a:r>
            <a:r>
              <a:rPr lang="en-US" altLang="zh-CN" dirty="0"/>
              <a:t>import</a:t>
            </a:r>
            <a:r>
              <a:rPr lang="zh-CN" altLang="en-US" dirty="0"/>
              <a:t> 都省了。这里主要是为了演示一个最简单的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应用，通过下面的这行命令我们就能把它启动了。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altLang="zh-CN" dirty="0"/>
              <a:t>c</a:t>
            </a:r>
            <a:r>
              <a:rPr lang="en-US" dirty="0"/>
              <a:t>lass</a:t>
            </a:r>
            <a:r>
              <a:rPr lang="zh-CN" altLang="en-US" baseline="0" dirty="0"/>
              <a:t> </a:t>
            </a:r>
            <a:r>
              <a:rPr lang="en-US" dirty="0" err="1"/>
              <a:t>GreetingRestController</a:t>
            </a:r>
            <a:r>
              <a:rPr lang="en-US" dirty="0"/>
              <a:t> {</a:t>
            </a:r>
          </a:p>
          <a:p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("/hi/{name}")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hi(@</a:t>
            </a:r>
            <a:r>
              <a:rPr lang="en-US" dirty="0" err="1"/>
              <a:t>PathVariable</a:t>
            </a:r>
            <a:r>
              <a:rPr lang="en-US" dirty="0"/>
              <a:t> String name) {</a:t>
            </a:r>
          </a:p>
          <a:p>
            <a:r>
              <a:rPr lang="en-US" dirty="0"/>
              <a:t>        [ greeting: "Hello, " + name + "!"]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07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50912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现在，问题来了，刚才那个项目那么简单，那个，整个项目的启动过程中，到底发生了哪些魔法呢？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2696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我们将 </a:t>
            </a:r>
            <a:r>
              <a:rPr lang="en-US" altLang="zh-CN" dirty="0"/>
              <a:t>Groovy</a:t>
            </a:r>
            <a:r>
              <a:rPr lang="zh-CN" altLang="en-US" dirty="0"/>
              <a:t> 的代码翻译为 </a:t>
            </a:r>
            <a:r>
              <a:rPr lang="en-US" altLang="zh-CN" dirty="0"/>
              <a:t>Java</a:t>
            </a:r>
            <a:r>
              <a:rPr lang="zh-CN" altLang="en-US" dirty="0"/>
              <a:t>版本，大概会看到，一个项目想要启用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，关键在于 </a:t>
            </a:r>
            <a:r>
              <a:rPr lang="en-US" altLang="zh-CN" dirty="0" err="1"/>
              <a:t>SpringApplication</a:t>
            </a:r>
            <a:r>
              <a:rPr lang="zh-CN" altLang="en-US" dirty="0"/>
              <a:t> 类和 </a:t>
            </a:r>
            <a:r>
              <a:rPr lang="en-US" altLang="zh-CN" dirty="0" err="1"/>
              <a:t>EnableAutoConfiguration</a:t>
            </a:r>
            <a:r>
              <a:rPr lang="zh-CN" altLang="en-US" dirty="0"/>
              <a:t> 注解的使用。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SpringApplication</a:t>
            </a:r>
            <a:r>
              <a:rPr lang="zh-CN" altLang="en-US" dirty="0"/>
              <a:t> 是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提供的用于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方法的启动类。它的执行操作首先为：</a:t>
            </a:r>
            <a:endParaRPr lang="en-US" altLang="zh-CN" dirty="0"/>
          </a:p>
          <a:p>
            <a:r>
              <a:rPr lang="en-US" dirty="0"/>
              <a:t>Create an appropriate {@link </a:t>
            </a:r>
            <a:r>
              <a:rPr lang="en-US" dirty="0" err="1"/>
              <a:t>ApplicationContext</a:t>
            </a:r>
            <a:r>
              <a:rPr lang="en-US" dirty="0"/>
              <a:t>} instance (depending on your</a:t>
            </a:r>
            <a:r>
              <a:rPr lang="zh-CN" altLang="en-US" dirty="0"/>
              <a:t> </a:t>
            </a:r>
            <a:r>
              <a:rPr lang="en-US" dirty="0" err="1"/>
              <a:t>classpath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Register a {@link </a:t>
            </a:r>
            <a:r>
              <a:rPr lang="en-US" dirty="0" err="1"/>
              <a:t>CommandLinePropertySource</a:t>
            </a:r>
            <a:r>
              <a:rPr lang="en-US" dirty="0"/>
              <a:t>} to expose command line arguments as</a:t>
            </a:r>
            <a:r>
              <a:rPr lang="zh-CN" altLang="en-US" dirty="0"/>
              <a:t> </a:t>
            </a:r>
            <a:r>
              <a:rPr lang="en-US" dirty="0"/>
              <a:t>Spring properties</a:t>
            </a:r>
            <a:br>
              <a:rPr lang="en-US" dirty="0"/>
            </a:br>
            <a:r>
              <a:rPr lang="en-US" dirty="0"/>
              <a:t>Refresh the application context, loading all singleton beans</a:t>
            </a:r>
            <a:r>
              <a:rPr lang="zh-CN" altLang="en-US" dirty="0"/>
              <a:t> </a:t>
            </a:r>
            <a:r>
              <a:rPr lang="en-US" dirty="0"/>
              <a:t>Trigger any {@link </a:t>
            </a:r>
            <a:r>
              <a:rPr lang="en-US" dirty="0" err="1"/>
              <a:t>CommandLineRunner</a:t>
            </a:r>
            <a:r>
              <a:rPr lang="en-US" dirty="0"/>
              <a:t>} beans</a:t>
            </a:r>
          </a:p>
          <a:p>
            <a:endParaRPr lang="en-US" dirty="0"/>
          </a:p>
          <a:p>
            <a:r>
              <a:rPr lang="zh-CN" altLang="en-US" dirty="0"/>
              <a:t>然后 </a:t>
            </a:r>
            <a:r>
              <a:rPr lang="en-US" altLang="zh-CN" dirty="0" err="1"/>
              <a:t>EnableAutoConfiguration</a:t>
            </a:r>
            <a:r>
              <a:rPr lang="zh-CN" altLang="en-US" dirty="0"/>
              <a:t> 则为 </a:t>
            </a:r>
            <a:r>
              <a:rPr lang="en-US" altLang="zh-CN" dirty="0"/>
              <a:t>Enable</a:t>
            </a:r>
            <a:r>
              <a:rPr lang="zh-CN" altLang="en-US" dirty="0"/>
              <a:t> 类注解这里通过此注解，告诉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开启自动装配的特性。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除了 </a:t>
            </a:r>
            <a:r>
              <a:rPr lang="en-US" altLang="zh-CN" dirty="0" err="1"/>
              <a:t>EnableAutoConfiguration</a:t>
            </a:r>
            <a:r>
              <a:rPr lang="zh-CN" altLang="en-US" dirty="0"/>
              <a:t>，我们常常和它并列使用的还有 </a:t>
            </a:r>
            <a:r>
              <a:rPr lang="en-US" altLang="zh-CN" dirty="0" err="1"/>
              <a:t>ComponentScan</a:t>
            </a:r>
            <a:r>
              <a:rPr lang="zh-CN" altLang="en-US" dirty="0"/>
              <a:t>、</a:t>
            </a:r>
            <a:r>
              <a:rPr lang="en-US" altLang="zh-CN" dirty="0"/>
              <a:t>Configuration</a:t>
            </a:r>
            <a:r>
              <a:rPr lang="zh-CN" altLang="en-US" dirty="0"/>
              <a:t> 注解。这三个注解合起来，有一个等价的注解，叫做 </a:t>
            </a:r>
            <a:r>
              <a:rPr lang="en-US" altLang="zh-CN" dirty="0" err="1"/>
              <a:t>SpringBootApplication</a:t>
            </a:r>
            <a:r>
              <a:rPr lang="zh-CN" altLang="en-US" dirty="0"/>
              <a:t>，一般在我们的项目开发中，喜欢在项目最外面的包下面创建包含 </a:t>
            </a:r>
            <a:r>
              <a:rPr lang="en-US" altLang="zh-CN" dirty="0"/>
              <a:t>main</a:t>
            </a:r>
            <a:r>
              <a:rPr lang="zh-CN" altLang="en-US" dirty="0"/>
              <a:t> 方法的程序启动类，然后这个类上标记为 </a:t>
            </a: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r>
              <a:rPr lang="zh-CN" altLang="en-US" dirty="0"/>
              <a:t> 这个注解，这样就等价于基于 </a:t>
            </a:r>
            <a:r>
              <a:rPr lang="en-US" altLang="zh-CN" dirty="0"/>
              <a:t>main</a:t>
            </a:r>
            <a:r>
              <a:rPr lang="zh-CN" altLang="en-US" dirty="0"/>
              <a:t> 方法类所在的 </a:t>
            </a:r>
            <a:r>
              <a:rPr lang="en-US" altLang="zh-CN" dirty="0"/>
              <a:t>package</a:t>
            </a:r>
            <a:r>
              <a:rPr lang="zh-CN" altLang="en-US" dirty="0"/>
              <a:t> 为 </a:t>
            </a:r>
            <a:r>
              <a:rPr lang="en-US" altLang="zh-CN" dirty="0"/>
              <a:t>Spring</a:t>
            </a:r>
            <a:r>
              <a:rPr lang="zh-CN" altLang="en-US" dirty="0"/>
              <a:t> 扫包的基础包路径，且开启自动化配置。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自动化配置的实现，不得不说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本质上是通过 </a:t>
            </a:r>
            <a:r>
              <a:rPr lang="en-US" dirty="0"/>
              <a:t>Conditional</a:t>
            </a:r>
            <a:r>
              <a:rPr lang="zh-CN" altLang="en-US" dirty="0"/>
              <a:t> 类注解来实现的。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ConditionalOnClass</a:t>
            </a:r>
            <a:r>
              <a:rPr lang="zh-CN" altLang="en-US" dirty="0"/>
              <a:t> 表示对应的类在</a:t>
            </a:r>
            <a:r>
              <a:rPr lang="en-US" altLang="zh-CN" dirty="0" err="1"/>
              <a:t>classpath</a:t>
            </a:r>
            <a:r>
              <a:rPr lang="zh-CN" altLang="en-US" dirty="0"/>
              <a:t>目录下存在时，才会去执行注解所标示的自动配置类或者自动配置方法，与之对应的我们就</a:t>
            </a:r>
            <a:r>
              <a:rPr lang="en-US" altLang="zh-CN" dirty="0"/>
              <a:t>@</a:t>
            </a:r>
            <a:r>
              <a:rPr lang="en-US" dirty="0" err="1"/>
              <a:t>ConditionalOn</a:t>
            </a:r>
            <a:r>
              <a:rPr lang="en-US" altLang="zh-CN" dirty="0" err="1"/>
              <a:t>Missing</a:t>
            </a:r>
            <a:r>
              <a:rPr lang="en-US" dirty="0" err="1"/>
              <a:t>Class</a:t>
            </a:r>
            <a:r>
              <a:rPr lang="zh-CN" altLang="en-US" dirty="0"/>
              <a:t> 注解，也就是找不到对应的类的时候。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@</a:t>
            </a:r>
            <a:r>
              <a:rPr lang="en-US" dirty="0" err="1"/>
              <a:t>ConditionalOn</a:t>
            </a:r>
            <a:r>
              <a:rPr lang="en-US" altLang="zh-CN" dirty="0" err="1"/>
              <a:t>Bean</a:t>
            </a:r>
            <a:r>
              <a:rPr lang="zh-CN" altLang="en-US" dirty="0"/>
              <a:t> 和 </a:t>
            </a:r>
            <a:r>
              <a:rPr lang="en-US" altLang="zh-CN" dirty="0"/>
              <a:t>@</a:t>
            </a:r>
            <a:r>
              <a:rPr lang="en-US" dirty="0" err="1"/>
              <a:t>ConditionalOn</a:t>
            </a:r>
            <a:r>
              <a:rPr lang="en-US" altLang="zh-CN" dirty="0" err="1"/>
              <a:t>MissingBean</a:t>
            </a:r>
            <a:r>
              <a:rPr lang="zh-CN" altLang="en-US" dirty="0"/>
              <a:t> 则同样很容易按照字面意思理解。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Conditional</a:t>
            </a:r>
            <a:r>
              <a:rPr lang="zh-CN" altLang="en-US" dirty="0"/>
              <a:t>* 注解不仅仅上面提到的这些，还有 </a:t>
            </a:r>
            <a:r>
              <a:rPr lang="en-US" dirty="0" err="1"/>
              <a:t>ConditionalOnExpression</a:t>
            </a:r>
            <a:r>
              <a:rPr lang="zh-CN" altLang="en-US" dirty="0"/>
              <a:t> 一类的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这个是我们从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当中节选的一段代码，主要是为了演示自动化配置的具体实现。首先我们在项目配置里面标明 </a:t>
            </a:r>
            <a:r>
              <a:rPr lang="en-US" altLang="zh-CN" dirty="0" err="1"/>
              <a:t>spring.jmx.enabled</a:t>
            </a:r>
            <a:r>
              <a:rPr lang="en-US" altLang="zh-CN" dirty="0"/>
              <a:t> =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 err="1"/>
              <a:t>ConditionalOnProperty</a:t>
            </a:r>
            <a:r>
              <a:rPr lang="zh-CN" altLang="en-US" dirty="0"/>
              <a:t> 注解生效，然后 </a:t>
            </a:r>
            <a:r>
              <a:rPr lang="en-US" altLang="zh-CN" dirty="0"/>
              <a:t>Spring</a:t>
            </a:r>
            <a:r>
              <a:rPr lang="zh-CN" altLang="en-US" dirty="0"/>
              <a:t> 发现能找到 </a:t>
            </a:r>
            <a:r>
              <a:rPr lang="en-US" altLang="zh-CN" dirty="0" err="1"/>
              <a:t>MBeanExporter.class</a:t>
            </a:r>
            <a:r>
              <a:rPr lang="zh-CN" altLang="en-US" dirty="0"/>
              <a:t> 这个类，于是开始执行自动化配置的方法，因为这个时候项目中没有定义</a:t>
            </a:r>
            <a:r>
              <a:rPr lang="en-US" altLang="zh-CN" dirty="0" err="1"/>
              <a:t>MBeanExporter</a:t>
            </a:r>
            <a:r>
              <a:rPr lang="zh-CN" altLang="en-US" dirty="0"/>
              <a:t> 这个 </a:t>
            </a:r>
            <a:r>
              <a:rPr lang="en-US" altLang="zh-CN" dirty="0"/>
              <a:t>Bean</a:t>
            </a:r>
            <a:r>
              <a:rPr lang="zh-CN" altLang="en-US" dirty="0"/>
              <a:t>，于是 </a:t>
            </a:r>
            <a:r>
              <a:rPr lang="en-US" altLang="zh-CN" dirty="0" err="1"/>
              <a:t>ConditionalOnMissingBean</a:t>
            </a:r>
            <a:r>
              <a:rPr lang="zh-CN" altLang="en-US" dirty="0"/>
              <a:t> 注解生效，</a:t>
            </a:r>
            <a:r>
              <a:rPr lang="en-US" altLang="zh-CN" dirty="0"/>
              <a:t>Spring</a:t>
            </a:r>
            <a:r>
              <a:rPr lang="zh-CN" altLang="en-US" dirty="0"/>
              <a:t> 开始读取配置属性，自动创建此 </a:t>
            </a:r>
            <a:r>
              <a:rPr lang="en-US" altLang="zh-CN" dirty="0"/>
              <a:t>Bean</a:t>
            </a:r>
            <a:r>
              <a:rPr lang="zh-CN" altLang="en-US" dirty="0"/>
              <a:t> 对象。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同理，任何一个自动装配的实现，基本上就是组合这些条件注解。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5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25789"/>
            <a:ext cx="6858000" cy="1026986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88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327025" y="4864874"/>
            <a:ext cx="2197100" cy="150041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394" kern="0" spc="34" baseline="0" dirty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204264"/>
            <a:ext cx="1271588" cy="739295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204264"/>
            <a:ext cx="1271588" cy="7392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21" y="240032"/>
            <a:ext cx="6404374" cy="2500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21" y="661226"/>
            <a:ext cx="6404374" cy="3758184"/>
          </a:xfrm>
        </p:spPr>
        <p:txBody>
          <a:bodyPr/>
          <a:lstStyle>
            <a:lvl1pPr marL="131267" indent="-131267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81025" y="4867275"/>
            <a:ext cx="5114925" cy="17145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81025" y="4867275"/>
            <a:ext cx="5114925" cy="17145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221" y="240032"/>
            <a:ext cx="6404374" cy="421957"/>
          </a:xfrm>
        </p:spPr>
        <p:txBody>
          <a:bodyPr anchor="t" anchorCtr="0"/>
          <a:lstStyle>
            <a:lvl1pPr algn="l">
              <a:defRPr sz="1688" b="0" i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6221" y="986314"/>
            <a:ext cx="6404374" cy="2723674"/>
          </a:xfrm>
        </p:spPr>
        <p:txBody>
          <a:bodyPr/>
          <a:lstStyle>
            <a:lvl1pPr marL="10287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81025" y="4867275"/>
            <a:ext cx="5114925" cy="17145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28" y="1621634"/>
            <a:ext cx="6405563" cy="931069"/>
          </a:xfrm>
        </p:spPr>
        <p:txBody>
          <a:bodyPr anchor="b"/>
          <a:lstStyle>
            <a:lvl1pPr algn="ctr">
              <a:defRPr sz="1688" b="0" i="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5033" y="2614612"/>
            <a:ext cx="6405562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81025" y="4867275"/>
            <a:ext cx="5114925" cy="17145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" y="588172"/>
            <a:ext cx="3086100" cy="3755231"/>
          </a:xfrm>
        </p:spPr>
        <p:txBody>
          <a:bodyPr/>
          <a:lstStyle>
            <a:lvl1pPr marL="131267" indent="-131267">
              <a:buFont typeface="Wingdings" pitchFamily="2" charset="2"/>
              <a:buChar char="§"/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491" y="588172"/>
            <a:ext cx="3086100" cy="3755231"/>
          </a:xfrm>
        </p:spPr>
        <p:txBody>
          <a:bodyPr/>
          <a:lstStyle>
            <a:lvl1pPr marL="131267" indent="-131267"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53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3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5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1025" y="4867275"/>
            <a:ext cx="51149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563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238125" y="4862514"/>
            <a:ext cx="200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514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white">
          <a:xfrm>
            <a:off x="238125" y="4862514"/>
            <a:ext cx="200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514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3518" y="84107"/>
            <a:ext cx="6657436" cy="476178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51435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13" dirty="0" err="1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82" y="4661533"/>
            <a:ext cx="836350" cy="47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221" y="238129"/>
            <a:ext cx="6404374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21" y="742950"/>
            <a:ext cx="6404374" cy="360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94" y="339503"/>
            <a:ext cx="402636" cy="4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7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651" r:id="rId10"/>
    <p:sldLayoutId id="2147483652" r:id="rId11"/>
    <p:sldLayoutId id="2147483653" r:id="rId1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1238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238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238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238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238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238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238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238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238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31267" indent="-131267" algn="l" rtl="0" eaLnBrk="1" fontAlgn="base" hangingPunct="1">
        <a:lnSpc>
          <a:spcPts val="1350"/>
        </a:lnSpc>
        <a:spcBef>
          <a:spcPts val="563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1125" b="1">
          <a:solidFill>
            <a:schemeClr val="tx1"/>
          </a:solidFill>
          <a:latin typeface="+mn-lt"/>
          <a:ea typeface="+mn-ea"/>
          <a:cs typeface="+mn-cs"/>
        </a:defRPr>
      </a:lvl1pPr>
      <a:lvl2pPr marL="225029" indent="-96441" algn="l" rtl="0" eaLnBrk="1" fontAlgn="base" hangingPunct="1">
        <a:lnSpc>
          <a:spcPts val="1238"/>
        </a:lnSpc>
        <a:spcBef>
          <a:spcPts val="45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353616" indent="-96441" algn="l" rtl="0" eaLnBrk="1" fontAlgn="base" hangingPunct="1">
        <a:lnSpc>
          <a:spcPts val="1125"/>
        </a:lnSpc>
        <a:spcBef>
          <a:spcPts val="338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514350" indent="-96441" algn="l" rtl="0" eaLnBrk="1" fontAlgn="base" hangingPunct="1">
        <a:lnSpc>
          <a:spcPts val="1125"/>
        </a:lnSpc>
        <a:spcBef>
          <a:spcPts val="338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4pPr>
      <a:lvl5pPr marL="675085" indent="-96441" algn="l" rtl="0" eaLnBrk="1" fontAlgn="base" hangingPunct="1">
        <a:lnSpc>
          <a:spcPts val="1125"/>
        </a:lnSpc>
        <a:spcBef>
          <a:spcPts val="338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5pPr>
      <a:lvl6pPr marL="900113" indent="-96441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900">
          <a:solidFill>
            <a:schemeClr val="tx1"/>
          </a:solidFill>
          <a:latin typeface="+mn-lt"/>
          <a:ea typeface="+mn-ea"/>
        </a:defRPr>
      </a:lvl6pPr>
      <a:lvl7pPr marL="1157288" indent="-96441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900">
          <a:solidFill>
            <a:schemeClr val="tx1"/>
          </a:solidFill>
          <a:latin typeface="+mn-lt"/>
          <a:ea typeface="+mn-ea"/>
        </a:defRPr>
      </a:lvl7pPr>
      <a:lvl8pPr marL="1414463" indent="-96441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900">
          <a:solidFill>
            <a:schemeClr val="tx1"/>
          </a:solidFill>
          <a:latin typeface="+mn-lt"/>
          <a:ea typeface="+mn-ea"/>
        </a:defRPr>
      </a:lvl8pPr>
      <a:lvl9pPr marL="1671638" indent="-96441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master/spring-boot-start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boot/docs/current/reference/htmlsingle/#boot-features-external-confi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3/08/06/spring-boot-simplifying-spring-for-everyo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hipster.github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.spring.i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r="12520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330128" y="2427734"/>
            <a:ext cx="6172200" cy="5710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altLang="zh-CN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 Brief Introduction To Spring</a:t>
            </a:r>
            <a:r>
              <a:rPr lang="zh-CN" alt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Boot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659928" y="3363838"/>
            <a:ext cx="3505376" cy="11803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r>
              <a:rPr lang="zh-CN" altLang="en-US" sz="1500" spc="22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盛宇帆</a:t>
            </a:r>
            <a:r>
              <a:rPr lang="en-US" altLang="zh-CN" sz="1500" spc="22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/yufan.me</a:t>
            </a:r>
          </a:p>
          <a:p>
            <a:pPr algn="r"/>
            <a:r>
              <a:rPr lang="en-US" altLang="zh-CN" sz="1500" spc="22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shengyufan@oneapm.com</a:t>
            </a:r>
          </a:p>
          <a:p>
            <a:pPr algn="r"/>
            <a:r>
              <a:rPr lang="en-US" altLang="zh-CN" sz="1500" spc="22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@syhily</a:t>
            </a:r>
          </a:p>
          <a:p>
            <a:pPr algn="r"/>
            <a:endParaRPr lang="zh-CN" altLang="en-US" sz="1500" spc="22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43" y="1374093"/>
            <a:ext cx="900189" cy="765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当前已经被官方支持的框架（</a:t>
            </a:r>
            <a:r>
              <a:rPr lang="en-US" altLang="zh-CN" dirty="0"/>
              <a:t>WIP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6221" y="988181"/>
            <a:ext cx="5939083" cy="2723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/>
              <a:t>Batch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Spring Data, JPA, Hibernate, Mongo, </a:t>
            </a:r>
            <a:r>
              <a:rPr lang="en-US" sz="1500" dirty="0" err="1"/>
              <a:t>Redis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JMS, </a:t>
            </a:r>
            <a:r>
              <a:rPr lang="en-US" sz="1500" dirty="0" err="1"/>
              <a:t>RabbitMQ</a:t>
            </a:r>
            <a:r>
              <a:rPr lang="en-US" sz="1500" dirty="0"/>
              <a:t> (AMQP)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Reactor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WebMVC</a:t>
            </a:r>
            <a:r>
              <a:rPr lang="en-US" sz="1500" dirty="0"/>
              <a:t>, </a:t>
            </a:r>
            <a:r>
              <a:rPr lang="en-US" sz="1500" dirty="0" err="1"/>
              <a:t>Thymeleaf</a:t>
            </a:r>
            <a:r>
              <a:rPr lang="en-US" sz="1500" dirty="0"/>
              <a:t>, </a:t>
            </a:r>
            <a:r>
              <a:rPr lang="en-US" sz="1500" dirty="0" err="1"/>
              <a:t>Websocket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Tomcat and Jetty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221" y="403804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333333"/>
                </a:solidFill>
              </a:rPr>
              <a:t>所有支持的自动配置和模板可以查询 </a:t>
            </a:r>
            <a:r>
              <a:rPr lang="en-US" altLang="zh-CN" sz="1600" dirty="0">
                <a:solidFill>
                  <a:srgbClr val="333333"/>
                </a:solidFill>
              </a:rPr>
              <a:t>spring-boot-</a:t>
            </a:r>
            <a:r>
              <a:rPr lang="en-US" altLang="zh-CN" sz="1600" dirty="0" err="1">
                <a:solidFill>
                  <a:srgbClr val="333333"/>
                </a:solidFill>
              </a:rPr>
              <a:t>autoconfigure</a:t>
            </a:r>
            <a:r>
              <a:rPr lang="zh-CN" altLang="en-US" sz="1600" dirty="0">
                <a:solidFill>
                  <a:srgbClr val="333333"/>
                </a:solidFill>
              </a:rPr>
              <a:t> 包里面的</a:t>
            </a:r>
            <a:r>
              <a:rPr lang="en-US" altLang="zh-CN" sz="1600" dirty="0">
                <a:solidFill>
                  <a:srgbClr val="333333"/>
                </a:solidFill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</a:rPr>
              <a:t>spring.factories</a:t>
            </a:r>
            <a:r>
              <a:rPr lang="en-US" altLang="zh-CN" sz="1600" dirty="0">
                <a:solidFill>
                  <a:srgbClr val="333333"/>
                </a:solidFill>
              </a:rPr>
              <a:t> </a:t>
            </a:r>
            <a:r>
              <a:rPr lang="zh-CN" altLang="en-US" sz="1600" dirty="0">
                <a:solidFill>
                  <a:srgbClr val="333333"/>
                </a:solidFill>
              </a:rPr>
              <a:t>文件。</a:t>
            </a:r>
            <a:endParaRPr lang="en-US" sz="1600" dirty="0" err="1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071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555526"/>
            <a:ext cx="6608147" cy="3169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290" y="4083918"/>
            <a:ext cx="565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333333"/>
                </a:solidFill>
                <a:latin typeface="+mn-lt"/>
                <a:ea typeface="+mn-ea"/>
              </a:rPr>
              <a:t>A</a:t>
            </a:r>
            <a:r>
              <a:rPr lang="zh-CN" altLang="en-US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+mn-lt"/>
                <a:ea typeface="+mn-ea"/>
              </a:rPr>
              <a:t>sample</a:t>
            </a:r>
            <a:r>
              <a:rPr lang="zh-CN" altLang="en-US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</a:rPr>
              <a:t>of</a:t>
            </a:r>
            <a:r>
              <a:rPr lang="zh-CN" altLang="en-US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 err="1">
                <a:solidFill>
                  <a:srgbClr val="333333"/>
                </a:solidFill>
              </a:rPr>
              <a:t>spring.factories</a:t>
            </a:r>
            <a:r>
              <a:rPr lang="zh-CN" altLang="en-US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>
                <a:solidFill>
                  <a:srgbClr val="333333"/>
                </a:solidFill>
              </a:rPr>
              <a:t>in</a:t>
            </a:r>
            <a:r>
              <a:rPr lang="zh-CN" altLang="en-US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>
                <a:solidFill>
                  <a:srgbClr val="333333"/>
                </a:solidFill>
              </a:rPr>
              <a:t>Spring</a:t>
            </a:r>
            <a:r>
              <a:rPr lang="zh-CN" altLang="en-US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>
                <a:solidFill>
                  <a:srgbClr val="333333"/>
                </a:solidFill>
              </a:rPr>
              <a:t>Boot</a:t>
            </a:r>
            <a:r>
              <a:rPr lang="zh-CN" altLang="en-US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>
                <a:solidFill>
                  <a:srgbClr val="333333"/>
                </a:solidFill>
              </a:rPr>
              <a:t>1.3.6</a:t>
            </a:r>
            <a:endParaRPr lang="en-US" sz="20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9051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快速开发：</a:t>
            </a:r>
            <a:r>
              <a:rPr lang="en-US" altLang="zh-CN" dirty="0"/>
              <a:t>Starters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56" y="3515112"/>
            <a:ext cx="64043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一般可以查阅文档进行了解，我习惯看项目源码，因为它还包含范例代码。相信我，比看文档快。</a:t>
            </a:r>
            <a:r>
              <a:rPr lang="en-US" sz="1500" dirty="0">
                <a:hlinkClick r:id="rId3"/>
              </a:rPr>
              <a:t>https://github.com/spring-projects/spring-boot/tree/master/spring-boot-starters</a:t>
            </a:r>
            <a:endParaRPr lang="en-US" sz="15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6221" y="986314"/>
            <a:ext cx="6404374" cy="2723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dirty="0"/>
              <a:t>spring-boot-starter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spring-boot-starter-web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spring-boot-starter-test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spring-boot-starter-actuator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spring-boot-starter-xxx</a:t>
            </a:r>
          </a:p>
        </p:txBody>
      </p:sp>
    </p:spTree>
    <p:extLst>
      <p:ext uri="{BB962C8B-B14F-4D97-AF65-F5344CB8AC3E}">
        <p14:creationId xmlns:p14="http://schemas.microsoft.com/office/powerpoint/2010/main" val="1817663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" y="580437"/>
            <a:ext cx="6858000" cy="3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006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Starter</a:t>
            </a:r>
            <a:r>
              <a:rPr lang="zh-CN" altLang="en-US" dirty="0"/>
              <a:t> 时的困扰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dirty="0" err="1"/>
              <a:t>pom.xml</a:t>
            </a:r>
            <a:r>
              <a:rPr lang="zh-CN" altLang="en-US" sz="1500" dirty="0"/>
              <a:t> 需要定义 </a:t>
            </a:r>
            <a:r>
              <a:rPr lang="en-US" altLang="zh-CN" sz="1500" dirty="0"/>
              <a:t>parent</a:t>
            </a:r>
            <a:r>
              <a:rPr lang="zh-CN" altLang="en-US" sz="1500" dirty="0"/>
              <a:t> 的问题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有时候会出现两个 </a:t>
            </a:r>
            <a:r>
              <a:rPr lang="en-US" altLang="zh-CN" sz="1500" dirty="0"/>
              <a:t>Starter</a:t>
            </a:r>
            <a:r>
              <a:rPr lang="zh-CN" altLang="en-US" sz="1500" dirty="0"/>
              <a:t> 依赖包版本不一致的情况（比较罕见）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用的 </a:t>
            </a: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比较新，</a:t>
            </a:r>
            <a:r>
              <a:rPr lang="en-US" altLang="zh-CN" sz="1500" dirty="0"/>
              <a:t>Starter</a:t>
            </a:r>
            <a:r>
              <a:rPr lang="zh-CN" altLang="en-US" sz="1500" dirty="0"/>
              <a:t> 就不是很好使用旧的组件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依赖狂魔，没有了手动定制的时候对于依赖的梳理，项目过于庞大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1901864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配置加载 </a:t>
            </a:r>
            <a:r>
              <a:rPr lang="mr-IN" altLang="zh-CN" dirty="0"/>
              <a:t>–</a:t>
            </a:r>
            <a:r>
              <a:rPr lang="zh-CN" altLang="en-US" dirty="0"/>
              <a:t> 使用配置的两种方式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17112" y="987574"/>
            <a:ext cx="3064216" cy="288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500" dirty="0"/>
              <a:t>@Value("</a:t>
            </a:r>
            <a:r>
              <a:rPr lang="en-US" sz="1500" dirty="0"/>
              <a:t>${</a:t>
            </a:r>
            <a:r>
              <a:rPr lang="en-US" sz="1500" dirty="0" err="1"/>
              <a:t>gateway.kong.host</a:t>
            </a:r>
            <a:r>
              <a:rPr lang="en-US" sz="1500" dirty="0"/>
              <a:t>}</a:t>
            </a:r>
            <a:r>
              <a:rPr lang="en-US" altLang="zh-CN" sz="1500" dirty="0"/>
              <a:t>")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" y="600075"/>
            <a:ext cx="2578799" cy="89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6" y="1593215"/>
            <a:ext cx="5058291" cy="35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54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配置加载 </a:t>
            </a:r>
            <a:r>
              <a:rPr lang="mr-IN" altLang="zh-CN" dirty="0"/>
              <a:t>–</a:t>
            </a:r>
            <a:r>
              <a:rPr lang="zh-CN" altLang="en-US" dirty="0"/>
              <a:t> 常见的获取配置的方式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500" dirty="0"/>
              <a:t>和项目 </a:t>
            </a:r>
            <a:r>
              <a:rPr lang="en-US" altLang="zh-CN" sz="1500" dirty="0"/>
              <a:t>jar</a:t>
            </a:r>
            <a:r>
              <a:rPr lang="zh-CN" altLang="en-US" sz="1500" dirty="0"/>
              <a:t> 包同级目录下的“配置文件”。（</a:t>
            </a:r>
            <a:r>
              <a:rPr lang="en-US" altLang="zh-CN" sz="1500" dirty="0" err="1"/>
              <a:t>yaml</a:t>
            </a:r>
            <a:r>
              <a:rPr lang="zh-CN" altLang="en-US" sz="1500" dirty="0"/>
              <a:t>、</a:t>
            </a:r>
            <a:r>
              <a:rPr lang="en-US" altLang="zh-CN" sz="1500" dirty="0"/>
              <a:t>properties</a:t>
            </a:r>
            <a:r>
              <a:rPr lang="zh-CN" altLang="en-US" sz="1500" dirty="0"/>
              <a:t>）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项目 </a:t>
            </a:r>
            <a:r>
              <a:rPr lang="en-US" altLang="zh-CN" sz="1500" dirty="0"/>
              <a:t>resources</a:t>
            </a:r>
            <a:r>
              <a:rPr lang="zh-CN" altLang="en-US" sz="1500" dirty="0"/>
              <a:t> 根路径下的“配置文件”。</a:t>
            </a:r>
            <a:endParaRPr lang="en-US" altLang="zh-CN" sz="1500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z="1500" dirty="0"/>
              <a:t>项目 </a:t>
            </a:r>
            <a:r>
              <a:rPr lang="en-US" altLang="zh-CN" sz="1500" dirty="0"/>
              <a:t>resources/</a:t>
            </a:r>
            <a:r>
              <a:rPr lang="en-US" altLang="zh-CN" sz="1500" dirty="0" err="1"/>
              <a:t>config</a:t>
            </a:r>
            <a:r>
              <a:rPr lang="en-US" altLang="zh-CN" sz="1500" dirty="0"/>
              <a:t> </a:t>
            </a:r>
            <a:r>
              <a:rPr lang="zh-CN" altLang="en-US" sz="1500" dirty="0"/>
              <a:t>下的“配置文件”。</a:t>
            </a: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/>
              <a:t>“配置文件”可以是 </a:t>
            </a:r>
            <a:r>
              <a:rPr lang="en-US" altLang="zh-CN" sz="1500" dirty="0"/>
              <a:t>YAML</a:t>
            </a:r>
            <a:r>
              <a:rPr lang="zh-CN" altLang="en-US" sz="1500" dirty="0"/>
              <a:t>，也可以是 </a:t>
            </a:r>
            <a:r>
              <a:rPr lang="en-US" altLang="zh-CN" sz="1500" dirty="0"/>
              <a:t>properties</a:t>
            </a:r>
            <a:r>
              <a:rPr lang="zh-CN" altLang="en-US" sz="1500" dirty="0"/>
              <a:t>。如果指定了 </a:t>
            </a:r>
            <a:r>
              <a:rPr lang="en-US" altLang="zh-CN" sz="1500" dirty="0"/>
              <a:t>profile</a:t>
            </a:r>
            <a:r>
              <a:rPr lang="zh-CN" altLang="en-US" sz="1500" dirty="0"/>
              <a:t>，会优先加载名为 </a:t>
            </a:r>
            <a:r>
              <a:rPr lang="en-US" altLang="zh-CN" sz="1500" dirty="0"/>
              <a:t>application-{</a:t>
            </a:r>
            <a:r>
              <a:rPr lang="en-US" altLang="zh-CN" sz="1500" dirty="0" err="1"/>
              <a:t>profileName</a:t>
            </a:r>
            <a:r>
              <a:rPr lang="en-US" altLang="zh-CN" sz="1500" dirty="0"/>
              <a:t>}</a:t>
            </a:r>
            <a:r>
              <a:rPr lang="zh-CN" altLang="en-US" sz="1500" dirty="0"/>
              <a:t> 的文件，再加载名为 </a:t>
            </a:r>
            <a:r>
              <a:rPr lang="en-US" altLang="zh-CN" sz="1500" dirty="0"/>
              <a:t>application</a:t>
            </a:r>
            <a:r>
              <a:rPr lang="zh-CN" altLang="en-US" sz="1500" dirty="0"/>
              <a:t> 的文件。</a:t>
            </a:r>
            <a:endParaRPr lang="en-US" altLang="zh-CN" sz="1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/>
              <a:t>配置文件可以由启动的命令行参数修改等。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213281" y="4033976"/>
            <a:ext cx="64173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官方文档中定义了详细的配置加载策略：</a:t>
            </a:r>
            <a:r>
              <a:rPr lang="en-US" sz="1500" dirty="0">
                <a:hlinkClick r:id="rId3"/>
              </a:rPr>
              <a:t>http://docs.spring.io/spring-boot/docs/current/reference/htmlsingle/#boot-features-external-config</a:t>
            </a:r>
            <a:r>
              <a:rPr lang="zh-CN" altLang="en-US" sz="1500" dirty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47345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测试注解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6220" y="986314"/>
            <a:ext cx="6631779" cy="27236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500" dirty="0"/>
              <a:t>@</a:t>
            </a:r>
            <a:r>
              <a:rPr lang="en-US" sz="1500" dirty="0" err="1"/>
              <a:t>SpringApplicationConfiguration</a:t>
            </a:r>
            <a:r>
              <a:rPr lang="en-US" sz="1500" dirty="0"/>
              <a:t>(classes = </a:t>
            </a:r>
            <a:r>
              <a:rPr lang="en-US" sz="1500" dirty="0" err="1"/>
              <a:t>Application.class</a:t>
            </a:r>
            <a:r>
              <a:rPr lang="en-US" sz="15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@</a:t>
            </a:r>
            <a:r>
              <a:rPr lang="en-US" sz="1500" dirty="0" err="1"/>
              <a:t>ContextConfiguration</a:t>
            </a:r>
            <a:r>
              <a:rPr lang="en-US" sz="1500" dirty="0"/>
              <a:t>(classes = Application,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500" dirty="0"/>
              <a:t>                                             </a:t>
            </a:r>
            <a:r>
              <a:rPr lang="en-US" sz="1500" dirty="0"/>
              <a:t>loader = </a:t>
            </a:r>
            <a:r>
              <a:rPr lang="en-US" sz="1500" dirty="0" err="1"/>
              <a:t>SpringApplicationContextLoader</a:t>
            </a:r>
            <a:r>
              <a:rPr lang="en-US" sz="15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@</a:t>
            </a:r>
            <a:r>
              <a:rPr lang="en-US" sz="1500" dirty="0" err="1"/>
              <a:t>IntegrationTest</a:t>
            </a:r>
            <a:endParaRPr lang="en-US" sz="1500" dirty="0"/>
          </a:p>
          <a:p>
            <a:pPr>
              <a:lnSpc>
                <a:spcPct val="200000"/>
              </a:lnSpc>
            </a:pPr>
            <a:r>
              <a:rPr lang="en-US" sz="1600" dirty="0"/>
              <a:t>@</a:t>
            </a:r>
            <a:r>
              <a:rPr lang="en-US" sz="1600" dirty="0" err="1"/>
              <a:t>WebIntegrationTest</a:t>
            </a:r>
            <a:r>
              <a:rPr lang="en-US" sz="1600" dirty="0"/>
              <a:t>(“server.port:0”)</a:t>
            </a:r>
            <a:r>
              <a:rPr lang="zh-CN" altLang="en-US" sz="1600" dirty="0"/>
              <a:t> </a:t>
            </a:r>
            <a:r>
              <a:rPr lang="en-US" altLang="zh-CN" sz="1600" dirty="0"/>
              <a:t>// </a:t>
            </a:r>
            <a:r>
              <a:rPr lang="en-US" sz="1600" b="0" dirty="0" err="1"/>
              <a:t>randomPort</a:t>
            </a:r>
            <a:r>
              <a:rPr lang="en-US" sz="1600" b="0" dirty="0"/>
              <a:t>=true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@</a:t>
            </a:r>
            <a:r>
              <a:rPr lang="en-US" sz="1500" dirty="0" err="1"/>
              <a:t>SpringBootTest</a:t>
            </a:r>
            <a:r>
              <a:rPr lang="zh-CN" altLang="en-US" sz="1500" dirty="0"/>
              <a:t> </a:t>
            </a:r>
            <a:r>
              <a:rPr lang="en-US" altLang="zh-CN" sz="1500"/>
              <a:t>// since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51786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 测试方式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" y="1003542"/>
            <a:ext cx="6858000" cy="1391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32" y="661989"/>
            <a:ext cx="5434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zh-CN" altLang="en-US" sz="1400" dirty="0"/>
              <a:t>、</a:t>
            </a:r>
            <a:r>
              <a:rPr lang="en-US" sz="1400" dirty="0"/>
              <a:t>@</a:t>
            </a:r>
            <a:r>
              <a:rPr lang="en-US" sz="1400" dirty="0" err="1"/>
              <a:t>ContextConfiguration注释和SpringApplicationContextLoader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1" y="3075806"/>
            <a:ext cx="3501008" cy="1446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631" y="2693518"/>
            <a:ext cx="320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sz="1400" dirty="0"/>
              <a:t> @</a:t>
            </a:r>
            <a:r>
              <a:rPr lang="en-US" sz="1400" dirty="0" err="1"/>
              <a:t>SpringApplicationConfiguration</a:t>
            </a:r>
            <a:endParaRPr lang="en-US" sz="1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991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 测试方式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632" y="661989"/>
            <a:ext cx="3354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、使用 </a:t>
            </a:r>
            <a:r>
              <a:rPr lang="en-US" sz="1400" dirty="0"/>
              <a:t>@</a:t>
            </a:r>
            <a:r>
              <a:rPr lang="en-US" sz="1400" dirty="0" err="1"/>
              <a:t>IntegrationTest</a:t>
            </a:r>
            <a:r>
              <a:rPr lang="zh-CN" altLang="en-US" sz="1400" dirty="0"/>
              <a:t> 编写集成测试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1" y="990446"/>
            <a:ext cx="3292442" cy="1499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2" y="2643758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、需要初始化 </a:t>
            </a:r>
            <a:r>
              <a:rPr lang="en-US" altLang="zh-CN" sz="1400" dirty="0"/>
              <a:t>Web</a:t>
            </a:r>
            <a:r>
              <a:rPr lang="zh-CN" altLang="en-US" sz="1400" dirty="0"/>
              <a:t> 容器的集成测试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1" y="2951535"/>
            <a:ext cx="3433057" cy="15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2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是什么，兴起与历史</a:t>
            </a:r>
            <a:endParaRPr lang="en-US" dirty="0"/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31" y="555526"/>
            <a:ext cx="3406461" cy="3316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2816" y="3939902"/>
            <a:ext cx="3334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glue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Spring</a:t>
            </a:r>
            <a:r>
              <a:rPr lang="zh-CN" altLang="en-US" sz="2000" dirty="0"/>
              <a:t> </a:t>
            </a:r>
            <a:r>
              <a:rPr lang="en-US" altLang="zh-CN" sz="2000" dirty="0"/>
              <a:t>Framework</a:t>
            </a:r>
          </a:p>
          <a:p>
            <a:pPr algn="ctr"/>
            <a:r>
              <a:rPr lang="zh-CN" altLang="en-US" sz="2000" dirty="0"/>
              <a:t>约定大于配置</a:t>
            </a:r>
            <a:endParaRPr lang="en-US" altLang="zh-CN" sz="2000" dirty="0"/>
          </a:p>
          <a:p>
            <a:pPr algn="ctr"/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5895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测试方式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1275606"/>
            <a:ext cx="5245100" cy="163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393" y="32198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+mn-lt"/>
                <a:ea typeface="+mn-ea"/>
              </a:rPr>
              <a:t>更</a:t>
            </a:r>
            <a:r>
              <a:rPr lang="zh-CN" altLang="en-US" sz="2000">
                <a:solidFill>
                  <a:srgbClr val="333333"/>
                </a:solidFill>
                <a:latin typeface="+mn-lt"/>
                <a:ea typeface="+mn-ea"/>
              </a:rPr>
              <a:t>简单，更优雅</a:t>
            </a: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5116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58000" cy="43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80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中的用途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4213" y="986314"/>
            <a:ext cx="6515147" cy="272367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600" dirty="0"/>
              <a:t>不同的配置文件的加载，区别线上、开发、测试配置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不同运行场景下初始化不同的 </a:t>
            </a:r>
            <a:r>
              <a:rPr lang="en-US" altLang="zh-CN" sz="1600" dirty="0"/>
              <a:t>Beans</a:t>
            </a:r>
            <a:r>
              <a:rPr lang="zh-CN" altLang="en-US" sz="1600" dirty="0"/>
              <a:t>，实现基于运行环境的定制化服务。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待补充</a:t>
            </a:r>
            <a:r>
              <a:rPr lang="en-US" altLang="zh-CN" sz="1600" dirty="0"/>
              <a:t>……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54907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指定与读取 </a:t>
            </a:r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100" y="1779662"/>
            <a:ext cx="55446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java -</a:t>
            </a:r>
            <a:r>
              <a:rPr lang="en-US" sz="1500" dirty="0" err="1"/>
              <a:t>Dspring.profiles.active</a:t>
            </a:r>
            <a:r>
              <a:rPr lang="en-US" sz="1500" dirty="0"/>
              <a:t>=</a:t>
            </a:r>
            <a:r>
              <a:rPr lang="en-US" sz="1500" dirty="0" err="1"/>
              <a:t>production,mysql</a:t>
            </a:r>
            <a:r>
              <a:rPr lang="en-US" sz="1500" dirty="0"/>
              <a:t>,</a:t>
            </a:r>
            <a:r>
              <a:rPr lang="mr-IN" sz="1500" dirty="0"/>
              <a:t>…</a:t>
            </a:r>
            <a:r>
              <a:rPr lang="en-US" sz="1500" dirty="0"/>
              <a:t>. -jar </a:t>
            </a:r>
            <a:r>
              <a:rPr lang="en-US" sz="1500" dirty="0" err="1"/>
              <a:t>app.jar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56100" y="2577991"/>
            <a:ext cx="4240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b="1" dirty="0">
                <a:solidFill>
                  <a:srgbClr val="333333"/>
                </a:solidFill>
              </a:rPr>
              <a:t>然而，这还远远不够！</a:t>
            </a:r>
            <a:endParaRPr lang="en-US" altLang="zh-CN" sz="1500" b="1" dirty="0">
              <a:solidFill>
                <a:srgbClr val="333333"/>
              </a:solidFill>
            </a:endParaRPr>
          </a:p>
          <a:p>
            <a:pPr algn="l"/>
            <a:endParaRPr lang="en-US" sz="1500" dirty="0">
              <a:solidFill>
                <a:srgbClr val="333333"/>
              </a:solidFill>
            </a:endParaRP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500" dirty="0">
                <a:solidFill>
                  <a:srgbClr val="333333"/>
                </a:solidFill>
              </a:rPr>
              <a:t>如果运行没有指定 </a:t>
            </a:r>
            <a:r>
              <a:rPr lang="en-US" altLang="zh-CN" sz="1500" dirty="0">
                <a:solidFill>
                  <a:srgbClr val="333333"/>
                </a:solidFill>
              </a:rPr>
              <a:t>profile</a:t>
            </a:r>
            <a:r>
              <a:rPr lang="zh-CN" altLang="en-US" sz="1500" dirty="0">
                <a:solidFill>
                  <a:srgbClr val="333333"/>
                </a:solidFill>
              </a:rPr>
              <a:t> 呢？</a:t>
            </a:r>
            <a:endParaRPr lang="en-US" altLang="zh-CN" sz="1500" dirty="0">
              <a:solidFill>
                <a:srgbClr val="333333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500" dirty="0">
                <a:solidFill>
                  <a:srgbClr val="333333"/>
                </a:solidFill>
              </a:rPr>
              <a:t>如果同时给定了两个相互冲突的 </a:t>
            </a:r>
            <a:r>
              <a:rPr lang="en-US" altLang="zh-CN" sz="1500" dirty="0">
                <a:solidFill>
                  <a:srgbClr val="333333"/>
                </a:solidFill>
              </a:rPr>
              <a:t>profile</a:t>
            </a:r>
            <a:r>
              <a:rPr lang="zh-CN" altLang="en-US" sz="1500" dirty="0">
                <a:solidFill>
                  <a:srgbClr val="333333"/>
                </a:solidFill>
              </a:rPr>
              <a:t> 呢？</a:t>
            </a:r>
            <a:endParaRPr lang="en-US" sz="1500" dirty="0" err="1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678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我的实践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6858000" cy="289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8" y="3723878"/>
            <a:ext cx="6235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7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221" y="240032"/>
            <a:ext cx="6404374" cy="421957"/>
          </a:xfrm>
        </p:spPr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我的实践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6858000" cy="31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2314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500" dirty="0"/>
              <a:t>基于你依赖的</a:t>
            </a:r>
            <a:r>
              <a:rPr lang="en-US" altLang="zh-CN" sz="1500" dirty="0"/>
              <a:t>log</a:t>
            </a:r>
            <a:r>
              <a:rPr lang="zh-CN" altLang="en-US" sz="1500" dirty="0"/>
              <a:t> </a:t>
            </a:r>
            <a:r>
              <a:rPr lang="en-US" altLang="zh-CN" sz="1500" dirty="0"/>
              <a:t>starter</a:t>
            </a:r>
            <a:r>
              <a:rPr lang="zh-CN" altLang="en-US" sz="1500" dirty="0"/>
              <a:t>，</a:t>
            </a:r>
            <a:r>
              <a:rPr lang="en-US" altLang="zh-CN" sz="1500" dirty="0"/>
              <a:t>spring</a:t>
            </a:r>
            <a:r>
              <a:rPr lang="zh-CN" altLang="en-US" sz="1500" dirty="0"/>
              <a:t> 会自动去初始化 </a:t>
            </a:r>
            <a:r>
              <a:rPr lang="en-US" altLang="zh-CN" sz="1500" dirty="0"/>
              <a:t>log</a:t>
            </a:r>
            <a:r>
              <a:rPr lang="zh-CN" altLang="en-US" sz="1500" dirty="0"/>
              <a:t> 相关的配置。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自定义了一组 </a:t>
            </a:r>
            <a:r>
              <a:rPr lang="en-US" altLang="zh-CN" sz="1500" dirty="0"/>
              <a:t>logging </a:t>
            </a:r>
            <a:r>
              <a:rPr lang="zh-CN" altLang="en-US" sz="1500" dirty="0"/>
              <a:t>前缀的配置，不区分用的是什么 </a:t>
            </a:r>
            <a:r>
              <a:rPr lang="en-US" altLang="zh-CN" sz="1500" dirty="0"/>
              <a:t>log</a:t>
            </a:r>
            <a:r>
              <a:rPr lang="zh-CN" altLang="en-US" sz="1500" dirty="0"/>
              <a:t> 框架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支持 </a:t>
            </a:r>
            <a:r>
              <a:rPr lang="en-US" altLang="zh-CN" sz="1500" dirty="0"/>
              <a:t>log</a:t>
            </a:r>
            <a:r>
              <a:rPr lang="zh-CN" altLang="en-US" sz="1500" dirty="0"/>
              <a:t> 框架自定义配置，但是需要按照下面的表格的文件名定义。</a:t>
            </a:r>
            <a:endParaRPr lang="en-US" sz="1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33302"/>
              </p:ext>
            </p:extLst>
          </p:nvPr>
        </p:nvGraphicFramePr>
        <p:xfrm>
          <a:off x="215088" y="3507854"/>
          <a:ext cx="6403974" cy="942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0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Logging System</a:t>
                      </a:r>
                    </a:p>
                  </a:txBody>
                  <a:tcPr marL="69492" marR="69492" marT="32073" marB="320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Customization</a:t>
                      </a:r>
                    </a:p>
                  </a:txBody>
                  <a:tcPr marL="69492" marR="69492" marT="32073" marB="32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Logback</a:t>
                      </a:r>
                    </a:p>
                  </a:txBody>
                  <a:tcPr marL="69492" marR="69492" marT="32073" marB="320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logback-spring.xml, logback-spring.groovy, logback.xml or logback.groovy</a:t>
                      </a:r>
                    </a:p>
                  </a:txBody>
                  <a:tcPr marL="69492" marR="69492" marT="32073" marB="32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98">
                <a:tc>
                  <a:txBody>
                    <a:bodyPr/>
                    <a:lstStyle/>
                    <a:p>
                      <a:pPr algn="l"/>
                      <a:r>
                        <a:rPr lang="hr-HR" sz="900">
                          <a:effectLst/>
                        </a:rPr>
                        <a:t>Log4j2</a:t>
                      </a:r>
                    </a:p>
                  </a:txBody>
                  <a:tcPr marL="69492" marR="69492" marT="32073" marB="320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log4j2-spring.xml or log4j2.xml</a:t>
                      </a:r>
                    </a:p>
                  </a:txBody>
                  <a:tcPr marL="69492" marR="69492" marT="32073" marB="32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9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JDK (Java Util Logging)</a:t>
                      </a:r>
                    </a:p>
                  </a:txBody>
                  <a:tcPr marL="69492" marR="69492" marT="32073" marB="320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effectLst/>
                        </a:rPr>
                        <a:t>logging.properties</a:t>
                      </a:r>
                      <a:endParaRPr lang="en-US" sz="900" dirty="0">
                        <a:effectLst/>
                      </a:endParaRPr>
                    </a:p>
                  </a:txBody>
                  <a:tcPr marL="69492" marR="69492" marT="32073" marB="32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92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开发与存在的问题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6221" y="1288236"/>
            <a:ext cx="6404374" cy="2723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dirty="0" err="1"/>
              <a:t>HotSwap</a:t>
            </a:r>
            <a:r>
              <a:rPr lang="zh-CN" altLang="en-US" sz="1500" dirty="0"/>
              <a:t> 问题，官方推荐的 </a:t>
            </a:r>
            <a:r>
              <a:rPr lang="en-US" altLang="zh-CN" sz="1500" dirty="0"/>
              <a:t>spring-</a:t>
            </a:r>
            <a:r>
              <a:rPr lang="en-US" altLang="zh-CN" sz="1500" dirty="0" err="1"/>
              <a:t>devtools</a:t>
            </a:r>
            <a:r>
              <a:rPr lang="zh-CN" altLang="en-US" sz="1500" dirty="0"/>
              <a:t> 有 </a:t>
            </a:r>
            <a:r>
              <a:rPr lang="en-US" altLang="zh-CN" sz="1500" dirty="0"/>
              <a:t>BUG</a:t>
            </a:r>
            <a:r>
              <a:rPr lang="zh-CN" altLang="en-US" sz="1500" dirty="0"/>
              <a:t>，没法次次生效，容易异常然后重启。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模板更新问题，</a:t>
            </a:r>
            <a:r>
              <a:rPr lang="en-US" altLang="zh-CN" sz="1500" dirty="0" err="1"/>
              <a:t>Freemarker</a:t>
            </a:r>
            <a:r>
              <a:rPr lang="zh-CN" altLang="en-US" sz="1500" dirty="0"/>
              <a:t> 为例，每次修改都需要重新运行，未找到能热更新的方法，不知道是不是配置的问题。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部分复杂的 </a:t>
            </a:r>
            <a:r>
              <a:rPr lang="en-US" altLang="zh-CN" sz="1500" dirty="0"/>
              <a:t>Web</a:t>
            </a:r>
            <a:r>
              <a:rPr lang="zh-CN" altLang="en-US" sz="1500" dirty="0"/>
              <a:t> 配置无法使用 </a:t>
            </a:r>
            <a:r>
              <a:rPr lang="en-US" altLang="zh-CN" sz="1500" dirty="0" err="1"/>
              <a:t>AutoConfigurator</a:t>
            </a:r>
            <a:r>
              <a:rPr lang="zh-CN" altLang="en-US" sz="1500" dirty="0"/>
              <a:t> 实现，还是需要继承</a:t>
            </a:r>
            <a:r>
              <a:rPr lang="en-US" sz="1600" dirty="0" err="1"/>
              <a:t>WebMvcConfigurerAdapter</a:t>
            </a:r>
            <a:r>
              <a:rPr lang="zh-CN" altLang="en-US" sz="1600" dirty="0"/>
              <a:t> 去定义配置，反而增加了复杂性。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757661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生产部署、健康检查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500" dirty="0"/>
              <a:t>spring-boot-actuator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spring-boot-starter-remote-shell</a:t>
            </a:r>
          </a:p>
          <a:p>
            <a:pPr>
              <a:lnSpc>
                <a:spcPct val="200000"/>
              </a:lnSpc>
            </a:pPr>
            <a:endParaRPr lang="en-US" sz="1500" dirty="0"/>
          </a:p>
          <a:p>
            <a:pPr>
              <a:lnSpc>
                <a:spcPct val="200000"/>
              </a:lnSpc>
            </a:pPr>
            <a:r>
              <a:rPr lang="en-US" sz="1500" dirty="0"/>
              <a:t>Monitoring endpoints</a:t>
            </a:r>
          </a:p>
          <a:p>
            <a:pPr lvl="1"/>
            <a:r>
              <a:rPr lang="en-US" sz="1500" dirty="0"/>
              <a:t>/health</a:t>
            </a:r>
          </a:p>
          <a:p>
            <a:pPr lvl="1"/>
            <a:r>
              <a:rPr lang="en-US" sz="1500" dirty="0"/>
              <a:t>/info</a:t>
            </a:r>
          </a:p>
          <a:p>
            <a:pPr lvl="1"/>
            <a:r>
              <a:rPr lang="en-US" sz="1500" dirty="0"/>
              <a:t>/metrics</a:t>
            </a:r>
          </a:p>
          <a:p>
            <a:pPr lvl="1"/>
            <a:r>
              <a:rPr lang="en-US" sz="1500" dirty="0"/>
              <a:t>/trace</a:t>
            </a:r>
          </a:p>
          <a:p>
            <a:pPr lvl="1"/>
            <a:r>
              <a:rPr lang="mr-IN" sz="1500" dirty="0"/>
              <a:t>……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altLang="zh-CN" sz="1500" dirty="0"/>
              <a:t>SSH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1967934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如何同时支持 </a:t>
            </a:r>
            <a:r>
              <a:rPr lang="en-US" altLang="zh-CN" dirty="0"/>
              <a:t>war</a:t>
            </a:r>
            <a:r>
              <a:rPr lang="zh-CN" altLang="en-US" dirty="0"/>
              <a:t> 与 </a:t>
            </a:r>
            <a:r>
              <a:rPr lang="en-US" altLang="zh-CN" dirty="0"/>
              <a:t>jar</a:t>
            </a:r>
            <a:r>
              <a:rPr lang="zh-CN" altLang="en-US" dirty="0"/>
              <a:t> 部署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" y="1311030"/>
            <a:ext cx="6858000" cy="2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76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Web </a:t>
            </a:r>
            <a:r>
              <a:rPr lang="zh-CN" altLang="en-US" dirty="0"/>
              <a:t>应用部署的方式变迁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339163"/>
              </p:ext>
            </p:extLst>
          </p:nvPr>
        </p:nvGraphicFramePr>
        <p:xfrm>
          <a:off x="553018" y="1258876"/>
          <a:ext cx="6404374" cy="272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781806" y="1288236"/>
            <a:ext cx="558962" cy="272367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9320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快速开发：最佳实践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altLang="zh-CN" sz="1500" dirty="0" err="1"/>
              <a:t>Jhipster</a:t>
            </a:r>
            <a:r>
              <a:rPr lang="en-US" altLang="zh-CN" sz="1500" dirty="0"/>
              <a:t> - </a:t>
            </a:r>
            <a:r>
              <a:rPr lang="en-US" altLang="zh-CN" sz="1500" dirty="0">
                <a:hlinkClick r:id="rId3"/>
              </a:rPr>
              <a:t>https://jhipster.github.io</a:t>
            </a:r>
            <a:r>
              <a:rPr lang="en-US" altLang="zh-CN" sz="1500" dirty="0"/>
              <a:t> </a:t>
            </a:r>
          </a:p>
          <a:p>
            <a:pPr>
              <a:lnSpc>
                <a:spcPct val="300000"/>
              </a:lnSpc>
            </a:pPr>
            <a:r>
              <a:rPr lang="en-US" sz="1500" dirty="0"/>
              <a:t>Spring Boot CLI </a:t>
            </a:r>
            <a:r>
              <a:rPr lang="mr-IN" sz="1500" dirty="0"/>
              <a:t>–</a:t>
            </a:r>
            <a:r>
              <a:rPr lang="en-US" sz="1500" dirty="0"/>
              <a:t> </a:t>
            </a:r>
            <a:r>
              <a:rPr lang="zh-CN" altLang="en-US" sz="1500" dirty="0"/>
              <a:t>有点类似 </a:t>
            </a:r>
            <a:r>
              <a:rPr lang="en-US" altLang="zh-CN" sz="1500" dirty="0"/>
              <a:t>Play</a:t>
            </a:r>
            <a:r>
              <a:rPr lang="zh-CN" altLang="en-US" sz="1500" dirty="0"/>
              <a:t> 的 </a:t>
            </a:r>
            <a:r>
              <a:rPr lang="en-US" altLang="zh-CN" sz="1500" dirty="0"/>
              <a:t>activator</a:t>
            </a:r>
          </a:p>
          <a:p>
            <a:pPr>
              <a:lnSpc>
                <a:spcPct val="300000"/>
              </a:lnSpc>
            </a:pPr>
            <a:r>
              <a:rPr lang="en-US" sz="1500" dirty="0">
                <a:hlinkClick r:id="rId4"/>
              </a:rPr>
              <a:t>http://start.spring.io</a:t>
            </a:r>
            <a:r>
              <a:rPr lang="en-US" sz="1500" dirty="0"/>
              <a:t> </a:t>
            </a:r>
            <a:r>
              <a:rPr lang="zh-CN" altLang="en-US" sz="1500" dirty="0"/>
              <a:t>在线创建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363737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的优势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500" dirty="0"/>
              <a:t>减少了大量不必要的模板代码（配置，集成）</a:t>
            </a:r>
            <a:endParaRPr lang="en-US" altLang="zh-CN" sz="1500" dirty="0"/>
          </a:p>
          <a:p>
            <a:pPr>
              <a:lnSpc>
                <a:spcPct val="250000"/>
              </a:lnSpc>
            </a:pPr>
            <a:r>
              <a:rPr lang="zh-CN" altLang="en-US" sz="1500" dirty="0"/>
              <a:t>功能更加全面</a:t>
            </a:r>
            <a:endParaRPr lang="en-US" altLang="zh-CN" sz="1500" dirty="0"/>
          </a:p>
          <a:p>
            <a:pPr>
              <a:lnSpc>
                <a:spcPct val="250000"/>
              </a:lnSpc>
            </a:pPr>
            <a:r>
              <a:rPr lang="zh-CN" altLang="en-US" sz="1500" dirty="0"/>
              <a:t>简化了集成测试</a:t>
            </a:r>
            <a:endParaRPr lang="en-US" altLang="zh-CN" sz="1500" dirty="0"/>
          </a:p>
          <a:p>
            <a:pPr>
              <a:lnSpc>
                <a:spcPct val="250000"/>
              </a:lnSpc>
            </a:pPr>
            <a:r>
              <a:rPr lang="zh-CN" altLang="en-US" sz="1500" dirty="0"/>
              <a:t>简化了环境维护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19481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应用实时健康检查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如何具体写测试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 err="1"/>
              <a:t>devtools</a:t>
            </a:r>
            <a:r>
              <a:rPr lang="zh-CN" altLang="en-US" sz="1500" dirty="0"/>
              <a:t> 的使用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</a:t>
            </a:r>
            <a:r>
              <a:rPr lang="en-US" altLang="zh-CN" sz="1500" dirty="0"/>
              <a:t>Maven</a:t>
            </a:r>
            <a:r>
              <a:rPr lang="zh-CN" altLang="en-US" sz="1500" dirty="0"/>
              <a:t> 插件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与 </a:t>
            </a: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Cloud</a:t>
            </a:r>
            <a:r>
              <a:rPr lang="zh-CN" altLang="en-US" sz="1500" dirty="0"/>
              <a:t> 的微服务化集成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Spring</a:t>
            </a:r>
            <a:r>
              <a:rPr lang="zh-CN" altLang="en-US" sz="1500" dirty="0"/>
              <a:t> </a:t>
            </a:r>
            <a:r>
              <a:rPr lang="en-US" altLang="zh-CN" sz="1500" dirty="0"/>
              <a:t>Boot</a:t>
            </a:r>
            <a:r>
              <a:rPr lang="zh-CN" altLang="en-US" sz="1500" dirty="0"/>
              <a:t> </a:t>
            </a:r>
            <a:r>
              <a:rPr lang="en-US" altLang="zh-CN" sz="1500" dirty="0"/>
              <a:t>Docker</a:t>
            </a:r>
            <a:r>
              <a:rPr lang="zh-CN" altLang="en-US" sz="1500" dirty="0"/>
              <a:t> 化部署最佳实践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62614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这就是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6858000" cy="34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651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r="12520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124" name="Picture 4" descr="C:\Users\a\Desktop\3-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1450" y="1987727"/>
            <a:ext cx="2655101" cy="61211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41" y="3318309"/>
            <a:ext cx="646193" cy="5495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68580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40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关键特性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500" dirty="0"/>
              <a:t>独立部署的 </a:t>
            </a:r>
            <a:r>
              <a:rPr lang="en-US" altLang="zh-CN" sz="1500" dirty="0"/>
              <a:t>Spring</a:t>
            </a:r>
            <a:r>
              <a:rPr lang="zh-CN" altLang="en-US" sz="1500" dirty="0"/>
              <a:t> 应用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zh-CN" altLang="en-US" sz="1500" dirty="0"/>
              <a:t>无需代码生成器、无需额外的 </a:t>
            </a:r>
            <a:r>
              <a:rPr lang="en-US" altLang="zh-CN" sz="1500" dirty="0"/>
              <a:t>XML</a:t>
            </a:r>
            <a:r>
              <a:rPr lang="zh-CN" altLang="en-US" sz="1500" dirty="0"/>
              <a:t> 配置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zh-CN" altLang="en-US" sz="1500" dirty="0"/>
              <a:t>自动配置机制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en-US" altLang="zh-CN" sz="1500" dirty="0"/>
              <a:t>Starter</a:t>
            </a:r>
            <a:r>
              <a:rPr lang="zh-CN" altLang="en-US" sz="1500" dirty="0"/>
              <a:t> 依赖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zh-CN" altLang="en-US" sz="1500" dirty="0"/>
              <a:t>嵌入的 </a:t>
            </a:r>
            <a:r>
              <a:rPr lang="en-US" altLang="zh-CN" sz="1500" dirty="0"/>
              <a:t>Tomcat</a:t>
            </a:r>
            <a:r>
              <a:rPr lang="zh-CN" altLang="en-US" sz="1500" dirty="0"/>
              <a:t> 或者 </a:t>
            </a:r>
            <a:r>
              <a:rPr lang="en-US" altLang="zh-CN" sz="1500" dirty="0"/>
              <a:t>Jetty</a:t>
            </a:r>
            <a:r>
              <a:rPr lang="zh-CN" altLang="en-US" sz="1500" dirty="0"/>
              <a:t> 容器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r>
              <a:rPr lang="zh-CN" altLang="en-US" sz="1500" dirty="0"/>
              <a:t>好用健康监控和远程命令行工具</a:t>
            </a:r>
            <a:endParaRPr lang="en-US" altLang="zh-CN" sz="1500" dirty="0"/>
          </a:p>
          <a:p>
            <a:pPr>
              <a:lnSpc>
                <a:spcPct val="2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788118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58" y="915566"/>
            <a:ext cx="4508500" cy="214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9245" y="3579862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333333"/>
                </a:solidFill>
                <a:latin typeface="+mn-lt"/>
                <a:ea typeface="+mn-ea"/>
              </a:rPr>
              <a:t>spring run </a:t>
            </a:r>
            <a:r>
              <a:rPr lang="en-US" altLang="zh-CN" sz="2000" dirty="0" err="1">
                <a:solidFill>
                  <a:srgbClr val="333333"/>
                </a:solidFill>
                <a:latin typeface="+mn-lt"/>
                <a:ea typeface="+mn-ea"/>
              </a:rPr>
              <a:t>hello.groovy</a:t>
            </a:r>
            <a:endParaRPr lang="en-US" sz="20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890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028" y="1856705"/>
            <a:ext cx="6405563" cy="931069"/>
          </a:xfrm>
        </p:spPr>
        <p:txBody>
          <a:bodyPr/>
          <a:lstStyle/>
          <a:p>
            <a:r>
              <a:rPr lang="zh-CN" altLang="en-US" sz="2800" dirty="0"/>
              <a:t>稍等</a:t>
            </a:r>
            <a:r>
              <a:rPr lang="zh-CN" altLang="en-US" sz="2800"/>
              <a:t>，刚才</a:t>
            </a:r>
            <a:r>
              <a:rPr lang="zh-CN" altLang="en-US" sz="2800" dirty="0"/>
              <a:t>发生了什么？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3604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翻译为 </a:t>
            </a:r>
            <a:r>
              <a:rPr lang="en-US" altLang="zh-CN" dirty="0"/>
              <a:t>Java</a:t>
            </a:r>
            <a:r>
              <a:rPr lang="zh-CN" altLang="en-US" dirty="0"/>
              <a:t> 的 </a:t>
            </a: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8" y="771550"/>
            <a:ext cx="6451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88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核心实现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6221" y="986314"/>
            <a:ext cx="6299123" cy="2723674"/>
          </a:xfrm>
        </p:spPr>
        <p:txBody>
          <a:bodyPr/>
          <a:lstStyle/>
          <a:p>
            <a:r>
              <a:rPr lang="en-US" sz="1500" dirty="0" err="1">
                <a:latin typeface="Helvetica" charset="0"/>
                <a:ea typeface="Helvetica" charset="0"/>
                <a:cs typeface="Helvetica" charset="0"/>
              </a:rPr>
              <a:t>SpringApplication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200000"/>
              </a:lnSpc>
            </a:pPr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sz="1500" dirty="0" err="1">
                <a:latin typeface="Helvetica" charset="0"/>
                <a:ea typeface="Helvetica" charset="0"/>
                <a:cs typeface="Helvetica" charset="0"/>
              </a:rPr>
              <a:t>EnableAutoConfiguration</a:t>
            </a:r>
            <a:r>
              <a:rPr lang="zh-CN" altLang="en-US" sz="1500" dirty="0">
                <a:latin typeface="Helvetica" charset="0"/>
                <a:ea typeface="Helvetica" charset="0"/>
                <a:cs typeface="Helvetica" charset="0"/>
              </a:rPr>
              <a:t>、</a:t>
            </a: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altLang="zh-CN" sz="1500" dirty="0" err="1">
                <a:latin typeface="Helvetica" charset="0"/>
                <a:ea typeface="Helvetica" charset="0"/>
                <a:cs typeface="Helvetica" charset="0"/>
              </a:rPr>
              <a:t>ComponentScan</a:t>
            </a:r>
            <a:r>
              <a:rPr lang="zh-CN" altLang="en-US" sz="1500" dirty="0">
                <a:latin typeface="Helvetica" charset="0"/>
                <a:ea typeface="Helvetica" charset="0"/>
                <a:cs typeface="Helvetica" charset="0"/>
              </a:rPr>
              <a:t>、</a:t>
            </a:r>
            <a:r>
              <a:rPr lang="en-US" sz="1600" dirty="0"/>
              <a:t> @Configuration</a:t>
            </a:r>
            <a:r>
              <a:rPr lang="zh-CN" altLang="en-US" sz="1500" dirty="0">
                <a:latin typeface="Helvetica" charset="0"/>
                <a:ea typeface="Helvetica" charset="0"/>
                <a:cs typeface="Helvetica" charset="0"/>
              </a:rPr>
              <a:t> 或者是等价的 </a:t>
            </a: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altLang="zh-CN" sz="1500" dirty="0" err="1">
                <a:latin typeface="Helvetica" charset="0"/>
                <a:ea typeface="Helvetica" charset="0"/>
                <a:cs typeface="Helvetica" charset="0"/>
              </a:rPr>
              <a:t>SpringBootApplication</a:t>
            </a:r>
            <a:endParaRPr lang="en-US" altLang="zh-CN" sz="15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altLang="zh-CN" sz="1500" dirty="0" err="1">
                <a:latin typeface="Helvetica" charset="0"/>
                <a:ea typeface="Helvetica" charset="0"/>
                <a:cs typeface="Helvetica" charset="0"/>
              </a:rPr>
              <a:t>ConditionalOnClass</a:t>
            </a:r>
            <a:endParaRPr lang="en-US" altLang="zh-CN" sz="15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altLang="zh-CN" sz="1500" dirty="0" err="1">
                <a:latin typeface="Helvetica" charset="0"/>
                <a:ea typeface="Helvetica" charset="0"/>
                <a:cs typeface="Helvetica" charset="0"/>
              </a:rPr>
              <a:t>ConditionalOnBean</a:t>
            </a:r>
            <a:endParaRPr lang="en-US" altLang="zh-CN" sz="15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sz="1600" dirty="0" err="1"/>
              <a:t>ConditionalOnProperty</a:t>
            </a:r>
            <a:endParaRPr lang="en-US" altLang="zh-CN" sz="15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@...</a:t>
            </a:r>
            <a:r>
              <a:rPr lang="en-US" altLang="zh-CN" sz="1500" dirty="0" err="1">
                <a:latin typeface="Helvetica" charset="0"/>
                <a:ea typeface="Helvetica" charset="0"/>
                <a:cs typeface="Helvetica" charset="0"/>
              </a:rPr>
              <a:t>OnMissing</a:t>
            </a:r>
            <a:r>
              <a:rPr lang="en-US" altLang="zh-CN" sz="1500" dirty="0">
                <a:latin typeface="Helvetica" charset="0"/>
                <a:ea typeface="Helvetica" charset="0"/>
                <a:cs typeface="Helvetica" charset="0"/>
              </a:rPr>
              <a:t>...</a:t>
            </a:r>
          </a:p>
          <a:p>
            <a:pPr>
              <a:lnSpc>
                <a:spcPct val="200000"/>
              </a:lnSpc>
            </a:pPr>
            <a:endParaRPr lang="en-US" altLang="zh-CN" sz="15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695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自动配置范例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344" y="3939902"/>
            <a:ext cx="4964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333333"/>
                </a:solidFill>
              </a:rPr>
              <a:t>通过条件注解，实现类似 </a:t>
            </a:r>
            <a:r>
              <a:rPr lang="en-US" altLang="zh-CN" sz="1600" dirty="0">
                <a:solidFill>
                  <a:srgbClr val="333333"/>
                </a:solidFill>
              </a:rPr>
              <a:t>if</a:t>
            </a:r>
            <a:r>
              <a:rPr lang="zh-CN" altLang="en-US" sz="1600" dirty="0">
                <a:solidFill>
                  <a:srgbClr val="333333"/>
                </a:solidFill>
              </a:rPr>
              <a:t> </a:t>
            </a:r>
            <a:r>
              <a:rPr lang="en-US" altLang="zh-CN" sz="1600" dirty="0">
                <a:solidFill>
                  <a:srgbClr val="333333"/>
                </a:solidFill>
              </a:rPr>
              <a:t>else</a:t>
            </a:r>
            <a:r>
              <a:rPr lang="zh-CN" altLang="en-US" sz="1600" dirty="0">
                <a:solidFill>
                  <a:srgbClr val="333333"/>
                </a:solidFill>
              </a:rPr>
              <a:t> 的逻辑判断，在加载了相关组件的依赖和配置了必要的属性后，便可以实现自动配置。</a:t>
            </a:r>
            <a:endParaRPr lang="en-US" sz="1600" dirty="0" err="1">
              <a:solidFill>
                <a:srgbClr val="3333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" y="627534"/>
            <a:ext cx="6858000" cy="32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93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spring-boot-131007185321-phpapp02</Template>
  <TotalTime>2058</TotalTime>
  <Words>3640</Words>
  <Application>Microsoft Macintosh PowerPoint</Application>
  <PresentationFormat>Custom</PresentationFormat>
  <Paragraphs>254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微软雅黑</vt:lpstr>
      <vt:lpstr>ＭＳ Ｐゴシック</vt:lpstr>
      <vt:lpstr>黑体</vt:lpstr>
      <vt:lpstr>宋体</vt:lpstr>
      <vt:lpstr>Arial</vt:lpstr>
      <vt:lpstr>Calibri</vt:lpstr>
      <vt:lpstr>Helvetica</vt:lpstr>
      <vt:lpstr>Mangal</vt:lpstr>
      <vt:lpstr>Times</vt:lpstr>
      <vt:lpstr>Wingdings</vt:lpstr>
      <vt:lpstr>3_SpringTMLT</vt:lpstr>
      <vt:lpstr>PowerPoint Presentation</vt:lpstr>
      <vt:lpstr>是什么，兴起与历史</vt:lpstr>
      <vt:lpstr>Java Web 应用部署的方式变迁</vt:lpstr>
      <vt:lpstr>关键特性</vt:lpstr>
      <vt:lpstr>Hello World</vt:lpstr>
      <vt:lpstr>稍等，刚才发生了什么？</vt:lpstr>
      <vt:lpstr>翻译为 Java 的 Hello World</vt:lpstr>
      <vt:lpstr>核心实现</vt:lpstr>
      <vt:lpstr>自动配置范例</vt:lpstr>
      <vt:lpstr>当前已经被官方支持的框架（WIP）</vt:lpstr>
      <vt:lpstr>PowerPoint Presentation</vt:lpstr>
      <vt:lpstr>快速开发：Starters</vt:lpstr>
      <vt:lpstr>PowerPoint Presentation</vt:lpstr>
      <vt:lpstr>使用 Starter 时的困扰</vt:lpstr>
      <vt:lpstr>配置加载 – 使用配置的两种方式</vt:lpstr>
      <vt:lpstr>配置加载 – 常见的获取配置的方式</vt:lpstr>
      <vt:lpstr>Spring Boot 测试注解</vt:lpstr>
      <vt:lpstr>Spring Boot 测试方式 – 1.3</vt:lpstr>
      <vt:lpstr>Spring Boot 测试方式 – 1.3</vt:lpstr>
      <vt:lpstr>Spring Boot 测试方式 – 1.4</vt:lpstr>
      <vt:lpstr>PowerPoint Presentation</vt:lpstr>
      <vt:lpstr>Profile – Spring Boot 中的用途</vt:lpstr>
      <vt:lpstr>Profile – 指定与读取 Profile</vt:lpstr>
      <vt:lpstr>Profile – 我的实践</vt:lpstr>
      <vt:lpstr>Profile – 我的实践</vt:lpstr>
      <vt:lpstr>日志</vt:lpstr>
      <vt:lpstr>Web 开发与存在的问题</vt:lpstr>
      <vt:lpstr>生产部署、健康检查 </vt:lpstr>
      <vt:lpstr>如何同时支持 war 与 jar 部署</vt:lpstr>
      <vt:lpstr>快速开发：最佳实践</vt:lpstr>
      <vt:lpstr>总结 – Spring Boot 的优势</vt:lpstr>
      <vt:lpstr>Not Covered</vt:lpstr>
      <vt:lpstr>这就是 Spring Boot</vt:lpstr>
      <vt:lpstr>PowerPoint Presentation</vt:lpstr>
      <vt:lpstr>Live Coding</vt:lpstr>
    </vt:vector>
  </TitlesOfParts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盛雨帆</cp:lastModifiedBy>
  <cp:revision>429</cp:revision>
  <cp:lastPrinted>2017-10-16T15:22:21Z</cp:lastPrinted>
  <dcterms:created xsi:type="dcterms:W3CDTF">2015-07-22T06:36:51Z</dcterms:created>
  <dcterms:modified xsi:type="dcterms:W3CDTF">2017-10-16T16:11:04Z</dcterms:modified>
</cp:coreProperties>
</file>