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9"/>
  </p:notesMasterIdLst>
  <p:handoutMasterIdLst>
    <p:handoutMasterId r:id="rId30"/>
  </p:handoutMasterIdLst>
  <p:sldIdLst>
    <p:sldId id="382" r:id="rId2"/>
    <p:sldId id="383" r:id="rId3"/>
    <p:sldId id="408" r:id="rId4"/>
    <p:sldId id="38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9" r:id="rId24"/>
    <p:sldId id="405" r:id="rId25"/>
    <p:sldId id="410" r:id="rId26"/>
    <p:sldId id="411" r:id="rId27"/>
    <p:sldId id="412" r:id="rId28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fld id="{3C2963A3-BAC9-4AC4-B0D2-F2B5823E509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14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7912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3438"/>
            <a:ext cx="4873625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fld id="{70175F73-0EF1-4D60-A2E7-DA8C45DBFC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0432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0737C-56B6-42C3-AE40-3EB42F70E2C9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3438"/>
            <a:ext cx="5314950" cy="4398962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85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en-US" sz="240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0BC2E7A7-E60A-4C6E-A2FF-CFCE6F9B429C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314376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14377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4378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4381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382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A422E-1F94-42E9-84AB-A50A5488B74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16AB1-623D-4AE8-92E1-212612E14EF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27305-F60E-427C-B16D-0543D95C7BE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363BA-FB16-441A-912E-F1303ACB8B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AB592-8BA8-486E-950B-8535FCF20A8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A723-547B-4274-AE13-12E0A6E38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A289-2C0D-4047-BA0C-2B33EEB852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B5060-31B5-49E3-AAE0-AC48168AAEF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17ABE-8E56-40EF-9664-A3322CD6F23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0D6A0-9D68-4964-A933-39A4CF0E6D7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3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fld id="{94FEC534-3D95-4790-A973-93BDD0D25407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31335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133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3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33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33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133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Chapter 1 </a:t>
            </a:r>
            <a:br>
              <a:rPr lang="en-US" altLang="zh-TW"/>
            </a:br>
            <a:r>
              <a:rPr lang="en-US" altLang="zh-TW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Protocols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18488" cy="4302125"/>
          </a:xfrm>
        </p:spPr>
        <p:txBody>
          <a:bodyPr/>
          <a:lstStyle/>
          <a:p>
            <a:r>
              <a:rPr lang="en-US" altLang="zh-TW" sz="2800"/>
              <a:t>Protocol</a:t>
            </a:r>
          </a:p>
          <a:p>
            <a:pPr lvl="1"/>
            <a:r>
              <a:rPr lang="en-US" altLang="zh-TW" sz="2400"/>
              <a:t>A set of rules that governs data communications</a:t>
            </a:r>
          </a:p>
          <a:p>
            <a:r>
              <a:rPr lang="en-US" altLang="zh-TW" sz="2800"/>
              <a:t>Three key elements</a:t>
            </a:r>
          </a:p>
          <a:p>
            <a:pPr lvl="1"/>
            <a:r>
              <a:rPr lang="en-US" altLang="zh-TW" sz="2400"/>
              <a:t>Syntax</a:t>
            </a:r>
          </a:p>
          <a:p>
            <a:pPr lvl="2"/>
            <a:r>
              <a:rPr lang="en-US" altLang="zh-TW" sz="2000"/>
              <a:t>Structure and format of the data (i.e, packets)</a:t>
            </a:r>
          </a:p>
          <a:p>
            <a:pPr lvl="1"/>
            <a:r>
              <a:rPr lang="en-US" altLang="zh-TW" sz="2400"/>
              <a:t>Semantics</a:t>
            </a:r>
          </a:p>
          <a:p>
            <a:pPr lvl="2"/>
            <a:r>
              <a:rPr lang="en-US" altLang="zh-TW" sz="2000"/>
              <a:t>The meaning of each section of bits</a:t>
            </a:r>
          </a:p>
          <a:p>
            <a:pPr lvl="1"/>
            <a:r>
              <a:rPr lang="en-US" altLang="zh-TW" sz="2400"/>
              <a:t>Timing</a:t>
            </a:r>
          </a:p>
          <a:p>
            <a:pPr lvl="2"/>
            <a:r>
              <a:rPr lang="en-US" altLang="zh-TW" sz="2000"/>
              <a:t>When data should be sent</a:t>
            </a:r>
          </a:p>
          <a:p>
            <a:pPr lvl="2"/>
            <a:r>
              <a:rPr lang="en-US" altLang="zh-TW" sz="2000"/>
              <a:t>How fast it can be sent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Standards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Standards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Maintain an open market for manufactures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Guarantee interoperability of data communication </a:t>
            </a:r>
          </a:p>
          <a:p>
            <a:pPr>
              <a:lnSpc>
                <a:spcPct val="90000"/>
              </a:lnSpc>
            </a:pPr>
            <a:r>
              <a:rPr lang="en-US" altLang="zh-TW"/>
              <a:t>Two categories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De facto: by fact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Have not been approved but have been adopted through widespread use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De jure: by law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Legislated  by an officially body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2112963" y="2835275"/>
            <a:ext cx="49974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STANDARDS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ORGANIZATIONS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1.3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Standard Organizations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Standard Organizations</a:t>
            </a:r>
          </a:p>
          <a:p>
            <a:pPr lvl="1"/>
            <a:r>
              <a:rPr lang="en-US" altLang="zh-TW"/>
              <a:t>Standard creation committees</a:t>
            </a:r>
          </a:p>
          <a:p>
            <a:pPr lvl="1"/>
            <a:r>
              <a:rPr lang="en-US" altLang="zh-TW"/>
              <a:t>Forums</a:t>
            </a:r>
          </a:p>
          <a:p>
            <a:pPr lvl="1"/>
            <a:r>
              <a:rPr lang="en-US" altLang="zh-TW"/>
              <a:t>Government regulatory agencies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374650" y="1066800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Standards Creation Committees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30200" y="1895475"/>
            <a:ext cx="5962650" cy="4857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International Standards Organization (ISO)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330200" y="2535238"/>
            <a:ext cx="7299325" cy="8509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International Telecommunications Union–</a:t>
            </a:r>
          </a:p>
          <a:p>
            <a:r>
              <a:rPr kumimoji="0" lang="en-US" altLang="zh-TW" sz="2400" b="1">
                <a:latin typeface="Times" charset="0"/>
              </a:rPr>
              <a:t>              Telecommunication Standards Sector (ITU-T)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330200" y="4248150"/>
            <a:ext cx="7456488" cy="4857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Institute of Electrical and Electronics Engineers (IEEE)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331788" y="4892675"/>
            <a:ext cx="5335587" cy="4857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Electronic Industries Association (EIA)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330200" y="3548063"/>
            <a:ext cx="6296025" cy="4857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American National Standards Institute (ANSI)</a:t>
            </a: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341313" y="5495925"/>
            <a:ext cx="5022850" cy="4857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Word Wide Web Consortium (W3C)</a:t>
            </a: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339725" y="6121400"/>
            <a:ext cx="4078288" cy="4857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Open Mobile Alliance (OMA)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601663" y="1003300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Forums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579438" y="47291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Regulatory Agencies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579438" y="1871663"/>
            <a:ext cx="3294062" cy="52863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800" b="1">
                <a:latin typeface="Times" charset="0"/>
              </a:rPr>
              <a:t>Frame Relay Forum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606425" y="2536825"/>
            <a:ext cx="2159000" cy="52863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800" b="1">
                <a:latin typeface="Times" charset="0"/>
              </a:rPr>
              <a:t>ATM Forum</a:t>
            </a: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587375" y="5451475"/>
            <a:ext cx="8221663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>
                <a:latin typeface="Times" charset="0"/>
              </a:rPr>
              <a:t>Federal Communications Commission (FCC) in United States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603250" y="3228975"/>
            <a:ext cx="6213475" cy="52863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800" b="1">
                <a:latin typeface="Times" charset="0"/>
              </a:rPr>
              <a:t>Universal Plug and Play (UPnP) Forum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2813050" y="2590800"/>
            <a:ext cx="359886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INTERNET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STANDARDS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1.4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Internet Standard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Internet Standard</a:t>
            </a:r>
          </a:p>
          <a:p>
            <a:pPr lvl="1"/>
            <a:r>
              <a:rPr lang="en-US" altLang="zh-TW" dirty="0"/>
              <a:t>A thoroughly tested specification that is useful to and adhered to by those work with the Internets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Internet Standard (Cont.)</a:t>
            </a:r>
            <a:endParaRPr lang="zh-TW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 specification must go through a strict procedures to attain Internet standard status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First, a specification begins as an Internet draft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Then, a draft may be published as a Request for Comment (RFC)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After that, RFC go through </a:t>
            </a:r>
            <a:r>
              <a:rPr lang="en-US" altLang="zh-TW" i="1">
                <a:solidFill>
                  <a:srgbClr val="FF3300"/>
                </a:solidFill>
              </a:rPr>
              <a:t>maturity levels</a:t>
            </a:r>
            <a:r>
              <a:rPr lang="en-US" altLang="zh-TW"/>
              <a:t> and are categorized according to there </a:t>
            </a:r>
            <a:r>
              <a:rPr lang="en-US" altLang="zh-TW" i="1">
                <a:solidFill>
                  <a:srgbClr val="FF3300"/>
                </a:solidFill>
              </a:rPr>
              <a:t>requirement level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01688"/>
          </a:xfrm>
        </p:spPr>
        <p:txBody>
          <a:bodyPr/>
          <a:lstStyle/>
          <a:p>
            <a:r>
              <a:rPr lang="en-US" altLang="zh-TW"/>
              <a:t>Maturity Level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3875"/>
            <a:ext cx="8229600" cy="4587875"/>
          </a:xfrm>
        </p:spPr>
        <p:txBody>
          <a:bodyPr/>
          <a:lstStyle/>
          <a:p>
            <a:r>
              <a:rPr lang="en-US" altLang="zh-TW"/>
              <a:t>Proposed standard </a:t>
            </a:r>
          </a:p>
          <a:p>
            <a:pPr lvl="1"/>
            <a:r>
              <a:rPr lang="en-US" altLang="zh-TW"/>
              <a:t>The specification is tested and implemented</a:t>
            </a:r>
          </a:p>
          <a:p>
            <a:r>
              <a:rPr lang="en-US" altLang="zh-TW"/>
              <a:t>Draft standard</a:t>
            </a:r>
          </a:p>
          <a:p>
            <a:pPr lvl="1"/>
            <a:r>
              <a:rPr lang="en-US" altLang="zh-TW"/>
              <a:t>Proposed standard is elevated to draft standard after at least two successful independent and interoperable implementations</a:t>
            </a:r>
          </a:p>
          <a:p>
            <a:r>
              <a:rPr lang="en-US" altLang="zh-TW"/>
              <a:t>Internet standard</a:t>
            </a:r>
          </a:p>
          <a:p>
            <a:pPr lvl="1"/>
            <a:r>
              <a:rPr lang="en-US" altLang="zh-TW"/>
              <a:t>Demonstrations of successful implementation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TW" sz="2800"/>
              <a:t>A BRIEF HISTORY</a:t>
            </a:r>
          </a:p>
          <a:p>
            <a:pPr>
              <a:lnSpc>
                <a:spcPct val="90000"/>
              </a:lnSpc>
            </a:pPr>
            <a:endParaRPr kumimoji="0" lang="en-US" altLang="zh-TW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zh-TW" sz="2800">
                <a:solidFill>
                  <a:srgbClr val="000000"/>
                </a:solidFill>
              </a:rPr>
              <a:t>PROTOCOLS AND STANDARDS</a:t>
            </a:r>
            <a:endParaRPr kumimoji="0" lang="en-US" altLang="zh-TW" sz="2800"/>
          </a:p>
          <a:p>
            <a:pPr>
              <a:lnSpc>
                <a:spcPct val="90000"/>
              </a:lnSpc>
            </a:pPr>
            <a:endParaRPr kumimoji="0" lang="en-US" altLang="zh-TW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zh-TW" sz="2800">
                <a:solidFill>
                  <a:srgbClr val="000000"/>
                </a:solidFill>
              </a:rPr>
              <a:t>STANDARDS ORGANIZATIONS</a:t>
            </a:r>
          </a:p>
          <a:p>
            <a:pPr>
              <a:lnSpc>
                <a:spcPct val="90000"/>
              </a:lnSpc>
            </a:pPr>
            <a:endParaRPr kumimoji="0" lang="en-US" altLang="zh-TW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zh-TW" sz="2800">
                <a:solidFill>
                  <a:srgbClr val="000000"/>
                </a:solidFill>
              </a:rPr>
              <a:t>INTERNET STANDARDS</a:t>
            </a:r>
          </a:p>
          <a:p>
            <a:pPr>
              <a:lnSpc>
                <a:spcPct val="90000"/>
              </a:lnSpc>
            </a:pPr>
            <a:endParaRPr kumimoji="0" lang="en-US" altLang="zh-TW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zh-TW" sz="2800">
                <a:solidFill>
                  <a:srgbClr val="000000"/>
                </a:solidFill>
              </a:rPr>
              <a:t>INTERNET ADMINISTRATION</a:t>
            </a:r>
            <a:endParaRPr kumimoji="0" lang="zh-TW" altLang="en-US" sz="2800">
              <a:solidFill>
                <a:srgbClr val="00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Maturity Level (Cont.)</a:t>
            </a:r>
            <a:endParaRPr lang="zh-TW" alt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Historic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Superseded by later specification or failed to become an Internet standard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Experimental</a:t>
            </a:r>
          </a:p>
          <a:p>
            <a:pPr>
              <a:lnSpc>
                <a:spcPct val="90000"/>
              </a:lnSpc>
            </a:pPr>
            <a:r>
              <a:rPr lang="en-US" altLang="zh-TW"/>
              <a:t>Informational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Contain general, historical, or tutorial information related to the Internet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Usually written by non-Internet organization, such as vendor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1913" y="-3175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1-2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057400" y="671513"/>
            <a:ext cx="4721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Maturity levels of an RFC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631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1600200"/>
            <a:ext cx="8589963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46125"/>
          </a:xfrm>
        </p:spPr>
        <p:txBody>
          <a:bodyPr/>
          <a:lstStyle/>
          <a:p>
            <a:r>
              <a:rPr lang="en-US" altLang="zh-TW"/>
              <a:t>Requirement Levels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6413"/>
            <a:ext cx="8229600" cy="4605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Required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Must be implemented by all Internet systems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For example, IP and ICMP</a:t>
            </a:r>
          </a:p>
          <a:p>
            <a:pPr>
              <a:lnSpc>
                <a:spcPct val="90000"/>
              </a:lnSpc>
            </a:pPr>
            <a:r>
              <a:rPr lang="en-US" altLang="zh-TW"/>
              <a:t>Recommended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Not for conformance but for usefulness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For example, FTP and TELNET</a:t>
            </a:r>
          </a:p>
          <a:p>
            <a:pPr>
              <a:lnSpc>
                <a:spcPct val="90000"/>
              </a:lnSpc>
            </a:pPr>
            <a:r>
              <a:rPr lang="en-US" altLang="zh-TW"/>
              <a:t>Elective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 system can use elective for its own benefit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Requirement Levels (Cont.)</a:t>
            </a:r>
            <a:endParaRPr lang="zh-TW" alt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Limited use</a:t>
            </a:r>
          </a:p>
          <a:p>
            <a:pPr lvl="1"/>
            <a:r>
              <a:rPr lang="en-US" altLang="zh-TW"/>
              <a:t>Most of the experimental RFCs fall under this category</a:t>
            </a:r>
          </a:p>
          <a:p>
            <a:pPr lvl="1"/>
            <a:r>
              <a:rPr lang="en-US" altLang="zh-TW"/>
              <a:t>Used only in limited situations</a:t>
            </a:r>
          </a:p>
          <a:p>
            <a:r>
              <a:rPr lang="en-US" altLang="zh-TW"/>
              <a:t>Not recommended</a:t>
            </a:r>
          </a:p>
          <a:p>
            <a:pPr lvl="1"/>
            <a:r>
              <a:rPr lang="en-US" altLang="zh-TW"/>
              <a:t>A historic RFC may fall under this category</a:t>
            </a:r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1-3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1714500" y="671513"/>
            <a:ext cx="558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Requirement </a:t>
            </a:r>
            <a:r>
              <a:rPr kumimoji="0" lang="en-US" altLang="zh-TW" sz="3200" b="1">
                <a:solidFill>
                  <a:schemeClr val="accent2"/>
                </a:solidFill>
                <a:latin typeface="Times" charset="0"/>
              </a:rPr>
              <a:t>L</a:t>
            </a:r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evels of an RFC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65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1471613"/>
            <a:ext cx="8655050" cy="4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0522" name="Line 10"/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RFCs can be found at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http://www.rfc-editor.org.</a:t>
            </a:r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32052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05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1" grpId="0" animBg="1"/>
      <p:bldP spid="320522" grpId="0" animBg="1"/>
      <p:bldP spid="3205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974850" y="2835275"/>
            <a:ext cx="527526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INTERNET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ADMINISTRATION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1.5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en-US" sz="4400">
                <a:solidFill>
                  <a:schemeClr val="tx2"/>
                </a:solidFill>
              </a:rPr>
              <a:t>Internet Administration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Internet Society (ISOC)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Internet Architecture Board (IAB)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Internet Engineering Task Force (IETF)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Internet Research Task Force (IRTF)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Internet Assigned Numbers Authority (IANA) and Internet Corporation for Assigned Names and Numbers (ICANN)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Network Information Center (NIC)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3230563" y="2590800"/>
            <a:ext cx="2762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A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BRIEF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HISTORY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1.1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rgbClr val="FF0066"/>
                </a:solidFill>
                <a:latin typeface="Times" charset="0"/>
                <a:ea typeface="Arial Unicode MS" pitchFamily="34" charset="-120"/>
                <a:cs typeface="Arial Unicode MS" pitchFamily="34" charset="-120"/>
              </a:rPr>
              <a:t>Internet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Network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A group of connected, communicating devices, such as computers and printers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solidFill>
                  <a:srgbClr val="FF0066"/>
                </a:solidFill>
              </a:rPr>
              <a:t>i</a:t>
            </a:r>
            <a:r>
              <a:rPr lang="en-US" altLang="zh-TW" sz="2800"/>
              <a:t>nternet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Two or more network that can communicate with each other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solidFill>
                  <a:srgbClr val="FF0066"/>
                </a:solidFill>
              </a:rPr>
              <a:t>I</a:t>
            </a:r>
            <a:r>
              <a:rPr lang="en-US" altLang="zh-TW" sz="2800"/>
              <a:t>nternet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The most notable internet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A collaboration of more than hundreds of thousands interconnected networks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>
                <a:solidFill>
                  <a:srgbClr val="FF0066"/>
                </a:solidFill>
                <a:latin typeface="Times" charset="0"/>
              </a:rPr>
              <a:t>Time Line</a:t>
            </a:r>
            <a:endParaRPr kumimoji="0" lang="zh-TW" altLang="en-US" b="1">
              <a:solidFill>
                <a:srgbClr val="FF0066"/>
              </a:solidFill>
              <a:latin typeface="Times" charset="0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TW" sz="2800">
                <a:latin typeface="Times" charset="0"/>
              </a:rPr>
              <a:t>The following is a list of important Internet events in chronological order:</a:t>
            </a:r>
          </a:p>
          <a:p>
            <a:pPr>
              <a:lnSpc>
                <a:spcPct val="80000"/>
              </a:lnSpc>
            </a:pPr>
            <a:r>
              <a:rPr kumimoji="0" lang="en-US" altLang="zh-TW" sz="2800" b="1">
                <a:latin typeface="Times" charset="0"/>
              </a:rPr>
              <a:t>1969.</a:t>
            </a:r>
            <a:r>
              <a:rPr kumimoji="0" lang="en-US" altLang="zh-TW" sz="2800">
                <a:latin typeface="Times" charset="0"/>
              </a:rPr>
              <a:t> Four-node ARPANET established</a:t>
            </a:r>
          </a:p>
          <a:p>
            <a:pPr lvl="1">
              <a:lnSpc>
                <a:spcPct val="80000"/>
              </a:lnSpc>
            </a:pPr>
            <a:r>
              <a:rPr kumimoji="0" lang="en-US" altLang="zh-TW" sz="2400">
                <a:latin typeface="Times" charset="0"/>
              </a:rPr>
              <a:t>UCLA, UCSB, Stanford Research Institute, and University of Utah</a:t>
            </a:r>
          </a:p>
          <a:p>
            <a:pPr>
              <a:lnSpc>
                <a:spcPct val="80000"/>
              </a:lnSpc>
            </a:pPr>
            <a:r>
              <a:rPr kumimoji="0" lang="en-US" altLang="zh-TW" sz="2800" b="1">
                <a:latin typeface="Times" charset="0"/>
              </a:rPr>
              <a:t>1972.</a:t>
            </a:r>
            <a:r>
              <a:rPr kumimoji="0" lang="en-US" altLang="zh-TW" sz="2800">
                <a:latin typeface="Times" charset="0"/>
              </a:rPr>
              <a:t> Birth of the Internet by introducing gateways</a:t>
            </a:r>
          </a:p>
          <a:p>
            <a:pPr lvl="1">
              <a:lnSpc>
                <a:spcPct val="80000"/>
              </a:lnSpc>
            </a:pPr>
            <a:r>
              <a:rPr kumimoji="0" lang="en-US" altLang="zh-TW" sz="2400">
                <a:latin typeface="Times" charset="0"/>
              </a:rPr>
              <a:t>Connect different networks that have diverse packet size, interface and transmission rate</a:t>
            </a:r>
          </a:p>
          <a:p>
            <a:pPr>
              <a:lnSpc>
                <a:spcPct val="80000"/>
              </a:lnSpc>
            </a:pPr>
            <a:r>
              <a:rPr kumimoji="0" lang="en-US" altLang="zh-TW" sz="2800" b="1">
                <a:latin typeface="Times" charset="0"/>
              </a:rPr>
              <a:t>1973.</a:t>
            </a:r>
            <a:r>
              <a:rPr kumimoji="0" lang="en-US" altLang="zh-TW" sz="2800">
                <a:latin typeface="Times" charset="0"/>
              </a:rPr>
              <a:t> Development of TCP/IP suite begins</a:t>
            </a:r>
            <a:r>
              <a:rPr kumimoji="0" lang="en-US" altLang="zh-TW" sz="2800"/>
              <a:t>.</a:t>
            </a:r>
          </a:p>
          <a:p>
            <a:pPr>
              <a:lnSpc>
                <a:spcPct val="80000"/>
              </a:lnSpc>
            </a:pPr>
            <a:r>
              <a:rPr kumimoji="0" lang="en-US" altLang="zh-TW" sz="2800" b="1">
                <a:latin typeface="Times" charset="0"/>
              </a:rPr>
              <a:t>1977.</a:t>
            </a:r>
            <a:r>
              <a:rPr kumimoji="0" lang="en-US" altLang="zh-TW" sz="2800">
                <a:latin typeface="Times" charset="0"/>
              </a:rPr>
              <a:t> An internet, consisting of ARPANET, packet radio, and packet satellite, tested using TCP/IP</a:t>
            </a:r>
            <a:endParaRPr lang="zh-TW" altLang="en-US" sz="28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>
                <a:solidFill>
                  <a:srgbClr val="FF0066"/>
                </a:solidFill>
                <a:latin typeface="Times" charset="0"/>
              </a:rPr>
              <a:t>Time Line (Cont.)</a:t>
            </a:r>
            <a:endParaRPr kumimoji="0" lang="zh-TW" altLang="en-US" b="1">
              <a:solidFill>
                <a:srgbClr val="FF0066"/>
              </a:solidFill>
              <a:latin typeface="Times" charset="0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 b="1">
                <a:latin typeface="Times" charset="0"/>
              </a:rPr>
              <a:t>1981.</a:t>
            </a:r>
            <a:r>
              <a:rPr kumimoji="0" lang="en-US" altLang="zh-TW">
                <a:latin typeface="Times" charset="0"/>
              </a:rPr>
              <a:t> UC Berkeley modified the UNIX to include TCP/IP.</a:t>
            </a:r>
          </a:p>
          <a:p>
            <a:r>
              <a:rPr kumimoji="0" lang="en-US" altLang="zh-TW" b="1">
                <a:latin typeface="Times" charset="0"/>
              </a:rPr>
              <a:t>1981.</a:t>
            </a:r>
            <a:r>
              <a:rPr kumimoji="0" lang="en-US" altLang="zh-TW">
                <a:latin typeface="Times" charset="0"/>
              </a:rPr>
              <a:t> CSNET established</a:t>
            </a:r>
          </a:p>
          <a:p>
            <a:pPr lvl="1"/>
            <a:r>
              <a:rPr kumimoji="0" lang="en-US" altLang="zh-TW">
                <a:latin typeface="Times" charset="0"/>
              </a:rPr>
              <a:t>A network sponsored by NSF</a:t>
            </a:r>
          </a:p>
          <a:p>
            <a:r>
              <a:rPr kumimoji="0" lang="en-US" altLang="zh-TW" b="1">
                <a:latin typeface="Times" charset="0"/>
              </a:rPr>
              <a:t>1983.</a:t>
            </a:r>
            <a:r>
              <a:rPr kumimoji="0" lang="en-US" altLang="zh-TW">
                <a:latin typeface="Times" charset="0"/>
              </a:rPr>
              <a:t> TCP/IP becomes the official protocol.</a:t>
            </a:r>
          </a:p>
          <a:p>
            <a:r>
              <a:rPr kumimoji="0" lang="en-US" altLang="zh-TW" b="1">
                <a:latin typeface="Times" charset="0"/>
              </a:rPr>
              <a:t>1983.</a:t>
            </a:r>
            <a:r>
              <a:rPr kumimoji="0" lang="en-US" altLang="zh-TW">
                <a:latin typeface="Times" charset="0"/>
              </a:rPr>
              <a:t> MILNET was born since ARPANET split into</a:t>
            </a:r>
          </a:p>
          <a:p>
            <a:pPr lvl="1"/>
            <a:r>
              <a:rPr kumimoji="0" lang="en-US" altLang="zh-TW">
                <a:latin typeface="Times" charset="0"/>
              </a:rPr>
              <a:t>MILNET: military users, ARPANET: otherwise</a:t>
            </a:r>
          </a:p>
          <a:p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>
                <a:solidFill>
                  <a:srgbClr val="FF0066"/>
                </a:solidFill>
                <a:latin typeface="Times" charset="0"/>
              </a:rPr>
              <a:t>Time Line (Cont.)</a:t>
            </a:r>
            <a:endParaRPr kumimoji="0" lang="zh-TW" altLang="en-US" b="1">
              <a:solidFill>
                <a:srgbClr val="FF0066"/>
              </a:solidFill>
              <a:latin typeface="Times" charset="0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 b="1">
                <a:latin typeface="Times" charset="0"/>
              </a:rPr>
              <a:t>1986.</a:t>
            </a:r>
            <a:r>
              <a:rPr kumimoji="0" lang="en-US" altLang="zh-TW">
                <a:latin typeface="Times" charset="0"/>
              </a:rPr>
              <a:t> NSFNET established</a:t>
            </a:r>
          </a:p>
          <a:p>
            <a:pPr lvl="1"/>
            <a:r>
              <a:rPr kumimoji="0" lang="en-US" altLang="zh-TW">
                <a:latin typeface="Times" charset="0"/>
              </a:rPr>
              <a:t>A backbone (T1 line) that connected five supercomputer centers</a:t>
            </a:r>
          </a:p>
          <a:p>
            <a:r>
              <a:rPr kumimoji="0" lang="en-US" altLang="zh-TW" b="1">
                <a:latin typeface="Times" charset="0"/>
              </a:rPr>
              <a:t>1990.</a:t>
            </a:r>
            <a:r>
              <a:rPr kumimoji="0" lang="en-US" altLang="zh-TW">
                <a:latin typeface="Times" charset="0"/>
              </a:rPr>
              <a:t> ARPANET was replaced by NSFNET</a:t>
            </a:r>
          </a:p>
          <a:p>
            <a:r>
              <a:rPr kumimoji="0" lang="en-US" altLang="zh-TW">
                <a:latin typeface="Times" charset="0"/>
              </a:rPr>
              <a:t>1991, ANSNET established</a:t>
            </a:r>
          </a:p>
          <a:p>
            <a:pPr lvl="1"/>
            <a:r>
              <a:rPr kumimoji="0" lang="en-US" altLang="zh-TW">
                <a:latin typeface="Times" charset="0"/>
              </a:rPr>
              <a:t>A new, high-speed backbone</a:t>
            </a:r>
          </a:p>
          <a:p>
            <a:r>
              <a:rPr kumimoji="0" lang="en-US" altLang="zh-TW" b="1">
                <a:latin typeface="Times" charset="0"/>
              </a:rPr>
              <a:t>1995.</a:t>
            </a:r>
            <a:r>
              <a:rPr kumimoji="0" lang="en-US" altLang="zh-TW">
                <a:latin typeface="Times" charset="0"/>
              </a:rPr>
              <a:t> NSFNET became a research network</a:t>
            </a:r>
          </a:p>
          <a:p>
            <a:r>
              <a:rPr kumimoji="0" lang="en-US" altLang="zh-TW" b="1">
                <a:latin typeface="Times" charset="0"/>
              </a:rPr>
              <a:t>1995.</a:t>
            </a:r>
            <a:r>
              <a:rPr kumimoji="0" lang="en-US" altLang="zh-TW">
                <a:latin typeface="Times" charset="0"/>
              </a:rPr>
              <a:t> </a:t>
            </a:r>
            <a:r>
              <a:rPr kumimoji="0" lang="en-US" altLang="zh-TW" b="1">
                <a:solidFill>
                  <a:srgbClr val="FF0066"/>
                </a:solidFill>
                <a:latin typeface="Times" charset="0"/>
              </a:rPr>
              <a:t>ISPs</a:t>
            </a:r>
            <a:r>
              <a:rPr kumimoji="0" lang="en-US" altLang="zh-TW">
                <a:latin typeface="Times" charset="0"/>
              </a:rPr>
              <a:t> started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305-F60E-427C-B16D-0543D95C7BE2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61913" y="-3175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1-1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3186113" y="596900"/>
            <a:ext cx="2814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Internet </a:t>
            </a:r>
            <a:r>
              <a:rPr kumimoji="0" lang="en-US" altLang="zh-TW" sz="3200" b="1">
                <a:solidFill>
                  <a:schemeClr val="accent2"/>
                </a:solidFill>
                <a:latin typeface="Times" charset="0"/>
              </a:rPr>
              <a:t>T</a:t>
            </a:r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oday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488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184275"/>
            <a:ext cx="851535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2695575" y="2590800"/>
            <a:ext cx="383381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charset="0"/>
              </a:rPr>
              <a:t>PROTOCOLS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AND </a:t>
            </a:r>
          </a:p>
          <a:p>
            <a:pPr algn="ctr"/>
            <a:r>
              <a:rPr kumimoji="0" lang="en-US" altLang="zh-TW" sz="4400" b="1">
                <a:latin typeface="Times" charset="0"/>
              </a:rPr>
              <a:t>STANDARDS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1.2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060-31B5-49E3-AAE0-AC48168AAEF7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18841</TotalTime>
  <Words>816</Words>
  <Application>Microsoft Office PowerPoint</Application>
  <PresentationFormat>如螢幕大小 (4:3)</PresentationFormat>
  <Paragraphs>187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Quadrant</vt:lpstr>
      <vt:lpstr>Chapter 1  Introduction</vt:lpstr>
      <vt:lpstr>Outline</vt:lpstr>
      <vt:lpstr>PowerPoint 簡報</vt:lpstr>
      <vt:lpstr>Internet</vt:lpstr>
      <vt:lpstr>Time Line</vt:lpstr>
      <vt:lpstr>Time Line (Cont.)</vt:lpstr>
      <vt:lpstr>Time Line (Cont.)</vt:lpstr>
      <vt:lpstr>PowerPoint 簡報</vt:lpstr>
      <vt:lpstr>PowerPoint 簡報</vt:lpstr>
      <vt:lpstr>Protocols</vt:lpstr>
      <vt:lpstr>Standards</vt:lpstr>
      <vt:lpstr>PowerPoint 簡報</vt:lpstr>
      <vt:lpstr>Standard Organizations</vt:lpstr>
      <vt:lpstr>PowerPoint 簡報</vt:lpstr>
      <vt:lpstr>PowerPoint 簡報</vt:lpstr>
      <vt:lpstr>PowerPoint 簡報</vt:lpstr>
      <vt:lpstr>Internet Standard</vt:lpstr>
      <vt:lpstr>Internet Standard (Cont.)</vt:lpstr>
      <vt:lpstr>Maturity Level</vt:lpstr>
      <vt:lpstr>Maturity Level (Cont.)</vt:lpstr>
      <vt:lpstr>PowerPoint 簡報</vt:lpstr>
      <vt:lpstr>Requirement Levels</vt:lpstr>
      <vt:lpstr>Requirement Levels (Cont.)</vt:lpstr>
      <vt:lpstr>PowerPoint 簡報</vt:lpstr>
      <vt:lpstr>PowerPoint 簡報</vt:lpstr>
      <vt:lpstr>PowerPoint 簡報</vt:lpstr>
      <vt:lpstr>PowerPoint 簡報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1391</cp:revision>
  <cp:lastPrinted>2001-07-09T17:38:11Z</cp:lastPrinted>
  <dcterms:created xsi:type="dcterms:W3CDTF">1999-08-24T15:20:22Z</dcterms:created>
  <dcterms:modified xsi:type="dcterms:W3CDTF">2016-02-24T13:11:03Z</dcterms:modified>
</cp:coreProperties>
</file>