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55" r:id="rId2"/>
  </p:sldMasterIdLst>
  <p:notesMasterIdLst>
    <p:notesMasterId r:id="rId50"/>
  </p:notesMasterIdLst>
  <p:handoutMasterIdLst>
    <p:handoutMasterId r:id="rId51"/>
  </p:handoutMasterIdLst>
  <p:sldIdLst>
    <p:sldId id="410" r:id="rId3"/>
    <p:sldId id="468" r:id="rId4"/>
    <p:sldId id="493" r:id="rId5"/>
    <p:sldId id="523" r:id="rId6"/>
    <p:sldId id="494" r:id="rId7"/>
    <p:sldId id="495" r:id="rId8"/>
    <p:sldId id="496" r:id="rId9"/>
    <p:sldId id="471" r:id="rId10"/>
    <p:sldId id="524" r:id="rId11"/>
    <p:sldId id="525" r:id="rId12"/>
    <p:sldId id="497" r:id="rId13"/>
    <p:sldId id="498" r:id="rId14"/>
    <p:sldId id="474" r:id="rId15"/>
    <p:sldId id="527" r:id="rId16"/>
    <p:sldId id="499" r:id="rId17"/>
    <p:sldId id="477" r:id="rId18"/>
    <p:sldId id="529" r:id="rId19"/>
    <p:sldId id="500" r:id="rId20"/>
    <p:sldId id="501" r:id="rId21"/>
    <p:sldId id="502" r:id="rId22"/>
    <p:sldId id="479" r:id="rId23"/>
    <p:sldId id="503" r:id="rId24"/>
    <p:sldId id="504" r:id="rId25"/>
    <p:sldId id="505" r:id="rId26"/>
    <p:sldId id="506" r:id="rId27"/>
    <p:sldId id="507" r:id="rId28"/>
    <p:sldId id="508" r:id="rId29"/>
    <p:sldId id="484" r:id="rId30"/>
    <p:sldId id="511" r:id="rId31"/>
    <p:sldId id="509" r:id="rId32"/>
    <p:sldId id="510" r:id="rId33"/>
    <p:sldId id="485" r:id="rId34"/>
    <p:sldId id="512" r:id="rId35"/>
    <p:sldId id="513" r:id="rId36"/>
    <p:sldId id="488" r:id="rId37"/>
    <p:sldId id="514" r:id="rId38"/>
    <p:sldId id="515" r:id="rId39"/>
    <p:sldId id="516" r:id="rId40"/>
    <p:sldId id="517" r:id="rId41"/>
    <p:sldId id="518" r:id="rId42"/>
    <p:sldId id="534" r:id="rId43"/>
    <p:sldId id="519" r:id="rId44"/>
    <p:sldId id="520" r:id="rId45"/>
    <p:sldId id="491" r:id="rId46"/>
    <p:sldId id="521" r:id="rId47"/>
    <p:sldId id="492" r:id="rId48"/>
    <p:sldId id="522" r:id="rId4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2573" y="-67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>
                <a:latin typeface="Helvetica" pitchFamily="34" charset="0"/>
              </a:defRPr>
            </a:lvl1pPr>
          </a:lstStyle>
          <a:p>
            <a:pPr>
              <a:defRPr/>
            </a:pPr>
            <a:fld id="{78A048EE-40A0-45A7-8E67-6725EF803F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3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 smtClean="0"/>
            </a:lvl1pPr>
          </a:lstStyle>
          <a:p>
            <a:pPr>
              <a:defRPr/>
            </a:pPr>
            <a:fld id="{AE576F6E-6B23-4E96-8DBC-9C5708341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867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89E9C-8227-432E-B00C-283E7B6BF5BB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3AF31-7A64-4FB7-B39D-CF9690530EC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4464C224-A0D5-4463-9704-CFCC0E4AAA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BA1FB-5C03-4365-817F-CFC2224846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AB0F-DDAE-4673-85A4-E99FC7E1C2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098E-5000-4978-BF8E-D7A62749F2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E331-C918-469A-9084-C98DB47E1E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2F253-F27F-4545-AF38-C4E0F2620B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CD21-8D59-4CE5-8FD7-D0007237D4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4F126-E8C6-4CD4-BDDE-2E2E592C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764AD-ECAE-4CB0-BEB3-667F42FA14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44845-82A8-4DEB-83EB-0380F3E0A8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2341B-766A-43C1-9096-48F819298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0D620-4F7F-4E79-8BCF-831E3622E6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89379-80D9-4899-98E4-73AF4A6C43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42BB-0DF0-4452-A083-A4735C96AE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FB57A-9A72-400E-86EB-EDB04E5FA3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FA1B9-C2EA-44B5-9FD1-B3C519C3E0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89A97-42C4-4866-8857-4676FB6609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91AF-EE14-4CDC-A4CB-97EC617484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27E3B-7006-48EA-BE54-CCB911619E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D52B-884A-46A3-A6DD-791D998370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000FC-7049-4AA1-8AD9-E70C3EFC31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B7D4-18F6-4B66-A29F-DCAC3702D4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7236-E0F4-4C04-8D97-A5BD154647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fld id="{986B6DB7-82B0-45CD-9B55-EF57722D8A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6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6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6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C7050B9-C89D-480A-AD55-03F4ACD276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9775" y="2379663"/>
            <a:ext cx="6400800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10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Mobile IP</a:t>
            </a:r>
            <a:endParaRPr kumimoji="0" lang="en-US" altLang="zh-TW" sz="48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Addressing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FF0000"/>
                </a:solidFill>
              </a:rPr>
              <a:t>Agents</a:t>
            </a:r>
          </a:p>
          <a:p>
            <a:pPr eaLnBrk="1" hangingPunct="1"/>
            <a:endParaRPr kumimoji="0" lang="en-US" altLang="zh-TW" b="1" smtClean="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zh-TW" smtClean="0"/>
              <a:t>Three Phases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Inefficiency in Mobile IP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support Mobile IP, there are two agents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Home agent</a:t>
            </a:r>
            <a:r>
              <a:rPr lang="en-US" altLang="zh-TW" smtClean="0"/>
              <a:t> and </a:t>
            </a:r>
            <a:r>
              <a:rPr lang="en-US" altLang="zh-TW" i="1" smtClean="0">
                <a:solidFill>
                  <a:srgbClr val="FF3300"/>
                </a:solidFill>
              </a:rPr>
              <a:t>foreign agent</a:t>
            </a:r>
          </a:p>
          <a:p>
            <a:pPr eaLnBrk="1" hangingPunct="1"/>
            <a:r>
              <a:rPr lang="en-US" altLang="zh-TW" smtClean="0"/>
              <a:t>Home agent</a:t>
            </a:r>
          </a:p>
          <a:p>
            <a:pPr lvl="1" eaLnBrk="1" hangingPunct="1"/>
            <a:r>
              <a:rPr lang="en-US" altLang="zh-TW" smtClean="0"/>
              <a:t>Usually a router attached to the home network of the mobile host</a:t>
            </a:r>
          </a:p>
          <a:p>
            <a:pPr lvl="1" eaLnBrk="1" hangingPunct="1"/>
            <a:r>
              <a:rPr lang="en-US" altLang="zh-TW" smtClean="0"/>
              <a:t>Acts on behalf of the mobile host when a remote host sends a packet to the mobile host</a:t>
            </a:r>
          </a:p>
          <a:p>
            <a:pPr lvl="2" eaLnBrk="1" hangingPunct="1"/>
            <a:r>
              <a:rPr lang="en-US" altLang="zh-TW" smtClean="0"/>
              <a:t>The home agent then sends it to the foreign agent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Agents</a:t>
            </a:r>
            <a:endParaRPr lang="zh-TW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Foreign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Usually a router attached to the foreign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Receive and delivers packets sent by the home agent to the mobile host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mobile host can also act as a foreign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care-of address is called a </a:t>
            </a:r>
            <a:r>
              <a:rPr lang="en-US" altLang="zh-TW" sz="2400" i="1" smtClean="0">
                <a:solidFill>
                  <a:srgbClr val="FF3300"/>
                </a:solidFill>
              </a:rPr>
              <a:t>colocated care-of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Advantages: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mobile host can move to any network without worrying about the availability of a foreign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The mobile host needs extra software to act as its own foreign agent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27-2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974850" y="666750"/>
            <a:ext cx="5713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Home Agent and Foreign Agent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13" y="2352675"/>
            <a:ext cx="7732712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Addressing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Agents</a:t>
            </a:r>
          </a:p>
          <a:p>
            <a:pPr eaLnBrk="1" hangingPunct="1"/>
            <a:endParaRPr kumimoji="0" lang="en-US" altLang="zh-TW" b="1" smtClean="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zh-TW" b="1" smtClean="0">
                <a:solidFill>
                  <a:srgbClr val="FF0000"/>
                </a:solidFill>
              </a:rPr>
              <a:t>Three Phases</a:t>
            </a:r>
          </a:p>
          <a:p>
            <a:pPr eaLnBrk="1" hangingPunct="1"/>
            <a:endParaRPr kumimoji="0" lang="en-US" altLang="zh-TW" b="1" smtClean="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zh-TW" smtClean="0"/>
              <a:t>Inefficiency in Mobile IP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Phases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communicate with a remote host, a mobile host goes through three phases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Agent discovery</a:t>
            </a:r>
          </a:p>
          <a:p>
            <a:pPr lvl="2" eaLnBrk="1" hangingPunct="1"/>
            <a:r>
              <a:rPr lang="en-US" altLang="zh-TW" smtClean="0"/>
              <a:t>Involve the mobile host, the foreign agent, and the home agent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Registration</a:t>
            </a:r>
          </a:p>
          <a:p>
            <a:pPr lvl="2" eaLnBrk="1" hangingPunct="1"/>
            <a:r>
              <a:rPr lang="en-US" altLang="zh-TW" smtClean="0"/>
              <a:t>Involve the mobile host and two agents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Data transfer</a:t>
            </a:r>
          </a:p>
          <a:p>
            <a:pPr lvl="2" eaLnBrk="1" hangingPunct="1"/>
            <a:r>
              <a:rPr lang="en-US" altLang="zh-TW" smtClean="0"/>
              <a:t>All four entities are involved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27-3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2398713"/>
            <a:ext cx="802005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1325" y="792163"/>
            <a:ext cx="8320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accent2"/>
                </a:solidFill>
              </a:rPr>
              <a:t>Remote Host and Mobile Host Communication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60350" y="223838"/>
            <a:ext cx="8763000" cy="6189662"/>
            <a:chOff x="768" y="576"/>
            <a:chExt cx="4781" cy="3447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8" y="576"/>
              <a:ext cx="4273" cy="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7" y="1134"/>
              <a:ext cx="91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08" y="1440"/>
              <a:ext cx="90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4" y="1680"/>
              <a:ext cx="90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09" y="1968"/>
              <a:ext cx="92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8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17" y="2352"/>
              <a:ext cx="91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64" y="2640"/>
              <a:ext cx="919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0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64" y="2928"/>
              <a:ext cx="912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1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24" y="3168"/>
              <a:ext cx="912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2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84" y="3456"/>
              <a:ext cx="871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3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44" y="1152"/>
              <a:ext cx="489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944" y="2208"/>
              <a:ext cx="564" cy="1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5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944" y="3504"/>
              <a:ext cx="605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2341B-766A-43C1-9096-48F81929891F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Agent Discovery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Consist of two subphases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mobile host must discover a </a:t>
            </a:r>
            <a:r>
              <a:rPr lang="en-US" altLang="zh-TW" i="1" smtClean="0"/>
              <a:t>home agent</a:t>
            </a:r>
            <a:r>
              <a:rPr lang="en-US" altLang="zh-TW" smtClean="0"/>
              <a:t> before it leaves its home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mobile host must also discover a </a:t>
            </a:r>
            <a:r>
              <a:rPr lang="en-US" altLang="zh-TW" i="1" smtClean="0"/>
              <a:t>foreign agent</a:t>
            </a:r>
            <a:r>
              <a:rPr lang="en-US" altLang="zh-TW" smtClean="0"/>
              <a:t> after it has moved to a foreign network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discovery involves two types of messages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Advertisement</a:t>
            </a:r>
            <a:r>
              <a:rPr lang="en-US" altLang="zh-TW" smtClean="0"/>
              <a:t> and </a:t>
            </a:r>
            <a:r>
              <a:rPr lang="en-US" altLang="zh-TW" i="1" smtClean="0">
                <a:solidFill>
                  <a:srgbClr val="FF3300"/>
                </a:solidFill>
              </a:rPr>
              <a:t>solicitation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Agent Advertisement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router advertises its presence on a network using an </a:t>
            </a:r>
            <a:r>
              <a:rPr lang="en-US" altLang="zh-TW" i="1" smtClean="0"/>
              <a:t>ICMP router advertisement</a:t>
            </a:r>
          </a:p>
          <a:p>
            <a:pPr lvl="1" eaLnBrk="1" hangingPunct="1"/>
            <a:r>
              <a:rPr lang="en-US" altLang="zh-TW" smtClean="0"/>
              <a:t>It can append an </a:t>
            </a:r>
            <a:r>
              <a:rPr lang="en-US" altLang="zh-TW" i="1" smtClean="0"/>
              <a:t>agent advertisement</a:t>
            </a:r>
            <a:r>
              <a:rPr lang="en-US" altLang="zh-TW" smtClean="0"/>
              <a:t> to the packet if it acts as an agent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b="1" smtClean="0">
                <a:solidFill>
                  <a:srgbClr val="CC0000"/>
                </a:solidFill>
              </a:rPr>
              <a:t>Addressing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Agents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Three Phases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Inefficiency in Mobile IP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Packet Format of Agent Advertisement</a:t>
            </a:r>
            <a:endParaRPr lang="zh-TW" alt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32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Type:</a:t>
            </a:r>
            <a:r>
              <a:rPr lang="en-US" altLang="zh-TW" sz="2400" smtClean="0"/>
              <a:t> set to 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Length:</a:t>
            </a:r>
            <a:r>
              <a:rPr lang="en-US" altLang="zh-TW" sz="2400" smtClean="0"/>
              <a:t>8-bit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Define the total length of the extension message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Sequence Number:</a:t>
            </a:r>
            <a:r>
              <a:rPr lang="en-US" altLang="zh-TW" sz="2400" smtClean="0"/>
              <a:t> 16-bit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Hold the message number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Lifttime:</a:t>
            </a:r>
            <a:r>
              <a:rPr lang="en-US" altLang="zh-TW" sz="2400" smtClean="0"/>
              <a:t> 16-bit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Define the number of seconds that the agent will accept the request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Code:</a:t>
            </a:r>
            <a:r>
              <a:rPr lang="en-US" altLang="zh-TW" sz="2400" smtClean="0"/>
              <a:t> 8-bit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See the Table 27.1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Care-of-Address:</a:t>
            </a:r>
            <a:r>
              <a:rPr lang="en-US" altLang="zh-TW" sz="2400" smtClean="0"/>
              <a:t> a list of addresses available for uses as care of address. This field is used only by a foreign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mobile host can choose one of these addresses.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selection of this care-of address is announced in the </a:t>
            </a:r>
            <a:r>
              <a:rPr lang="en-US" altLang="zh-TW" sz="2000" i="1" smtClean="0"/>
              <a:t>registration request message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27-4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933700" y="666750"/>
            <a:ext cx="3875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Agent Advertisement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38338"/>
            <a:ext cx="881221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Bits</a:t>
            </a:r>
          </a:p>
        </p:txBody>
      </p:sp>
      <p:pic>
        <p:nvPicPr>
          <p:cNvPr id="25603" name="Picture 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2058988"/>
            <a:ext cx="836453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1098E-5000-4978-BF8E-D7A62749F267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Agent Solicitation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mobile host has moved to a new network and has not received agent advertisements</a:t>
            </a:r>
          </a:p>
          <a:p>
            <a:pPr lvl="1" eaLnBrk="1" hangingPunct="1"/>
            <a:r>
              <a:rPr lang="en-US" altLang="zh-TW" smtClean="0"/>
              <a:t>It can initiate </a:t>
            </a:r>
            <a:r>
              <a:rPr lang="en-US" altLang="zh-TW" i="1" smtClean="0"/>
              <a:t>an agent solicitation</a:t>
            </a:r>
          </a:p>
          <a:p>
            <a:pPr eaLnBrk="1" hangingPunct="1"/>
            <a:endParaRPr lang="en-US" altLang="zh-TW" i="1" smtClean="0"/>
          </a:p>
          <a:p>
            <a:pPr eaLnBrk="1" hangingPunct="1"/>
            <a:endParaRPr lang="en-US" altLang="zh-TW" i="1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After a mobile host has moved to a foreign network and discovered the foreign agent, it must register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Request and Reply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3446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Registration request and registration reply</a:t>
            </a:r>
          </a:p>
          <a:p>
            <a:pPr lvl="1" eaLnBrk="1" hangingPunct="1"/>
            <a:r>
              <a:rPr lang="en-US" altLang="zh-TW" sz="2400" smtClean="0"/>
              <a:t>To register with the </a:t>
            </a:r>
            <a:r>
              <a:rPr lang="en-US" altLang="zh-TW" sz="2400" i="1" smtClean="0"/>
              <a:t>foreign agent</a:t>
            </a:r>
            <a:r>
              <a:rPr lang="en-US" altLang="zh-TW" sz="2400" smtClean="0"/>
              <a:t> and the </a:t>
            </a:r>
            <a:r>
              <a:rPr lang="en-US" altLang="zh-TW" sz="2400" i="1" smtClean="0"/>
              <a:t>home agent</a:t>
            </a:r>
          </a:p>
          <a:p>
            <a:pPr eaLnBrk="1" hangingPunct="1"/>
            <a:endParaRPr lang="en-US" altLang="zh-TW" sz="2800" i="1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3074988"/>
            <a:ext cx="7659688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Request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00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Sent from the mobile host to the foreign agent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 register its </a:t>
            </a:r>
            <a:r>
              <a:rPr lang="en-US" altLang="zh-TW" i="1" smtClean="0"/>
              <a:t>care-of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 announce its </a:t>
            </a:r>
            <a:r>
              <a:rPr lang="en-US" altLang="zh-TW" i="1" smtClean="0"/>
              <a:t>home address</a:t>
            </a:r>
            <a:r>
              <a:rPr lang="en-US" altLang="zh-TW" smtClean="0"/>
              <a:t> and </a:t>
            </a:r>
            <a:r>
              <a:rPr lang="en-US" altLang="zh-TW" i="1" smtClean="0"/>
              <a:t>home agent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foreign will then relay the request to the home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Home agent now knows the address of the foreign agent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Since the relay packet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source address is the foreign agent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IP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Request Format</a:t>
            </a:r>
            <a:endParaRPr lang="zh-TW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2950" cy="4302125"/>
          </a:xfrm>
        </p:spPr>
        <p:txBody>
          <a:bodyPr/>
          <a:lstStyle/>
          <a:p>
            <a:pPr eaLnBrk="1" hangingPunct="1"/>
            <a:r>
              <a:rPr lang="en-US" altLang="zh-TW" sz="2800" b="1" smtClean="0"/>
              <a:t>Type:</a:t>
            </a:r>
            <a:r>
              <a:rPr lang="en-US" altLang="zh-TW" sz="2800" smtClean="0"/>
              <a:t> 8-bit</a:t>
            </a:r>
          </a:p>
          <a:p>
            <a:pPr lvl="1" eaLnBrk="1" hangingPunct="1"/>
            <a:r>
              <a:rPr lang="en-US" altLang="zh-TW" sz="2400" smtClean="0"/>
              <a:t>Define the type of the message</a:t>
            </a:r>
          </a:p>
          <a:p>
            <a:pPr eaLnBrk="1" hangingPunct="1"/>
            <a:r>
              <a:rPr lang="en-US" altLang="zh-TW" sz="2800" b="1" smtClean="0"/>
              <a:t>Flag:</a:t>
            </a:r>
            <a:r>
              <a:rPr lang="en-US" altLang="zh-TW" sz="2800" smtClean="0"/>
              <a:t> 8-bit</a:t>
            </a:r>
          </a:p>
          <a:p>
            <a:pPr lvl="1" eaLnBrk="1" hangingPunct="1"/>
            <a:r>
              <a:rPr lang="en-US" altLang="zh-TW" sz="2400" smtClean="0"/>
              <a:t>Define forwarding information. </a:t>
            </a:r>
          </a:p>
          <a:p>
            <a:pPr lvl="1" eaLnBrk="1" hangingPunct="1"/>
            <a:r>
              <a:rPr lang="en-US" altLang="zh-TW" sz="2400" smtClean="0"/>
              <a:t>The value of each bit can be set or unset. See next two slide</a:t>
            </a:r>
          </a:p>
          <a:p>
            <a:pPr eaLnBrk="1" hangingPunct="1"/>
            <a:r>
              <a:rPr lang="en-US" altLang="zh-TW" sz="2800" b="1" smtClean="0"/>
              <a:t>Lifetime:</a:t>
            </a:r>
            <a:r>
              <a:rPr lang="en-US" altLang="zh-TW" sz="2800" smtClean="0"/>
              <a:t> 16-bit</a:t>
            </a:r>
          </a:p>
          <a:p>
            <a:pPr lvl="1" eaLnBrk="1" hangingPunct="1"/>
            <a:r>
              <a:rPr lang="en-US" altLang="zh-TW" sz="2400" smtClean="0"/>
              <a:t>Define the number of seconds the registration is valid</a:t>
            </a:r>
          </a:p>
          <a:p>
            <a:pPr lvl="1" eaLnBrk="1" hangingPunct="1"/>
            <a:r>
              <a:rPr lang="en-US" altLang="zh-TW" sz="2400" smtClean="0"/>
              <a:t>If a string of 0s: the request message is deregistration</a:t>
            </a:r>
          </a:p>
          <a:p>
            <a:pPr lvl="1" eaLnBrk="1" hangingPunct="1"/>
            <a:r>
              <a:rPr lang="en-US" altLang="zh-TW" sz="2400" smtClean="0"/>
              <a:t>If a string of 1s: the lifetime is infinite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2262188" y="598488"/>
            <a:ext cx="5240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Registration Request Format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2206625"/>
            <a:ext cx="8812213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Registration Request Flag Field Bits</a:t>
            </a:r>
          </a:p>
        </p:txBody>
      </p:sp>
      <p:pic>
        <p:nvPicPr>
          <p:cNvPr id="32771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2117725"/>
            <a:ext cx="7953375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1098E-5000-4978-BF8E-D7A62749F267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89950" cy="4302125"/>
          </a:xfrm>
        </p:spPr>
        <p:txBody>
          <a:bodyPr/>
          <a:lstStyle/>
          <a:p>
            <a:pPr eaLnBrk="1" hangingPunct="1"/>
            <a:r>
              <a:rPr lang="en-US" altLang="zh-TW" sz="2800" b="1" smtClean="0"/>
              <a:t>Addressing</a:t>
            </a:r>
          </a:p>
          <a:p>
            <a:pPr lvl="1" eaLnBrk="1" hangingPunct="1"/>
            <a:r>
              <a:rPr lang="en-US" altLang="zh-TW" sz="2400" smtClean="0"/>
              <a:t>The main problem that must be solved in mobile communication using the IP protocol</a:t>
            </a:r>
          </a:p>
          <a:p>
            <a:pPr eaLnBrk="1" hangingPunct="1"/>
            <a:r>
              <a:rPr lang="en-US" altLang="zh-TW" sz="2800" smtClean="0"/>
              <a:t>The original IP address was based on the assumption that a host is stationary</a:t>
            </a:r>
          </a:p>
          <a:p>
            <a:pPr lvl="1" eaLnBrk="1" hangingPunct="1"/>
            <a:r>
              <a:rPr lang="en-US" altLang="zh-TW" sz="2400" smtClean="0"/>
              <a:t>Routers use the hierarchical structure of an IP address to route an IP datagram</a:t>
            </a:r>
          </a:p>
          <a:p>
            <a:pPr lvl="1" eaLnBrk="1" hangingPunct="1"/>
            <a:r>
              <a:rPr lang="en-US" altLang="zh-TW" sz="2400" smtClean="0"/>
              <a:t>The address is valid only when it is attached to the network</a:t>
            </a:r>
          </a:p>
          <a:p>
            <a:pPr lvl="2" eaLnBrk="1" hangingPunct="1"/>
            <a:r>
              <a:rPr lang="en-US" altLang="zh-TW" sz="2000" smtClean="0"/>
              <a:t>If the network changes, the address is no longer valid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Request Format (Cont.)</a:t>
            </a:r>
            <a:endParaRPr lang="zh-TW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Home address:</a:t>
            </a:r>
            <a:r>
              <a:rPr lang="en-US" altLang="zh-TW" sz="2400" smtClean="0"/>
              <a:t> 32-bit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Contain the permanent address of the mobile host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Home agent address:</a:t>
            </a:r>
            <a:r>
              <a:rPr lang="en-US" altLang="zh-TW" sz="2400" smtClean="0"/>
              <a:t> 32-bit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Contain the address of the home agent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Care-of address:</a:t>
            </a:r>
            <a:r>
              <a:rPr lang="en-US" altLang="zh-TW" sz="2400" smtClean="0"/>
              <a:t> 32-bit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Contain the temporary address of the mobile host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Identification:</a:t>
            </a:r>
            <a:r>
              <a:rPr lang="en-US" altLang="zh-TW" sz="2400" smtClean="0"/>
              <a:t> 64-bit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Inserted into the request by the mobile host and repeated in the reply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Used to match a request with a reply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smtClean="0"/>
              <a:t>Extension: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Variable length extensions are used for authentication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Reply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Sent from the home agent to the foreign agent and then relayed to the mobile host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Used to confirms or denies the registration request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Format: similar to those of the registration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/>
              <a:t>Code field</a:t>
            </a:r>
            <a:r>
              <a:rPr lang="en-US" altLang="zh-TW" smtClean="0"/>
              <a:t> replaces the flag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Show the result of the registration request (acceptance or denial)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27-7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130425" y="688975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Registration Reply Format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2208213"/>
            <a:ext cx="8812212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Encapsulation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Registration message are encapsulated in a UDP user datagram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Transfer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After agent discovery and registration, a mobile host can communicate with a remote host</a:t>
            </a:r>
          </a:p>
          <a:p>
            <a:pPr lvl="1" eaLnBrk="1" hangingPunct="1"/>
            <a:r>
              <a:rPr lang="en-US" altLang="zh-TW" smtClean="0"/>
              <a:t>From remote host to home agent</a:t>
            </a:r>
          </a:p>
          <a:p>
            <a:pPr lvl="1" eaLnBrk="1" hangingPunct="1"/>
            <a:r>
              <a:rPr lang="en-US" altLang="zh-TW" smtClean="0"/>
              <a:t>From home agent to foreign agent</a:t>
            </a:r>
          </a:p>
          <a:p>
            <a:pPr lvl="1" eaLnBrk="1" hangingPunct="1"/>
            <a:r>
              <a:rPr lang="en-US" altLang="zh-TW" smtClean="0"/>
              <a:t>From foreign agent to mobile host</a:t>
            </a:r>
          </a:p>
          <a:p>
            <a:pPr lvl="1" eaLnBrk="1" hangingPunct="1"/>
            <a:r>
              <a:rPr lang="en-US" altLang="zh-TW" smtClean="0"/>
              <a:t>From mobile host to remote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27-8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3168650" y="677863"/>
            <a:ext cx="265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Data Transfer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238125" y="1844675"/>
            <a:ext cx="8601075" cy="4635500"/>
            <a:chOff x="150" y="765"/>
            <a:chExt cx="5418" cy="3123"/>
          </a:xfrm>
        </p:grpSpPr>
        <p:pic>
          <p:nvPicPr>
            <p:cNvPr id="389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" y="765"/>
              <a:ext cx="5418" cy="3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2041"/>
              <a:ext cx="2090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0" y="1421"/>
              <a:ext cx="3190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08" y="3240"/>
              <a:ext cx="123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2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87" y="1875"/>
              <a:ext cx="1497" cy="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Remote Host to Home Agent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remote host sends a packet to a mobile host</a:t>
            </a:r>
          </a:p>
          <a:p>
            <a:pPr lvl="1" eaLnBrk="1" hangingPunct="1"/>
            <a:r>
              <a:rPr lang="en-US" altLang="zh-TW" smtClean="0"/>
              <a:t>Source address: the address of the remote host</a:t>
            </a:r>
          </a:p>
          <a:p>
            <a:pPr lvl="1" eaLnBrk="1" hangingPunct="1"/>
            <a:r>
              <a:rPr lang="en-US" altLang="zh-TW" smtClean="0"/>
              <a:t>Destination address: the home address of the mobile host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packet is intercepted by the home agent, which pretends it is the mobile host</a:t>
            </a:r>
          </a:p>
          <a:p>
            <a:pPr lvl="1" eaLnBrk="1" hangingPunct="1"/>
            <a:r>
              <a:rPr lang="en-US" altLang="zh-TW" smtClean="0"/>
              <a:t>Using the proxy ARP discussed in Chapter 7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From Home Agent to Foreign Agent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After receiving the packet, the home agent sends the packet to the foreign agent</a:t>
            </a:r>
          </a:p>
          <a:p>
            <a:pPr lvl="1" eaLnBrk="1" hangingPunct="1"/>
            <a:r>
              <a:rPr lang="en-US" altLang="zh-TW" smtClean="0"/>
              <a:t>Using the tunneling concept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home agent encapsulates the whole IP packet inside another IP packet</a:t>
            </a:r>
          </a:p>
          <a:p>
            <a:pPr lvl="2" eaLnBrk="1" hangingPunct="1"/>
            <a:r>
              <a:rPr lang="en-US" altLang="zh-TW" smtClean="0"/>
              <a:t>Source address: the home agent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address</a:t>
            </a:r>
          </a:p>
          <a:p>
            <a:pPr lvl="2" eaLnBrk="1" hangingPunct="1"/>
            <a:r>
              <a:rPr lang="en-US" altLang="zh-TW" smtClean="0"/>
              <a:t>Destination address: the foreign agent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From Foreign Agent to Mobile Host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the foreign agent receives the packet</a:t>
            </a:r>
          </a:p>
          <a:p>
            <a:pPr lvl="1" eaLnBrk="1" hangingPunct="1"/>
            <a:r>
              <a:rPr lang="en-US" altLang="zh-TW" smtClean="0"/>
              <a:t>It removes the packet header added by tunneling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Then change the home address of the mobile host to its care-of address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Then send the packet to the mobile host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Mobile Host to Remote Host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mobile host wants to send a packet to a remote host</a:t>
            </a:r>
          </a:p>
          <a:p>
            <a:pPr lvl="1" eaLnBrk="1" hangingPunct="1"/>
            <a:r>
              <a:rPr lang="en-US" altLang="zh-TW" smtClean="0"/>
              <a:t>It sends as it does normally</a:t>
            </a:r>
          </a:p>
          <a:p>
            <a:pPr lvl="1" eaLnBrk="1" hangingPunct="1"/>
            <a:r>
              <a:rPr lang="en-US" altLang="zh-TW" smtClean="0"/>
              <a:t>Source address: the mobile host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home address</a:t>
            </a:r>
          </a:p>
          <a:p>
            <a:pPr lvl="1" eaLnBrk="1" hangingPunct="1"/>
            <a:r>
              <a:rPr lang="en-US" altLang="zh-TW" smtClean="0"/>
              <a:t>Destination address: the remote host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4138" name="Line 10"/>
          <p:cNvSpPr>
            <a:spLocks noChangeShapeType="1"/>
          </p:cNvSpPr>
          <p:nvPr/>
        </p:nvSpPr>
        <p:spPr bwMode="auto">
          <a:xfrm>
            <a:off x="609600" y="4876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204152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IP addresses are designed to work with stationary hosts because part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of the address defines the network to which the host is attached.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717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7" grpId="0" animBg="1"/>
      <p:bldP spid="944138" grpId="0" animBg="1"/>
      <p:bldP spid="9441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Transparency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remote host is unaware of any movement by the mobile host</a:t>
            </a:r>
          </a:p>
          <a:p>
            <a:pPr lvl="1" eaLnBrk="1" hangingPunct="1"/>
            <a:r>
              <a:rPr lang="en-US" altLang="zh-TW" smtClean="0"/>
              <a:t>To send packet </a:t>
            </a:r>
          </a:p>
          <a:p>
            <a:pPr lvl="2" eaLnBrk="1" hangingPunct="1"/>
            <a:r>
              <a:rPr lang="en-US" altLang="zh-TW" smtClean="0"/>
              <a:t>Destination address: the home address of the mobile host</a:t>
            </a:r>
          </a:p>
          <a:p>
            <a:pPr lvl="1" eaLnBrk="1" hangingPunct="1"/>
            <a:r>
              <a:rPr lang="en-US" altLang="zh-TW" smtClean="0"/>
              <a:t>To receive packet</a:t>
            </a:r>
          </a:p>
          <a:p>
            <a:pPr lvl="2" eaLnBrk="1" hangingPunct="1"/>
            <a:r>
              <a:rPr lang="en-US" altLang="zh-TW" smtClean="0"/>
              <a:t>Source address: the home address of the mobile host</a:t>
            </a:r>
          </a:p>
          <a:p>
            <a:pPr eaLnBrk="1" hangingPunct="1"/>
            <a:r>
              <a:rPr lang="en-US" altLang="zh-TW" smtClean="0"/>
              <a:t>Thus, the movement is totally transparent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Addressing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Agents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Three Phases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b="1" smtClean="0">
                <a:solidFill>
                  <a:srgbClr val="FF3300"/>
                </a:solidFill>
              </a:rPr>
              <a:t>Inefficiency in Mobile IP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Inefficiency in Mobile IP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Communication involving mobile IP can be inefficient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Double crossing</a:t>
            </a:r>
            <a:r>
              <a:rPr lang="en-US" altLang="zh-TW" smtClean="0"/>
              <a:t>: or </a:t>
            </a:r>
            <a:r>
              <a:rPr lang="en-US" altLang="zh-TW" i="1" smtClean="0">
                <a:solidFill>
                  <a:srgbClr val="FF3300"/>
                </a:solidFill>
              </a:rPr>
              <a:t>2X</a:t>
            </a:r>
          </a:p>
          <a:p>
            <a:pPr lvl="1" eaLnBrk="1" hangingPunct="1"/>
            <a:endParaRPr lang="en-US" altLang="zh-TW" i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Triangle routing</a:t>
            </a:r>
            <a:r>
              <a:rPr lang="en-US" altLang="zh-TW" smtClean="0"/>
              <a:t>: </a:t>
            </a:r>
            <a:r>
              <a:rPr lang="en-US" altLang="zh-TW" i="1" smtClean="0"/>
              <a:t>dog-leg routing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Double Crossing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Occurs when a </a:t>
            </a:r>
            <a:r>
              <a:rPr lang="en-US" altLang="zh-TW" i="1" smtClean="0"/>
              <a:t>remote host</a:t>
            </a:r>
            <a:r>
              <a:rPr lang="en-US" altLang="zh-TW" smtClean="0"/>
              <a:t> communicates with a </a:t>
            </a:r>
            <a:r>
              <a:rPr lang="en-US" altLang="zh-TW" i="1" smtClean="0"/>
              <a:t>mobile host</a:t>
            </a:r>
            <a:r>
              <a:rPr lang="en-US" altLang="zh-TW" smtClean="0"/>
              <a:t> that has moved to </a:t>
            </a:r>
            <a:r>
              <a:rPr lang="en-US" altLang="zh-TW" i="1" smtClean="0"/>
              <a:t>the same network as the remote host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the mobile host sends a packet to the remote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There is no efficiency; the communication is local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the remote host sends a packet to the mobile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packet crosses the Internet twice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27-9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973388" y="701675"/>
            <a:ext cx="3063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Double Crossing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160338" y="2170113"/>
            <a:ext cx="8775700" cy="3763962"/>
            <a:chOff x="96" y="1192"/>
            <a:chExt cx="5528" cy="1631"/>
          </a:xfrm>
        </p:grpSpPr>
        <p:pic>
          <p:nvPicPr>
            <p:cNvPr id="4813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1192"/>
              <a:ext cx="5528" cy="1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672" y="1728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48136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3" y="1805"/>
              <a:ext cx="292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7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3" y="2112"/>
              <a:ext cx="3887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Triangle Routing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Occurs when the </a:t>
            </a:r>
            <a:r>
              <a:rPr lang="en-US" altLang="zh-TW" sz="2800" i="1" smtClean="0"/>
              <a:t>remote host</a:t>
            </a:r>
            <a:r>
              <a:rPr lang="en-US" altLang="zh-TW" sz="2800" smtClean="0"/>
              <a:t> communicates with a </a:t>
            </a:r>
            <a:r>
              <a:rPr lang="en-US" altLang="zh-TW" sz="2800" i="1" smtClean="0"/>
              <a:t>mobile host</a:t>
            </a:r>
            <a:r>
              <a:rPr lang="en-US" altLang="zh-TW" sz="2800" smtClean="0"/>
              <a:t> that is not attached to the same network as the remote host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When the mobile host sends a packet to the remote host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There is no efficiency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When the remote host sends a packet to the mobile host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packet goes from the remote host to the home agent and then to the mobile host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packet travels </a:t>
            </a:r>
            <a:r>
              <a:rPr lang="en-US" altLang="zh-TW" sz="2400" i="1" smtClean="0"/>
              <a:t>the two sides of a triangle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27-10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882900" y="666750"/>
            <a:ext cx="317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Triangle Routing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588963" y="2174875"/>
            <a:ext cx="8110537" cy="3876675"/>
            <a:chOff x="326" y="1257"/>
            <a:chExt cx="4906" cy="2007"/>
          </a:xfrm>
        </p:grpSpPr>
        <p:grpSp>
          <p:nvGrpSpPr>
            <p:cNvPr id="50182" name="Group 7"/>
            <p:cNvGrpSpPr>
              <a:grpSpLocks/>
            </p:cNvGrpSpPr>
            <p:nvPr/>
          </p:nvGrpSpPr>
          <p:grpSpPr bwMode="auto">
            <a:xfrm>
              <a:off x="326" y="1257"/>
              <a:ext cx="4906" cy="2007"/>
              <a:chOff x="326" y="1257"/>
              <a:chExt cx="4906" cy="2007"/>
            </a:xfrm>
          </p:grpSpPr>
          <p:pic>
            <p:nvPicPr>
              <p:cNvPr id="50186" name="Picture 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" y="1257"/>
                <a:ext cx="4906" cy="20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87" name="Rectangle 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pic>
          <p:nvPicPr>
            <p:cNvPr id="50183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2" y="1507"/>
              <a:ext cx="2678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88" y="2160"/>
              <a:ext cx="75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5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44" y="2485"/>
              <a:ext cx="75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The remote host must know the mobile host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s care-of address</a:t>
            </a:r>
          </a:p>
          <a:p>
            <a:pPr lvl="1" eaLnBrk="1" hangingPunct="1"/>
            <a:r>
              <a:rPr lang="en-US" altLang="zh-TW" sz="2400" smtClean="0"/>
              <a:t>Send packet using the mobile host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s care-of address</a:t>
            </a:r>
          </a:p>
          <a:p>
            <a:pPr lvl="1" eaLnBrk="1" hangingPunct="1"/>
            <a:r>
              <a:rPr lang="en-US" altLang="zh-TW" sz="2400" smtClean="0"/>
              <a:t>The home agent can tell the remote host about this information by </a:t>
            </a:r>
            <a:r>
              <a:rPr lang="en-US" altLang="zh-TW" sz="2400" i="1" smtClean="0"/>
              <a:t>the update binding packet</a:t>
            </a:r>
          </a:p>
          <a:p>
            <a:pPr eaLnBrk="1" hangingPunct="1"/>
            <a:r>
              <a:rPr lang="en-US" altLang="zh-TW" sz="2800" smtClean="0"/>
              <a:t>However, when the mobile host moves, its care-of address may be changed</a:t>
            </a:r>
          </a:p>
          <a:p>
            <a:pPr lvl="1" eaLnBrk="1" hangingPunct="1"/>
            <a:r>
              <a:rPr lang="en-US" altLang="zh-TW" sz="2400" smtClean="0"/>
              <a:t>The home agent needs to send a </a:t>
            </a:r>
            <a:r>
              <a:rPr lang="en-US" altLang="zh-TW" sz="2400" i="1" smtClean="0"/>
              <a:t>warning packet</a:t>
            </a:r>
            <a:r>
              <a:rPr lang="en-US" altLang="zh-TW" sz="2400" smtClean="0"/>
              <a:t> to the remote host to inform it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Mobile Hosts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host moves from one network to another</a:t>
            </a:r>
          </a:p>
          <a:p>
            <a:pPr lvl="1" eaLnBrk="1" hangingPunct="1"/>
            <a:r>
              <a:rPr lang="en-US" altLang="zh-TW" smtClean="0"/>
              <a:t>The IP addressing structure needs to be modified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Possible solutions</a:t>
            </a:r>
          </a:p>
          <a:p>
            <a:pPr lvl="1" eaLnBrk="1" hangingPunct="1"/>
            <a:r>
              <a:rPr lang="en-US" altLang="zh-TW" smtClean="0"/>
              <a:t>Changing the address</a:t>
            </a:r>
          </a:p>
          <a:p>
            <a:pPr lvl="1" eaLnBrk="1" hangingPunct="1"/>
            <a:r>
              <a:rPr lang="en-US" altLang="zh-TW" smtClean="0"/>
              <a:t>Two addresses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Changing the Address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87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mobile host changes its address as it goes to the new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For example, DHCP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Drawbacks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configuration files would need to be changed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Each time the computer moves from one network to another, it must be rebooted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DNS tables need to be revised so that every other host in the Internet is aware of the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If the host roams from one network to another </a:t>
            </a:r>
            <a:r>
              <a:rPr lang="en-US" altLang="zh-TW" sz="2400" i="1" smtClean="0"/>
              <a:t>during a transmission</a:t>
            </a:r>
            <a:r>
              <a:rPr lang="en-US" altLang="zh-TW" sz="2400" smtClean="0"/>
              <a:t>, the data exchange will be interrupted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Since the port and IP addresses of the client and the server must remain constant for the duration of the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 Addresses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host has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Its original address, called the </a:t>
            </a:r>
            <a:r>
              <a:rPr lang="en-US" altLang="zh-TW" i="1" smtClean="0">
                <a:solidFill>
                  <a:srgbClr val="FF3300"/>
                </a:solidFill>
              </a:rPr>
              <a:t>home address</a:t>
            </a:r>
            <a:r>
              <a:rPr lang="en-US" altLang="zh-TW" i="1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Permanent and associate the host to its </a:t>
            </a:r>
            <a:r>
              <a:rPr lang="en-US" altLang="zh-TW" i="1" smtClean="0"/>
              <a:t>home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temporary address, called the </a:t>
            </a:r>
            <a:r>
              <a:rPr lang="en-US" altLang="zh-TW" i="1" smtClean="0">
                <a:solidFill>
                  <a:srgbClr val="FF3300"/>
                </a:solidFill>
              </a:rPr>
              <a:t>care-of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Temporary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When a host moves from one network to another, the care-of address changes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Associate the host with the </a:t>
            </a:r>
            <a:r>
              <a:rPr lang="en-US" altLang="zh-TW" i="1" smtClean="0"/>
              <a:t>foreign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mobile host receives its care-of address during the </a:t>
            </a:r>
            <a:r>
              <a:rPr lang="en-US" altLang="zh-TW" i="1" smtClean="0"/>
              <a:t>agent discovery</a:t>
            </a:r>
            <a:r>
              <a:rPr lang="en-US" altLang="zh-TW" smtClean="0"/>
              <a:t> and </a:t>
            </a:r>
            <a:r>
              <a:rPr lang="en-US" altLang="zh-TW" i="1" smtClean="0"/>
              <a:t>registration</a:t>
            </a:r>
            <a:r>
              <a:rPr lang="en-US" altLang="zh-TW" smtClean="0"/>
              <a:t> phases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D620-4F7F-4E79-8BCF-831E3622E65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1913" y="0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27-1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890713" y="804863"/>
            <a:ext cx="6237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tx2"/>
                </a:solidFill>
              </a:rPr>
              <a:t>Host Address and Care-of Address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32000"/>
            <a:ext cx="8428037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5" name="Line 9"/>
          <p:cNvSpPr>
            <a:spLocks noChangeShapeType="1"/>
          </p:cNvSpPr>
          <p:nvPr/>
        </p:nvSpPr>
        <p:spPr bwMode="auto">
          <a:xfrm>
            <a:off x="609600" y="16335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6186" name="Line 10"/>
          <p:cNvSpPr>
            <a:spLocks noChangeShapeType="1"/>
          </p:cNvSpPr>
          <p:nvPr/>
        </p:nvSpPr>
        <p:spPr bwMode="auto">
          <a:xfrm>
            <a:off x="609600" y="3886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6187" name="Rectangle 11"/>
          <p:cNvSpPr>
            <a:spLocks noChangeArrowheads="1"/>
          </p:cNvSpPr>
          <p:nvPr/>
        </p:nvSpPr>
        <p:spPr bwMode="auto">
          <a:xfrm>
            <a:off x="647700" y="1725613"/>
            <a:ext cx="8077200" cy="399097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Mobile IP has two addresses for a mobile host: one home address and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one care-of address.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/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home address is permanent;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care-of address changes as the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mobile host moves from one </a:t>
            </a:r>
            <a:b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</a:br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network to another.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990600"/>
            <a:ext cx="1143000" cy="566738"/>
            <a:chOff x="1200" y="1248"/>
            <a:chExt cx="720" cy="357"/>
          </a:xfrm>
        </p:grpSpPr>
        <p:pic>
          <p:nvPicPr>
            <p:cNvPr id="1229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000FC-7049-4AA1-8AD9-E70C3EFC31F6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5" grpId="0" animBg="1"/>
      <p:bldP spid="946186" grpId="0" animBg="1"/>
      <p:bldP spid="946187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24785</TotalTime>
  <Words>1674</Words>
  <Application>Microsoft Office PowerPoint</Application>
  <PresentationFormat>如螢幕大小 (4:3)</PresentationFormat>
  <Paragraphs>302</Paragraphs>
  <Slides>47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49" baseType="lpstr">
      <vt:lpstr>Quadrant</vt:lpstr>
      <vt:lpstr>預設簡報設計</vt:lpstr>
      <vt:lpstr>Chapter 10  Mobile IP</vt:lpstr>
      <vt:lpstr>Outline</vt:lpstr>
      <vt:lpstr>Addressing</vt:lpstr>
      <vt:lpstr>PowerPoint 簡報</vt:lpstr>
      <vt:lpstr>Mobile Hosts</vt:lpstr>
      <vt:lpstr>Changing the Address</vt:lpstr>
      <vt:lpstr>Two Addresses</vt:lpstr>
      <vt:lpstr>PowerPoint 簡報</vt:lpstr>
      <vt:lpstr>PowerPoint 簡報</vt:lpstr>
      <vt:lpstr>Outline</vt:lpstr>
      <vt:lpstr>Agents</vt:lpstr>
      <vt:lpstr>Agents</vt:lpstr>
      <vt:lpstr>PowerPoint 簡報</vt:lpstr>
      <vt:lpstr>Outline</vt:lpstr>
      <vt:lpstr>Three Phases</vt:lpstr>
      <vt:lpstr>PowerPoint 簡報</vt:lpstr>
      <vt:lpstr>PowerPoint 簡報</vt:lpstr>
      <vt:lpstr>Agent Discovery</vt:lpstr>
      <vt:lpstr>Agent Advertisement</vt:lpstr>
      <vt:lpstr>Packet Format of Agent Advertisement</vt:lpstr>
      <vt:lpstr>PowerPoint 簡報</vt:lpstr>
      <vt:lpstr>Code Bits</vt:lpstr>
      <vt:lpstr>Agent Solicitation</vt:lpstr>
      <vt:lpstr>Registration</vt:lpstr>
      <vt:lpstr>Registration Request and Reply</vt:lpstr>
      <vt:lpstr>Registration Request</vt:lpstr>
      <vt:lpstr>Registration Request Format</vt:lpstr>
      <vt:lpstr>PowerPoint 簡報</vt:lpstr>
      <vt:lpstr>Registration Request Flag Field Bits</vt:lpstr>
      <vt:lpstr>Registration Request Format (Cont.)</vt:lpstr>
      <vt:lpstr>Registration Reply</vt:lpstr>
      <vt:lpstr>PowerPoint 簡報</vt:lpstr>
      <vt:lpstr>Encapsulation</vt:lpstr>
      <vt:lpstr>Data Transfer</vt:lpstr>
      <vt:lpstr>PowerPoint 簡報</vt:lpstr>
      <vt:lpstr>From Remote Host to Home Agent</vt:lpstr>
      <vt:lpstr>From Home Agent to Foreign Agent</vt:lpstr>
      <vt:lpstr>From Foreign Agent to Mobile Host</vt:lpstr>
      <vt:lpstr>From Mobile Host to Remote Host</vt:lpstr>
      <vt:lpstr>Transparency</vt:lpstr>
      <vt:lpstr>Outline</vt:lpstr>
      <vt:lpstr>Inefficiency in Mobile IP</vt:lpstr>
      <vt:lpstr>Double Crossing</vt:lpstr>
      <vt:lpstr>PowerPoint 簡報</vt:lpstr>
      <vt:lpstr>Triangle Routing</vt:lpstr>
      <vt:lpstr>PowerPoint 簡報</vt:lpstr>
      <vt:lpstr>Solution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3401</cp:revision>
  <cp:lastPrinted>2001-07-09T17:38:11Z</cp:lastPrinted>
  <dcterms:created xsi:type="dcterms:W3CDTF">1999-08-24T15:20:22Z</dcterms:created>
  <dcterms:modified xsi:type="dcterms:W3CDTF">2016-02-25T08:22:45Z</dcterms:modified>
</cp:coreProperties>
</file>