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666" r:id="rId2"/>
    <p:sldMasterId id="2147483668" r:id="rId3"/>
  </p:sldMasterIdLst>
  <p:notesMasterIdLst>
    <p:notesMasterId r:id="rId97"/>
  </p:notesMasterIdLst>
  <p:handoutMasterIdLst>
    <p:handoutMasterId r:id="rId98"/>
  </p:handoutMasterIdLst>
  <p:sldIdLst>
    <p:sldId id="852" r:id="rId4"/>
    <p:sldId id="854" r:id="rId5"/>
    <p:sldId id="550" r:id="rId6"/>
    <p:sldId id="551" r:id="rId7"/>
    <p:sldId id="552" r:id="rId8"/>
    <p:sldId id="855" r:id="rId9"/>
    <p:sldId id="553" r:id="rId10"/>
    <p:sldId id="554" r:id="rId11"/>
    <p:sldId id="856" r:id="rId12"/>
    <p:sldId id="668" r:id="rId13"/>
    <p:sldId id="471" r:id="rId14"/>
    <p:sldId id="857" r:id="rId15"/>
    <p:sldId id="671" r:id="rId16"/>
    <p:sldId id="672" r:id="rId17"/>
    <p:sldId id="673" r:id="rId18"/>
    <p:sldId id="674" r:id="rId19"/>
    <p:sldId id="675" r:id="rId20"/>
    <p:sldId id="678" r:id="rId21"/>
    <p:sldId id="679" r:id="rId22"/>
    <p:sldId id="680" r:id="rId23"/>
    <p:sldId id="858" r:id="rId24"/>
    <p:sldId id="681" r:id="rId25"/>
    <p:sldId id="690" r:id="rId26"/>
    <p:sldId id="691" r:id="rId27"/>
    <p:sldId id="692" r:id="rId28"/>
    <p:sldId id="693" r:id="rId29"/>
    <p:sldId id="687" r:id="rId30"/>
    <p:sldId id="694" r:id="rId31"/>
    <p:sldId id="696" r:id="rId32"/>
    <p:sldId id="695" r:id="rId33"/>
    <p:sldId id="689" r:id="rId34"/>
    <p:sldId id="697" r:id="rId35"/>
    <p:sldId id="860" r:id="rId36"/>
    <p:sldId id="859" r:id="rId37"/>
    <p:sldId id="861" r:id="rId38"/>
    <p:sldId id="708" r:id="rId39"/>
    <p:sldId id="710" r:id="rId40"/>
    <p:sldId id="711" r:id="rId41"/>
    <p:sldId id="712" r:id="rId42"/>
    <p:sldId id="713" r:id="rId43"/>
    <p:sldId id="714" r:id="rId44"/>
    <p:sldId id="715" r:id="rId45"/>
    <p:sldId id="716" r:id="rId46"/>
    <p:sldId id="718" r:id="rId47"/>
    <p:sldId id="719" r:id="rId48"/>
    <p:sldId id="862" r:id="rId49"/>
    <p:sldId id="590" r:id="rId50"/>
    <p:sldId id="591" r:id="rId51"/>
    <p:sldId id="592" r:id="rId52"/>
    <p:sldId id="593" r:id="rId53"/>
    <p:sldId id="496" r:id="rId54"/>
    <p:sldId id="594" r:id="rId55"/>
    <p:sldId id="598" r:id="rId56"/>
    <p:sldId id="497" r:id="rId57"/>
    <p:sldId id="599" r:id="rId58"/>
    <p:sldId id="498" r:id="rId59"/>
    <p:sldId id="600" r:id="rId60"/>
    <p:sldId id="601" r:id="rId61"/>
    <p:sldId id="669" r:id="rId62"/>
    <p:sldId id="499" r:id="rId63"/>
    <p:sldId id="603" r:id="rId64"/>
    <p:sldId id="500" r:id="rId65"/>
    <p:sldId id="604" r:id="rId66"/>
    <p:sldId id="721" r:id="rId67"/>
    <p:sldId id="724" r:id="rId68"/>
    <p:sldId id="725" r:id="rId69"/>
    <p:sldId id="782" r:id="rId70"/>
    <p:sldId id="802" r:id="rId71"/>
    <p:sldId id="790" r:id="rId72"/>
    <p:sldId id="807" r:id="rId73"/>
    <p:sldId id="815" r:id="rId74"/>
    <p:sldId id="816" r:id="rId75"/>
    <p:sldId id="814" r:id="rId76"/>
    <p:sldId id="818" r:id="rId77"/>
    <p:sldId id="819" r:id="rId78"/>
    <p:sldId id="798" r:id="rId79"/>
    <p:sldId id="820" r:id="rId80"/>
    <p:sldId id="821" r:id="rId81"/>
    <p:sldId id="800" r:id="rId82"/>
    <p:sldId id="771" r:id="rId83"/>
    <p:sldId id="863" r:id="rId84"/>
    <p:sldId id="824" r:id="rId85"/>
    <p:sldId id="827" r:id="rId86"/>
    <p:sldId id="830" r:id="rId87"/>
    <p:sldId id="832" r:id="rId88"/>
    <p:sldId id="833" r:id="rId89"/>
    <p:sldId id="834" r:id="rId90"/>
    <p:sldId id="835" r:id="rId91"/>
    <p:sldId id="836" r:id="rId92"/>
    <p:sldId id="837" r:id="rId93"/>
    <p:sldId id="840" r:id="rId94"/>
    <p:sldId id="839" r:id="rId95"/>
    <p:sldId id="864" r:id="rId96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fld id="{6400D985-F046-46FD-B0F7-9731B304ED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099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/>
            </a:lvl1pPr>
          </a:lstStyle>
          <a:p>
            <a:pPr>
              <a:defRPr/>
            </a:pPr>
            <a:fld id="{BDAA08BD-B26E-4B08-80FE-4B7ECA32FC5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3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9238CC-7F69-4494-9263-CDBE876EA93E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E66707C6-A150-4A43-8B73-9A10A5F5A5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8B1C9-9396-4CD9-94F4-3E4DDF274088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B4671-44DA-4BA0-A1EE-00540C5511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0327E-FBC8-4764-AE55-413018C07308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4CFA7-28E8-4577-85D0-54A347B31C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en-US" sz="240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A75B36D-A4D8-4966-86B5-EC8D906279EE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AB36623D-BEEE-43D8-B62E-6AF4D20DBD29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214024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21402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21402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21402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21402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21402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403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E84CA-0D77-4755-84B8-ACFAB2EF1CA9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4441B-DA25-4FEE-B7EC-0CA6AADEB5D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6324D-286D-4EB0-84D9-DF4A49510B39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1E07C-AA17-45E0-9BFA-6AFAEE9B793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2F0FBF-61B6-4CC6-A940-DB86B1427639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43B53-3C18-43E8-BED5-A2FB5943233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F7642-58AB-4446-992A-5AA2C4512696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627C-7CE0-4F3A-B4B3-DA5EE58B96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8FB73-E907-4E2A-86C0-CD6CD50304EC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0F873-A503-4E40-B003-7B49926AD4A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A092E-0924-409D-BE0D-13558E6B0097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1997E-6BF7-44B8-BBAD-313B3A7EB36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8AFD0-2FE2-4727-8AED-F86625611800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C5742-F74F-4318-B14B-3CDF58EF366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D8A23-9D8D-4011-A0F9-FE645E8DA115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0F19E-615C-4C82-B2B1-4DF418850E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96449-5451-4026-BA97-CA87CE20DACE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4C2D-F487-48FA-828F-A343E1BB87E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EB958-F1EE-4831-A77E-91F761E92C42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EA1BF-19E4-4FC8-A822-D5FFEEBF02D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68C21-60E5-4AD0-8B8A-61C359FFC83B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E9EB9-4BF5-47BA-B5FA-71D29775D96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6603E4-806B-4E2A-AFF2-E8B08E94B197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BE449-6BBA-4313-84B9-25699EAAAE3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A1700-644D-45D6-85D6-4861D29345EF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10DB-BD35-45A1-B4C0-DE3F0741141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0E9B5F-F060-4EE6-B8D3-910893765F4A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7F648-4B17-457B-9825-0B8107BE94C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DA487-2F37-4589-B748-74BBFE25F4D0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03B60-BC16-46BF-8981-09EC6E09CAC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075AE5-2B78-4FF8-85A2-1F512471A653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EADAB-5228-4BD5-98A0-2AFB0922128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6D875-3E92-43A6-9D10-81B9B1403D7C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235D9-1347-4AB0-9184-EA505404EC8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633796-1CE1-4B30-862C-579D489C2B87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D6B3B-5E6F-40F6-90BD-6CC7051918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5B5AD-EB4B-4676-9989-EADDEE4FDEE3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89B9A-D664-40E4-9128-5C196BE2EE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9FB1B3-5458-41AB-B80E-650858C0E842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2B391-1A37-4009-97E9-C62B7A4B798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89FA55-B199-49F4-9206-B817165470D4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67EAE-F50B-446E-9D71-FE8F4E8684D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CE66C-ED1F-4A1A-8DF9-16A44801523C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180A1-DB7E-43DB-91DF-E483181D4B8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49C28-20D3-4BB9-917C-46DD67DF3810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15D17-D773-47EB-80BA-5D62C0E7CD1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8E78B-83BC-44DC-91EF-1FF8D0318486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5775E-60B2-46A4-A4C9-5463D8274B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6CC91-7C09-45D8-8BDF-7E2874ADD2B6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33E1E-339B-4536-8977-096998FA74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1C327-FD12-4935-8C1A-643257A1F294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534B3-47AB-4B0C-9F25-CF93B98BC57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E718E-8819-4EE4-8FCA-BA6C550EE5A4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21EAE-8220-46CC-A1B8-05CC1F81E4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18F-8D3E-4965-8983-E60A1685C432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445BB-4D06-4FD1-B06C-78D845E11E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DA87A-4146-472D-ACBA-B394DCC50702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BAC9-C3FB-41ED-BEFA-1B71C6D65C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fld id="{3361676F-6328-4DC4-B84C-594748BE5013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fld id="{07148B56-A7F2-4DC0-AC67-D65779DFC1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fld id="{DA8451C7-829D-4F17-B602-779B7145D2D5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fld id="{309D6E35-372F-49DB-9588-8197C0F1F115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21299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21300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213002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213003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213004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69DFF675-5A9D-41DA-94FE-3A8DE061F531}" type="datetime1">
              <a:rPr lang="zh-TW" altLang="en-US" smtClean="0"/>
              <a:t>2016/2/25</a:t>
            </a:fld>
            <a:endParaRPr lang="en-US" altLang="zh-TW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9398A47-CD54-42C9-BD71-879A4401317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7375" y="2836863"/>
            <a:ext cx="8259763" cy="2273300"/>
          </a:xfrm>
        </p:spPr>
        <p:txBody>
          <a:bodyPr/>
          <a:lstStyle/>
          <a:p>
            <a:r>
              <a:rPr lang="en-US" altLang="zh-TW" sz="4800" dirty="0"/>
              <a:t>Chapter   11</a:t>
            </a:r>
            <a:br>
              <a:rPr lang="en-US" altLang="zh-TW" sz="4800" dirty="0"/>
            </a:b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en-US" altLang="zh-TW" sz="4800" dirty="0" err="1"/>
              <a:t>Unicast</a:t>
            </a:r>
            <a:r>
              <a:rPr lang="en-US" altLang="zh-TW" sz="4800" dirty="0"/>
              <a:t> Routing Protocols:</a:t>
            </a:r>
            <a:br>
              <a:rPr lang="en-US" altLang="zh-TW" sz="4800" dirty="0"/>
            </a:br>
            <a:r>
              <a:rPr lang="en-US" altLang="zh-TW" sz="4800" dirty="0"/>
              <a:t>RIP, OSPF, and BGP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Intradomain Routing Algorithms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Distance-vector routing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Classical </a:t>
            </a:r>
            <a:r>
              <a:rPr lang="en-US" altLang="zh-TW" i="1" dirty="0" smtClean="0">
                <a:solidFill>
                  <a:srgbClr val="FF0000"/>
                </a:solidFill>
              </a:rPr>
              <a:t>Distributed Bellman-Ford</a:t>
            </a:r>
            <a:r>
              <a:rPr lang="en-US" altLang="zh-TW" dirty="0" smtClean="0"/>
              <a:t>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RIP (Routing Information Protocol)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Link-state routing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smtClean="0">
                <a:solidFill>
                  <a:srgbClr val="FF0000"/>
                </a:solidFill>
              </a:rPr>
              <a:t>Centralized</a:t>
            </a:r>
            <a:r>
              <a:rPr lang="en-US" altLang="zh-TW" dirty="0" smtClean="0"/>
              <a:t> version of the shortest path computation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Every router has the </a:t>
            </a:r>
            <a:r>
              <a:rPr lang="en-US" altLang="zh-TW" i="1" dirty="0" smtClean="0">
                <a:solidFill>
                  <a:srgbClr val="FF0000"/>
                </a:solidFill>
              </a:rPr>
              <a:t>whole “picture”</a:t>
            </a:r>
            <a:r>
              <a:rPr lang="en-US" altLang="zh-TW" dirty="0" smtClean="0"/>
              <a:t> of the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OSPF (Open Shortest Path First)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13-1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32013" y="750888"/>
            <a:ext cx="481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Popular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R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outing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P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rotocols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8" y="2308225"/>
            <a:ext cx="7731125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Intra- and Inter-Domain Routing</a:t>
            </a:r>
          </a:p>
          <a:p>
            <a:pPr>
              <a:lnSpc>
                <a:spcPct val="90000"/>
              </a:lnSpc>
            </a:pPr>
            <a:r>
              <a:rPr lang="en-US" altLang="zh-TW" b="1" smtClean="0">
                <a:solidFill>
                  <a:srgbClr val="FF3300"/>
                </a:solidFill>
              </a:rPr>
              <a:t>Distance Vector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RIP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Link State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OSPF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Path Vector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BGP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Distance Vector Routing</a:t>
            </a:r>
            <a:endParaRPr lang="zh-TW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The least cost route between any two nodes is the route with minimum distance. 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Each node maintains a vector (table) of minimum distances to every node</a:t>
            </a:r>
            <a:endParaRPr kumimoji="0"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i="1" smtClean="0">
                <a:solidFill>
                  <a:schemeClr val="tx1"/>
                </a:solidFill>
              </a:rPr>
              <a:t>Distance </a:t>
            </a:r>
            <a:r>
              <a:rPr kumimoji="0" lang="en-US" altLang="zh-TW" i="1" smtClean="0">
                <a:solidFill>
                  <a:schemeClr val="tx1"/>
                </a:solidFill>
              </a:rPr>
              <a:t>V</a:t>
            </a:r>
            <a:r>
              <a:rPr kumimoji="0" lang="en-US" altLang="en-US" i="1" smtClean="0">
                <a:solidFill>
                  <a:schemeClr val="tx1"/>
                </a:solidFill>
              </a:rPr>
              <a:t>ector </a:t>
            </a:r>
            <a:r>
              <a:rPr kumimoji="0" lang="en-US" altLang="zh-TW" i="1" smtClean="0">
                <a:solidFill>
                  <a:schemeClr val="tx1"/>
                </a:solidFill>
              </a:rPr>
              <a:t>R</a:t>
            </a:r>
            <a:r>
              <a:rPr kumimoji="0" lang="en-US" altLang="en-US" i="1" smtClean="0">
                <a:solidFill>
                  <a:schemeClr val="tx1"/>
                </a:solidFill>
              </a:rPr>
              <a:t>outing </a:t>
            </a:r>
            <a:r>
              <a:rPr kumimoji="0" lang="en-US" altLang="zh-TW" i="1" smtClean="0">
                <a:solidFill>
                  <a:schemeClr val="tx1"/>
                </a:solidFill>
              </a:rPr>
              <a:t>T</a:t>
            </a:r>
            <a:r>
              <a:rPr kumimoji="0" lang="en-US" altLang="en-US" i="1" smtClean="0">
                <a:solidFill>
                  <a:schemeClr val="tx1"/>
                </a:solidFill>
              </a:rPr>
              <a:t>ables</a:t>
            </a:r>
            <a:endParaRPr kumimoji="0" lang="en-US" altLang="zh-TW" i="1" smtClean="0">
              <a:solidFill>
                <a:schemeClr val="tx1"/>
              </a:solidFill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2046288"/>
            <a:ext cx="7989888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 the beginning</a:t>
            </a:r>
          </a:p>
          <a:p>
            <a:pPr lvl="1" eaLnBrk="1" hangingPunct="1"/>
            <a:r>
              <a:rPr lang="en-US" altLang="zh-TW" smtClean="0"/>
              <a:t>Each node can know only the distance between </a:t>
            </a:r>
            <a:r>
              <a:rPr lang="en-US" altLang="zh-TW" b="1" i="1" smtClean="0">
                <a:solidFill>
                  <a:srgbClr val="FF3300"/>
                </a:solidFill>
              </a:rPr>
              <a:t>itself</a:t>
            </a:r>
            <a:r>
              <a:rPr lang="en-US" altLang="zh-TW" smtClean="0"/>
              <a:t> and its </a:t>
            </a:r>
            <a:r>
              <a:rPr lang="en-US" altLang="zh-TW" b="1" i="1" smtClean="0">
                <a:solidFill>
                  <a:srgbClr val="FF3300"/>
                </a:solidFill>
              </a:rPr>
              <a:t>immediate neighbors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We assume each node can send a message to the immediate neighbors and find the distance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z="4000" i="1" smtClean="0">
                <a:solidFill>
                  <a:schemeClr val="tx1"/>
                </a:solidFill>
              </a:rPr>
              <a:t>Initialization of </a:t>
            </a:r>
            <a:r>
              <a:rPr kumimoji="0" lang="en-US" altLang="zh-TW" sz="4000" i="1" smtClean="0">
                <a:solidFill>
                  <a:schemeClr val="tx1"/>
                </a:solidFill>
              </a:rPr>
              <a:t>T</a:t>
            </a:r>
            <a:r>
              <a:rPr kumimoji="0" lang="en-US" altLang="en-US" sz="4000" i="1" smtClean="0">
                <a:solidFill>
                  <a:schemeClr val="tx1"/>
                </a:solidFill>
              </a:rPr>
              <a:t>ables in </a:t>
            </a:r>
            <a:r>
              <a:rPr kumimoji="0" lang="en-US" altLang="zh-TW" sz="4000" i="1" smtClean="0">
                <a:solidFill>
                  <a:schemeClr val="tx1"/>
                </a:solidFill>
              </a:rPr>
              <a:t>D</a:t>
            </a:r>
            <a:r>
              <a:rPr kumimoji="0" lang="en-US" altLang="en-US" sz="4000" i="1" smtClean="0">
                <a:solidFill>
                  <a:schemeClr val="tx1"/>
                </a:solidFill>
              </a:rPr>
              <a:t>istance </a:t>
            </a:r>
            <a:r>
              <a:rPr kumimoji="0" lang="en-US" altLang="zh-TW" sz="4000" i="1" smtClean="0">
                <a:solidFill>
                  <a:schemeClr val="tx1"/>
                </a:solidFill>
              </a:rPr>
              <a:t>V</a:t>
            </a:r>
            <a:r>
              <a:rPr kumimoji="0" lang="en-US" altLang="en-US" sz="4000" i="1" smtClean="0">
                <a:solidFill>
                  <a:schemeClr val="tx1"/>
                </a:solidFill>
              </a:rPr>
              <a:t>ector </a:t>
            </a:r>
            <a:r>
              <a:rPr kumimoji="0" lang="en-US" altLang="zh-TW" sz="4000" i="1" smtClean="0">
                <a:solidFill>
                  <a:schemeClr val="tx1"/>
                </a:solidFill>
              </a:rPr>
              <a:t>R</a:t>
            </a:r>
            <a:r>
              <a:rPr kumimoji="0" lang="en-US" altLang="en-US" sz="4000" i="1" smtClean="0">
                <a:solidFill>
                  <a:schemeClr val="tx1"/>
                </a:solidFill>
              </a:rPr>
              <a:t>outing</a:t>
            </a:r>
            <a:endParaRPr kumimoji="0" lang="zh-TW" altLang="en-US" sz="4000" i="1" smtClean="0">
              <a:solidFill>
                <a:schemeClr val="tx1"/>
              </a:solidFill>
            </a:endParaRP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1900238"/>
            <a:ext cx="798988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Idea of distance vector routing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Sharing of information between neighbors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b="1" i="1" dirty="0" smtClean="0"/>
              <a:t>In distance vector routing, each node shares its routing table with its </a:t>
            </a:r>
            <a:r>
              <a:rPr kumimoji="0" lang="en-US" altLang="zh-TW" b="1" i="1" dirty="0" smtClean="0">
                <a:solidFill>
                  <a:srgbClr val="FF0000"/>
                </a:solidFill>
              </a:rPr>
              <a:t>immediate neighbors periodically</a:t>
            </a:r>
            <a:r>
              <a:rPr kumimoji="0" lang="en-US" altLang="zh-TW" b="1" i="1" dirty="0" smtClean="0"/>
              <a:t> and </a:t>
            </a:r>
            <a:r>
              <a:rPr kumimoji="0" lang="en-US" altLang="zh-TW" b="1" i="1" dirty="0" smtClean="0">
                <a:solidFill>
                  <a:srgbClr val="FF0000"/>
                </a:solidFill>
              </a:rPr>
              <a:t>when there is a change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How much of the table must be shared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Send the entire table but contains only the first two columns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The third column must be changed</a:t>
            </a:r>
            <a:endParaRPr kumimoji="0" lang="en-US" altLang="zh-TW" b="1" i="1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Updating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77225" cy="467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 smtClean="0"/>
              <a:t>Receipt: a two-column table from a neighbor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/>
              <a:t>Add the cost between itself and the sending node to each value in the second column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/>
              <a:t>Repeat the following steps for each advertised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/>
              <a:t>If (destination not in the routing table)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i="1" smtClean="0"/>
              <a:t>Add the advertised information to the 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/>
              <a:t>Else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i="1" smtClean="0"/>
              <a:t>If (next-hop field is the same)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i="1" smtClean="0"/>
              <a:t>Replace retry in the table with the new advertised one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i="1" smtClean="0"/>
              <a:t>Else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i="1" smtClean="0"/>
              <a:t>If (advertised hop count smaller than one in the table)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TW" sz="1800" i="1" smtClean="0"/>
              <a:t>Replace entry in the routing table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z="4000" i="1" smtClean="0">
                <a:solidFill>
                  <a:schemeClr val="tx1"/>
                </a:solidFill>
              </a:rPr>
              <a:t>Updating in </a:t>
            </a:r>
            <a:r>
              <a:rPr kumimoji="0" lang="en-US" altLang="zh-TW" sz="4000" i="1" smtClean="0">
                <a:solidFill>
                  <a:schemeClr val="tx1"/>
                </a:solidFill>
              </a:rPr>
              <a:t>D</a:t>
            </a:r>
            <a:r>
              <a:rPr kumimoji="0" lang="en-US" altLang="en-US" sz="4000" i="1" smtClean="0">
                <a:solidFill>
                  <a:schemeClr val="tx1"/>
                </a:solidFill>
              </a:rPr>
              <a:t>istance </a:t>
            </a:r>
            <a:r>
              <a:rPr kumimoji="0" lang="en-US" altLang="zh-TW" sz="4000" i="1" smtClean="0">
                <a:solidFill>
                  <a:schemeClr val="tx1"/>
                </a:solidFill>
              </a:rPr>
              <a:t>V</a:t>
            </a:r>
            <a:r>
              <a:rPr kumimoji="0" lang="en-US" altLang="en-US" sz="4000" i="1" smtClean="0">
                <a:solidFill>
                  <a:schemeClr val="tx1"/>
                </a:solidFill>
              </a:rPr>
              <a:t>ector </a:t>
            </a:r>
            <a:r>
              <a:rPr kumimoji="0" lang="en-US" altLang="zh-TW" sz="4000" i="1" smtClean="0">
                <a:solidFill>
                  <a:schemeClr val="tx1"/>
                </a:solidFill>
              </a:rPr>
              <a:t>R</a:t>
            </a:r>
            <a:r>
              <a:rPr kumimoji="0" lang="en-US" altLang="en-US" sz="4000" i="1" smtClean="0">
                <a:solidFill>
                  <a:schemeClr val="tx1"/>
                </a:solidFill>
              </a:rPr>
              <a:t>outing</a:t>
            </a:r>
            <a:endParaRPr kumimoji="0" lang="zh-TW" altLang="en-US" sz="4000" i="1" smtClean="0">
              <a:solidFill>
                <a:schemeClr val="tx1"/>
              </a:solidFill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75" y="1925638"/>
            <a:ext cx="6815138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AutoShape 5"/>
          <p:cNvSpPr>
            <a:spLocks noChangeArrowheads="1"/>
          </p:cNvSpPr>
          <p:nvPr/>
        </p:nvSpPr>
        <p:spPr bwMode="auto">
          <a:xfrm>
            <a:off x="336550" y="5335588"/>
            <a:ext cx="1951038" cy="609600"/>
          </a:xfrm>
          <a:prstGeom prst="wedgeRectCallout">
            <a:avLst>
              <a:gd name="adj1" fmla="val 60171"/>
              <a:gd name="adj2" fmla="val -458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/>
              <a:t>Reach A via C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solidFill>
                  <a:srgbClr val="FF3300"/>
                </a:solidFill>
              </a:rPr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Intra- and Inter-Domain Routing</a:t>
            </a:r>
          </a:p>
          <a:p>
            <a:pPr>
              <a:lnSpc>
                <a:spcPct val="90000"/>
              </a:lnSpc>
            </a:pPr>
            <a:r>
              <a:rPr lang="en-US" altLang="zh-TW"/>
              <a:t>Distance Vector Routing</a:t>
            </a:r>
          </a:p>
          <a:p>
            <a:pPr>
              <a:lnSpc>
                <a:spcPct val="90000"/>
              </a:lnSpc>
            </a:pPr>
            <a:r>
              <a:rPr lang="en-US" altLang="zh-TW"/>
              <a:t>RIP</a:t>
            </a:r>
          </a:p>
          <a:p>
            <a:pPr>
              <a:lnSpc>
                <a:spcPct val="90000"/>
              </a:lnSpc>
            </a:pPr>
            <a:r>
              <a:rPr lang="en-US" altLang="zh-TW"/>
              <a:t>Link State Routing</a:t>
            </a:r>
          </a:p>
          <a:p>
            <a:pPr>
              <a:lnSpc>
                <a:spcPct val="90000"/>
              </a:lnSpc>
            </a:pPr>
            <a:r>
              <a:rPr lang="en-US" altLang="zh-TW"/>
              <a:t>OSPF</a:t>
            </a:r>
          </a:p>
          <a:p>
            <a:pPr>
              <a:lnSpc>
                <a:spcPct val="90000"/>
              </a:lnSpc>
            </a:pPr>
            <a:r>
              <a:rPr lang="en-US" altLang="zh-TW"/>
              <a:t>Path Vector Routing</a:t>
            </a:r>
          </a:p>
          <a:p>
            <a:pPr>
              <a:lnSpc>
                <a:spcPct val="90000"/>
              </a:lnSpc>
            </a:pPr>
            <a:r>
              <a:rPr lang="en-US" altLang="zh-TW"/>
              <a:t>BGP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441B-DA25-4FEE-B7EC-0CA6AADEB5D9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to Share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 table is sent both </a:t>
            </a:r>
            <a:r>
              <a:rPr lang="en-US" altLang="zh-TW" sz="2800" b="1" i="1" dirty="0" smtClean="0">
                <a:solidFill>
                  <a:srgbClr val="FF3300"/>
                </a:solidFill>
              </a:rPr>
              <a:t>periodically</a:t>
            </a:r>
            <a:r>
              <a:rPr lang="en-US" altLang="zh-TW" sz="2800" dirty="0" smtClean="0"/>
              <a:t> and when there is a </a:t>
            </a:r>
            <a:r>
              <a:rPr lang="en-US" altLang="zh-TW" sz="2800" b="1" i="1" dirty="0" smtClean="0">
                <a:solidFill>
                  <a:srgbClr val="FF3300"/>
                </a:solidFill>
              </a:rPr>
              <a:t>change</a:t>
            </a:r>
            <a:r>
              <a:rPr lang="en-US" altLang="zh-TW" sz="2800" dirty="0" smtClean="0"/>
              <a:t> in the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i="1" dirty="0" smtClean="0">
                <a:solidFill>
                  <a:srgbClr val="FF3300"/>
                </a:solidFill>
              </a:rPr>
              <a:t>Periodic update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 node sends its routing table in a periodic update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Normally every 30 seconds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i="1" dirty="0" smtClean="0">
                <a:solidFill>
                  <a:srgbClr val="FF3300"/>
                </a:solidFill>
              </a:rPr>
              <a:t>Triggered update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 node receives a table from a neighbor resulting in changes in its own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 node detects some failure in the neighboring links which results in a distance change to infinity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Count to Infinity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51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 problem with distance vector routing is </a:t>
            </a:r>
            <a:r>
              <a:rPr lang="en-US" altLang="zh-TW" sz="2800" b="1" i="1" dirty="0" smtClean="0">
                <a:solidFill>
                  <a:srgbClr val="FF3300"/>
                </a:solidFill>
              </a:rPr>
              <a:t>count to infinity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If a link is broken (cost becomes infinity), every other router should be aware of it immediately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But, in distance vector routing, this takes some time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As a result, distance vector routing has the problem of </a:t>
            </a:r>
            <a:r>
              <a:rPr lang="en-US" altLang="zh-TW" sz="2800" b="1" i="1" dirty="0" smtClean="0">
                <a:solidFill>
                  <a:srgbClr val="FF3300"/>
                </a:solidFill>
              </a:rPr>
              <a:t>instability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A network using this protocol can become </a:t>
            </a:r>
            <a:r>
              <a:rPr lang="en-US" altLang="zh-TW" sz="2400" b="1" i="1" dirty="0" smtClean="0">
                <a:solidFill>
                  <a:srgbClr val="FF3300"/>
                </a:solidFill>
              </a:rPr>
              <a:t>unstable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Caused by a link has been broken, but routers has not yet known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Two-Node Loop Instability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35975" cy="4527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One example of count to infinity is the two-node loop problem.</a:t>
            </a:r>
            <a:endParaRPr lang="en-US" altLang="zh-TW" sz="2400" b="1" i="1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See the following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1. both node A and B know how to reach node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2. the link between A and X fails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Node A change its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3a. If node A can send its routing table to B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Everything is 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3b. However, if node B sends its routing table to A first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Node A assumes that B has found a way to reach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4. A sends its new update to B and B also update its routing table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5. B sends its new update to A and so on</a:t>
            </a:r>
            <a:r>
              <a:rPr lang="en-US" altLang="zh-TW" sz="2000" smtClean="0">
                <a:latin typeface="Arial" charset="0"/>
              </a:rPr>
              <a:t>…</a:t>
            </a:r>
            <a:r>
              <a:rPr lang="en-US" altLang="zh-TW" sz="2000" b="1" i="1" smtClean="0">
                <a:solidFill>
                  <a:srgbClr val="FF3300"/>
                </a:solidFill>
              </a:rPr>
              <a:t>until the cost reach infinity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6. </a:t>
            </a:r>
            <a:r>
              <a:rPr lang="en-US" altLang="zh-TW" sz="2000" b="1" i="1" smtClean="0"/>
              <a:t>Then both A and B knows that the link is broken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776287"/>
          </a:xfrm>
        </p:spPr>
        <p:txBody>
          <a:bodyPr/>
          <a:lstStyle/>
          <a:p>
            <a:pPr algn="ctr" eaLnBrk="1" hangingPunct="1"/>
            <a:r>
              <a:rPr kumimoji="0" lang="en-US" altLang="en-US" i="1" smtClean="0">
                <a:solidFill>
                  <a:schemeClr val="tx1"/>
                </a:solidFill>
              </a:rPr>
              <a:t>Two-</a:t>
            </a:r>
            <a:r>
              <a:rPr kumimoji="0" lang="en-US" altLang="zh-TW" i="1" smtClean="0">
                <a:solidFill>
                  <a:schemeClr val="tx1"/>
                </a:solidFill>
              </a:rPr>
              <a:t>N</a:t>
            </a:r>
            <a:r>
              <a:rPr kumimoji="0" lang="en-US" altLang="en-US" i="1" smtClean="0">
                <a:solidFill>
                  <a:schemeClr val="tx1"/>
                </a:solidFill>
              </a:rPr>
              <a:t>ode </a:t>
            </a:r>
            <a:r>
              <a:rPr kumimoji="0" lang="en-US" altLang="zh-TW" i="1" smtClean="0">
                <a:solidFill>
                  <a:schemeClr val="tx1"/>
                </a:solidFill>
              </a:rPr>
              <a:t>I</a:t>
            </a:r>
            <a:r>
              <a:rPr kumimoji="0" lang="en-US" altLang="en-US" i="1" smtClean="0">
                <a:solidFill>
                  <a:schemeClr val="tx1"/>
                </a:solidFill>
              </a:rPr>
              <a:t>nstability</a:t>
            </a:r>
            <a:endParaRPr kumimoji="0" lang="zh-TW" altLang="en-US" i="1" smtClean="0">
              <a:solidFill>
                <a:schemeClr val="tx1"/>
              </a:solidFill>
            </a:endParaRP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892175" y="1195388"/>
            <a:ext cx="6681788" cy="5535612"/>
            <a:chOff x="1200" y="528"/>
            <a:chExt cx="3152" cy="3408"/>
          </a:xfrm>
        </p:grpSpPr>
        <p:pic>
          <p:nvPicPr>
            <p:cNvPr id="24583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1" y="528"/>
              <a:ext cx="3021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584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92" y="1156"/>
              <a:ext cx="2950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585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824"/>
              <a:ext cx="3137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586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00" y="2452"/>
              <a:ext cx="3128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587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24" y="3072"/>
              <a:ext cx="4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588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632" y="3412"/>
              <a:ext cx="2709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073650" y="2851150"/>
            <a:ext cx="1685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060950" y="3976688"/>
            <a:ext cx="1685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5073650" y="4959350"/>
            <a:ext cx="1685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735638" y="3681413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/>
              <a:t>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Two-Node Loop Instability (Cont.)</a:t>
            </a:r>
            <a:endParaRPr lang="zh-TW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08988" cy="4302125"/>
          </a:xfrm>
        </p:spPr>
        <p:txBody>
          <a:bodyPr/>
          <a:lstStyle/>
          <a:p>
            <a:pPr eaLnBrk="1" hangingPunct="1"/>
            <a:r>
              <a:rPr lang="en-US" altLang="zh-TW" smtClean="0"/>
              <a:t>As a result, during the time before cost reaches infinity</a:t>
            </a:r>
          </a:p>
          <a:p>
            <a:pPr lvl="1" eaLnBrk="1" hangingPunct="1"/>
            <a:r>
              <a:rPr lang="en-US" altLang="zh-TW" smtClean="0"/>
              <a:t>A packet destined for X bounces between A and B</a:t>
            </a:r>
          </a:p>
          <a:p>
            <a:pPr lvl="1" eaLnBrk="1" hangingPunct="1"/>
            <a:r>
              <a:rPr lang="en-US" altLang="zh-TW" smtClean="0"/>
              <a:t>Create a </a:t>
            </a:r>
            <a:r>
              <a:rPr lang="en-US" altLang="zh-TW" b="1" i="1" smtClean="0">
                <a:solidFill>
                  <a:srgbClr val="FF3300"/>
                </a:solidFill>
              </a:rPr>
              <a:t>two-node loop instability</a:t>
            </a:r>
          </a:p>
          <a:p>
            <a:pPr eaLnBrk="1" hangingPunct="1"/>
            <a:r>
              <a:rPr lang="en-US" altLang="zh-TW" smtClean="0"/>
              <a:t>Solutions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Defining infinity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Split horizon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Split horizon and poison reverse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Defining Infinity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70888" cy="4302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Redefine infinity to a smaller number</a:t>
            </a:r>
          </a:p>
          <a:p>
            <a:pPr lvl="1" eaLnBrk="1" hangingPunct="1"/>
            <a:r>
              <a:rPr lang="en-US" altLang="zh-TW" sz="2400" smtClean="0"/>
              <a:t>Shorten the time of instability</a:t>
            </a:r>
          </a:p>
          <a:p>
            <a:pPr eaLnBrk="1" hangingPunct="1"/>
            <a:r>
              <a:rPr lang="en-US" altLang="zh-TW" sz="2800" smtClean="0"/>
              <a:t>Most implementation define the distance between each node to be 1</a:t>
            </a:r>
          </a:p>
          <a:p>
            <a:pPr lvl="1" eaLnBrk="1" hangingPunct="1"/>
            <a:r>
              <a:rPr lang="en-US" altLang="zh-TW" sz="2400" smtClean="0"/>
              <a:t>Define 16 as infinity</a:t>
            </a:r>
          </a:p>
          <a:p>
            <a:pPr eaLnBrk="1" hangingPunct="1"/>
            <a:r>
              <a:rPr lang="en-US" altLang="zh-TW" sz="2800" smtClean="0"/>
              <a:t>As a result</a:t>
            </a:r>
          </a:p>
          <a:p>
            <a:pPr lvl="1" eaLnBrk="1" hangingPunct="1"/>
            <a:r>
              <a:rPr lang="en-US" altLang="zh-TW" sz="2400" smtClean="0"/>
              <a:t>The distance vector scheme cannot be used in large system</a:t>
            </a:r>
          </a:p>
          <a:p>
            <a:pPr lvl="1" eaLnBrk="1" hangingPunct="1"/>
            <a:r>
              <a:rPr lang="en-US" altLang="zh-TW" sz="2400" smtClean="0"/>
              <a:t>The size of network, in each direction, can not exceed 15 hops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Split Horizon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59313"/>
          </a:xfrm>
        </p:spPr>
        <p:txBody>
          <a:bodyPr/>
          <a:lstStyle/>
          <a:p>
            <a:pPr eaLnBrk="1" hangingPunct="1"/>
            <a:r>
              <a:rPr lang="en-US" altLang="zh-TW" smtClean="0"/>
              <a:t>Do not flood the table through each interface and a router must distinguish between different interface</a:t>
            </a:r>
          </a:p>
          <a:p>
            <a:pPr eaLnBrk="1" hangingPunct="1"/>
            <a:r>
              <a:rPr lang="en-US" altLang="zh-TW" smtClean="0"/>
              <a:t>If a router received route updating message from an interface</a:t>
            </a:r>
          </a:p>
          <a:p>
            <a:pPr lvl="1" eaLnBrk="1" hangingPunct="1"/>
            <a:r>
              <a:rPr lang="en-US" altLang="zh-TW" smtClean="0"/>
              <a:t>This same updated information must not be sent back through this interface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Since the information has come from the sending one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348038" y="569913"/>
            <a:ext cx="25193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Split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H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orizon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5" y="1476375"/>
            <a:ext cx="7573963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57200" y="4705350"/>
            <a:ext cx="82296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200"/>
              <a:t>B receives information about Net1 and Net2 through its left interface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200"/>
              <a:t>This information is updated and passed on through the right interface but not to the left</a:t>
            </a:r>
            <a:endParaRPr lang="zh-TW" altLang="en-US" sz="22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Split Horizon (Cont.)</a:t>
            </a:r>
            <a:endParaRPr lang="zh-TW" altLang="en-US" smtClean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Thus, in the figure of two-node instability</a:t>
            </a:r>
          </a:p>
          <a:p>
            <a:pPr lvl="1" eaLnBrk="1" hangingPunct="1"/>
            <a:r>
              <a:rPr lang="en-US" altLang="zh-TW" sz="2400" smtClean="0"/>
              <a:t>Node B eliminates the last line of its routing table before it sends to A</a:t>
            </a:r>
          </a:p>
          <a:p>
            <a:pPr lvl="2" eaLnBrk="1" hangingPunct="1"/>
            <a:r>
              <a:rPr lang="en-US" altLang="zh-TW" sz="2000" smtClean="0"/>
              <a:t>Node A then keeps the value of infinity as the distance to X</a:t>
            </a:r>
          </a:p>
          <a:p>
            <a:pPr lvl="1" eaLnBrk="1" hangingPunct="1"/>
            <a:r>
              <a:rPr lang="en-US" altLang="zh-TW" sz="2400" smtClean="0"/>
              <a:t>Later when A sends its routing table to B</a:t>
            </a:r>
          </a:p>
          <a:p>
            <a:pPr lvl="2" eaLnBrk="1" hangingPunct="1"/>
            <a:r>
              <a:rPr lang="en-US" altLang="zh-TW" sz="2000" smtClean="0"/>
              <a:t>B then correct its routing table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The system becomes stable </a:t>
            </a:r>
            <a:r>
              <a:rPr lang="en-US" altLang="zh-TW" sz="2800" b="1" i="1" smtClean="0">
                <a:solidFill>
                  <a:srgbClr val="FF3300"/>
                </a:solidFill>
              </a:rPr>
              <a:t>after the first update</a:t>
            </a:r>
          </a:p>
          <a:p>
            <a:pPr lvl="1" eaLnBrk="1" hangingPunct="1"/>
            <a:r>
              <a:rPr lang="en-US" altLang="zh-TW" sz="2400" smtClean="0"/>
              <a:t>Both node A and B know that X is not reachable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Split Horizon and Poison Reverse</a:t>
            </a:r>
            <a:endParaRPr lang="zh-TW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Drawback of split horizon</a:t>
            </a:r>
          </a:p>
          <a:p>
            <a:pPr lvl="1" eaLnBrk="1" hangingPunct="1"/>
            <a:r>
              <a:rPr lang="en-US" altLang="zh-TW" smtClean="0"/>
              <a:t>Distance vector uses a timer</a:t>
            </a:r>
          </a:p>
          <a:p>
            <a:pPr lvl="2" eaLnBrk="1" hangingPunct="1"/>
            <a:r>
              <a:rPr lang="en-US" altLang="zh-TW" smtClean="0"/>
              <a:t>If there is no news about a route within the time duration</a:t>
            </a:r>
          </a:p>
          <a:p>
            <a:pPr lvl="2" eaLnBrk="1" hangingPunct="1"/>
            <a:r>
              <a:rPr lang="en-US" altLang="zh-TW" smtClean="0"/>
              <a:t>Delete the route</a:t>
            </a:r>
          </a:p>
          <a:p>
            <a:pPr lvl="1" eaLnBrk="1" hangingPunct="1"/>
            <a:r>
              <a:rPr lang="en-US" altLang="zh-TW" smtClean="0"/>
              <a:t>Since Node B eliminates the route to X</a:t>
            </a:r>
          </a:p>
          <a:p>
            <a:pPr lvl="2" eaLnBrk="1" hangingPunct="1"/>
            <a:r>
              <a:rPr lang="en-US" altLang="zh-TW" smtClean="0"/>
              <a:t>Node A cannot decide it is due to split horizon or because B has not received any news about X recently</a:t>
            </a:r>
          </a:p>
          <a:p>
            <a:pPr eaLnBrk="1" hangingPunct="1"/>
            <a:r>
              <a:rPr lang="en-US" altLang="zh-TW" smtClean="0"/>
              <a:t>Solution: Split Horizon and Poison Reverse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87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An internet is a combination of networks connected by routers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pass a packet from source to destination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Which of the available pathways is the optimum pathway ?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Depends on the 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3300"/>
                </a:solidFill>
              </a:rPr>
              <a:t>Metric</a:t>
            </a:r>
            <a:r>
              <a:rPr lang="en-US" altLang="zh-TW" sz="2400" smtClean="0"/>
              <a:t>: a cost assigned for passing through a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 router should choose the route with the smallest metric	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Split Horizon and Poison Reverse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variation of split horizons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Information received is used to update routing table and then passed out to </a:t>
            </a:r>
            <a:r>
              <a:rPr lang="en-US" altLang="zh-TW" sz="2800" b="1" i="1" smtClean="0">
                <a:solidFill>
                  <a:srgbClr val="FF3300"/>
                </a:solidFill>
              </a:rPr>
              <a:t>all</a:t>
            </a:r>
            <a:r>
              <a:rPr lang="en-US" altLang="zh-TW" sz="2800" smtClean="0"/>
              <a:t>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However, a table entry is set to a metric of </a:t>
            </a:r>
            <a:r>
              <a:rPr lang="en-US" altLang="zh-TW" sz="2800" b="1" i="1" smtClean="0">
                <a:solidFill>
                  <a:srgbClr val="FF3300"/>
                </a:solidFill>
              </a:rPr>
              <a:t>infinity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as it</a:t>
            </a:r>
            <a:r>
              <a:rPr lang="en-US" altLang="zh-TW" sz="2800" i="1" smtClean="0">
                <a:latin typeface="Arial" charset="0"/>
              </a:rPr>
              <a:t>’</a:t>
            </a:r>
            <a:r>
              <a:rPr lang="en-US" altLang="zh-TW" sz="2800" i="1" smtClean="0"/>
              <a:t>s 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come through and goes out interface are the same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Router B has received information about Net1 and Net2 through its left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Thus, it sends information out about Net1 and Net2 with a metric of 16 to its left interface (assume 16 is infinity)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884363" y="774700"/>
            <a:ext cx="6008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chemeClr val="tx2"/>
                </a:solidFill>
              </a:rPr>
              <a:t>Split Horizon and Poison Reverse</a:t>
            </a:r>
            <a:endParaRPr lang="en-US" altLang="en-US" sz="3200" b="1">
              <a:solidFill>
                <a:schemeClr val="tx2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5" y="2247900"/>
            <a:ext cx="7573963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Three-Node Instability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45500" cy="4302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Split Horizon and Poison Reverse cannot solve three-node instability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1. A detects X is not reachable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Sends a packet to B and 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2. B updates its table but the packet to C is lost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3. After a while, C sends to B its routing table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B is fooled and updates its routing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5. B sends its routing table to 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A is fooled and updates its routing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6. A then sends its routing table to C, then C to B, and B to A, and so…..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7. The loop continues until the cost reach infinity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0"/>
            <a:ext cx="8229600" cy="892175"/>
          </a:xfrm>
        </p:spPr>
        <p:txBody>
          <a:bodyPr anchor="b"/>
          <a:lstStyle/>
          <a:p>
            <a:r>
              <a:rPr kumimoji="0" lang="en-US" altLang="en-US" b="1" i="1">
                <a:solidFill>
                  <a:schemeClr val="tx1"/>
                </a:solidFill>
              </a:rPr>
              <a:t>Three-</a:t>
            </a:r>
            <a:r>
              <a:rPr kumimoji="0" lang="en-US" altLang="zh-TW" b="1" i="1">
                <a:solidFill>
                  <a:schemeClr val="tx1"/>
                </a:solidFill>
              </a:rPr>
              <a:t>N</a:t>
            </a:r>
            <a:r>
              <a:rPr kumimoji="0" lang="en-US" altLang="en-US" b="1" i="1">
                <a:solidFill>
                  <a:schemeClr val="tx1"/>
                </a:solidFill>
              </a:rPr>
              <a:t>ode </a:t>
            </a:r>
            <a:r>
              <a:rPr kumimoji="0" lang="en-US" altLang="zh-TW" b="1" i="1">
                <a:solidFill>
                  <a:schemeClr val="tx1"/>
                </a:solidFill>
              </a:rPr>
              <a:t>I</a:t>
            </a:r>
            <a:r>
              <a:rPr kumimoji="0" lang="en-US" altLang="en-US" b="1" i="1">
                <a:solidFill>
                  <a:schemeClr val="tx1"/>
                </a:solidFill>
              </a:rPr>
              <a:t>nstability</a:t>
            </a:r>
            <a:endParaRPr kumimoji="0" lang="zh-TW" altLang="en-US" b="1" i="1">
              <a:solidFill>
                <a:schemeClr val="tx1"/>
              </a:solidFill>
            </a:endParaRPr>
          </a:p>
        </p:txBody>
      </p:sp>
      <p:grpSp>
        <p:nvGrpSpPr>
          <p:cNvPr id="228355" name="Group 3"/>
          <p:cNvGrpSpPr>
            <a:grpSpLocks/>
          </p:cNvGrpSpPr>
          <p:nvPr/>
        </p:nvGrpSpPr>
        <p:grpSpPr bwMode="auto">
          <a:xfrm>
            <a:off x="1238250" y="1079500"/>
            <a:ext cx="6172200" cy="5527675"/>
            <a:chOff x="672" y="432"/>
            <a:chExt cx="3888" cy="3792"/>
          </a:xfrm>
        </p:grpSpPr>
        <p:pic>
          <p:nvPicPr>
            <p:cNvPr id="22835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2" y="432"/>
              <a:ext cx="267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835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91" y="1423"/>
              <a:ext cx="2701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835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87" y="2415"/>
              <a:ext cx="2689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8359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65" y="3407"/>
              <a:ext cx="2695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B3B-5E6F-40F6-90BD-6CC705191867}" type="slidenum">
              <a:rPr lang="zh-TW" altLang="en-US" smtClean="0"/>
              <a:pPr/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Intra- and Inter-Domain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Distance Vector Routing</a:t>
            </a:r>
          </a:p>
          <a:p>
            <a:pPr>
              <a:lnSpc>
                <a:spcPct val="90000"/>
              </a:lnSpc>
            </a:pPr>
            <a:r>
              <a:rPr lang="en-US" altLang="zh-TW" b="1" smtClean="0">
                <a:solidFill>
                  <a:srgbClr val="FF3300"/>
                </a:solidFill>
              </a:rPr>
              <a:t>RIP (Skip!)</a:t>
            </a:r>
          </a:p>
          <a:p>
            <a:pPr>
              <a:lnSpc>
                <a:spcPct val="90000"/>
              </a:lnSpc>
            </a:pPr>
            <a:r>
              <a:rPr lang="en-US" altLang="zh-TW" b="1" smtClean="0">
                <a:solidFill>
                  <a:srgbClr val="FF3300"/>
                </a:solidFill>
              </a:rPr>
              <a:t>Link State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OSPF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Path Vector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BGP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Concept of Link State Routing</a:t>
            </a:r>
            <a:endParaRPr lang="zh-TW" altLang="en-US" smtClean="0"/>
          </a:p>
        </p:txBody>
      </p:sp>
      <p:pic>
        <p:nvPicPr>
          <p:cNvPr id="22938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138363"/>
            <a:ext cx="8016875" cy="424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534B3-47AB-4B0C-9F25-CF93B98BC578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 State Routing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above Figure</a:t>
            </a:r>
          </a:p>
          <a:p>
            <a:pPr lvl="1" eaLnBrk="1" hangingPunct="1"/>
            <a:r>
              <a:rPr lang="en-US" altLang="zh-TW" smtClean="0"/>
              <a:t>Each node uses the same topology to create a routing table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But the routing table for each node is unique</a:t>
            </a:r>
          </a:p>
          <a:p>
            <a:pPr lvl="2" eaLnBrk="1" hangingPunct="1"/>
            <a:r>
              <a:rPr lang="en-US" altLang="zh-TW" smtClean="0"/>
              <a:t>Like a city map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 State Routing</a:t>
            </a:r>
            <a:endParaRPr lang="zh-TW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Assumption of link state routing</a:t>
            </a:r>
          </a:p>
          <a:p>
            <a:pPr lvl="1" eaLnBrk="1" hangingPunct="1"/>
            <a:r>
              <a:rPr lang="en-US" altLang="zh-TW" dirty="0" smtClean="0"/>
              <a:t>Although the global topology knowledge is not clear and each node has partial knowledge</a:t>
            </a:r>
          </a:p>
          <a:p>
            <a:pPr lvl="2" eaLnBrk="1" hangingPunct="1"/>
            <a:r>
              <a:rPr lang="en-US" altLang="zh-TW" dirty="0" smtClean="0"/>
              <a:t>It knows the state (type, condition, cost) of its link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However, the whole topology can be compiled from the partial knowledge of each node</a:t>
            </a:r>
          </a:p>
          <a:p>
            <a:pPr lvl="2" eaLnBrk="1" hangingPunct="1"/>
            <a:r>
              <a:rPr lang="en-US" altLang="zh-TW" dirty="0" smtClean="0"/>
              <a:t>See the next Figure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23963" y="466725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en-US" sz="3200" b="1" i="1"/>
              <a:t>Link </a:t>
            </a:r>
            <a:r>
              <a:rPr kumimoji="0" lang="en-US" altLang="zh-TW" sz="3200" b="1" i="1"/>
              <a:t>S</a:t>
            </a:r>
            <a:r>
              <a:rPr kumimoji="0" lang="en-US" altLang="en-US" sz="3200" b="1" i="1"/>
              <a:t>tate </a:t>
            </a:r>
            <a:r>
              <a:rPr kumimoji="0" lang="en-US" altLang="zh-TW" sz="3200" b="1" i="1"/>
              <a:t>K</a:t>
            </a:r>
            <a:r>
              <a:rPr kumimoji="0" lang="en-US" altLang="en-US" sz="3200" b="1" i="1"/>
              <a:t>nowledge</a:t>
            </a:r>
          </a:p>
        </p:txBody>
      </p:sp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225" y="1425575"/>
            <a:ext cx="8154988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7" name="Rectangle 12"/>
          <p:cNvSpPr>
            <a:spLocks noChangeArrowheads="1"/>
          </p:cNvSpPr>
          <p:nvPr/>
        </p:nvSpPr>
        <p:spPr bwMode="auto">
          <a:xfrm>
            <a:off x="458788" y="4648200"/>
            <a:ext cx="82296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400"/>
              <a:t>Each node has a partial knowledge of the network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400"/>
              <a:t>There is an overlap in the knowledge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400"/>
              <a:t>The overlap guarantees the creation of a common topology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000"/>
              <a:t>A picture of the whole domain for each node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Building Routing Tables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Four sets of actions in link state routing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Creation </a:t>
            </a:r>
            <a:r>
              <a:rPr lang="en-US" altLang="zh-TW" smtClean="0"/>
              <a:t>of the states of the links by each node</a:t>
            </a:r>
          </a:p>
          <a:p>
            <a:pPr lvl="2" eaLnBrk="1" hangingPunct="1"/>
            <a:r>
              <a:rPr lang="en-US" altLang="zh-TW" smtClean="0"/>
              <a:t>Called the </a:t>
            </a:r>
            <a:r>
              <a:rPr lang="en-US" altLang="zh-TW" b="1" i="1" smtClean="0">
                <a:solidFill>
                  <a:srgbClr val="FF3300"/>
                </a:solidFill>
              </a:rPr>
              <a:t>link state packet</a:t>
            </a:r>
            <a:r>
              <a:rPr lang="en-US" altLang="zh-TW" smtClean="0"/>
              <a:t> or </a:t>
            </a:r>
            <a:r>
              <a:rPr lang="en-US" altLang="zh-TW" b="1" i="1" smtClean="0">
                <a:solidFill>
                  <a:srgbClr val="FF3300"/>
                </a:solidFill>
              </a:rPr>
              <a:t>LSP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Dissemination</a:t>
            </a:r>
            <a:r>
              <a:rPr lang="en-US" altLang="zh-TW" smtClean="0"/>
              <a:t> of LSPs to every other router, called </a:t>
            </a:r>
            <a:r>
              <a:rPr lang="en-US" altLang="zh-TW" b="1" i="1" smtClean="0">
                <a:solidFill>
                  <a:srgbClr val="FF3300"/>
                </a:solidFill>
              </a:rPr>
              <a:t>flooding</a:t>
            </a:r>
            <a:r>
              <a:rPr lang="en-US" altLang="zh-TW" smtClean="0"/>
              <a:t>, in an efficient and reliable way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Formation</a:t>
            </a:r>
            <a:r>
              <a:rPr lang="en-US" altLang="zh-TW" smtClean="0"/>
              <a:t> of a shorten path tree for each node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Calculation</a:t>
            </a:r>
            <a:r>
              <a:rPr lang="en-US" altLang="zh-TW" smtClean="0"/>
              <a:t> of a routing table based on the shortest path tree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 (Cont.)</a:t>
            </a:r>
            <a:endParaRPr lang="zh-TW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metric assigned to each network depends on the type of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RIP (Routing Information Protocol)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Treat each network as equal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The cost of passing through each network is the same: one hop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Open Shortest Path First (OSPF)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Allow administrator to assign a cost for passing through a network based on the </a:t>
            </a:r>
            <a:r>
              <a:rPr lang="en-US" altLang="zh-TW" sz="2000" i="1" smtClean="0">
                <a:solidFill>
                  <a:srgbClr val="FF3300"/>
                </a:solidFill>
              </a:rPr>
              <a:t>type of service</a:t>
            </a:r>
            <a:r>
              <a:rPr lang="en-US" altLang="zh-TW" sz="2000" smtClean="0"/>
              <a:t> required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For example, maximum throughput or minimum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Border Gateway Protocol (BGP)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The criterion is the policy, which can be set by the administrator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Creation of Link State Packet (LSP)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Assume a LSP carries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smtClean="0"/>
              <a:t>The node 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smtClean="0"/>
              <a:t>The list of links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Both are needed to make the topology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smtClean="0"/>
              <a:t>A sequence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Distinguishes new LSPs from old 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smtClean="0"/>
              <a:t>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Prevent old LSPs from remaining in the domain for a long time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Creation of Link State Packet (LSP)</a:t>
            </a:r>
            <a:endParaRPr lang="zh-TW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LSP are generated on two occasions</a:t>
            </a:r>
          </a:p>
          <a:p>
            <a:pPr lvl="1" eaLnBrk="1" hangingPunct="1"/>
            <a:r>
              <a:rPr lang="en-US" altLang="zh-TW" smtClean="0"/>
              <a:t>When there is a </a:t>
            </a:r>
            <a:r>
              <a:rPr lang="en-US" altLang="zh-TW" b="1" i="1" smtClean="0">
                <a:solidFill>
                  <a:srgbClr val="FF3300"/>
                </a:solidFill>
              </a:rPr>
              <a:t>change </a:t>
            </a:r>
            <a:r>
              <a:rPr lang="en-US" altLang="zh-TW" smtClean="0"/>
              <a:t>in the topology of the domain</a:t>
            </a:r>
          </a:p>
          <a:p>
            <a:pPr lvl="2" eaLnBrk="1" hangingPunct="1"/>
            <a:r>
              <a:rPr lang="en-US" altLang="zh-TW" smtClean="0"/>
              <a:t>Quickly inform any node to update its topology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On a </a:t>
            </a:r>
            <a:r>
              <a:rPr lang="en-US" altLang="zh-TW" b="1" i="1" smtClean="0">
                <a:solidFill>
                  <a:srgbClr val="FF3300"/>
                </a:solidFill>
              </a:rPr>
              <a:t>periodic</a:t>
            </a:r>
            <a:r>
              <a:rPr lang="en-US" altLang="zh-TW" smtClean="0"/>
              <a:t> basis</a:t>
            </a:r>
          </a:p>
          <a:p>
            <a:pPr lvl="2" eaLnBrk="1" hangingPunct="1"/>
            <a:r>
              <a:rPr lang="en-US" altLang="zh-TW" smtClean="0"/>
              <a:t>The period is much longer compared to the distance vector routing</a:t>
            </a:r>
          </a:p>
          <a:p>
            <a:pPr lvl="2" eaLnBrk="1" hangingPunct="1"/>
            <a:r>
              <a:rPr lang="en-US" altLang="zh-TW" smtClean="0"/>
              <a:t>60 minutes or 2 hours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Flooding of LSPs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Flooding: the LSP must be disseminated to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all other nodes </a:t>
            </a:r>
            <a:r>
              <a:rPr lang="en-US" altLang="zh-TW" sz="2400" dirty="0" smtClean="0"/>
              <a:t>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Not only to its neighbors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 creating node sends a copy of the LSP out of each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All receiving nodes compare the incoming one with the copy it may already have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If the newly LSP is older than the one it has by checking sequence number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Discard the LSP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Else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Discard the old LSP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Sends a copy of it out of each interface except the incoming one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Formation of Shortest Path Tree: Dijkstra Algorithm</a:t>
            </a:r>
          </a:p>
        </p:txBody>
      </p:sp>
      <p:pic>
        <p:nvPicPr>
          <p:cNvPr id="7065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1882775"/>
            <a:ext cx="5576888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b="1">
                <a:solidFill>
                  <a:srgbClr val="0000FF"/>
                </a:solidFill>
              </a:rPr>
              <a:t>Figure 14.18</a:t>
            </a:r>
            <a:r>
              <a:rPr kumimoji="0" lang="en-US" altLang="en-US" b="1">
                <a:solidFill>
                  <a:schemeClr val="accent2"/>
                </a:solidFill>
              </a:rPr>
              <a:t>    </a:t>
            </a:r>
            <a:r>
              <a:rPr kumimoji="0" lang="en-US" altLang="en-US" b="1" i="1"/>
              <a:t>Example of formation of shortest path tree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pic>
        <p:nvPicPr>
          <p:cNvPr id="716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685800"/>
            <a:ext cx="7602538" cy="602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Calculation of Routing Table from Shortest Path Tree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8890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2641600"/>
            <a:ext cx="5694363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Intra- and Inter-Domain Routing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Distance Vector Routing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RIP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Link State Routing</a:t>
            </a:r>
          </a:p>
          <a:p>
            <a:pPr>
              <a:lnSpc>
                <a:spcPct val="90000"/>
              </a:lnSpc>
            </a:pPr>
            <a:r>
              <a:rPr lang="en-US" altLang="zh-TW" b="1" smtClean="0">
                <a:solidFill>
                  <a:srgbClr val="FF3300"/>
                </a:solidFill>
              </a:rPr>
              <a:t>OSPF (Skip!)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Path Vector Routing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BGP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Areas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OSPF divides an autonomous system into </a:t>
            </a:r>
            <a:r>
              <a:rPr lang="en-US" altLang="zh-TW" sz="2800" i="1" smtClean="0"/>
              <a:t>areas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To handle routing efficiently and in a timely manner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collection of networks, hosts, and routers all contained within an autonomous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Thus, an autonomous system can be divided into many different areas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All networks inside an area must be connected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Areas (Cont.)</a:t>
            </a:r>
            <a:endParaRPr lang="zh-TW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Routers inside an area </a:t>
            </a:r>
            <a:r>
              <a:rPr lang="en-US" altLang="zh-TW" i="1" smtClean="0"/>
              <a:t>flood the area</a:t>
            </a:r>
            <a:r>
              <a:rPr lang="en-US" altLang="zh-TW" smtClean="0"/>
              <a:t> with </a:t>
            </a:r>
            <a:r>
              <a:rPr lang="en-US" altLang="zh-TW" i="1" smtClean="0"/>
              <a:t>routing information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At the border of an area, special routers called </a:t>
            </a:r>
            <a:r>
              <a:rPr lang="en-US" altLang="zh-TW" i="1" smtClean="0">
                <a:solidFill>
                  <a:srgbClr val="FF3300"/>
                </a:solidFill>
              </a:rPr>
              <a:t>area border routers</a:t>
            </a:r>
          </a:p>
          <a:p>
            <a:pPr lvl="1" eaLnBrk="1" hangingPunct="1"/>
            <a:r>
              <a:rPr lang="en-US" altLang="zh-TW" smtClean="0"/>
              <a:t>Summarize the information about the area and sent it to other areas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Areas (Cont.)</a:t>
            </a:r>
            <a:endParaRPr lang="zh-TW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Among the area inside an autonomous system is a </a:t>
            </a:r>
            <a:r>
              <a:rPr lang="en-US" altLang="zh-TW" i="1" smtClean="0"/>
              <a:t>special area</a:t>
            </a:r>
            <a:r>
              <a:rPr lang="en-US" altLang="zh-TW" smtClean="0"/>
              <a:t> called </a:t>
            </a:r>
            <a:r>
              <a:rPr lang="en-US" altLang="zh-TW" i="1" smtClean="0">
                <a:solidFill>
                  <a:srgbClr val="FF3300"/>
                </a:solidFill>
              </a:rPr>
              <a:t>backbone</a:t>
            </a:r>
          </a:p>
          <a:p>
            <a:pPr lvl="1" eaLnBrk="1" hangingPunct="1"/>
            <a:r>
              <a:rPr lang="en-US" altLang="zh-TW" smtClean="0"/>
              <a:t>All of the areas inside an AS must be connected to the backbone</a:t>
            </a:r>
          </a:p>
          <a:p>
            <a:pPr eaLnBrk="1" hangingPunct="1"/>
            <a:r>
              <a:rPr lang="en-US" altLang="zh-TW" smtClean="0"/>
              <a:t>The routers inside the backbone are called the </a:t>
            </a:r>
            <a:r>
              <a:rPr lang="en-US" altLang="zh-TW" i="1" smtClean="0">
                <a:solidFill>
                  <a:srgbClr val="FF3300"/>
                </a:solidFill>
              </a:rPr>
              <a:t>backbone routers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i="1" smtClean="0"/>
              <a:t>backbone router</a:t>
            </a:r>
            <a:r>
              <a:rPr lang="en-US" altLang="zh-TW" smtClean="0"/>
              <a:t> can also be an </a:t>
            </a:r>
            <a:r>
              <a:rPr lang="en-US" altLang="zh-TW" i="1" smtClean="0"/>
              <a:t>area border router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 (Cont.)</a:t>
            </a:r>
            <a:endParaRPr lang="zh-TW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Routing table can be </a:t>
            </a:r>
            <a:r>
              <a:rPr lang="en-US" altLang="zh-TW" i="1" smtClean="0"/>
              <a:t>static</a:t>
            </a:r>
            <a:r>
              <a:rPr lang="en-US" altLang="zh-TW" smtClean="0"/>
              <a:t> or </a:t>
            </a:r>
            <a:r>
              <a:rPr lang="en-US" altLang="zh-TW" i="1" smtClean="0"/>
              <a:t>dynamic</a:t>
            </a:r>
          </a:p>
          <a:p>
            <a:pPr lvl="1" eaLnBrk="1" hangingPunct="1"/>
            <a:r>
              <a:rPr lang="en-US" altLang="zh-TW" smtClean="0"/>
              <a:t>An internet needs dynamic routing tables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Dynamic routing table is achieved by the routing protocols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Areas (Cont.)</a:t>
            </a:r>
            <a:endParaRPr lang="zh-TW" alt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If the connectivity between a backbone and an area is broken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i="1" smtClean="0">
                <a:solidFill>
                  <a:srgbClr val="FF3300"/>
                </a:solidFill>
              </a:rPr>
              <a:t>virtual link</a:t>
            </a:r>
            <a:r>
              <a:rPr lang="en-US" altLang="zh-TW" smtClean="0"/>
              <a:t> must be created by the administration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Each area has an </a:t>
            </a:r>
            <a:r>
              <a:rPr lang="en-US" altLang="zh-TW" i="1" smtClean="0">
                <a:solidFill>
                  <a:srgbClr val="FF3300"/>
                </a:solidFill>
              </a:rPr>
              <a:t>area identification</a:t>
            </a:r>
          </a:p>
          <a:p>
            <a:pPr lvl="1" eaLnBrk="1" hangingPunct="1"/>
            <a:r>
              <a:rPr lang="en-US" altLang="zh-TW" smtClean="0"/>
              <a:t>The area identification of the backbone is zero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00200" y="747713"/>
            <a:ext cx="582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Areas in an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A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utonomous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S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ystem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8" y="1985963"/>
            <a:ext cx="845502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Metrics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OSPF allows the administrator to assign a cost, called the </a:t>
            </a:r>
            <a:r>
              <a:rPr lang="en-US" altLang="zh-TW" i="1" smtClean="0">
                <a:solidFill>
                  <a:srgbClr val="FF3300"/>
                </a:solidFill>
              </a:rPr>
              <a:t>metric</a:t>
            </a:r>
            <a:r>
              <a:rPr lang="en-US" altLang="zh-TW" smtClean="0"/>
              <a:t>, to each route</a:t>
            </a:r>
          </a:p>
          <a:p>
            <a:pPr eaLnBrk="1" hangingPunct="1"/>
            <a:r>
              <a:rPr lang="en-US" altLang="zh-TW" smtClean="0"/>
              <a:t>Metric can be based on a type of service</a:t>
            </a:r>
          </a:p>
          <a:p>
            <a:pPr lvl="1" eaLnBrk="1" hangingPunct="1"/>
            <a:r>
              <a:rPr lang="en-US" altLang="zh-TW" smtClean="0"/>
              <a:t>Minimum delay</a:t>
            </a:r>
          </a:p>
          <a:p>
            <a:pPr lvl="1" eaLnBrk="1" hangingPunct="1"/>
            <a:r>
              <a:rPr lang="en-US" altLang="zh-TW" smtClean="0"/>
              <a:t>Maximum throughput</a:t>
            </a:r>
          </a:p>
          <a:p>
            <a:pPr eaLnBrk="1" hangingPunct="1"/>
            <a:r>
              <a:rPr lang="en-US" altLang="zh-TW" smtClean="0"/>
              <a:t>A router can have multiple routing tables</a:t>
            </a:r>
          </a:p>
          <a:p>
            <a:pPr lvl="1" eaLnBrk="1" hangingPunct="1"/>
            <a:r>
              <a:rPr lang="en-US" altLang="zh-TW" smtClean="0"/>
              <a:t>Each based on a different type of service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Types of Links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OSPF, a connection is called a </a:t>
            </a:r>
            <a:r>
              <a:rPr lang="en-US" altLang="zh-TW" i="1" smtClean="0">
                <a:solidFill>
                  <a:srgbClr val="FF3300"/>
                </a:solidFill>
              </a:rPr>
              <a:t>link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Four types of links</a:t>
            </a:r>
          </a:p>
          <a:p>
            <a:pPr lvl="1" eaLnBrk="1" hangingPunct="1"/>
            <a:r>
              <a:rPr lang="en-US" altLang="zh-TW" smtClean="0"/>
              <a:t>Point-to-point</a:t>
            </a:r>
          </a:p>
          <a:p>
            <a:pPr lvl="1" eaLnBrk="1" hangingPunct="1"/>
            <a:r>
              <a:rPr lang="en-US" altLang="zh-TW" smtClean="0"/>
              <a:t>Transient</a:t>
            </a:r>
          </a:p>
          <a:p>
            <a:pPr lvl="1" eaLnBrk="1" hangingPunct="1"/>
            <a:r>
              <a:rPr lang="en-US" altLang="zh-TW" smtClean="0"/>
              <a:t>Stub</a:t>
            </a:r>
          </a:p>
          <a:p>
            <a:pPr lvl="1" eaLnBrk="1" hangingPunct="1"/>
            <a:r>
              <a:rPr lang="en-US" altLang="zh-TW" smtClean="0"/>
              <a:t>Virtual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0" y="747713"/>
            <a:ext cx="2759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Types of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L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inks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8192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2420938"/>
            <a:ext cx="6672262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Point-to-Point Link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Connect two routers without any other host or router in these two routers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Telephone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T-line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Graphically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routers are represented by</a:t>
            </a:r>
            <a:r>
              <a:rPr lang="en-US" altLang="zh-TW" sz="2400" i="1" smtClean="0"/>
              <a:t>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link is represented by a </a:t>
            </a:r>
            <a:r>
              <a:rPr lang="en-US" altLang="zh-TW" sz="2400" i="1" smtClean="0"/>
              <a:t>bidirectional edge</a:t>
            </a:r>
            <a:r>
              <a:rPr lang="en-US" altLang="zh-TW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</a:t>
            </a:r>
            <a:r>
              <a:rPr lang="en-US" altLang="zh-TW" sz="2800" i="1" smtClean="0"/>
              <a:t>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Usually the same at the two ends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801938" y="706438"/>
            <a:ext cx="3576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Point-to-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P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oint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L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ink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343150" y="2209800"/>
            <a:ext cx="4497388" cy="3733800"/>
            <a:chOff x="1295" y="1008"/>
            <a:chExt cx="2833" cy="2352"/>
          </a:xfrm>
        </p:grpSpPr>
        <p:pic>
          <p:nvPicPr>
            <p:cNvPr id="83977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" y="1008"/>
              <a:ext cx="2833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978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4" y="2532"/>
              <a:ext cx="1882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Transient Link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network with several routers attached to it</a:t>
            </a:r>
          </a:p>
          <a:p>
            <a:pPr lvl="1" eaLnBrk="1" hangingPunct="1"/>
            <a:r>
              <a:rPr lang="en-US" altLang="zh-TW" smtClean="0"/>
              <a:t>Data can enter through any of the routers and leave through any router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Example</a:t>
            </a:r>
          </a:p>
          <a:p>
            <a:pPr lvl="1" eaLnBrk="1" hangingPunct="1"/>
            <a:r>
              <a:rPr lang="en-US" altLang="zh-TW" smtClean="0"/>
              <a:t>All LANs and some WANs with two or more routers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Transient Link (Cont.)</a:t>
            </a:r>
            <a:endParaRPr lang="zh-TW" alt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49775"/>
          </a:xfrm>
        </p:spPr>
        <p:txBody>
          <a:bodyPr/>
          <a:lstStyle/>
          <a:p>
            <a:pPr eaLnBrk="1" hangingPunct="1"/>
            <a:r>
              <a:rPr lang="en-US" altLang="zh-TW" smtClean="0"/>
              <a:t>Graphically representation</a:t>
            </a:r>
          </a:p>
          <a:p>
            <a:pPr lvl="1" eaLnBrk="1" hangingPunct="1"/>
            <a:r>
              <a:rPr lang="en-US" altLang="zh-TW" smtClean="0"/>
              <a:t>Figure b in the next slide. However, it is</a:t>
            </a:r>
          </a:p>
          <a:p>
            <a:pPr lvl="2" eaLnBrk="1" hangingPunct="1"/>
            <a:r>
              <a:rPr lang="en-US" altLang="zh-TW" b="1" smtClean="0"/>
              <a:t>Not efficient</a:t>
            </a:r>
            <a:r>
              <a:rPr lang="en-US" altLang="zh-TW" smtClean="0"/>
              <a:t>: each router need to advertise the neighborhood of four other routers</a:t>
            </a:r>
          </a:p>
          <a:p>
            <a:pPr lvl="3" eaLnBrk="1" hangingPunct="1"/>
            <a:r>
              <a:rPr lang="en-US" altLang="zh-TW" smtClean="0"/>
              <a:t>For a total of 20 advertisement</a:t>
            </a:r>
          </a:p>
          <a:p>
            <a:pPr lvl="2" eaLnBrk="1" hangingPunct="1"/>
            <a:r>
              <a:rPr lang="en-US" altLang="zh-TW" b="1" smtClean="0"/>
              <a:t>Not realistic: </a:t>
            </a:r>
            <a:r>
              <a:rPr lang="en-US" altLang="zh-TW" smtClean="0"/>
              <a:t>there is no single network (link) between each pair of routers</a:t>
            </a:r>
          </a:p>
          <a:p>
            <a:pPr lvl="3" eaLnBrk="1" hangingPunct="1"/>
            <a:r>
              <a:rPr lang="en-US" altLang="zh-TW" smtClean="0"/>
              <a:t>There should be only one network that serves as a crossroad between all five routers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Transient Link (Cont.)</a:t>
            </a:r>
            <a:endParaRPr lang="zh-TW" alt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Reality: each router should be connected to every router </a:t>
            </a:r>
            <a:r>
              <a:rPr lang="en-US" altLang="zh-TW" sz="2800" i="1" smtClean="0">
                <a:solidFill>
                  <a:srgbClr val="FF3300"/>
                </a:solidFill>
              </a:rPr>
              <a:t>through one single network</a:t>
            </a:r>
          </a:p>
          <a:p>
            <a:pPr lvl="1" eaLnBrk="1" hangingPunct="1"/>
            <a:r>
              <a:rPr lang="en-US" altLang="zh-TW" sz="2400" smtClean="0"/>
              <a:t>The network is represented by a node</a:t>
            </a:r>
          </a:p>
          <a:p>
            <a:pPr lvl="1" eaLnBrk="1" hangingPunct="1"/>
            <a:r>
              <a:rPr lang="en-US" altLang="zh-TW" sz="2400" smtClean="0"/>
              <a:t>However, network is not a machine</a:t>
            </a:r>
          </a:p>
          <a:p>
            <a:pPr lvl="2" eaLnBrk="1" hangingPunct="1"/>
            <a:r>
              <a:rPr lang="en-US" altLang="zh-TW" sz="2000" smtClean="0"/>
              <a:t>Cannot function as a router</a:t>
            </a:r>
          </a:p>
          <a:p>
            <a:pPr eaLnBrk="1" hangingPunct="1"/>
            <a:r>
              <a:rPr lang="en-US" altLang="zh-TW" sz="2800" smtClean="0"/>
              <a:t>Solution: one of the routers acts as a single network</a:t>
            </a:r>
          </a:p>
          <a:p>
            <a:pPr lvl="1" eaLnBrk="1" hangingPunct="1"/>
            <a:r>
              <a:rPr lang="en-US" altLang="zh-TW" sz="2400" smtClean="0"/>
              <a:t>This router has a dual purpose: a </a:t>
            </a:r>
            <a:r>
              <a:rPr lang="en-US" altLang="zh-TW" sz="2400" i="1" smtClean="0"/>
              <a:t>true router</a:t>
            </a:r>
            <a:r>
              <a:rPr lang="en-US" altLang="zh-TW" sz="2400" smtClean="0"/>
              <a:t> and a </a:t>
            </a:r>
            <a:r>
              <a:rPr lang="en-US" altLang="zh-TW" sz="2400" i="1" smtClean="0"/>
              <a:t>designated router</a:t>
            </a:r>
          </a:p>
          <a:p>
            <a:pPr lvl="2" eaLnBrk="1" hangingPunct="1"/>
            <a:r>
              <a:rPr lang="en-US" altLang="zh-TW" sz="2000" smtClean="0"/>
              <a:t>The link is represented as a </a:t>
            </a:r>
            <a:r>
              <a:rPr lang="en-US" altLang="zh-TW" sz="2000" i="1" smtClean="0"/>
              <a:t>bidirectional edge</a:t>
            </a:r>
          </a:p>
          <a:p>
            <a:pPr lvl="2" eaLnBrk="1" hangingPunct="1"/>
            <a:r>
              <a:rPr lang="en-US" altLang="zh-TW" sz="2000" smtClean="0"/>
              <a:t>Figure c in the next slide</a:t>
            </a:r>
            <a:endParaRPr lang="zh-TW" altLang="en-US" sz="20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zh-TW" b="1" smtClean="0">
                <a:solidFill>
                  <a:srgbClr val="FF3300"/>
                </a:solidFill>
              </a:rPr>
              <a:t>Intra- and Inter-Domain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Distance Vector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RIP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Link State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OSPF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Path Vector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BGP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863850" y="741363"/>
            <a:ext cx="2916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Transient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L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ink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880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4788" y="1838325"/>
            <a:ext cx="3325812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8" y="4432300"/>
            <a:ext cx="3370262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1838" y="4500563"/>
            <a:ext cx="273050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Stub Link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network that is connected to only one router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Data packet enter and leave through this only one router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special case of transient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Graphically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router as a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designated router as the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Note, the link is only one-directional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From the router to the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Because the network is the end point in the graph representation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See the following third slides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763963" y="692150"/>
            <a:ext cx="1931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Stub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L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ink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75" y="1927225"/>
            <a:ext cx="32385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2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3425" y="4310063"/>
            <a:ext cx="3033713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Virtual Link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the link between two routers is broken</a:t>
            </a:r>
          </a:p>
          <a:p>
            <a:pPr lvl="1" eaLnBrk="1" hangingPunct="1"/>
            <a:r>
              <a:rPr lang="en-US" altLang="zh-TW" smtClean="0"/>
              <a:t>The administrator may create a virtual path between them using a longer path and may go through several routers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090613" y="51435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en-US" b="1" i="1"/>
              <a:t>Example of an AS and its graphical representation in OSPF</a:t>
            </a:r>
          </a:p>
        </p:txBody>
      </p:sp>
      <p:grpSp>
        <p:nvGrpSpPr>
          <p:cNvPr id="92173" name="Group 13"/>
          <p:cNvGrpSpPr>
            <a:grpSpLocks/>
          </p:cNvGrpSpPr>
          <p:nvPr/>
        </p:nvGrpSpPr>
        <p:grpSpPr bwMode="auto">
          <a:xfrm>
            <a:off x="387350" y="1125538"/>
            <a:ext cx="8445500" cy="5535612"/>
            <a:chOff x="288" y="528"/>
            <a:chExt cx="5015" cy="3312"/>
          </a:xfrm>
        </p:grpSpPr>
        <p:pic>
          <p:nvPicPr>
            <p:cNvPr id="92174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528"/>
              <a:ext cx="5015" cy="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17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2334"/>
              <a:ext cx="4791" cy="1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Types of Packets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OSPF uses five different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Hello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Database description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Link state request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Link state update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Router link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Network link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Summary link to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Summary link to AS boundary router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External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Link state acknowledgment packet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13-33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41057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362200" y="762000"/>
            <a:ext cx="4516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Types of OSPF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P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ackets</a:t>
            </a:r>
            <a:endParaRPr kumimoji="0" lang="en-US" altLang="zh-TW" sz="3200" b="1">
              <a:solidFill>
                <a:schemeClr val="tx2"/>
              </a:solidFill>
              <a:latin typeface="Times" charset="0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Router Link LSA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Define the link of a true router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 true router uses this advertisement to announce information about </a:t>
            </a:r>
          </a:p>
          <a:p>
            <a:pPr lvl="1" eaLnBrk="1" hangingPunct="1"/>
            <a:r>
              <a:rPr lang="en-US" altLang="zh-TW" smtClean="0"/>
              <a:t>All of its links </a:t>
            </a:r>
          </a:p>
          <a:p>
            <a:pPr lvl="1" eaLnBrk="1" hangingPunct="1"/>
            <a:r>
              <a:rPr lang="en-US" altLang="zh-TW" smtClean="0"/>
              <a:t>What is at the other side of the links (neighbors)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298575" y="630238"/>
            <a:ext cx="571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en-US" sz="4000" b="1">
                <a:solidFill>
                  <a:schemeClr val="tx2"/>
                </a:solidFill>
              </a:rPr>
              <a:t>Router </a:t>
            </a:r>
            <a:r>
              <a:rPr kumimoji="0" lang="en-US" altLang="zh-TW" sz="4000" b="1">
                <a:solidFill>
                  <a:schemeClr val="tx2"/>
                </a:solidFill>
              </a:rPr>
              <a:t>L</a:t>
            </a:r>
            <a:r>
              <a:rPr kumimoji="0" lang="en-US" altLang="en-US" sz="4000" b="1">
                <a:solidFill>
                  <a:schemeClr val="tx2"/>
                </a:solidFill>
              </a:rPr>
              <a:t>ink</a:t>
            </a:r>
          </a:p>
        </p:txBody>
      </p:sp>
      <p:pic>
        <p:nvPicPr>
          <p:cNvPr id="10650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2665413"/>
            <a:ext cx="8329612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Network Link LSA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Define the links of a network</a:t>
            </a:r>
          </a:p>
          <a:p>
            <a:pPr eaLnBrk="1" hangingPunct="1"/>
            <a:r>
              <a:rPr lang="en-US" altLang="zh-TW" smtClean="0"/>
              <a:t>A </a:t>
            </a:r>
            <a:r>
              <a:rPr lang="en-US" altLang="zh-TW" b="1" i="1" smtClean="0"/>
              <a:t>designated router</a:t>
            </a:r>
            <a:r>
              <a:rPr lang="en-US" altLang="zh-TW" smtClean="0"/>
              <a:t>, on behalf of the </a:t>
            </a:r>
            <a:r>
              <a:rPr lang="en-US" altLang="zh-TW" b="1" i="1" smtClean="0">
                <a:solidFill>
                  <a:srgbClr val="FF3300"/>
                </a:solidFill>
              </a:rPr>
              <a:t>transient network</a:t>
            </a:r>
            <a:r>
              <a:rPr lang="en-US" altLang="zh-TW" smtClean="0"/>
              <a:t>, distributes this type of LSA packet</a:t>
            </a:r>
          </a:p>
          <a:p>
            <a:pPr eaLnBrk="1" hangingPunct="1"/>
            <a:r>
              <a:rPr lang="en-US" altLang="zh-TW" smtClean="0"/>
              <a:t>Announce the </a:t>
            </a:r>
            <a:r>
              <a:rPr lang="en-US" altLang="zh-TW" i="1" smtClean="0"/>
              <a:t>existence of all of the routers</a:t>
            </a:r>
            <a:r>
              <a:rPr lang="en-US" altLang="zh-TW" smtClean="0"/>
              <a:t> </a:t>
            </a:r>
            <a:r>
              <a:rPr lang="en-US" altLang="zh-TW" i="1" smtClean="0"/>
              <a:t>connected to</a:t>
            </a:r>
            <a:r>
              <a:rPr lang="en-US" altLang="zh-TW" smtClean="0"/>
              <a:t> the network</a:t>
            </a:r>
          </a:p>
          <a:p>
            <a:pPr lvl="1" eaLnBrk="1" hangingPunct="1"/>
            <a:r>
              <a:rPr lang="en-US" altLang="zh-TW" smtClean="0"/>
              <a:t>See Next Fig.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Interior and Exterior Routing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 </a:t>
            </a:r>
            <a:r>
              <a:rPr lang="en-US" altLang="zh-TW" dirty="0"/>
              <a:t>I</a:t>
            </a:r>
            <a:r>
              <a:rPr lang="en-US" altLang="zh-TW" dirty="0" smtClean="0"/>
              <a:t>nternet can be so large </a:t>
            </a:r>
          </a:p>
          <a:p>
            <a:pPr lvl="1" eaLnBrk="1" hangingPunct="1"/>
            <a:r>
              <a:rPr lang="en-US" altLang="zh-TW" dirty="0" smtClean="0"/>
              <a:t>One routing protocol cannot handle the task of updating routing table of all routers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Thus, an Internet is divided into </a:t>
            </a:r>
            <a:r>
              <a:rPr lang="en-US" altLang="zh-TW" b="1" i="1" dirty="0" smtClean="0"/>
              <a:t>autonomous systems (AS)</a:t>
            </a:r>
          </a:p>
          <a:p>
            <a:pPr lvl="1" eaLnBrk="1" hangingPunct="1"/>
            <a:r>
              <a:rPr lang="en-US" altLang="zh-TW" dirty="0" smtClean="0"/>
              <a:t>AS is a group of networks and routers under the authority of a single administration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346200" y="760413"/>
            <a:ext cx="571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en-US" sz="4000" b="1">
                <a:solidFill>
                  <a:schemeClr val="tx2"/>
                </a:solidFill>
              </a:rPr>
              <a:t>Network </a:t>
            </a:r>
            <a:r>
              <a:rPr kumimoji="0" lang="en-US" altLang="zh-TW" sz="4000" b="1">
                <a:solidFill>
                  <a:schemeClr val="tx2"/>
                </a:solidFill>
              </a:rPr>
              <a:t>L</a:t>
            </a:r>
            <a:r>
              <a:rPr kumimoji="0" lang="en-US" altLang="en-US" sz="4000" b="1">
                <a:solidFill>
                  <a:schemeClr val="tx2"/>
                </a:solidFill>
              </a:rPr>
              <a:t>ink</a:t>
            </a:r>
          </a:p>
        </p:txBody>
      </p:sp>
      <p:pic>
        <p:nvPicPr>
          <p:cNvPr id="1157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3" y="2792413"/>
            <a:ext cx="3848100" cy="310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 Link to Network LSA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Router link and network link advertisements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Flood the area with information inside an area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But a router must also know about the networks outside its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</a:t>
            </a:r>
            <a:r>
              <a:rPr lang="en-US" altLang="zh-TW" sz="2400" i="1" smtClean="0">
                <a:solidFill>
                  <a:srgbClr val="FF3300"/>
                </a:solidFill>
              </a:rPr>
              <a:t>area border routers</a:t>
            </a:r>
            <a:r>
              <a:rPr lang="en-US" altLang="zh-TW" sz="2400" smtClean="0"/>
              <a:t> provide this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An area border router is active in more than one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Receive </a:t>
            </a:r>
            <a:r>
              <a:rPr lang="en-US" altLang="zh-TW" sz="2400" i="1" smtClean="0"/>
              <a:t>router link</a:t>
            </a:r>
            <a:r>
              <a:rPr lang="en-US" altLang="zh-TW" sz="2400" smtClean="0"/>
              <a:t> and </a:t>
            </a:r>
            <a:r>
              <a:rPr lang="en-US" altLang="zh-TW" sz="2400" i="1" smtClean="0"/>
              <a:t>network link advertisements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Create a router table for each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Provide one area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s information to other areas by the </a:t>
            </a:r>
            <a:r>
              <a:rPr lang="en-US" altLang="zh-TW" sz="2400" i="1" smtClean="0">
                <a:solidFill>
                  <a:srgbClr val="FF3300"/>
                </a:solidFill>
              </a:rPr>
              <a:t>summary link to network advertisement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R1 is an area border router and has two routing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One for area 1 and one for area 0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R1 will flood </a:t>
            </a:r>
            <a:r>
              <a:rPr lang="en-US" altLang="zh-TW" i="1" smtClean="0"/>
              <a:t>area 1</a:t>
            </a:r>
            <a:r>
              <a:rPr lang="en-US" altLang="zh-TW" smtClean="0"/>
              <a:t> with information about how to reach a network located in </a:t>
            </a:r>
            <a:r>
              <a:rPr lang="en-US" altLang="zh-TW" i="1" smtClean="0"/>
              <a:t>area 0</a:t>
            </a:r>
          </a:p>
          <a:p>
            <a:pPr eaLnBrk="1" hangingPunct="1">
              <a:lnSpc>
                <a:spcPct val="90000"/>
              </a:lnSpc>
            </a:pPr>
            <a:endParaRPr lang="en-US" altLang="zh-TW" i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R2 plays the same role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201738" y="798513"/>
            <a:ext cx="6897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en-US" sz="4000" b="1">
                <a:solidFill>
                  <a:schemeClr val="tx2"/>
                </a:solidFill>
              </a:rPr>
              <a:t>Summary </a:t>
            </a:r>
            <a:r>
              <a:rPr kumimoji="0" lang="en-US" altLang="zh-TW" sz="4000" b="1">
                <a:solidFill>
                  <a:schemeClr val="tx2"/>
                </a:solidFill>
              </a:rPr>
              <a:t>L</a:t>
            </a:r>
            <a:r>
              <a:rPr kumimoji="0" lang="en-US" altLang="en-US" sz="4000" b="1">
                <a:solidFill>
                  <a:schemeClr val="tx2"/>
                </a:solidFill>
              </a:rPr>
              <a:t>ink to </a:t>
            </a:r>
            <a:r>
              <a:rPr kumimoji="0" lang="en-US" altLang="zh-TW" sz="4000" b="1">
                <a:solidFill>
                  <a:schemeClr val="tx2"/>
                </a:solidFill>
              </a:rPr>
              <a:t>N</a:t>
            </a:r>
            <a:r>
              <a:rPr kumimoji="0" lang="en-US" altLang="en-US" sz="4000" b="1">
                <a:solidFill>
                  <a:schemeClr val="tx2"/>
                </a:solidFill>
              </a:rPr>
              <a:t>etwork</a:t>
            </a:r>
          </a:p>
        </p:txBody>
      </p:sp>
      <p:pic>
        <p:nvPicPr>
          <p:cNvPr id="12596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2767013"/>
            <a:ext cx="8126412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73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Summary Link to AS Boundary Router LSA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Previous advertisement lets every router know the cost to reach all of the networks inside the AS</a:t>
            </a:r>
          </a:p>
          <a:p>
            <a:pPr eaLnBrk="1" hangingPunct="1"/>
            <a:r>
              <a:rPr lang="en-US" altLang="zh-TW" sz="2800" smtClean="0"/>
              <a:t>But, how to reach a network outside an AS?</a:t>
            </a:r>
          </a:p>
          <a:p>
            <a:pPr eaLnBrk="1" hangingPunct="1"/>
            <a:r>
              <a:rPr lang="en-US" altLang="zh-TW" sz="2800" smtClean="0"/>
              <a:t>A router must know </a:t>
            </a:r>
            <a:r>
              <a:rPr lang="en-US" altLang="zh-TW" sz="2800" i="1" smtClean="0"/>
              <a:t>how to reach the </a:t>
            </a:r>
            <a:r>
              <a:rPr lang="en-US" altLang="zh-TW" sz="2800" i="1" smtClean="0">
                <a:solidFill>
                  <a:srgbClr val="FF3300"/>
                </a:solidFill>
              </a:rPr>
              <a:t>autonomous boundary router</a:t>
            </a:r>
            <a:r>
              <a:rPr lang="en-US" altLang="zh-TW" sz="2800" i="1" smtClean="0"/>
              <a:t> first</a:t>
            </a:r>
          </a:p>
          <a:p>
            <a:pPr eaLnBrk="1" hangingPunct="1"/>
            <a:r>
              <a:rPr lang="en-US" altLang="zh-TW" sz="2800" smtClean="0"/>
              <a:t>The </a:t>
            </a:r>
            <a:r>
              <a:rPr lang="en-US" altLang="zh-TW" sz="2800" i="1" smtClean="0">
                <a:solidFill>
                  <a:srgbClr val="FF3300"/>
                </a:solidFill>
              </a:rPr>
              <a:t>summary link to AS boundary router</a:t>
            </a:r>
            <a:r>
              <a:rPr lang="en-US" altLang="zh-TW" sz="2800" smtClean="0"/>
              <a:t> provides this information</a:t>
            </a:r>
          </a:p>
          <a:p>
            <a:pPr lvl="1" eaLnBrk="1" hangingPunct="1"/>
            <a:r>
              <a:rPr lang="en-US" altLang="zh-TW" sz="2400" smtClean="0"/>
              <a:t>The </a:t>
            </a:r>
            <a:r>
              <a:rPr lang="en-US" altLang="zh-TW" sz="2400" i="1" smtClean="0">
                <a:solidFill>
                  <a:srgbClr val="FF3300"/>
                </a:solidFill>
              </a:rPr>
              <a:t>area border routers</a:t>
            </a:r>
            <a:r>
              <a:rPr lang="en-US" altLang="zh-TW" sz="2400" smtClean="0"/>
              <a:t> flood their area with this information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74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13-29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87375" y="763588"/>
            <a:ext cx="7948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Summary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L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ink to AS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B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oundary 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R</a:t>
            </a:r>
            <a:r>
              <a:rPr kumimoji="0" lang="en-US" altLang="en-US" sz="3200" b="1">
                <a:solidFill>
                  <a:schemeClr val="tx2"/>
                </a:solidFill>
                <a:latin typeface="Times" charset="0"/>
              </a:rPr>
              <a:t>outer</a:t>
            </a:r>
            <a:r>
              <a:rPr kumimoji="0" lang="en-US" altLang="zh-TW" sz="3200" b="1">
                <a:solidFill>
                  <a:schemeClr val="tx2"/>
                </a:solidFill>
                <a:latin typeface="Times" charset="0"/>
              </a:rPr>
              <a:t> LSA</a:t>
            </a:r>
            <a:endParaRPr kumimoji="0" lang="en-US" altLang="en-US" sz="3200" b="1">
              <a:solidFill>
                <a:schemeClr val="tx2"/>
              </a:solidFill>
              <a:latin typeface="Times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30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682875"/>
            <a:ext cx="8510588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Summary Link to AS Boundary Router LSA (Cont.)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Announce the </a:t>
            </a:r>
            <a:r>
              <a:rPr lang="en-US" altLang="zh-TW" i="1" smtClean="0">
                <a:solidFill>
                  <a:srgbClr val="FF3300"/>
                </a:solidFill>
              </a:rPr>
              <a:t>route to an AS boundary router</a:t>
            </a:r>
          </a:p>
          <a:p>
            <a:pPr lvl="1" eaLnBrk="1" hangingPunct="1"/>
            <a:r>
              <a:rPr lang="en-US" altLang="zh-TW" smtClean="0"/>
              <a:t>Define the network to which the AS boundary router is attached</a:t>
            </a:r>
          </a:p>
          <a:p>
            <a:pPr lvl="1" eaLnBrk="1" hangingPunct="1"/>
            <a:r>
              <a:rPr lang="en-US" altLang="zh-TW" smtClean="0"/>
              <a:t>The </a:t>
            </a:r>
            <a:r>
              <a:rPr lang="en-US" altLang="zh-TW" i="1" smtClean="0">
                <a:solidFill>
                  <a:srgbClr val="FF3300"/>
                </a:solidFill>
              </a:rPr>
              <a:t>area border routers</a:t>
            </a:r>
            <a:r>
              <a:rPr lang="en-US" altLang="zh-TW" smtClean="0"/>
              <a:t> flood their area with this LAS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76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179513" y="638175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b="1">
                <a:solidFill>
                  <a:srgbClr val="0000FF"/>
                </a:solidFill>
              </a:rPr>
              <a:t>Figure 14.41</a:t>
            </a:r>
            <a:r>
              <a:rPr kumimoji="0" lang="en-US" altLang="en-US" b="1">
                <a:solidFill>
                  <a:schemeClr val="accent2"/>
                </a:solidFill>
              </a:rPr>
              <a:t>    </a:t>
            </a:r>
            <a:r>
              <a:rPr kumimoji="0" lang="en-US" altLang="en-US" b="1" i="1"/>
              <a:t>Summary link to AS boundary router LSA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pic>
        <p:nvPicPr>
          <p:cNvPr id="13210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06613"/>
            <a:ext cx="7805738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External Link LSA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How a router inside an AS know which networks are available outside the AS 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</a:t>
            </a:r>
            <a:r>
              <a:rPr lang="en-US" altLang="zh-TW" sz="2400" b="1" i="1" smtClean="0">
                <a:solidFill>
                  <a:srgbClr val="FF3300"/>
                </a:solidFill>
              </a:rPr>
              <a:t>external link advertisement</a:t>
            </a:r>
            <a:r>
              <a:rPr lang="en-US" altLang="zh-TW" sz="2400" smtClean="0"/>
              <a:t> provides this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</a:t>
            </a:r>
            <a:r>
              <a:rPr lang="en-US" altLang="zh-TW" sz="2800" i="1" smtClean="0">
                <a:solidFill>
                  <a:srgbClr val="FF3300"/>
                </a:solidFill>
              </a:rPr>
              <a:t>AS boundary routers</a:t>
            </a:r>
            <a:r>
              <a:rPr lang="en-US" altLang="zh-TW" sz="2800" smtClean="0"/>
              <a:t> floods the autonomous system with the cost of each network outside the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Using a routing table created by an </a:t>
            </a:r>
            <a:r>
              <a:rPr lang="en-US" altLang="zh-TW" sz="2400" i="1" smtClean="0">
                <a:solidFill>
                  <a:srgbClr val="FF3300"/>
                </a:solidFill>
              </a:rPr>
              <a:t>exterior routing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Notably, each advertisement announces one single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Separate announcements are made if more than one network exists Announce all the networks outside the AS</a:t>
            </a:r>
            <a:endParaRPr lang="en-US" altLang="zh-TW" sz="2400" i="1" smtClean="0">
              <a:solidFill>
                <a:srgbClr val="FF33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External Link LSA (Cont.)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 to announce all of the networks outside the AS</a:t>
            </a:r>
          </a:p>
        </p:txBody>
      </p:sp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88" y="3290888"/>
            <a:ext cx="85280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Intra- And Interdomain Routing</a:t>
            </a:r>
            <a:endParaRPr lang="zh-TW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05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smtClean="0"/>
              <a:t>intradomain routing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Routing inside an autonomous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Each AS can chose its own intradomain routing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Examples: </a:t>
            </a:r>
            <a:r>
              <a:rPr lang="en-US" altLang="zh-TW" b="1" i="1" smtClean="0">
                <a:solidFill>
                  <a:srgbClr val="FF3300"/>
                </a:solidFill>
              </a:rPr>
              <a:t>distance vector</a:t>
            </a:r>
            <a:r>
              <a:rPr lang="en-US" altLang="zh-TW" smtClean="0"/>
              <a:t> and </a:t>
            </a:r>
            <a:r>
              <a:rPr lang="en-US" altLang="zh-TW" b="1" i="1" smtClean="0">
                <a:solidFill>
                  <a:srgbClr val="FF3300"/>
                </a:solidFill>
              </a:rPr>
              <a:t>link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i="1" smtClean="0"/>
              <a:t>interdomain routing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Routing between autonomous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Only one interdomain routing protocol is usually used between 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Examples: </a:t>
            </a:r>
            <a:r>
              <a:rPr lang="en-US" altLang="zh-TW" b="1" i="1" smtClean="0">
                <a:solidFill>
                  <a:srgbClr val="FF3300"/>
                </a:solidFill>
              </a:rPr>
              <a:t>path vector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Encapsulation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OSPF packets are encapsulated in IP datagram</a:t>
            </a:r>
          </a:p>
          <a:p>
            <a:pPr lvl="1" eaLnBrk="1" hangingPunct="1"/>
            <a:r>
              <a:rPr lang="en-US" altLang="zh-TW" smtClean="0"/>
              <a:t>OSPF contains the acknowledgment mechanism for flow and error control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Doe not need a transport layer protocol to provide these services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Intra- and Inter-Domain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Distance Vector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RIP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Link State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OSPF</a:t>
            </a:r>
          </a:p>
          <a:p>
            <a:pPr>
              <a:lnSpc>
                <a:spcPct val="90000"/>
              </a:lnSpc>
            </a:pPr>
            <a:r>
              <a:rPr lang="en-US" altLang="zh-TW" b="1" smtClean="0">
                <a:solidFill>
                  <a:srgbClr val="FF3300"/>
                </a:solidFill>
              </a:rPr>
              <a:t>Path Vector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BGP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Path Vector Routing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</a:t>
            </a:r>
            <a:r>
              <a:rPr lang="en-US" altLang="zh-TW" i="1" smtClean="0">
                <a:solidFill>
                  <a:srgbClr val="FF3300"/>
                </a:solidFill>
              </a:rPr>
              <a:t>distance vector routing</a:t>
            </a:r>
            <a:r>
              <a:rPr lang="en-US" altLang="zh-TW" smtClean="0"/>
              <a:t> and </a:t>
            </a:r>
            <a:r>
              <a:rPr lang="en-US" altLang="zh-TW" i="1" smtClean="0">
                <a:solidFill>
                  <a:srgbClr val="FF3300"/>
                </a:solidFill>
              </a:rPr>
              <a:t>link state routing</a:t>
            </a:r>
            <a:r>
              <a:rPr lang="en-US" altLang="zh-TW" smtClean="0"/>
              <a:t> are not good candidates for interdomain routing?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Mostly because of </a:t>
            </a:r>
            <a:r>
              <a:rPr lang="en-US" altLang="zh-TW" b="1" i="1" smtClean="0">
                <a:solidFill>
                  <a:srgbClr val="FF3300"/>
                </a:solidFill>
              </a:rPr>
              <a:t>scalability</a:t>
            </a:r>
          </a:p>
          <a:p>
            <a:pPr lvl="1" eaLnBrk="1" hangingPunct="1"/>
            <a:r>
              <a:rPr lang="en-US" altLang="zh-TW" smtClean="0"/>
              <a:t>Intractable when the domain of operation becomes large</a:t>
            </a:r>
            <a:endParaRPr lang="en-US" altLang="zh-TW" b="1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Path Vector Routing (Cont.)</a:t>
            </a:r>
            <a:endParaRPr lang="zh-TW" altLang="en-US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60888"/>
          </a:xfrm>
        </p:spPr>
        <p:txBody>
          <a:bodyPr/>
          <a:lstStyle/>
          <a:p>
            <a:pPr eaLnBrk="1" hangingPunct="1"/>
            <a:r>
              <a:rPr lang="en-US" altLang="zh-TW" sz="2800" b="1" dirty="0" smtClean="0"/>
              <a:t>Distance vector routing</a:t>
            </a:r>
            <a:endParaRPr lang="en-US" altLang="zh-TW" sz="2800" dirty="0" smtClean="0"/>
          </a:p>
          <a:p>
            <a:pPr lvl="1" eaLnBrk="1" hangingPunct="1"/>
            <a:r>
              <a:rPr lang="en-US" altLang="zh-TW" sz="2400" dirty="0" smtClean="0"/>
              <a:t>Unstable if there is more than a few hops in the domain</a:t>
            </a:r>
          </a:p>
          <a:p>
            <a:pPr lvl="1" eaLnBrk="1" hangingPunct="1"/>
            <a:endParaRPr lang="en-US" altLang="zh-TW" sz="2400" b="1" dirty="0" smtClean="0"/>
          </a:p>
          <a:p>
            <a:pPr eaLnBrk="1" hangingPunct="1"/>
            <a:r>
              <a:rPr lang="en-US" altLang="zh-TW" sz="2800" b="1" dirty="0" smtClean="0"/>
              <a:t>Link state routing</a:t>
            </a:r>
          </a:p>
          <a:p>
            <a:pPr lvl="1" eaLnBrk="1" hangingPunct="1"/>
            <a:r>
              <a:rPr lang="en-US" altLang="zh-TW" sz="2400" dirty="0" smtClean="0"/>
              <a:t>An Internet is usually too big for this routing method</a:t>
            </a:r>
          </a:p>
          <a:p>
            <a:pPr lvl="2" eaLnBrk="1" hangingPunct="1"/>
            <a:r>
              <a:rPr lang="en-US" altLang="zh-TW" sz="2000" dirty="0" smtClean="0"/>
              <a:t>Need a huge amount of resources to calculate routing table</a:t>
            </a:r>
          </a:p>
          <a:p>
            <a:pPr lvl="2" eaLnBrk="1" hangingPunct="1"/>
            <a:r>
              <a:rPr lang="en-US" altLang="zh-TW" sz="2000" dirty="0" smtClean="0"/>
              <a:t>Create heavy traffic because of flooding</a:t>
            </a:r>
          </a:p>
          <a:p>
            <a:pPr lvl="1" eaLnBrk="1" hangingPunct="1"/>
            <a:endParaRPr lang="en-US" altLang="zh-TW" sz="2400" b="1" dirty="0" smtClean="0"/>
          </a:p>
          <a:p>
            <a:pPr eaLnBrk="1" hangingPunct="1"/>
            <a:r>
              <a:rPr lang="en-US" altLang="zh-TW" sz="2800" b="1" dirty="0" smtClean="0"/>
              <a:t>Solution</a:t>
            </a:r>
          </a:p>
          <a:p>
            <a:pPr lvl="1" eaLnBrk="1" hangingPunct="1"/>
            <a:r>
              <a:rPr lang="en-US" altLang="zh-TW" sz="2400" b="1" i="1" dirty="0" smtClean="0">
                <a:solidFill>
                  <a:srgbClr val="FF3300"/>
                </a:solidFill>
              </a:rPr>
              <a:t>Path vector routing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Path Vector Routing (Cont.)</a:t>
            </a:r>
            <a:endParaRPr lang="zh-TW" altLang="en-US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There is one node in each AS to act on behalf of the entire AS</a:t>
            </a:r>
          </a:p>
          <a:p>
            <a:pPr lvl="1" eaLnBrk="1" hangingPunct="1"/>
            <a:r>
              <a:rPr lang="en-US" altLang="zh-TW" dirty="0" smtClean="0"/>
              <a:t>Called it </a:t>
            </a:r>
            <a:r>
              <a:rPr lang="en-US" altLang="zh-TW" b="1" i="1" dirty="0" smtClean="0">
                <a:solidFill>
                  <a:srgbClr val="FF3300"/>
                </a:solidFill>
              </a:rPr>
              <a:t>speaker node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 speaker node in an AS </a:t>
            </a:r>
          </a:p>
          <a:p>
            <a:pPr lvl="1" eaLnBrk="1" hangingPunct="1"/>
            <a:r>
              <a:rPr lang="en-US" altLang="zh-TW" dirty="0" smtClean="0"/>
              <a:t>Creates a routing table </a:t>
            </a:r>
          </a:p>
          <a:p>
            <a:pPr lvl="1" eaLnBrk="1" hangingPunct="1"/>
            <a:r>
              <a:rPr lang="en-US" altLang="zh-TW" dirty="0" smtClean="0"/>
              <a:t>Advertises the routing table to speaker nodes in the </a:t>
            </a:r>
            <a:r>
              <a:rPr lang="en-US" altLang="zh-TW" smtClean="0"/>
              <a:t>neighboring ASs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Furthermore, a speaker node advertises the </a:t>
            </a:r>
            <a:r>
              <a:rPr lang="en-US" altLang="zh-TW" b="1" i="1" dirty="0" smtClean="0">
                <a:solidFill>
                  <a:srgbClr val="FF3300"/>
                </a:solidFill>
              </a:rPr>
              <a:t>path</a:t>
            </a:r>
          </a:p>
          <a:p>
            <a:pPr lvl="2" eaLnBrk="1" hangingPunct="1"/>
            <a:r>
              <a:rPr lang="en-US" altLang="zh-TW" dirty="0" smtClean="0"/>
              <a:t>Not the metric of the nodes</a:t>
            </a:r>
          </a:p>
          <a:p>
            <a:pPr lvl="1"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21688" cy="4302125"/>
          </a:xfrm>
        </p:spPr>
        <p:txBody>
          <a:bodyPr/>
          <a:lstStyle/>
          <a:p>
            <a:pPr eaLnBrk="1" hangingPunct="1"/>
            <a:r>
              <a:rPr lang="en-US" altLang="zh-TW" smtClean="0"/>
              <a:t>At the beginning, each speaker node can know only the reachability of nodes inside its AS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Example</a:t>
            </a:r>
          </a:p>
          <a:p>
            <a:pPr lvl="1" eaLnBrk="1" hangingPunct="1"/>
            <a:r>
              <a:rPr lang="en-US" altLang="zh-TW" smtClean="0"/>
              <a:t>See the Following 14.48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270000" y="582613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b="1">
                <a:solidFill>
                  <a:srgbClr val="0000FF"/>
                </a:solidFill>
              </a:rPr>
              <a:t>Figure 14.48</a:t>
            </a:r>
            <a:r>
              <a:rPr kumimoji="0" lang="en-US" altLang="en-US" b="1">
                <a:solidFill>
                  <a:schemeClr val="accent2"/>
                </a:solidFill>
              </a:rPr>
              <a:t>    </a:t>
            </a:r>
            <a:r>
              <a:rPr kumimoji="0" lang="en-US" altLang="en-US" b="1" i="1"/>
              <a:t>Initial routing tables in path vector routing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pic>
        <p:nvPicPr>
          <p:cNvPr id="15975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263" y="1296988"/>
            <a:ext cx="8382000" cy="528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Sharing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speaker in an AS share its table with </a:t>
            </a:r>
            <a:r>
              <a:rPr lang="en-US" altLang="zh-TW" b="1" i="1" smtClean="0">
                <a:solidFill>
                  <a:srgbClr val="FF3300"/>
                </a:solidFill>
              </a:rPr>
              <a:t>immediate</a:t>
            </a:r>
            <a:r>
              <a:rPr lang="en-US" altLang="zh-TW" smtClean="0"/>
              <a:t> neighbors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Example</a:t>
            </a:r>
          </a:p>
          <a:p>
            <a:pPr lvl="1" eaLnBrk="1" hangingPunct="1"/>
            <a:r>
              <a:rPr lang="en-US" altLang="zh-TW" smtClean="0"/>
              <a:t>In Fig. 14.48</a:t>
            </a:r>
          </a:p>
          <a:p>
            <a:pPr lvl="1" eaLnBrk="1" hangingPunct="1"/>
            <a:r>
              <a:rPr lang="en-US" altLang="zh-TW" smtClean="0"/>
              <a:t>A1 share with B1 and C1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Updating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When a speaker node receives a two-column tables, update its table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Add the nodes that are not in its routing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Add its </a:t>
            </a:r>
            <a:r>
              <a:rPr lang="en-US" altLang="zh-TW" sz="2400" b="1" i="1" smtClean="0">
                <a:solidFill>
                  <a:srgbClr val="FF3300"/>
                </a:solidFill>
              </a:rPr>
              <a:t>own AS</a:t>
            </a:r>
            <a:r>
              <a:rPr lang="en-US" altLang="zh-TW" sz="2400" smtClean="0"/>
              <a:t> and </a:t>
            </a:r>
            <a:r>
              <a:rPr lang="en-US" altLang="zh-TW" sz="2400" b="1" i="1" smtClean="0">
                <a:solidFill>
                  <a:srgbClr val="FF3300"/>
                </a:solidFill>
              </a:rPr>
              <a:t>AS that sent the table</a:t>
            </a: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Fig. 14.49 shows a stabilized table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A1 receives a packet for node A3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The path is in AS1 (the packet is at home)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D1 receives a packet for node A2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The packet should go from AS4 to AS3, and then to AS1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88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220788" y="687388"/>
            <a:ext cx="7162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b="1">
                <a:solidFill>
                  <a:srgbClr val="0000FF"/>
                </a:solidFill>
              </a:rPr>
              <a:t>Figure 14.49</a:t>
            </a:r>
            <a:r>
              <a:rPr kumimoji="0" lang="en-US" altLang="en-US" b="1">
                <a:solidFill>
                  <a:schemeClr val="accent2"/>
                </a:solidFill>
              </a:rPr>
              <a:t>    </a:t>
            </a:r>
            <a:r>
              <a:rPr kumimoji="0" lang="en-US" altLang="en-US" b="1" i="1"/>
              <a:t>Stabilized tables for four autonomous systems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pic>
        <p:nvPicPr>
          <p:cNvPr id="16282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638" y="1970088"/>
            <a:ext cx="7980362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</a:t>
            </a:r>
            <a:r>
              <a:rPr kumimoji="0" lang="en-US" altLang="en-US" smtClean="0"/>
              <a:t>Autonomous </a:t>
            </a:r>
            <a:r>
              <a:rPr kumimoji="0" lang="en-US" altLang="zh-TW" smtClean="0"/>
              <a:t>S</a:t>
            </a:r>
            <a:r>
              <a:rPr kumimoji="0" lang="en-US" altLang="en-US" smtClean="0"/>
              <a:t>ystems</a:t>
            </a:r>
            <a:endParaRPr kumimoji="0" lang="en-US" altLang="zh-TW" smtClean="0"/>
          </a:p>
        </p:txBody>
      </p:sp>
      <p:grpSp>
        <p:nvGrpSpPr>
          <p:cNvPr id="219139" name="Group 3"/>
          <p:cNvGrpSpPr>
            <a:grpSpLocks/>
          </p:cNvGrpSpPr>
          <p:nvPr/>
        </p:nvGrpSpPr>
        <p:grpSpPr bwMode="auto">
          <a:xfrm>
            <a:off x="471488" y="2012950"/>
            <a:ext cx="8537575" cy="4579938"/>
            <a:chOff x="195" y="816"/>
            <a:chExt cx="5181" cy="3168"/>
          </a:xfrm>
        </p:grpSpPr>
        <p:pic>
          <p:nvPicPr>
            <p:cNvPr id="21914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816"/>
              <a:ext cx="1532" cy="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13" y="1595"/>
              <a:ext cx="1883" cy="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5" y="2674"/>
              <a:ext cx="3501" cy="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3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04" y="2147"/>
              <a:ext cx="1572" cy="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10" y="1728"/>
              <a:ext cx="506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1EAE-8220-46CC-A1B8-05CC1F81E4DD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Loop Prevention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59775" cy="43021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Path vector routing can avoid the instability of distance vector routing and the creation of loops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When a router receives a table sent from other node</a:t>
            </a:r>
          </a:p>
          <a:p>
            <a:pPr lvl="1" eaLnBrk="1" hangingPunct="1"/>
            <a:r>
              <a:rPr lang="en-US" altLang="zh-TW" dirty="0" smtClean="0"/>
              <a:t>Check if its AS is in the path list </a:t>
            </a:r>
          </a:p>
          <a:p>
            <a:pPr lvl="1" eaLnBrk="1" hangingPunct="1"/>
            <a:r>
              <a:rPr lang="en-US" altLang="zh-TW" dirty="0" smtClean="0"/>
              <a:t>If yes, looping is involved =&gt; ignore </a:t>
            </a:r>
            <a:r>
              <a:rPr lang="en-US" altLang="zh-TW" smtClean="0"/>
              <a:t>the table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90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Policy Routing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rgbClr val="FF3300"/>
                </a:solidFill>
              </a:rPr>
              <a:t>Policy routing</a:t>
            </a:r>
            <a:r>
              <a:rPr lang="en-US" altLang="zh-TW" sz="2800" smtClean="0"/>
              <a:t> can be easily implemented through path vector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Path vector routing lists </a:t>
            </a:r>
            <a:r>
              <a:rPr lang="en-US" altLang="zh-TW" sz="2400" i="1" smtClean="0"/>
              <a:t>all the ASs of each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Once a router receives a message, it can </a:t>
            </a:r>
            <a:r>
              <a:rPr lang="en-US" altLang="zh-TW" sz="2400" i="1" smtClean="0">
                <a:solidFill>
                  <a:srgbClr val="FF3300"/>
                </a:solidFill>
              </a:rPr>
              <a:t>check the path</a:t>
            </a:r>
            <a:r>
              <a:rPr lang="en-US" altLang="zh-TW" sz="240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If one of the AS listed in the path is against its policy,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It can ignore that path and that destination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/>
              <a:t>Does not update its routing table with this path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/>
              <a:t>Does not send this message to its neighbors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Thus, path vector routing are not based on the </a:t>
            </a:r>
            <a:r>
              <a:rPr lang="en-US" altLang="zh-TW" sz="2800" i="1" smtClean="0"/>
              <a:t>smallest hop count</a:t>
            </a:r>
            <a:r>
              <a:rPr lang="en-US" altLang="zh-TW" sz="2800" smtClean="0"/>
              <a:t> or </a:t>
            </a:r>
            <a:r>
              <a:rPr lang="en-US" altLang="zh-TW" sz="2800" i="1" smtClean="0"/>
              <a:t>the minimum metric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Based on the </a:t>
            </a:r>
            <a:r>
              <a:rPr lang="en-US" altLang="zh-TW" sz="2400" i="1" smtClean="0">
                <a:solidFill>
                  <a:srgbClr val="FF3300"/>
                </a:solidFill>
              </a:rPr>
              <a:t>policy</a:t>
            </a:r>
            <a:r>
              <a:rPr lang="en-US" altLang="zh-TW" sz="2400" smtClean="0"/>
              <a:t> imposed on the router by the administrator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Optimum Path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optimum path is the path that fits the organization</a:t>
            </a:r>
          </a:p>
          <a:p>
            <a:pPr lvl="1" eaLnBrk="1" hangingPunct="1"/>
            <a:r>
              <a:rPr lang="en-US" altLang="zh-TW" smtClean="0"/>
              <a:t>Criteria may be: hop count, security and safety, reliability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Path vector routing can achieve optimum path by looking for a path best for the organization</a:t>
            </a:r>
          </a:p>
          <a:p>
            <a:pPr lvl="1" eaLnBrk="1" hangingPunct="1"/>
            <a:r>
              <a:rPr lang="en-US" altLang="zh-TW" smtClean="0"/>
              <a:t>Since all the AS are listed in the path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92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Intra- and Inter-Domain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Distance Vector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RIP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Link State Routing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OSPF</a:t>
            </a:r>
          </a:p>
          <a:p>
            <a:pPr>
              <a:lnSpc>
                <a:spcPct val="90000"/>
              </a:lnSpc>
            </a:pPr>
            <a:r>
              <a:rPr lang="en-US" altLang="zh-TW" smtClean="0"/>
              <a:t>Path Vector Routing</a:t>
            </a:r>
          </a:p>
          <a:p>
            <a:pPr>
              <a:lnSpc>
                <a:spcPct val="90000"/>
              </a:lnSpc>
            </a:pPr>
            <a:r>
              <a:rPr lang="en-US" altLang="zh-TW" b="1" smtClean="0">
                <a:solidFill>
                  <a:srgbClr val="FF3300"/>
                </a:solidFill>
              </a:rPr>
              <a:t>BGP (Skip!)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0F19E-615C-4C82-B2B1-4DF418850E88}" type="slidenum">
              <a:rPr lang="zh-TW" altLang="en-US" smtClean="0"/>
              <a:pPr>
                <a:defRPr/>
              </a:pPr>
              <a:t>93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Quadrant">
  <a:themeElements>
    <a:clrScheme name="2_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2_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27031</TotalTime>
  <Words>3640</Words>
  <Application>Microsoft Office PowerPoint</Application>
  <PresentationFormat>如螢幕大小 (4:3)</PresentationFormat>
  <Paragraphs>631</Paragraphs>
  <Slides>93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93</vt:i4>
      </vt:variant>
    </vt:vector>
  </HeadingPairs>
  <TitlesOfParts>
    <vt:vector size="96" baseType="lpstr">
      <vt:lpstr>Quadrant</vt:lpstr>
      <vt:lpstr>2_Quadrant</vt:lpstr>
      <vt:lpstr>預設簡報設計</vt:lpstr>
      <vt:lpstr>Chapter   11  Unicast Routing Protocols: RIP, OSPF, and BGP</vt:lpstr>
      <vt:lpstr>Outline</vt:lpstr>
      <vt:lpstr>Introduction</vt:lpstr>
      <vt:lpstr>Introduction (Cont.)</vt:lpstr>
      <vt:lpstr>Introduction (Cont.)</vt:lpstr>
      <vt:lpstr>Outline</vt:lpstr>
      <vt:lpstr>Interior and Exterior Routing</vt:lpstr>
      <vt:lpstr>Intra- And Interdomain Routing</vt:lpstr>
      <vt:lpstr>Example: Autonomous Systems</vt:lpstr>
      <vt:lpstr>Intradomain Routing Algorithms</vt:lpstr>
      <vt:lpstr>PowerPoint 簡報</vt:lpstr>
      <vt:lpstr>Outline</vt:lpstr>
      <vt:lpstr>Distance Vector Routing</vt:lpstr>
      <vt:lpstr>Distance Vector Routing Tables</vt:lpstr>
      <vt:lpstr>Initialization</vt:lpstr>
      <vt:lpstr>Initialization of Tables in Distance Vector Routing</vt:lpstr>
      <vt:lpstr>Sharing</vt:lpstr>
      <vt:lpstr>Updating</vt:lpstr>
      <vt:lpstr>Updating in Distance Vector Routing</vt:lpstr>
      <vt:lpstr>When to Share</vt:lpstr>
      <vt:lpstr>Count to Infinity</vt:lpstr>
      <vt:lpstr>Two-Node Loop Instability</vt:lpstr>
      <vt:lpstr>Two-Node Instability</vt:lpstr>
      <vt:lpstr>Two-Node Loop Instability (Cont.)</vt:lpstr>
      <vt:lpstr>Defining Infinity</vt:lpstr>
      <vt:lpstr>Split Horizon</vt:lpstr>
      <vt:lpstr>PowerPoint 簡報</vt:lpstr>
      <vt:lpstr>Split Horizon (Cont.)</vt:lpstr>
      <vt:lpstr>Split Horizon and Poison Reverse</vt:lpstr>
      <vt:lpstr>Split Horizon and Poison Reverse</vt:lpstr>
      <vt:lpstr>PowerPoint 簡報</vt:lpstr>
      <vt:lpstr>Three-Node Instability</vt:lpstr>
      <vt:lpstr>Three-Node Instability</vt:lpstr>
      <vt:lpstr>Outline</vt:lpstr>
      <vt:lpstr>Concept of Link State Routing</vt:lpstr>
      <vt:lpstr>Link State Routing</vt:lpstr>
      <vt:lpstr>Link State Routing</vt:lpstr>
      <vt:lpstr>PowerPoint 簡報</vt:lpstr>
      <vt:lpstr>Building Routing Tables</vt:lpstr>
      <vt:lpstr>Creation of Link State Packet (LSP)</vt:lpstr>
      <vt:lpstr>Creation of Link State Packet (LSP)</vt:lpstr>
      <vt:lpstr>Flooding of LSPs</vt:lpstr>
      <vt:lpstr>Formation of Shortest Path Tree: Dijkstra Algorithm</vt:lpstr>
      <vt:lpstr>PowerPoint 簡報</vt:lpstr>
      <vt:lpstr>Calculation of Routing Table from Shortest Path Tree</vt:lpstr>
      <vt:lpstr>Outline</vt:lpstr>
      <vt:lpstr>Areas</vt:lpstr>
      <vt:lpstr>Areas (Cont.)</vt:lpstr>
      <vt:lpstr>Areas (Cont.)</vt:lpstr>
      <vt:lpstr>Areas (Cont.)</vt:lpstr>
      <vt:lpstr>PowerPoint 簡報</vt:lpstr>
      <vt:lpstr>Metrics</vt:lpstr>
      <vt:lpstr>Types of Links</vt:lpstr>
      <vt:lpstr>PowerPoint 簡報</vt:lpstr>
      <vt:lpstr>Point-to-Point Link</vt:lpstr>
      <vt:lpstr>PowerPoint 簡報</vt:lpstr>
      <vt:lpstr>Transient Link</vt:lpstr>
      <vt:lpstr>Transient Link (Cont.)</vt:lpstr>
      <vt:lpstr>Transient Link (Cont.)</vt:lpstr>
      <vt:lpstr>PowerPoint 簡報</vt:lpstr>
      <vt:lpstr>Stub Link</vt:lpstr>
      <vt:lpstr>PowerPoint 簡報</vt:lpstr>
      <vt:lpstr>Virtual Link</vt:lpstr>
      <vt:lpstr>PowerPoint 簡報</vt:lpstr>
      <vt:lpstr>Types of Packets</vt:lpstr>
      <vt:lpstr>PowerPoint 簡報</vt:lpstr>
      <vt:lpstr>Router Link LSA</vt:lpstr>
      <vt:lpstr>PowerPoint 簡報</vt:lpstr>
      <vt:lpstr>Network Link LSA</vt:lpstr>
      <vt:lpstr>PowerPoint 簡報</vt:lpstr>
      <vt:lpstr>Summary Link to Network LSA</vt:lpstr>
      <vt:lpstr>Example</vt:lpstr>
      <vt:lpstr>PowerPoint 簡報</vt:lpstr>
      <vt:lpstr>Summary Link to AS Boundary Router LSA</vt:lpstr>
      <vt:lpstr>PowerPoint 簡報</vt:lpstr>
      <vt:lpstr>Summary Link to AS Boundary Router LSA (Cont.)</vt:lpstr>
      <vt:lpstr>PowerPoint 簡報</vt:lpstr>
      <vt:lpstr>External Link LSA</vt:lpstr>
      <vt:lpstr>External Link LSA (Cont.)</vt:lpstr>
      <vt:lpstr>Encapsulation</vt:lpstr>
      <vt:lpstr>Outline</vt:lpstr>
      <vt:lpstr>Path Vector Routing</vt:lpstr>
      <vt:lpstr>Path Vector Routing (Cont.)</vt:lpstr>
      <vt:lpstr>Path Vector Routing (Cont.)</vt:lpstr>
      <vt:lpstr>Initialization</vt:lpstr>
      <vt:lpstr>PowerPoint 簡報</vt:lpstr>
      <vt:lpstr>Sharing</vt:lpstr>
      <vt:lpstr>Updating</vt:lpstr>
      <vt:lpstr>PowerPoint 簡報</vt:lpstr>
      <vt:lpstr>Loop Prevention</vt:lpstr>
      <vt:lpstr>Policy Routing</vt:lpstr>
      <vt:lpstr>Optimum Path</vt:lpstr>
      <vt:lpstr>Outline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4526</cp:revision>
  <cp:lastPrinted>2001-07-09T17:38:11Z</cp:lastPrinted>
  <dcterms:created xsi:type="dcterms:W3CDTF">1999-08-24T15:20:22Z</dcterms:created>
  <dcterms:modified xsi:type="dcterms:W3CDTF">2016-02-25T08:22:55Z</dcterms:modified>
</cp:coreProperties>
</file>