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 id="2147483655" r:id="rId2"/>
  </p:sldMasterIdLst>
  <p:notesMasterIdLst>
    <p:notesMasterId r:id="rId45"/>
  </p:notesMasterIdLst>
  <p:handoutMasterIdLst>
    <p:handoutMasterId r:id="rId46"/>
  </p:handoutMasterIdLst>
  <p:sldIdLst>
    <p:sldId id="410" r:id="rId3"/>
    <p:sldId id="576" r:id="rId4"/>
    <p:sldId id="533" r:id="rId5"/>
    <p:sldId id="468" r:id="rId6"/>
    <p:sldId id="498" r:id="rId7"/>
    <p:sldId id="534" r:id="rId8"/>
    <p:sldId id="501" r:id="rId9"/>
    <p:sldId id="473" r:id="rId10"/>
    <p:sldId id="474" r:id="rId11"/>
    <p:sldId id="502" r:id="rId12"/>
    <p:sldId id="538" r:id="rId13"/>
    <p:sldId id="539" r:id="rId14"/>
    <p:sldId id="540" r:id="rId15"/>
    <p:sldId id="535" r:id="rId16"/>
    <p:sldId id="544" r:id="rId17"/>
    <p:sldId id="543" r:id="rId18"/>
    <p:sldId id="516" r:id="rId19"/>
    <p:sldId id="545" r:id="rId20"/>
    <p:sldId id="546" r:id="rId21"/>
    <p:sldId id="547" r:id="rId22"/>
    <p:sldId id="548" r:id="rId23"/>
    <p:sldId id="549" r:id="rId24"/>
    <p:sldId id="550" r:id="rId25"/>
    <p:sldId id="551" r:id="rId26"/>
    <p:sldId id="552" r:id="rId27"/>
    <p:sldId id="567" r:id="rId28"/>
    <p:sldId id="565" r:id="rId29"/>
    <p:sldId id="566" r:id="rId30"/>
    <p:sldId id="553" r:id="rId31"/>
    <p:sldId id="554" r:id="rId32"/>
    <p:sldId id="555" r:id="rId33"/>
    <p:sldId id="562" r:id="rId34"/>
    <p:sldId id="563" r:id="rId35"/>
    <p:sldId id="564" r:id="rId36"/>
    <p:sldId id="515" r:id="rId37"/>
    <p:sldId id="569" r:id="rId38"/>
    <p:sldId id="568" r:id="rId39"/>
    <p:sldId id="572" r:id="rId40"/>
    <p:sldId id="570" r:id="rId41"/>
    <p:sldId id="571" r:id="rId42"/>
    <p:sldId id="574" r:id="rId43"/>
    <p:sldId id="575" r:id="rId44"/>
  </p:sldIdLst>
  <p:sldSz cx="9144000" cy="6858000" type="screen4x3"/>
  <p:notesSz cx="6645275" cy="9775825"/>
  <p:defaultTextStyle>
    <a:defPPr>
      <a:defRPr lang="en-US"/>
    </a:defPPr>
    <a:lvl1pPr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D83"/>
    <a:srgbClr val="FF3300"/>
    <a:srgbClr val="CCE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73" autoAdjust="0"/>
    <p:restoredTop sz="94660"/>
  </p:normalViewPr>
  <p:slideViewPr>
    <p:cSldViewPr snapToGrid="0">
      <p:cViewPr varScale="1">
        <p:scale>
          <a:sx n="105" d="100"/>
          <a:sy n="105" d="100"/>
        </p:scale>
        <p:origin x="-10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eaLnBrk="0" hangingPunct="0">
              <a:defRPr kumimoji="0" sz="1300">
                <a:latin typeface="Helvetica" pitchFamily="34" charset="0"/>
              </a:defRPr>
            </a:lvl1pPr>
          </a:lstStyle>
          <a:p>
            <a:endParaRPr lang="en-US" altLang="zh-TW"/>
          </a:p>
        </p:txBody>
      </p:sp>
      <p:sp>
        <p:nvSpPr>
          <p:cNvPr id="89091"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eaLnBrk="0" hangingPunct="0">
              <a:defRPr kumimoji="0" sz="1300">
                <a:latin typeface="Helvetica" pitchFamily="34" charset="0"/>
              </a:defRPr>
            </a:lvl1pPr>
          </a:lstStyle>
          <a:p>
            <a:endParaRPr lang="en-US" altLang="zh-TW"/>
          </a:p>
        </p:txBody>
      </p:sp>
      <p:sp>
        <p:nvSpPr>
          <p:cNvPr id="89092" name="Rectangle 4"/>
          <p:cNvSpPr>
            <a:spLocks noGrp="1" noChangeArrowheads="1"/>
          </p:cNvSpPr>
          <p:nvPr>
            <p:ph type="ftr" sz="quarter" idx="2"/>
          </p:nvPr>
        </p:nvSpPr>
        <p:spPr bwMode="auto">
          <a:xfrm>
            <a:off x="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eaLnBrk="0" hangingPunct="0">
              <a:defRPr kumimoji="0" sz="1300">
                <a:latin typeface="Helvetica" pitchFamily="34" charset="0"/>
              </a:defRPr>
            </a:lvl1pPr>
          </a:lstStyle>
          <a:p>
            <a:endParaRPr lang="en-US" altLang="zh-TW"/>
          </a:p>
        </p:txBody>
      </p:sp>
      <p:sp>
        <p:nvSpPr>
          <p:cNvPr id="89093" name="Rectangle 5"/>
          <p:cNvSpPr>
            <a:spLocks noGrp="1" noChangeArrowheads="1"/>
          </p:cNvSpPr>
          <p:nvPr>
            <p:ph type="sldNum" sz="quarter" idx="3"/>
          </p:nvPr>
        </p:nvSpPr>
        <p:spPr bwMode="auto">
          <a:xfrm>
            <a:off x="376555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eaLnBrk="0" hangingPunct="0">
              <a:defRPr kumimoji="0" sz="1300">
                <a:latin typeface="Helvetica" pitchFamily="34" charset="0"/>
              </a:defRPr>
            </a:lvl1pPr>
          </a:lstStyle>
          <a:p>
            <a:fld id="{B4E5A3F9-FE3C-444A-BF35-05DF39286FF9}" type="slidenum">
              <a:rPr lang="zh-TW" altLang="en-US"/>
              <a:pPr/>
              <a:t>‹#›</a:t>
            </a:fld>
            <a:endParaRPr lang="en-US" altLang="zh-TW"/>
          </a:p>
        </p:txBody>
      </p:sp>
    </p:spTree>
    <p:extLst>
      <p:ext uri="{BB962C8B-B14F-4D97-AF65-F5344CB8AC3E}">
        <p14:creationId xmlns:p14="http://schemas.microsoft.com/office/powerpoint/2010/main" val="751905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eaLnBrk="0" hangingPunct="0">
              <a:defRPr kumimoji="0" sz="1300"/>
            </a:lvl1pPr>
          </a:lstStyle>
          <a:p>
            <a:endParaRPr lang="en-US" altLang="zh-TW"/>
          </a:p>
        </p:txBody>
      </p:sp>
      <p:sp>
        <p:nvSpPr>
          <p:cNvPr id="6147"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eaLnBrk="0" hangingPunct="0">
              <a:defRPr kumimoji="0" sz="1300"/>
            </a:lvl1pPr>
          </a:lstStyle>
          <a:p>
            <a:endParaRPr lang="en-US" altLang="zh-TW"/>
          </a:p>
        </p:txBody>
      </p:sp>
      <p:sp>
        <p:nvSpPr>
          <p:cNvPr id="6148" name="Rectangle 4"/>
          <p:cNvSpPr>
            <a:spLocks noGrp="1" noRot="1" noChangeAspect="1" noChangeArrowheads="1" noTextEdit="1"/>
          </p:cNvSpPr>
          <p:nvPr>
            <p:ph type="sldImg" idx="2"/>
          </p:nvPr>
        </p:nvSpPr>
        <p:spPr bwMode="auto">
          <a:xfrm>
            <a:off x="877888" y="733425"/>
            <a:ext cx="4887912" cy="36655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885825" y="4643438"/>
            <a:ext cx="4873625" cy="4398962"/>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6150"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eaLnBrk="0" hangingPunct="0">
              <a:defRPr kumimoji="0" sz="1300"/>
            </a:lvl1pPr>
          </a:lstStyle>
          <a:p>
            <a:endParaRPr lang="en-US" altLang="zh-TW"/>
          </a:p>
        </p:txBody>
      </p:sp>
      <p:sp>
        <p:nvSpPr>
          <p:cNvPr id="6151" name="Rectangle 7"/>
          <p:cNvSpPr>
            <a:spLocks noGrp="1" noChangeArrowheads="1"/>
          </p:cNvSpPr>
          <p:nvPr>
            <p:ph type="sldNum" sz="quarter" idx="5"/>
          </p:nvPr>
        </p:nvSpPr>
        <p:spPr bwMode="auto">
          <a:xfrm>
            <a:off x="376555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eaLnBrk="0" hangingPunct="0">
              <a:defRPr kumimoji="0" sz="1300"/>
            </a:lvl1pPr>
          </a:lstStyle>
          <a:p>
            <a:fld id="{3B6FDE72-E358-42D8-9D8B-32A439669CD9}" type="slidenum">
              <a:rPr lang="zh-TW" altLang="en-US"/>
              <a:pPr/>
              <a:t>‹#›</a:t>
            </a:fld>
            <a:endParaRPr lang="en-US" altLang="zh-TW"/>
          </a:p>
        </p:txBody>
      </p:sp>
    </p:spTree>
    <p:extLst>
      <p:ext uri="{BB962C8B-B14F-4D97-AF65-F5344CB8AC3E}">
        <p14:creationId xmlns:p14="http://schemas.microsoft.com/office/powerpoint/2010/main" val="41328515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35202"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a:endParaRPr kumimoji="0" lang="zh-TW" altLang="en-US" sz="2400"/>
          </a:p>
        </p:txBody>
      </p:sp>
      <p:sp>
        <p:nvSpPr>
          <p:cNvPr id="435203" name="Rectangle 3"/>
          <p:cNvSpPr>
            <a:spLocks noGrp="1" noChangeArrowheads="1"/>
          </p:cNvSpPr>
          <p:nvPr>
            <p:ph type="ctrTitle"/>
          </p:nvPr>
        </p:nvSpPr>
        <p:spPr>
          <a:xfrm>
            <a:off x="762000" y="1371600"/>
            <a:ext cx="7696200" cy="2057400"/>
          </a:xfrm>
        </p:spPr>
        <p:txBody>
          <a:bodyPr/>
          <a:lstStyle>
            <a:lvl1pPr>
              <a:defRPr sz="5400"/>
            </a:lvl1pPr>
          </a:lstStyle>
          <a:p>
            <a:r>
              <a:rPr lang="zh-TW" altLang="en-US"/>
              <a:t>按一下以編輯母片標題樣式</a:t>
            </a:r>
          </a:p>
        </p:txBody>
      </p:sp>
      <p:sp>
        <p:nvSpPr>
          <p:cNvPr id="435204"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zh-TW" altLang="en-US"/>
              <a:t>按一下以編輯母片副標題樣式</a:t>
            </a:r>
          </a:p>
        </p:txBody>
      </p:sp>
      <p:sp>
        <p:nvSpPr>
          <p:cNvPr id="435205" name="Rectangle 5"/>
          <p:cNvSpPr>
            <a:spLocks noGrp="1" noChangeArrowheads="1"/>
          </p:cNvSpPr>
          <p:nvPr>
            <p:ph type="dt" sz="half" idx="2"/>
          </p:nvPr>
        </p:nvSpPr>
        <p:spPr>
          <a:xfrm>
            <a:off x="457200" y="6248400"/>
            <a:ext cx="2133600" cy="457200"/>
          </a:xfrm>
        </p:spPr>
        <p:txBody>
          <a:bodyPr/>
          <a:lstStyle>
            <a:lvl1pPr>
              <a:defRPr/>
            </a:lvl1pPr>
          </a:lstStyle>
          <a:p>
            <a:endParaRPr lang="en-US" altLang="zh-TW"/>
          </a:p>
        </p:txBody>
      </p:sp>
      <p:sp>
        <p:nvSpPr>
          <p:cNvPr id="435206" name="Rectangle 6"/>
          <p:cNvSpPr>
            <a:spLocks noGrp="1" noChangeArrowheads="1"/>
          </p:cNvSpPr>
          <p:nvPr>
            <p:ph type="ftr" sz="quarter" idx="3"/>
          </p:nvPr>
        </p:nvSpPr>
        <p:spPr/>
        <p:txBody>
          <a:bodyPr/>
          <a:lstStyle>
            <a:lvl1pPr>
              <a:defRPr/>
            </a:lvl1pPr>
          </a:lstStyle>
          <a:p>
            <a:endParaRPr lang="en-US" altLang="zh-TW"/>
          </a:p>
        </p:txBody>
      </p:sp>
      <p:sp>
        <p:nvSpPr>
          <p:cNvPr id="435207" name="Rectangle 7"/>
          <p:cNvSpPr>
            <a:spLocks noGrp="1" noChangeArrowheads="1"/>
          </p:cNvSpPr>
          <p:nvPr>
            <p:ph type="sldNum" sz="quarter" idx="4"/>
          </p:nvPr>
        </p:nvSpPr>
        <p:spPr>
          <a:xfrm>
            <a:off x="6553200" y="6248400"/>
            <a:ext cx="2133600" cy="457200"/>
          </a:xfrm>
        </p:spPr>
        <p:txBody>
          <a:bodyPr/>
          <a:lstStyle>
            <a:lvl1pPr>
              <a:defRPr b="1"/>
            </a:lvl1pPr>
          </a:lstStyle>
          <a:p>
            <a:fld id="{0FC0CD1C-CD77-476A-9EFA-38B35CE1A667}" type="slidenum">
              <a:rPr lang="zh-TW" altLang="en-US"/>
              <a:pPr/>
              <a:t>‹#›</a:t>
            </a:fld>
            <a:endParaRPr lang="en-US" altLang="zh-TW"/>
          </a:p>
        </p:txBody>
      </p:sp>
      <p:grpSp>
        <p:nvGrpSpPr>
          <p:cNvPr id="435208" name="Group 8"/>
          <p:cNvGrpSpPr>
            <a:grpSpLocks/>
          </p:cNvGrpSpPr>
          <p:nvPr/>
        </p:nvGrpSpPr>
        <p:grpSpPr bwMode="auto">
          <a:xfrm>
            <a:off x="381000" y="304800"/>
            <a:ext cx="8391525" cy="5791200"/>
            <a:chOff x="240" y="192"/>
            <a:chExt cx="5286" cy="3648"/>
          </a:xfrm>
        </p:grpSpPr>
        <p:sp>
          <p:nvSpPr>
            <p:cNvPr id="43520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a:endParaRPr kumimoji="0" lang="zh-TW" altLang="en-US" sz="2400"/>
            </a:p>
          </p:txBody>
        </p:sp>
        <p:sp>
          <p:nvSpPr>
            <p:cNvPr id="43521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a:endParaRPr kumimoji="0" lang="zh-TW" altLang="en-US" sz="2400"/>
            </a:p>
          </p:txBody>
        </p:sp>
        <p:sp>
          <p:nvSpPr>
            <p:cNvPr id="43521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a:endParaRPr kumimoji="0" lang="zh-TW" altLang="en-US" sz="2400"/>
            </a:p>
          </p:txBody>
        </p:sp>
        <p:sp>
          <p:nvSpPr>
            <p:cNvPr id="43521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a:endParaRPr kumimoji="0" lang="zh-TW" altLang="en-US" sz="2400"/>
            </a:p>
          </p:txBody>
        </p:sp>
        <p:sp>
          <p:nvSpPr>
            <p:cNvPr id="435213"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endParaRPr lang="zh-TW" altLang="en-US"/>
            </a:p>
          </p:txBody>
        </p:sp>
        <p:sp>
          <p:nvSpPr>
            <p:cNvPr id="43521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a:endParaRPr kumimoji="0" lang="zh-TW" altLang="en-US" sz="2400"/>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C4B46E30-0EC8-40B9-B935-5F024D45AC78}" type="slidenum">
              <a:rPr lang="zh-TW" altLang="en-US"/>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533400"/>
            <a:ext cx="2057400" cy="5597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533400"/>
            <a:ext cx="6019800" cy="5597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35D6CAF8-E210-448F-9DE1-329D9C781803}" type="slidenum">
              <a:rPr lang="zh-TW" altLang="en-US"/>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142F806E-5544-4127-B731-2E1F6DA0C8FD}" type="slidenum">
              <a:rPr lang="zh-TW" altLang="en-US"/>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70E6E1BD-E514-454F-A4E0-A4929030618A}" type="slidenum">
              <a:rPr lang="zh-TW" altLang="en-US"/>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6B9BD934-031F-444A-B6F7-1F67355F517E}" type="slidenum">
              <a:rPr lang="zh-TW" altLang="en-US"/>
              <a:pPr/>
              <a:t>‹#›</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AA1DDC3A-6C76-4450-91E9-3D55938BCA57}" type="slidenum">
              <a:rPr lang="zh-TW" altLang="en-US"/>
              <a:pPr/>
              <a:t>‹#›</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
        <p:nvSpPr>
          <p:cNvPr id="9" name="投影片編號版面配置區 8"/>
          <p:cNvSpPr>
            <a:spLocks noGrp="1"/>
          </p:cNvSpPr>
          <p:nvPr>
            <p:ph type="sldNum" sz="quarter" idx="12"/>
          </p:nvPr>
        </p:nvSpPr>
        <p:spPr/>
        <p:txBody>
          <a:bodyPr/>
          <a:lstStyle>
            <a:lvl1pPr>
              <a:defRPr/>
            </a:lvl1pPr>
          </a:lstStyle>
          <a:p>
            <a:fld id="{FC60B117-470A-45A4-8A2A-BC0652EDC74A}" type="slidenum">
              <a:rPr lang="zh-TW" altLang="en-US"/>
              <a:pPr/>
              <a:t>‹#›</a:t>
            </a:fld>
            <a:endParaRPr lang="en-US"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
        <p:nvSpPr>
          <p:cNvPr id="5" name="投影片編號版面配置區 4"/>
          <p:cNvSpPr>
            <a:spLocks noGrp="1"/>
          </p:cNvSpPr>
          <p:nvPr>
            <p:ph type="sldNum" sz="quarter" idx="12"/>
          </p:nvPr>
        </p:nvSpPr>
        <p:spPr/>
        <p:txBody>
          <a:bodyPr/>
          <a:lstStyle>
            <a:lvl1pPr>
              <a:defRPr/>
            </a:lvl1pPr>
          </a:lstStyle>
          <a:p>
            <a:fld id="{E66DA225-6176-4A3D-A8A4-CC9893A64CFE}" type="slidenum">
              <a:rPr lang="zh-TW" altLang="en-US"/>
              <a:pPr/>
              <a:t>‹#›</a:t>
            </a:fld>
            <a:endParaRPr lang="en-US"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
        <p:nvSpPr>
          <p:cNvPr id="4" name="投影片編號版面配置區 3"/>
          <p:cNvSpPr>
            <a:spLocks noGrp="1"/>
          </p:cNvSpPr>
          <p:nvPr>
            <p:ph type="sldNum" sz="quarter" idx="12"/>
          </p:nvPr>
        </p:nvSpPr>
        <p:spPr/>
        <p:txBody>
          <a:bodyPr/>
          <a:lstStyle>
            <a:lvl1pPr>
              <a:defRPr/>
            </a:lvl1pPr>
          </a:lstStyle>
          <a:p>
            <a:fld id="{DC575FD7-6DE9-4B3D-BBC5-822D69127CF9}" type="slidenum">
              <a:rPr lang="zh-TW" altLang="en-US"/>
              <a:pPr/>
              <a:t>‹#›</a:t>
            </a:fld>
            <a:endParaRPr lang="en-US"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8A79FD7E-13F1-4C28-A444-42C1B2DBCB8B}" type="slidenum">
              <a:rPr lang="zh-TW" altLang="en-US"/>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79511365-D1D7-45C1-BC82-82DA3B7F2A68}" type="slidenum">
              <a:rPr lang="zh-TW" altLang="en-US"/>
              <a:pPr/>
              <a:t>‹#›</a:t>
            </a:fld>
            <a:endParaRPr lang="en-US" altLang="zh-TW"/>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BEF32DC9-732B-4137-B1F3-6638A2BD6875}" type="slidenum">
              <a:rPr lang="zh-TW" altLang="en-US"/>
              <a:pPr/>
              <a:t>‹#›</a:t>
            </a:fld>
            <a:endParaRPr lang="en-US"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45FBADA3-E84A-43D4-AA04-0890E3E846CA}" type="slidenum">
              <a:rPr lang="zh-TW" altLang="en-US"/>
              <a:pPr/>
              <a:t>‹#›</a:t>
            </a:fld>
            <a:endParaRPr lang="en-US"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6AA7A23E-D49C-4136-ACC9-CFCD2A99C6C2}" type="slidenum">
              <a:rPr lang="zh-TW" altLang="en-US"/>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6FE6A5BF-2FCB-4159-BDD7-11B19D9E5F50}" type="slidenum">
              <a:rPr lang="zh-TW" altLang="en-US"/>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758D778D-7E85-4953-BC86-C5E17B4697A5}" type="slidenum">
              <a:rPr lang="zh-TW" altLang="en-US"/>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
        <p:nvSpPr>
          <p:cNvPr id="9" name="投影片編號版面配置區 8"/>
          <p:cNvSpPr>
            <a:spLocks noGrp="1"/>
          </p:cNvSpPr>
          <p:nvPr>
            <p:ph type="sldNum" sz="quarter" idx="12"/>
          </p:nvPr>
        </p:nvSpPr>
        <p:spPr/>
        <p:txBody>
          <a:bodyPr/>
          <a:lstStyle>
            <a:lvl1pPr>
              <a:defRPr/>
            </a:lvl1pPr>
          </a:lstStyle>
          <a:p>
            <a:fld id="{A6A97BD3-06D1-41D9-866A-48973ECF84DB}" type="slidenum">
              <a:rPr lang="zh-TW" altLang="en-US"/>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
        <p:nvSpPr>
          <p:cNvPr id="5" name="投影片編號版面配置區 4"/>
          <p:cNvSpPr>
            <a:spLocks noGrp="1"/>
          </p:cNvSpPr>
          <p:nvPr>
            <p:ph type="sldNum" sz="quarter" idx="12"/>
          </p:nvPr>
        </p:nvSpPr>
        <p:spPr/>
        <p:txBody>
          <a:bodyPr/>
          <a:lstStyle>
            <a:lvl1pPr>
              <a:defRPr/>
            </a:lvl1pPr>
          </a:lstStyle>
          <a:p>
            <a:fld id="{2B1D6D59-A6A9-4785-8F22-184A2805CCC4}" type="slidenum">
              <a:rPr lang="zh-TW" altLang="en-US"/>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
        <p:nvSpPr>
          <p:cNvPr id="4" name="投影片編號版面配置區 3"/>
          <p:cNvSpPr>
            <a:spLocks noGrp="1"/>
          </p:cNvSpPr>
          <p:nvPr>
            <p:ph type="sldNum" sz="quarter" idx="12"/>
          </p:nvPr>
        </p:nvSpPr>
        <p:spPr/>
        <p:txBody>
          <a:bodyPr/>
          <a:lstStyle>
            <a:lvl1pPr>
              <a:defRPr/>
            </a:lvl1pPr>
          </a:lstStyle>
          <a:p>
            <a:fld id="{C0B39ED9-7D0C-4631-94C1-8839E5F827D6}" type="slidenum">
              <a:rPr lang="zh-TW" altLang="en-US"/>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389E1736-DE06-4C42-85B4-00D3E7D03F71}" type="slidenum">
              <a:rPr lang="zh-TW" altLang="en-US"/>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8E29A298-3053-4A9B-ADAC-78EE7FBF9DBF}" type="slidenum">
              <a:rPr lang="zh-TW" altLang="en-US"/>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434179"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34180"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latin typeface="Arial" charset="0"/>
              </a:defRPr>
            </a:lvl1pPr>
          </a:lstStyle>
          <a:p>
            <a:endParaRPr lang="en-US" altLang="zh-TW"/>
          </a:p>
        </p:txBody>
      </p:sp>
      <p:sp>
        <p:nvSpPr>
          <p:cNvPr id="434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Arial" charset="0"/>
              </a:defRPr>
            </a:lvl1pPr>
          </a:lstStyle>
          <a:p>
            <a:endParaRPr lang="en-US" altLang="zh-TW"/>
          </a:p>
        </p:txBody>
      </p:sp>
      <p:sp>
        <p:nvSpPr>
          <p:cNvPr id="434182"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Arial" charset="0"/>
              </a:defRPr>
            </a:lvl1pPr>
          </a:lstStyle>
          <a:p>
            <a:fld id="{026D5452-0B79-410B-A680-F715A1C6DC67}" type="slidenum">
              <a:rPr lang="zh-TW" altLang="en-US"/>
              <a:pPr/>
              <a:t>‹#›</a:t>
            </a:fld>
            <a:endParaRPr lang="en-US" altLang="zh-TW"/>
          </a:p>
        </p:txBody>
      </p:sp>
      <p:grpSp>
        <p:nvGrpSpPr>
          <p:cNvPr id="434183" name="Group 7"/>
          <p:cNvGrpSpPr>
            <a:grpSpLocks/>
          </p:cNvGrpSpPr>
          <p:nvPr/>
        </p:nvGrpSpPr>
        <p:grpSpPr bwMode="auto">
          <a:xfrm>
            <a:off x="279400" y="152400"/>
            <a:ext cx="8686800" cy="1600200"/>
            <a:chOff x="176" y="96"/>
            <a:chExt cx="5472" cy="1008"/>
          </a:xfrm>
        </p:grpSpPr>
        <p:sp>
          <p:nvSpPr>
            <p:cNvPr id="434184"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endParaRPr lang="zh-TW" altLang="en-US"/>
            </a:p>
          </p:txBody>
        </p:sp>
        <p:sp>
          <p:nvSpPr>
            <p:cNvPr id="43418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a:endParaRPr kumimoji="0" lang="zh-TW" altLang="en-US" sz="2400"/>
            </a:p>
          </p:txBody>
        </p:sp>
        <p:sp>
          <p:nvSpPr>
            <p:cNvPr id="43418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a:endParaRPr kumimoji="0" lang="zh-TW" altLang="en-US" sz="2400"/>
            </a:p>
          </p:txBody>
        </p:sp>
        <p:sp>
          <p:nvSpPr>
            <p:cNvPr id="43418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a:endParaRPr kumimoji="0" lang="zh-TW" altLang="en-US" sz="2400"/>
            </a:p>
          </p:txBody>
        </p:sp>
        <p:sp>
          <p:nvSpPr>
            <p:cNvPr id="43418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a:endParaRPr kumimoji="0" lang="zh-TW" altLang="en-US" sz="2400"/>
            </a:p>
          </p:txBody>
        </p:sp>
      </p:grpSp>
    </p:spTree>
  </p:cSld>
  <p:clrMap bg1="lt1" tx1="dk1" bg2="lt2" tx2="dk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hdr="0" ftr="0" dt="0"/>
  <p:txStyles>
    <p:title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imes New Roman" pitchFamily="18" charset="0"/>
          <a:ea typeface="新細明體" pitchFamily="18" charset="-120"/>
        </a:defRPr>
      </a:lvl2pPr>
      <a:lvl3pPr algn="l" rtl="0" fontAlgn="base">
        <a:spcBef>
          <a:spcPct val="0"/>
        </a:spcBef>
        <a:spcAft>
          <a:spcPct val="0"/>
        </a:spcAft>
        <a:defRPr kumimoji="1" sz="4400" b="1">
          <a:solidFill>
            <a:schemeClr val="tx2"/>
          </a:solidFill>
          <a:latin typeface="Times New Roman" pitchFamily="18" charset="0"/>
          <a:ea typeface="新細明體" pitchFamily="18" charset="-120"/>
        </a:defRPr>
      </a:lvl3pPr>
      <a:lvl4pPr algn="l" rtl="0" fontAlgn="base">
        <a:spcBef>
          <a:spcPct val="0"/>
        </a:spcBef>
        <a:spcAft>
          <a:spcPct val="0"/>
        </a:spcAft>
        <a:defRPr kumimoji="1" sz="4400" b="1">
          <a:solidFill>
            <a:schemeClr val="tx2"/>
          </a:solidFill>
          <a:latin typeface="Times New Roman" pitchFamily="18" charset="0"/>
          <a:ea typeface="新細明體" pitchFamily="18" charset="-120"/>
        </a:defRPr>
      </a:lvl4pPr>
      <a:lvl5pPr algn="l" rtl="0" fontAlgn="base">
        <a:spcBef>
          <a:spcPct val="0"/>
        </a:spcBef>
        <a:spcAft>
          <a:spcPct val="0"/>
        </a:spcAft>
        <a:defRPr kumimoji="1" sz="4400" b="1">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4400" b="1">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4400" b="1">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4400" b="1">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4400" b="1">
          <a:solidFill>
            <a:schemeClr val="tx2"/>
          </a:solidFill>
          <a:latin typeface="Times New Roman" pitchFamily="18" charset="0"/>
          <a:ea typeface="新細明體" pitchFamily="18" charset="-120"/>
        </a:defRPr>
      </a:lvl9pPr>
    </p:titleStyle>
    <p:bodyStyle>
      <a:lvl1pPr marL="469900" indent="-469900" algn="l" rtl="0" fontAlgn="base">
        <a:spcBef>
          <a:spcPct val="20000"/>
        </a:spcBef>
        <a:spcAft>
          <a:spcPct val="0"/>
        </a:spcAft>
        <a:buClr>
          <a:schemeClr val="bg2"/>
        </a:buClr>
        <a:buSzPct val="70000"/>
        <a:buFont typeface="Wingdings" pitchFamily="2" charset="2"/>
        <a:buChar char="o"/>
        <a:defRPr kumimoji="1" sz="3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pitchFamily="2" charset="2"/>
        <a:buChar char="o"/>
        <a:defRPr kumimoji="1" sz="24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pitchFamily="2" charset="2"/>
        <a:buChar char="n"/>
        <a:defRPr kumimoji="1" sz="20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7997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7997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TW"/>
          </a:p>
        </p:txBody>
      </p:sp>
      <p:sp>
        <p:nvSpPr>
          <p:cNvPr id="7997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TW"/>
          </a:p>
        </p:txBody>
      </p:sp>
      <p:sp>
        <p:nvSpPr>
          <p:cNvPr id="7997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1576C294-FC79-400D-831C-9999C3470862}"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新細明體" pitchFamily="18" charset="-120"/>
        </a:defRPr>
      </a:lvl2pPr>
      <a:lvl3pPr algn="ctr" rtl="0" fontAlgn="base">
        <a:spcBef>
          <a:spcPct val="0"/>
        </a:spcBef>
        <a:spcAft>
          <a:spcPct val="0"/>
        </a:spcAft>
        <a:defRPr kumimoji="1" sz="4400">
          <a:solidFill>
            <a:schemeClr val="tx2"/>
          </a:solidFill>
          <a:latin typeface="Arial" charset="0"/>
          <a:ea typeface="新細明體" pitchFamily="18" charset="-120"/>
        </a:defRPr>
      </a:lvl3pPr>
      <a:lvl4pPr algn="ctr" rtl="0" fontAlgn="base">
        <a:spcBef>
          <a:spcPct val="0"/>
        </a:spcBef>
        <a:spcAft>
          <a:spcPct val="0"/>
        </a:spcAft>
        <a:defRPr kumimoji="1" sz="4400">
          <a:solidFill>
            <a:schemeClr val="tx2"/>
          </a:solidFill>
          <a:latin typeface="Arial" charset="0"/>
          <a:ea typeface="新細明體" pitchFamily="18" charset="-120"/>
        </a:defRPr>
      </a:lvl4pPr>
      <a:lvl5pPr algn="ctr" rtl="0" fontAlgn="base">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5" Type="http://schemas.openxmlformats.org/officeDocument/2006/relationships/image" Target="../media/image33.emf"/><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ctrTitle"/>
          </p:nvPr>
        </p:nvSpPr>
        <p:spPr>
          <a:xfrm>
            <a:off x="587375" y="2836863"/>
            <a:ext cx="8259763" cy="2273300"/>
          </a:xfrm>
        </p:spPr>
        <p:txBody>
          <a:bodyPr/>
          <a:lstStyle/>
          <a:p>
            <a:r>
              <a:rPr lang="en-US" altLang="zh-TW" sz="4800"/>
              <a:t>Chapter 13</a:t>
            </a:r>
            <a:br>
              <a:rPr lang="en-US" altLang="zh-TW" sz="4800"/>
            </a:br>
            <a:r>
              <a:rPr lang="en-US" altLang="zh-TW" sz="4800"/>
              <a:t/>
            </a:r>
            <a:br>
              <a:rPr lang="en-US" altLang="zh-TW" sz="4800"/>
            </a:br>
            <a:r>
              <a:rPr lang="en-US" altLang="zh-TW" sz="4800"/>
              <a:t>Introduction to the Transport</a:t>
            </a:r>
            <a:br>
              <a:rPr lang="en-US" altLang="zh-TW" sz="4800"/>
            </a:br>
            <a:r>
              <a:rPr lang="en-US" altLang="zh-TW" sz="4800"/>
              <a:t>Layer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ltLang="zh-TW"/>
              <a:t>IANA Ranges</a:t>
            </a:r>
          </a:p>
        </p:txBody>
      </p:sp>
      <p:sp>
        <p:nvSpPr>
          <p:cNvPr id="711683" name="Rectangle 3"/>
          <p:cNvSpPr>
            <a:spLocks noGrp="1" noChangeArrowheads="1"/>
          </p:cNvSpPr>
          <p:nvPr>
            <p:ph type="body" idx="1"/>
          </p:nvPr>
        </p:nvSpPr>
        <p:spPr>
          <a:xfrm>
            <a:off x="260350" y="1828800"/>
            <a:ext cx="8686800" cy="3398838"/>
          </a:xfrm>
        </p:spPr>
        <p:txBody>
          <a:bodyPr/>
          <a:lstStyle/>
          <a:p>
            <a:pPr>
              <a:lnSpc>
                <a:spcPct val="90000"/>
              </a:lnSpc>
            </a:pPr>
            <a:r>
              <a:rPr lang="en-US" altLang="zh-TW" sz="2800"/>
              <a:t>The IANA divides the port numbers into three ranges</a:t>
            </a:r>
          </a:p>
          <a:p>
            <a:pPr lvl="1">
              <a:lnSpc>
                <a:spcPct val="90000"/>
              </a:lnSpc>
            </a:pPr>
            <a:r>
              <a:rPr lang="en-US" altLang="zh-TW" sz="2400" b="1"/>
              <a:t>Well-known ports</a:t>
            </a:r>
            <a:r>
              <a:rPr lang="en-US" altLang="zh-TW" sz="2400"/>
              <a:t>: assigned and controlled by IANA</a:t>
            </a:r>
          </a:p>
          <a:p>
            <a:pPr lvl="2">
              <a:lnSpc>
                <a:spcPct val="90000"/>
              </a:lnSpc>
            </a:pPr>
            <a:r>
              <a:rPr lang="en-US" altLang="zh-TW" sz="2000"/>
              <a:t>0~1,023</a:t>
            </a:r>
          </a:p>
          <a:p>
            <a:pPr lvl="1">
              <a:lnSpc>
                <a:spcPct val="90000"/>
              </a:lnSpc>
            </a:pPr>
            <a:r>
              <a:rPr lang="en-US" altLang="zh-TW" sz="2400" b="1"/>
              <a:t>Registered ports</a:t>
            </a:r>
            <a:r>
              <a:rPr lang="en-US" altLang="zh-TW" sz="2400"/>
              <a:t>: not assigned or controlled by IANA</a:t>
            </a:r>
          </a:p>
          <a:p>
            <a:pPr lvl="2">
              <a:lnSpc>
                <a:spcPct val="90000"/>
              </a:lnSpc>
            </a:pPr>
            <a:r>
              <a:rPr lang="en-US" altLang="zh-TW" sz="2000"/>
              <a:t>1,024~49,151</a:t>
            </a:r>
          </a:p>
          <a:p>
            <a:pPr lvl="2">
              <a:lnSpc>
                <a:spcPct val="90000"/>
              </a:lnSpc>
            </a:pPr>
            <a:r>
              <a:rPr lang="en-US" altLang="zh-TW" sz="2000"/>
              <a:t>Can only be registered with IANA to prevent duplication</a:t>
            </a:r>
          </a:p>
          <a:p>
            <a:pPr lvl="1">
              <a:lnSpc>
                <a:spcPct val="90000"/>
              </a:lnSpc>
            </a:pPr>
            <a:r>
              <a:rPr lang="en-US" altLang="zh-TW" sz="2400" b="1"/>
              <a:t>Dynamic (or private) ports</a:t>
            </a:r>
            <a:r>
              <a:rPr lang="en-US" altLang="zh-TW" sz="2400"/>
              <a:t>: neither controlled nor registered</a:t>
            </a:r>
          </a:p>
          <a:p>
            <a:pPr lvl="2">
              <a:lnSpc>
                <a:spcPct val="90000"/>
              </a:lnSpc>
            </a:pPr>
            <a:r>
              <a:rPr lang="en-US" altLang="zh-TW" sz="2000"/>
              <a:t>49152~65535</a:t>
            </a:r>
          </a:p>
          <a:p>
            <a:pPr lvl="2">
              <a:lnSpc>
                <a:spcPct val="90000"/>
              </a:lnSpc>
            </a:pPr>
            <a:r>
              <a:rPr lang="en-US" altLang="zh-TW" sz="2000"/>
              <a:t>Ephemeral ports and can by used by any process</a:t>
            </a:r>
          </a:p>
        </p:txBody>
      </p:sp>
      <p:pic>
        <p:nvPicPr>
          <p:cNvPr id="711684" name="Picture 4"/>
          <p:cNvPicPr>
            <a:picLocks noChangeAspect="1" noChangeArrowheads="1"/>
          </p:cNvPicPr>
          <p:nvPr/>
        </p:nvPicPr>
        <p:blipFill>
          <a:blip r:embed="rId2"/>
          <a:srcRect/>
          <a:stretch>
            <a:fillRect/>
          </a:stretch>
        </p:blipFill>
        <p:spPr bwMode="auto">
          <a:xfrm>
            <a:off x="769938" y="5407025"/>
            <a:ext cx="7605712" cy="1147763"/>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79511365-D1D7-45C1-BC82-82DA3B7F2A68}" type="slidenum">
              <a:rPr lang="zh-TW" altLang="en-US" smtClean="0"/>
              <a:pPr/>
              <a:t>10</a:t>
            </a:fld>
            <a:endParaRPr lang="en-US" altLang="zh-TW"/>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ChangeArrowheads="1"/>
          </p:cNvSpPr>
          <p:nvPr/>
        </p:nvSpPr>
        <p:spPr bwMode="auto">
          <a:xfrm>
            <a:off x="400050" y="1684338"/>
            <a:ext cx="8153400" cy="2647950"/>
          </a:xfrm>
          <a:prstGeom prst="rect">
            <a:avLst/>
          </a:prstGeom>
          <a:noFill/>
          <a:ln w="9525">
            <a:noFill/>
            <a:miter lim="800000"/>
            <a:headEnd/>
            <a:tailEnd/>
          </a:ln>
        </p:spPr>
        <p:txBody>
          <a:bodyPr>
            <a:spAutoFit/>
          </a:bodyPr>
          <a:lstStyle/>
          <a:p>
            <a:pPr algn="just" eaLnBrk="0" hangingPunct="0">
              <a:spcBef>
                <a:spcPct val="50000"/>
              </a:spcBef>
            </a:pPr>
            <a:r>
              <a:rPr kumimoji="0" lang="en-US" altLang="zh-TW" sz="2400" b="1" i="1"/>
              <a:t>In UNIX, the well-known ports are stored in a file called /etc/services. Each line in this file gives the name of the server and the well-known port number. We can use the </a:t>
            </a:r>
            <a:r>
              <a:rPr kumimoji="0" lang="en-US" altLang="zh-TW" sz="2400" b="1" i="1">
                <a:solidFill>
                  <a:schemeClr val="hlink"/>
                </a:solidFill>
              </a:rPr>
              <a:t>grep</a:t>
            </a:r>
            <a:r>
              <a:rPr kumimoji="0" lang="en-US" altLang="zh-TW" sz="2400" b="1" i="1"/>
              <a:t> utility to extract the line corresponding to the desired application. The following shows the port for TFTP. Note that TFTP can use port 69 on either UDP or TCP. SNMP (see Chapter 24) uses two port numbers (161 and 162), each for a different purpose.</a:t>
            </a:r>
          </a:p>
        </p:txBody>
      </p:sp>
      <p:sp>
        <p:nvSpPr>
          <p:cNvPr id="753667" name="Text Box 3"/>
          <p:cNvSpPr txBox="1">
            <a:spLocks noChangeArrowheads="1"/>
          </p:cNvSpPr>
          <p:nvPr/>
        </p:nvSpPr>
        <p:spPr bwMode="auto">
          <a:xfrm>
            <a:off x="517525" y="841375"/>
            <a:ext cx="2720975" cy="519113"/>
          </a:xfrm>
          <a:prstGeom prst="rect">
            <a:avLst/>
          </a:prstGeom>
          <a:noFill/>
          <a:ln w="9525">
            <a:noFill/>
            <a:miter lim="800000"/>
            <a:headEnd/>
            <a:tailEnd/>
          </a:ln>
        </p:spPr>
        <p:txBody>
          <a:bodyPr>
            <a:spAutoFit/>
          </a:bodyPr>
          <a:lstStyle/>
          <a:p>
            <a:pPr eaLnBrk="0" hangingPunct="0"/>
            <a:r>
              <a:rPr kumimoji="0" lang="en-US" altLang="en-US" sz="2400" b="1" i="1">
                <a:solidFill>
                  <a:schemeClr val="folHlink"/>
                </a:solidFill>
                <a:latin typeface="Algerian" pitchFamily="82" charset="0"/>
              </a:rPr>
              <a:t>Example</a:t>
            </a:r>
            <a:r>
              <a:rPr kumimoji="0" lang="en-US" altLang="en-US" sz="2800" b="1" i="1">
                <a:solidFill>
                  <a:schemeClr val="folHlink"/>
                </a:solidFill>
                <a:latin typeface="Algerian" pitchFamily="82" charset="0"/>
              </a:rPr>
              <a:t> </a:t>
            </a:r>
            <a:r>
              <a:rPr kumimoji="0" lang="en-US" altLang="zh-TW" sz="2800" b="1" i="1">
                <a:solidFill>
                  <a:schemeClr val="folHlink"/>
                </a:solidFill>
                <a:latin typeface="Algerian" pitchFamily="82" charset="0"/>
              </a:rPr>
              <a:t>13.</a:t>
            </a:r>
            <a:r>
              <a:rPr kumimoji="0" lang="en-US" altLang="en-US" sz="2800" b="1" i="1">
                <a:solidFill>
                  <a:schemeClr val="folHlink"/>
                </a:solidFill>
                <a:latin typeface="Algerian" pitchFamily="82" charset="0"/>
              </a:rPr>
              <a:t>1</a:t>
            </a:r>
          </a:p>
        </p:txBody>
      </p:sp>
      <p:pic>
        <p:nvPicPr>
          <p:cNvPr id="753670" name="Picture 6"/>
          <p:cNvPicPr>
            <a:picLocks noChangeAspect="1" noChangeArrowheads="1"/>
          </p:cNvPicPr>
          <p:nvPr/>
        </p:nvPicPr>
        <p:blipFill>
          <a:blip r:embed="rId2"/>
          <a:srcRect/>
          <a:stretch>
            <a:fillRect/>
          </a:stretch>
        </p:blipFill>
        <p:spPr bwMode="auto">
          <a:xfrm>
            <a:off x="560388" y="4381500"/>
            <a:ext cx="8328025" cy="2476500"/>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C0B39ED9-7D0C-4631-94C1-8839E5F827D6}" type="slidenum">
              <a:rPr lang="zh-TW" altLang="en-US" smtClean="0"/>
              <a:pPr/>
              <a:t>11</a:t>
            </a:fld>
            <a:endParaRPr lang="en-US" altLang="zh-TW"/>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altLang="zh-TW"/>
              <a:t>Socket Addresses</a:t>
            </a:r>
          </a:p>
        </p:txBody>
      </p:sp>
      <p:sp>
        <p:nvSpPr>
          <p:cNvPr id="754691" name="Rectangle 3"/>
          <p:cNvSpPr>
            <a:spLocks noGrp="1" noChangeArrowheads="1"/>
          </p:cNvSpPr>
          <p:nvPr>
            <p:ph type="body" idx="1"/>
          </p:nvPr>
        </p:nvSpPr>
        <p:spPr/>
        <p:txBody>
          <a:bodyPr/>
          <a:lstStyle/>
          <a:p>
            <a:r>
              <a:rPr lang="en-US" altLang="zh-TW" sz="2800"/>
              <a:t>Transport layer protocol needs two identifiers at each end</a:t>
            </a:r>
          </a:p>
          <a:p>
            <a:pPr lvl="1"/>
            <a:r>
              <a:rPr lang="en-US" altLang="zh-TW" sz="2400"/>
              <a:t>The IP addresses</a:t>
            </a:r>
          </a:p>
          <a:p>
            <a:pPr lvl="1"/>
            <a:r>
              <a:rPr lang="en-US" altLang="zh-TW" sz="2400"/>
              <a:t>The port numbers</a:t>
            </a:r>
          </a:p>
          <a:p>
            <a:r>
              <a:rPr lang="en-US" altLang="zh-TW" sz="2800" b="1">
                <a:solidFill>
                  <a:srgbClr val="FF3300"/>
                </a:solidFill>
              </a:rPr>
              <a:t>Socket address</a:t>
            </a:r>
          </a:p>
          <a:p>
            <a:pPr lvl="1"/>
            <a:r>
              <a:rPr lang="en-US" altLang="zh-TW" sz="2400"/>
              <a:t>The combination of an IP address and a port number</a:t>
            </a:r>
          </a:p>
          <a:p>
            <a:pPr lvl="1"/>
            <a:r>
              <a:rPr lang="en-US" altLang="zh-TW" sz="2400"/>
              <a:t>Thus, we need a pair of socket addresses for a transport layer communication</a:t>
            </a:r>
          </a:p>
          <a:p>
            <a:pPr lvl="2"/>
            <a:r>
              <a:rPr lang="en-US" altLang="zh-TW" sz="2000"/>
              <a:t>Client socket address and server socket address</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12</a:t>
            </a:fld>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5" name="Text Box 3"/>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pPr eaLnBrk="0" hangingPunct="0"/>
            <a:r>
              <a:rPr kumimoji="0" lang="en-US" altLang="zh-TW" sz="1600">
                <a:solidFill>
                  <a:schemeClr val="accent2"/>
                </a:solidFill>
              </a:rPr>
              <a:t>Figure  11-6</a:t>
            </a:r>
          </a:p>
        </p:txBody>
      </p:sp>
      <p:sp>
        <p:nvSpPr>
          <p:cNvPr id="755716" name="Text Box 4"/>
          <p:cNvSpPr txBox="1">
            <a:spLocks noChangeArrowheads="1"/>
          </p:cNvSpPr>
          <p:nvPr/>
        </p:nvSpPr>
        <p:spPr bwMode="auto">
          <a:xfrm>
            <a:off x="2711450" y="635000"/>
            <a:ext cx="3575050" cy="641350"/>
          </a:xfrm>
          <a:prstGeom prst="rect">
            <a:avLst/>
          </a:prstGeom>
          <a:noFill/>
          <a:ln w="9525">
            <a:noFill/>
            <a:miter lim="800000"/>
            <a:headEnd/>
            <a:tailEnd/>
          </a:ln>
          <a:effectLst/>
        </p:spPr>
        <p:txBody>
          <a:bodyPr wrap="none">
            <a:spAutoFit/>
          </a:bodyPr>
          <a:lstStyle/>
          <a:p>
            <a:r>
              <a:rPr kumimoji="0" lang="en-US" altLang="en-US" sz="3600" b="1">
                <a:latin typeface="Times" charset="0"/>
              </a:rPr>
              <a:t>Socket </a:t>
            </a:r>
            <a:r>
              <a:rPr kumimoji="0" lang="en-US" altLang="zh-TW" sz="3600" b="1">
                <a:latin typeface="Times" charset="0"/>
              </a:rPr>
              <a:t>A</a:t>
            </a:r>
            <a:r>
              <a:rPr kumimoji="0" lang="en-US" altLang="en-US" sz="3600" b="1">
                <a:latin typeface="Times" charset="0"/>
              </a:rPr>
              <a:t>ddresses</a:t>
            </a:r>
          </a:p>
        </p:txBody>
      </p:sp>
      <p:sp>
        <p:nvSpPr>
          <p:cNvPr id="755717" name="Text Box 5"/>
          <p:cNvSpPr txBox="1">
            <a:spLocks noChangeArrowheads="1"/>
          </p:cNvSpPr>
          <p:nvPr/>
        </p:nvSpPr>
        <p:spPr bwMode="auto">
          <a:xfrm>
            <a:off x="6154738" y="6583363"/>
            <a:ext cx="2989262" cy="274637"/>
          </a:xfrm>
          <a:prstGeom prst="rect">
            <a:avLst/>
          </a:prstGeom>
          <a:noFill/>
          <a:ln w="9525">
            <a:noFill/>
            <a:miter lim="800000"/>
            <a:headEnd/>
            <a:tailEnd/>
          </a:ln>
          <a:effectLst/>
        </p:spPr>
        <p:txBody>
          <a:bodyPr wrap="none">
            <a:spAutoFit/>
          </a:bodyPr>
          <a:lstStyle/>
          <a:p>
            <a:r>
              <a:rPr lang="en-US" altLang="zh-TW" sz="1200">
                <a:latin typeface="Comic Sans MS" pitchFamily="66" charset="0"/>
              </a:rPr>
              <a:t>The McGraw-Hill Companies, Inc., 2000</a:t>
            </a:r>
          </a:p>
        </p:txBody>
      </p:sp>
      <p:grpSp>
        <p:nvGrpSpPr>
          <p:cNvPr id="755718" name="Group 6"/>
          <p:cNvGrpSpPr>
            <a:grpSpLocks/>
          </p:cNvGrpSpPr>
          <p:nvPr/>
        </p:nvGrpSpPr>
        <p:grpSpPr bwMode="auto">
          <a:xfrm>
            <a:off x="935038" y="2360613"/>
            <a:ext cx="7500937" cy="3457575"/>
            <a:chOff x="555" y="1363"/>
            <a:chExt cx="4725" cy="1229"/>
          </a:xfrm>
        </p:grpSpPr>
        <p:pic>
          <p:nvPicPr>
            <p:cNvPr id="755719" name="Picture 7"/>
            <p:cNvPicPr>
              <a:picLocks noChangeAspect="1" noChangeArrowheads="1"/>
            </p:cNvPicPr>
            <p:nvPr/>
          </p:nvPicPr>
          <p:blipFill>
            <a:blip r:embed="rId2"/>
            <a:srcRect/>
            <a:stretch>
              <a:fillRect/>
            </a:stretch>
          </p:blipFill>
          <p:spPr bwMode="auto">
            <a:xfrm>
              <a:off x="651" y="1363"/>
              <a:ext cx="2084" cy="754"/>
            </a:xfrm>
            <a:prstGeom prst="rect">
              <a:avLst/>
            </a:prstGeom>
            <a:noFill/>
            <a:ln w="9525">
              <a:noFill/>
              <a:miter lim="800000"/>
              <a:headEnd/>
              <a:tailEnd/>
            </a:ln>
            <a:effectLst/>
          </p:spPr>
        </p:pic>
        <p:pic>
          <p:nvPicPr>
            <p:cNvPr id="755720" name="Picture 8"/>
            <p:cNvPicPr>
              <a:picLocks noChangeAspect="1" noChangeArrowheads="1"/>
            </p:cNvPicPr>
            <p:nvPr/>
          </p:nvPicPr>
          <p:blipFill>
            <a:blip r:embed="rId3"/>
            <a:srcRect/>
            <a:stretch>
              <a:fillRect/>
            </a:stretch>
          </p:blipFill>
          <p:spPr bwMode="auto">
            <a:xfrm>
              <a:off x="3483" y="1363"/>
              <a:ext cx="1797" cy="753"/>
            </a:xfrm>
            <a:prstGeom prst="rect">
              <a:avLst/>
            </a:prstGeom>
            <a:noFill/>
            <a:ln w="9525">
              <a:noFill/>
              <a:miter lim="800000"/>
              <a:headEnd/>
              <a:tailEnd/>
            </a:ln>
            <a:effectLst/>
          </p:spPr>
        </p:pic>
        <p:pic>
          <p:nvPicPr>
            <p:cNvPr id="755721" name="Picture 9"/>
            <p:cNvPicPr>
              <a:picLocks noChangeAspect="1" noChangeArrowheads="1"/>
            </p:cNvPicPr>
            <p:nvPr/>
          </p:nvPicPr>
          <p:blipFill>
            <a:blip r:embed="rId4"/>
            <a:srcRect/>
            <a:stretch>
              <a:fillRect/>
            </a:stretch>
          </p:blipFill>
          <p:spPr bwMode="auto">
            <a:xfrm>
              <a:off x="555" y="2179"/>
              <a:ext cx="3795" cy="413"/>
            </a:xfrm>
            <a:prstGeom prst="rect">
              <a:avLst/>
            </a:prstGeom>
            <a:noFill/>
            <a:ln w="9525">
              <a:noFill/>
              <a:miter lim="800000"/>
              <a:headEnd/>
              <a:tailEnd/>
            </a:ln>
            <a:effectLst/>
          </p:spPr>
        </p:pic>
      </p:gr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13</a:t>
            </a:fld>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r>
              <a:rPr lang="en-US" altLang="zh-TW" sz="4000"/>
              <a:t>Encapsulation and Decapsulation in the Transport Layer</a:t>
            </a:r>
          </a:p>
        </p:txBody>
      </p:sp>
      <p:pic>
        <p:nvPicPr>
          <p:cNvPr id="749572" name="Picture 4"/>
          <p:cNvPicPr>
            <a:picLocks noChangeAspect="1" noChangeArrowheads="1"/>
          </p:cNvPicPr>
          <p:nvPr/>
        </p:nvPicPr>
        <p:blipFill>
          <a:blip r:embed="rId2"/>
          <a:srcRect/>
          <a:stretch>
            <a:fillRect/>
          </a:stretch>
        </p:blipFill>
        <p:spPr bwMode="auto">
          <a:xfrm>
            <a:off x="400050" y="2319338"/>
            <a:ext cx="8226425" cy="3597275"/>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79511365-D1D7-45C1-BC82-82DA3B7F2A68}" type="slidenum">
              <a:rPr lang="zh-TW" altLang="en-US" smtClean="0"/>
              <a:pPr/>
              <a:t>14</a:t>
            </a:fld>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en-US" altLang="zh-TW"/>
              <a:t>Multiplexing and Demultiplexing</a:t>
            </a:r>
            <a:endParaRPr lang="zh-TW" altLang="en-US"/>
          </a:p>
        </p:txBody>
      </p:sp>
      <p:sp>
        <p:nvSpPr>
          <p:cNvPr id="760835" name="Rectangle 3"/>
          <p:cNvSpPr>
            <a:spLocks noGrp="1" noChangeArrowheads="1"/>
          </p:cNvSpPr>
          <p:nvPr>
            <p:ph type="body" idx="1"/>
          </p:nvPr>
        </p:nvSpPr>
        <p:spPr/>
        <p:txBody>
          <a:bodyPr/>
          <a:lstStyle/>
          <a:p>
            <a:r>
              <a:rPr lang="en-US" altLang="zh-TW" b="1"/>
              <a:t>Multiplexing</a:t>
            </a:r>
            <a:r>
              <a:rPr lang="en-US" altLang="zh-TW"/>
              <a:t> (many to one)</a:t>
            </a:r>
          </a:p>
          <a:p>
            <a:pPr lvl="1"/>
            <a:r>
              <a:rPr lang="en-US" altLang="zh-TW"/>
              <a:t>Performed at the source</a:t>
            </a:r>
          </a:p>
          <a:p>
            <a:pPr lvl="1"/>
            <a:r>
              <a:rPr lang="en-US" altLang="zh-TW"/>
              <a:t>Accepts item from more than one source</a:t>
            </a:r>
          </a:p>
          <a:p>
            <a:endParaRPr lang="en-US" altLang="zh-TW"/>
          </a:p>
          <a:p>
            <a:r>
              <a:rPr lang="en-US" altLang="zh-TW" b="1"/>
              <a:t>Demultiplexing</a:t>
            </a:r>
            <a:r>
              <a:rPr lang="en-US" altLang="zh-TW"/>
              <a:t> (one to many)</a:t>
            </a:r>
          </a:p>
          <a:p>
            <a:pPr lvl="1"/>
            <a:r>
              <a:rPr lang="en-US" altLang="zh-TW"/>
              <a:t>Performed at the destination</a:t>
            </a:r>
          </a:p>
          <a:p>
            <a:pPr lvl="1"/>
            <a:r>
              <a:rPr lang="en-US" altLang="zh-TW"/>
              <a:t>Deliver item to more than one source</a:t>
            </a:r>
          </a:p>
          <a:p>
            <a:endParaRPr lang="en-US" altLang="zh-TW"/>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15</a:t>
            </a:fld>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en-US" altLang="zh-TW"/>
              <a:t>Multiplexing and Demultiplexing</a:t>
            </a:r>
            <a:endParaRPr lang="zh-TW" altLang="en-US"/>
          </a:p>
        </p:txBody>
      </p:sp>
      <p:pic>
        <p:nvPicPr>
          <p:cNvPr id="758788" name="Picture 4"/>
          <p:cNvPicPr>
            <a:picLocks noChangeAspect="1" noChangeArrowheads="1"/>
          </p:cNvPicPr>
          <p:nvPr/>
        </p:nvPicPr>
        <p:blipFill>
          <a:blip r:embed="rId2"/>
          <a:srcRect/>
          <a:stretch>
            <a:fillRect/>
          </a:stretch>
        </p:blipFill>
        <p:spPr bwMode="auto">
          <a:xfrm>
            <a:off x="428625" y="1873250"/>
            <a:ext cx="8267700" cy="4868863"/>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79511365-D1D7-45C1-BC82-82DA3B7F2A68}" type="slidenum">
              <a:rPr lang="zh-TW" altLang="en-US" smtClean="0"/>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ltLang="zh-TW"/>
              <a:t>Flow Control</a:t>
            </a:r>
          </a:p>
        </p:txBody>
      </p:sp>
      <p:sp>
        <p:nvSpPr>
          <p:cNvPr id="728067" name="Rectangle 3"/>
          <p:cNvSpPr>
            <a:spLocks noGrp="1" noChangeArrowheads="1"/>
          </p:cNvSpPr>
          <p:nvPr>
            <p:ph type="body" idx="1"/>
          </p:nvPr>
        </p:nvSpPr>
        <p:spPr>
          <a:xfrm>
            <a:off x="457200" y="1828800"/>
            <a:ext cx="8516938" cy="4302125"/>
          </a:xfrm>
        </p:spPr>
        <p:txBody>
          <a:bodyPr/>
          <a:lstStyle/>
          <a:p>
            <a:pPr>
              <a:lnSpc>
                <a:spcPct val="90000"/>
              </a:lnSpc>
            </a:pPr>
            <a:r>
              <a:rPr lang="en-US" altLang="zh-TW"/>
              <a:t>There should be </a:t>
            </a:r>
            <a:r>
              <a:rPr lang="en-US" altLang="zh-TW" i="1"/>
              <a:t>a balance between producer and consumer</a:t>
            </a:r>
          </a:p>
          <a:p>
            <a:pPr lvl="1">
              <a:lnSpc>
                <a:spcPct val="90000"/>
              </a:lnSpc>
            </a:pPr>
            <a:r>
              <a:rPr lang="en-US" altLang="zh-TW"/>
              <a:t>If the items are produced faster than are consumed</a:t>
            </a:r>
          </a:p>
          <a:p>
            <a:pPr lvl="2">
              <a:lnSpc>
                <a:spcPct val="90000"/>
              </a:lnSpc>
            </a:pPr>
            <a:r>
              <a:rPr lang="en-US" altLang="zh-TW"/>
              <a:t>The consumer can be overwhelmed and discard items</a:t>
            </a:r>
          </a:p>
          <a:p>
            <a:pPr lvl="1">
              <a:lnSpc>
                <a:spcPct val="90000"/>
              </a:lnSpc>
            </a:pPr>
            <a:r>
              <a:rPr lang="en-US" altLang="zh-TW"/>
              <a:t>If the items are produced slower than are consumed</a:t>
            </a:r>
          </a:p>
          <a:p>
            <a:pPr lvl="2">
              <a:lnSpc>
                <a:spcPct val="90000"/>
              </a:lnSpc>
            </a:pPr>
            <a:r>
              <a:rPr lang="en-US" altLang="zh-TW"/>
              <a:t>The consumer should wait and system is less efficient</a:t>
            </a:r>
          </a:p>
          <a:p>
            <a:pPr>
              <a:lnSpc>
                <a:spcPct val="90000"/>
              </a:lnSpc>
            </a:pPr>
            <a:r>
              <a:rPr lang="en-US" altLang="zh-TW"/>
              <a:t>Flow control: </a:t>
            </a:r>
          </a:p>
          <a:p>
            <a:pPr lvl="1">
              <a:lnSpc>
                <a:spcPct val="90000"/>
              </a:lnSpc>
            </a:pPr>
            <a:r>
              <a:rPr lang="en-US" altLang="zh-TW"/>
              <a:t>Related to the first issue</a:t>
            </a:r>
          </a:p>
          <a:p>
            <a:pPr lvl="1">
              <a:lnSpc>
                <a:spcPct val="90000"/>
              </a:lnSpc>
            </a:pPr>
            <a:r>
              <a:rPr lang="en-US" altLang="zh-TW"/>
              <a:t>Prevent losing the packets at the consumer site</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17</a:t>
            </a:fld>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altLang="zh-TW" dirty="0"/>
              <a:t>Pushing or </a:t>
            </a:r>
            <a:r>
              <a:rPr lang="en-US" altLang="zh-TW" dirty="0" smtClean="0"/>
              <a:t>Pulling </a:t>
            </a:r>
            <a:endParaRPr lang="zh-TW" altLang="en-US" dirty="0"/>
          </a:p>
        </p:txBody>
      </p:sp>
      <p:sp>
        <p:nvSpPr>
          <p:cNvPr id="761859" name="Rectangle 3"/>
          <p:cNvSpPr>
            <a:spLocks noGrp="1" noChangeArrowheads="1"/>
          </p:cNvSpPr>
          <p:nvPr>
            <p:ph type="body" idx="1"/>
          </p:nvPr>
        </p:nvSpPr>
        <p:spPr>
          <a:xfrm>
            <a:off x="457200" y="1828800"/>
            <a:ext cx="8426450" cy="3200400"/>
          </a:xfrm>
        </p:spPr>
        <p:txBody>
          <a:bodyPr/>
          <a:lstStyle/>
          <a:p>
            <a:pPr>
              <a:lnSpc>
                <a:spcPct val="90000"/>
              </a:lnSpc>
            </a:pPr>
            <a:r>
              <a:rPr lang="en-US" altLang="zh-TW" sz="2800"/>
              <a:t>Delivery of items from a producer has two ways</a:t>
            </a:r>
          </a:p>
          <a:p>
            <a:pPr lvl="1">
              <a:lnSpc>
                <a:spcPct val="90000"/>
              </a:lnSpc>
            </a:pPr>
            <a:r>
              <a:rPr lang="en-US" altLang="zh-TW" sz="2400"/>
              <a:t>Pushing: </a:t>
            </a:r>
          </a:p>
          <a:p>
            <a:pPr lvl="2">
              <a:lnSpc>
                <a:spcPct val="90000"/>
              </a:lnSpc>
            </a:pPr>
            <a:r>
              <a:rPr lang="en-US" altLang="zh-TW" sz="2000"/>
              <a:t>Deliver items without the prior request from the consumer</a:t>
            </a:r>
          </a:p>
          <a:p>
            <a:pPr lvl="2">
              <a:lnSpc>
                <a:spcPct val="90000"/>
              </a:lnSpc>
            </a:pPr>
            <a:r>
              <a:rPr lang="en-US" altLang="zh-TW" sz="2000"/>
              <a:t>The consumer may be overwhelmed</a:t>
            </a:r>
          </a:p>
          <a:p>
            <a:pPr lvl="2">
              <a:lnSpc>
                <a:spcPct val="90000"/>
              </a:lnSpc>
            </a:pPr>
            <a:r>
              <a:rPr lang="en-US" altLang="zh-TW" sz="2000"/>
              <a:t>Need flow control</a:t>
            </a:r>
          </a:p>
          <a:p>
            <a:pPr lvl="1">
              <a:lnSpc>
                <a:spcPct val="90000"/>
              </a:lnSpc>
            </a:pPr>
            <a:r>
              <a:rPr lang="en-US" altLang="zh-TW" sz="2400"/>
              <a:t>Pulling</a:t>
            </a:r>
          </a:p>
          <a:p>
            <a:pPr lvl="2">
              <a:lnSpc>
                <a:spcPct val="90000"/>
              </a:lnSpc>
            </a:pPr>
            <a:r>
              <a:rPr lang="en-US" altLang="zh-TW" sz="2000"/>
              <a:t>Deliver items after the consumer has requested them</a:t>
            </a:r>
          </a:p>
          <a:p>
            <a:pPr lvl="2">
              <a:lnSpc>
                <a:spcPct val="90000"/>
              </a:lnSpc>
            </a:pPr>
            <a:r>
              <a:rPr lang="en-US" altLang="zh-TW" sz="2000"/>
              <a:t>No need for flow control</a:t>
            </a:r>
          </a:p>
        </p:txBody>
      </p:sp>
      <p:grpSp>
        <p:nvGrpSpPr>
          <p:cNvPr id="761860" name="Group 4"/>
          <p:cNvGrpSpPr>
            <a:grpSpLocks/>
          </p:cNvGrpSpPr>
          <p:nvPr/>
        </p:nvGrpSpPr>
        <p:grpSpPr bwMode="auto">
          <a:xfrm>
            <a:off x="900113" y="5124450"/>
            <a:ext cx="7620000" cy="1546225"/>
            <a:chOff x="432" y="1426"/>
            <a:chExt cx="4800" cy="974"/>
          </a:xfrm>
        </p:grpSpPr>
        <p:pic>
          <p:nvPicPr>
            <p:cNvPr id="761861" name="Picture 5"/>
            <p:cNvPicPr>
              <a:picLocks noChangeAspect="1" noChangeArrowheads="1"/>
            </p:cNvPicPr>
            <p:nvPr/>
          </p:nvPicPr>
          <p:blipFill>
            <a:blip r:embed="rId2"/>
            <a:srcRect/>
            <a:stretch>
              <a:fillRect/>
            </a:stretch>
          </p:blipFill>
          <p:spPr bwMode="auto">
            <a:xfrm>
              <a:off x="432" y="1426"/>
              <a:ext cx="2200" cy="974"/>
            </a:xfrm>
            <a:prstGeom prst="rect">
              <a:avLst/>
            </a:prstGeom>
            <a:noFill/>
            <a:ln w="9525">
              <a:noFill/>
              <a:miter lim="800000"/>
              <a:headEnd/>
              <a:tailEnd/>
            </a:ln>
            <a:effectLst/>
          </p:spPr>
        </p:pic>
        <p:pic>
          <p:nvPicPr>
            <p:cNvPr id="761862" name="Picture 6"/>
            <p:cNvPicPr>
              <a:picLocks noChangeAspect="1" noChangeArrowheads="1"/>
            </p:cNvPicPr>
            <p:nvPr/>
          </p:nvPicPr>
          <p:blipFill>
            <a:blip r:embed="rId3"/>
            <a:srcRect/>
            <a:stretch>
              <a:fillRect/>
            </a:stretch>
          </p:blipFill>
          <p:spPr bwMode="auto">
            <a:xfrm>
              <a:off x="3032" y="1426"/>
              <a:ext cx="2200" cy="974"/>
            </a:xfrm>
            <a:prstGeom prst="rect">
              <a:avLst/>
            </a:prstGeom>
            <a:noFill/>
            <a:ln w="9525">
              <a:noFill/>
              <a:miter lim="800000"/>
              <a:headEnd/>
              <a:tailEnd/>
            </a:ln>
            <a:effectLst/>
          </p:spPr>
        </p:pic>
      </p:gr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18</a:t>
            </a:fld>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altLang="zh-TW" sz="4000"/>
              <a:t>Flow Control at the Transport Layer</a:t>
            </a:r>
          </a:p>
        </p:txBody>
      </p:sp>
      <p:sp>
        <p:nvSpPr>
          <p:cNvPr id="762883" name="Rectangle 3"/>
          <p:cNvSpPr>
            <a:spLocks noGrp="1" noChangeArrowheads="1"/>
          </p:cNvSpPr>
          <p:nvPr>
            <p:ph type="body" idx="1"/>
          </p:nvPr>
        </p:nvSpPr>
        <p:spPr>
          <a:xfrm>
            <a:off x="457200" y="1828800"/>
            <a:ext cx="8507413" cy="4302125"/>
          </a:xfrm>
        </p:spPr>
        <p:txBody>
          <a:bodyPr/>
          <a:lstStyle/>
          <a:p>
            <a:pPr>
              <a:lnSpc>
                <a:spcPct val="80000"/>
              </a:lnSpc>
            </a:pPr>
            <a:r>
              <a:rPr lang="en-US" altLang="zh-TW" sz="2800"/>
              <a:t>As shown in next slide, at least two cases of flow control</a:t>
            </a:r>
          </a:p>
          <a:p>
            <a:pPr lvl="1">
              <a:lnSpc>
                <a:spcPct val="80000"/>
              </a:lnSpc>
            </a:pPr>
            <a:r>
              <a:rPr lang="en-US" altLang="zh-TW" sz="2400"/>
              <a:t>From the </a:t>
            </a:r>
            <a:r>
              <a:rPr lang="en-US" altLang="zh-TW" sz="2400" i="1"/>
              <a:t>sending transport layer</a:t>
            </a:r>
            <a:r>
              <a:rPr lang="en-US" altLang="zh-TW" sz="2400"/>
              <a:t> to the </a:t>
            </a:r>
            <a:r>
              <a:rPr lang="en-US" altLang="zh-TW" sz="2400" i="1"/>
              <a:t>sending application layer</a:t>
            </a:r>
          </a:p>
          <a:p>
            <a:pPr lvl="1">
              <a:lnSpc>
                <a:spcPct val="80000"/>
              </a:lnSpc>
            </a:pPr>
            <a:r>
              <a:rPr lang="en-US" altLang="zh-TW" sz="2400"/>
              <a:t>From the </a:t>
            </a:r>
            <a:r>
              <a:rPr lang="en-US" altLang="zh-TW" sz="2400" i="1"/>
              <a:t>receiving transport layer</a:t>
            </a:r>
            <a:r>
              <a:rPr lang="en-US" altLang="zh-TW" sz="2400"/>
              <a:t> to the </a:t>
            </a:r>
            <a:r>
              <a:rPr lang="en-US" altLang="zh-TW" sz="2400" i="1"/>
              <a:t>sending transport layer</a:t>
            </a:r>
          </a:p>
          <a:p>
            <a:pPr>
              <a:lnSpc>
                <a:spcPct val="80000"/>
              </a:lnSpc>
            </a:pPr>
            <a:endParaRPr lang="en-US" altLang="zh-TW" sz="2800"/>
          </a:p>
          <a:p>
            <a:pPr>
              <a:lnSpc>
                <a:spcPct val="80000"/>
              </a:lnSpc>
            </a:pPr>
            <a:r>
              <a:rPr lang="en-US" altLang="zh-TW" sz="2800"/>
              <a:t>The </a:t>
            </a:r>
            <a:r>
              <a:rPr lang="en-US" altLang="zh-TW" sz="2800" i="1"/>
              <a:t>receiving</a:t>
            </a:r>
            <a:r>
              <a:rPr lang="en-US" altLang="zh-TW" sz="2800"/>
              <a:t> </a:t>
            </a:r>
            <a:r>
              <a:rPr lang="en-US" altLang="zh-TW" sz="2800" i="1"/>
              <a:t>application layer</a:t>
            </a:r>
            <a:r>
              <a:rPr lang="en-US" altLang="zh-TW" sz="2800"/>
              <a:t> to the </a:t>
            </a:r>
            <a:r>
              <a:rPr lang="en-US" altLang="zh-TW" sz="2800" i="1"/>
              <a:t>receiver transport layer </a:t>
            </a:r>
            <a:r>
              <a:rPr lang="en-US" altLang="zh-TW" sz="2800"/>
              <a:t>is a </a:t>
            </a:r>
            <a:r>
              <a:rPr lang="en-US" altLang="zh-TW" sz="2800" b="1" i="1">
                <a:solidFill>
                  <a:srgbClr val="FF3300"/>
                </a:solidFill>
              </a:rPr>
              <a:t>pulling delivery</a:t>
            </a:r>
          </a:p>
          <a:p>
            <a:pPr lvl="1">
              <a:lnSpc>
                <a:spcPct val="80000"/>
              </a:lnSpc>
            </a:pPr>
            <a:r>
              <a:rPr lang="en-US" altLang="zh-TW" sz="2400"/>
              <a:t>The transport layer waits until the application-layer process asks for message</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19</a:t>
            </a:fld>
            <a:endParaRPr lang="en-US"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zh-TW" sz="1600" b="1">
                <a:solidFill>
                  <a:schemeClr val="accent2"/>
                </a:solidFill>
              </a:rPr>
              <a:t>Figure  8-1</a:t>
            </a:r>
          </a:p>
        </p:txBody>
      </p:sp>
      <p:pic>
        <p:nvPicPr>
          <p:cNvPr id="5123" name="Picture 3"/>
          <p:cNvPicPr>
            <a:picLocks noChangeAspect="1" noChangeArrowheads="1"/>
          </p:cNvPicPr>
          <p:nvPr/>
        </p:nvPicPr>
        <p:blipFill>
          <a:blip r:embed="rId2" cstate="print"/>
          <a:srcRect/>
          <a:stretch>
            <a:fillRect/>
          </a:stretch>
        </p:blipFill>
        <p:spPr bwMode="auto">
          <a:xfrm>
            <a:off x="476250" y="1760538"/>
            <a:ext cx="7994650" cy="4778375"/>
          </a:xfrm>
          <a:prstGeom prst="rect">
            <a:avLst/>
          </a:prstGeom>
          <a:noFill/>
          <a:ln w="9525">
            <a:noFill/>
            <a:miter lim="800000"/>
            <a:headEnd/>
            <a:tailEnd/>
          </a:ln>
        </p:spPr>
      </p:pic>
      <p:sp>
        <p:nvSpPr>
          <p:cNvPr id="5124" name="Text Box 4"/>
          <p:cNvSpPr txBox="1">
            <a:spLocks noChangeArrowheads="1"/>
          </p:cNvSpPr>
          <p:nvPr/>
        </p:nvSpPr>
        <p:spPr bwMode="auto">
          <a:xfrm>
            <a:off x="800100" y="731838"/>
            <a:ext cx="7804150" cy="641350"/>
          </a:xfrm>
          <a:prstGeom prst="rect">
            <a:avLst/>
          </a:prstGeom>
          <a:noFill/>
          <a:ln w="9525">
            <a:noFill/>
            <a:miter lim="800000"/>
            <a:headEnd/>
            <a:tailEnd/>
          </a:ln>
        </p:spPr>
        <p:txBody>
          <a:bodyPr wrap="none">
            <a:spAutoFit/>
          </a:bodyPr>
          <a:lstStyle/>
          <a:p>
            <a:pPr eaLnBrk="0" hangingPunct="0"/>
            <a:r>
              <a:rPr kumimoji="0" lang="en-US" altLang="zh-TW" sz="3600" b="1">
                <a:solidFill>
                  <a:srgbClr val="0000FF"/>
                </a:solidFill>
                <a:latin typeface="Times" charset="0"/>
              </a:rPr>
              <a:t>Position of IP in TCP/IP Protocol Suite</a:t>
            </a:r>
          </a:p>
        </p:txBody>
      </p:sp>
      <p:sp>
        <p:nvSpPr>
          <p:cNvPr id="5125" name="Text Box 5"/>
          <p:cNvSpPr txBox="1">
            <a:spLocks noChangeArrowheads="1"/>
          </p:cNvSpPr>
          <p:nvPr/>
        </p:nvSpPr>
        <p:spPr bwMode="auto">
          <a:xfrm>
            <a:off x="6154738" y="6583363"/>
            <a:ext cx="2989262" cy="274637"/>
          </a:xfrm>
          <a:prstGeom prst="rect">
            <a:avLst/>
          </a:prstGeom>
          <a:noFill/>
          <a:ln w="9525">
            <a:noFill/>
            <a:miter lim="800000"/>
            <a:headEnd/>
            <a:tailEnd/>
          </a:ln>
        </p:spPr>
        <p:txBody>
          <a:bodyPr wrap="none">
            <a:spAutoFit/>
          </a:bodyPr>
          <a:lstStyle/>
          <a:p>
            <a:r>
              <a:rPr lang="en-US" altLang="zh-TW" sz="1200">
                <a:latin typeface="Comic Sans MS" pitchFamily="66" charset="0"/>
              </a:rPr>
              <a:t>The McGraw-Hill Companies, Inc., 2000</a:t>
            </a:r>
          </a:p>
        </p:txBody>
      </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2</a:t>
            </a:fld>
            <a:endParaRPr lang="en-US" altLang="zh-TW"/>
          </a:p>
        </p:txBody>
      </p:sp>
    </p:spTree>
    <p:extLst>
      <p:ext uri="{BB962C8B-B14F-4D97-AF65-F5344CB8AC3E}">
        <p14:creationId xmlns:p14="http://schemas.microsoft.com/office/powerpoint/2010/main" val="766848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title"/>
          </p:nvPr>
        </p:nvSpPr>
        <p:spPr/>
        <p:txBody>
          <a:bodyPr/>
          <a:lstStyle/>
          <a:p>
            <a:r>
              <a:rPr lang="en-US" altLang="zh-TW" sz="4000"/>
              <a:t>Flow Control at the Transport Layer (Cont.)</a:t>
            </a:r>
            <a:endParaRPr lang="zh-TW" altLang="en-US" sz="4000"/>
          </a:p>
        </p:txBody>
      </p:sp>
      <p:grpSp>
        <p:nvGrpSpPr>
          <p:cNvPr id="765957" name="Group 5"/>
          <p:cNvGrpSpPr>
            <a:grpSpLocks/>
          </p:cNvGrpSpPr>
          <p:nvPr/>
        </p:nvGrpSpPr>
        <p:grpSpPr bwMode="auto">
          <a:xfrm>
            <a:off x="438150" y="2522538"/>
            <a:ext cx="8199438" cy="3641725"/>
            <a:chOff x="163" y="1504"/>
            <a:chExt cx="5165" cy="1532"/>
          </a:xfrm>
        </p:grpSpPr>
        <p:pic>
          <p:nvPicPr>
            <p:cNvPr id="765958" name="Picture 6"/>
            <p:cNvPicPr>
              <a:picLocks noChangeAspect="1" noChangeArrowheads="1"/>
            </p:cNvPicPr>
            <p:nvPr/>
          </p:nvPicPr>
          <p:blipFill>
            <a:blip r:embed="rId2"/>
            <a:srcRect/>
            <a:stretch>
              <a:fillRect/>
            </a:stretch>
          </p:blipFill>
          <p:spPr bwMode="auto">
            <a:xfrm>
              <a:off x="163" y="1504"/>
              <a:ext cx="5165" cy="1328"/>
            </a:xfrm>
            <a:prstGeom prst="rect">
              <a:avLst/>
            </a:prstGeom>
            <a:noFill/>
            <a:ln w="9525">
              <a:noFill/>
              <a:miter lim="800000"/>
              <a:headEnd/>
              <a:tailEnd/>
            </a:ln>
            <a:effectLst/>
          </p:spPr>
        </p:pic>
        <p:sp>
          <p:nvSpPr>
            <p:cNvPr id="765959" name="Line 7"/>
            <p:cNvSpPr>
              <a:spLocks noChangeShapeType="1"/>
            </p:cNvSpPr>
            <p:nvPr/>
          </p:nvSpPr>
          <p:spPr bwMode="auto">
            <a:xfrm>
              <a:off x="1056" y="1968"/>
              <a:ext cx="0" cy="288"/>
            </a:xfrm>
            <a:prstGeom prst="line">
              <a:avLst/>
            </a:prstGeom>
            <a:noFill/>
            <a:ln w="38100">
              <a:solidFill>
                <a:schemeClr val="tx1"/>
              </a:solidFill>
              <a:round/>
              <a:headEnd/>
              <a:tailEnd type="triangle" w="med" len="med"/>
            </a:ln>
            <a:effectLst/>
          </p:spPr>
          <p:txBody>
            <a:bodyPr/>
            <a:lstStyle/>
            <a:p>
              <a:endParaRPr lang="zh-TW" altLang="en-US"/>
            </a:p>
          </p:txBody>
        </p:sp>
        <p:sp>
          <p:nvSpPr>
            <p:cNvPr id="765960" name="Line 8"/>
            <p:cNvSpPr>
              <a:spLocks noChangeShapeType="1"/>
            </p:cNvSpPr>
            <p:nvPr/>
          </p:nvSpPr>
          <p:spPr bwMode="auto">
            <a:xfrm>
              <a:off x="1440" y="2544"/>
              <a:ext cx="2544" cy="0"/>
            </a:xfrm>
            <a:prstGeom prst="line">
              <a:avLst/>
            </a:prstGeom>
            <a:noFill/>
            <a:ln w="38100">
              <a:solidFill>
                <a:schemeClr val="tx1"/>
              </a:solidFill>
              <a:round/>
              <a:headEnd/>
              <a:tailEnd type="triangle" w="med" len="med"/>
            </a:ln>
            <a:effectLst/>
          </p:spPr>
          <p:txBody>
            <a:bodyPr/>
            <a:lstStyle/>
            <a:p>
              <a:endParaRPr lang="zh-TW" altLang="en-US"/>
            </a:p>
          </p:txBody>
        </p:sp>
        <p:sp>
          <p:nvSpPr>
            <p:cNvPr id="765961" name="Line 9"/>
            <p:cNvSpPr>
              <a:spLocks noChangeShapeType="1"/>
            </p:cNvSpPr>
            <p:nvPr/>
          </p:nvSpPr>
          <p:spPr bwMode="auto">
            <a:xfrm flipV="1">
              <a:off x="4560" y="1968"/>
              <a:ext cx="0" cy="288"/>
            </a:xfrm>
            <a:prstGeom prst="line">
              <a:avLst/>
            </a:prstGeom>
            <a:noFill/>
            <a:ln w="38100">
              <a:solidFill>
                <a:schemeClr val="tx1"/>
              </a:solidFill>
              <a:round/>
              <a:headEnd/>
              <a:tailEnd type="triangle" w="med" len="med"/>
            </a:ln>
            <a:effectLst/>
          </p:spPr>
          <p:txBody>
            <a:bodyPr/>
            <a:lstStyle/>
            <a:p>
              <a:endParaRPr lang="zh-TW" altLang="en-US"/>
            </a:p>
          </p:txBody>
        </p:sp>
        <p:sp>
          <p:nvSpPr>
            <p:cNvPr id="765962" name="Line 10"/>
            <p:cNvSpPr>
              <a:spLocks noChangeShapeType="1"/>
            </p:cNvSpPr>
            <p:nvPr/>
          </p:nvSpPr>
          <p:spPr bwMode="auto">
            <a:xfrm>
              <a:off x="4272" y="2016"/>
              <a:ext cx="0" cy="240"/>
            </a:xfrm>
            <a:prstGeom prst="line">
              <a:avLst/>
            </a:prstGeom>
            <a:noFill/>
            <a:ln w="38100" cap="rnd">
              <a:solidFill>
                <a:schemeClr val="tx1"/>
              </a:solidFill>
              <a:prstDash val="sysDot"/>
              <a:round/>
              <a:headEnd/>
              <a:tailEnd type="triangle" w="med" len="med"/>
            </a:ln>
            <a:effectLst/>
          </p:spPr>
          <p:txBody>
            <a:bodyPr/>
            <a:lstStyle/>
            <a:p>
              <a:endParaRPr lang="zh-TW" altLang="en-US"/>
            </a:p>
          </p:txBody>
        </p:sp>
        <p:pic>
          <p:nvPicPr>
            <p:cNvPr id="765963" name="Picture 11"/>
            <p:cNvPicPr>
              <a:picLocks noChangeAspect="1" noChangeArrowheads="1"/>
            </p:cNvPicPr>
            <p:nvPr/>
          </p:nvPicPr>
          <p:blipFill>
            <a:blip r:embed="rId3"/>
            <a:srcRect/>
            <a:stretch>
              <a:fillRect/>
            </a:stretch>
          </p:blipFill>
          <p:spPr bwMode="auto">
            <a:xfrm>
              <a:off x="1025" y="2832"/>
              <a:ext cx="3439" cy="204"/>
            </a:xfrm>
            <a:prstGeom prst="rect">
              <a:avLst/>
            </a:prstGeom>
            <a:noFill/>
            <a:ln w="9525">
              <a:noFill/>
              <a:miter lim="800000"/>
              <a:headEnd/>
              <a:tailEnd/>
            </a:ln>
            <a:effectLst/>
          </p:spPr>
        </p:pic>
        <p:pic>
          <p:nvPicPr>
            <p:cNvPr id="765964" name="Picture 12"/>
            <p:cNvPicPr>
              <a:picLocks noChangeAspect="1" noChangeArrowheads="1"/>
            </p:cNvPicPr>
            <p:nvPr/>
          </p:nvPicPr>
          <p:blipFill>
            <a:blip r:embed="rId4"/>
            <a:srcRect/>
            <a:stretch>
              <a:fillRect/>
            </a:stretch>
          </p:blipFill>
          <p:spPr bwMode="auto">
            <a:xfrm>
              <a:off x="1440" y="1776"/>
              <a:ext cx="685" cy="698"/>
            </a:xfrm>
            <a:prstGeom prst="rect">
              <a:avLst/>
            </a:prstGeom>
            <a:noFill/>
            <a:ln w="9525">
              <a:noFill/>
              <a:miter lim="800000"/>
              <a:headEnd/>
              <a:tailEnd/>
            </a:ln>
            <a:effectLst/>
          </p:spPr>
        </p:pic>
      </p:grpSp>
      <p:sp>
        <p:nvSpPr>
          <p:cNvPr id="2" name="投影片編號版面配置區 1"/>
          <p:cNvSpPr>
            <a:spLocks noGrp="1"/>
          </p:cNvSpPr>
          <p:nvPr>
            <p:ph type="sldNum" sz="quarter" idx="12"/>
          </p:nvPr>
        </p:nvSpPr>
        <p:spPr/>
        <p:txBody>
          <a:bodyPr/>
          <a:lstStyle/>
          <a:p>
            <a:fld id="{2B1D6D59-A6A9-4785-8F22-184A2805CCC4}" type="slidenum">
              <a:rPr lang="zh-TW" altLang="en-US" smtClean="0"/>
              <a:pPr/>
              <a:t>20</a:t>
            </a:fld>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altLang="zh-TW"/>
              <a:t>Buffers</a:t>
            </a:r>
          </a:p>
        </p:txBody>
      </p:sp>
      <p:sp>
        <p:nvSpPr>
          <p:cNvPr id="768003" name="Rectangle 3"/>
          <p:cNvSpPr>
            <a:spLocks noGrp="1" noChangeArrowheads="1"/>
          </p:cNvSpPr>
          <p:nvPr>
            <p:ph type="body" idx="1"/>
          </p:nvPr>
        </p:nvSpPr>
        <p:spPr/>
        <p:txBody>
          <a:bodyPr/>
          <a:lstStyle/>
          <a:p>
            <a:r>
              <a:rPr lang="en-US" altLang="zh-TW" sz="2800" dirty="0"/>
              <a:t>One solution to flow control is using </a:t>
            </a:r>
            <a:r>
              <a:rPr lang="en-US" altLang="zh-TW" sz="2800" b="1" i="1" dirty="0">
                <a:solidFill>
                  <a:srgbClr val="FF3300"/>
                </a:solidFill>
              </a:rPr>
              <a:t>two buffers</a:t>
            </a:r>
          </a:p>
          <a:p>
            <a:pPr lvl="1"/>
            <a:r>
              <a:rPr lang="en-US" altLang="zh-TW" sz="2400" dirty="0"/>
              <a:t>One at the sending transport layer and the other at the receiving transport layer</a:t>
            </a:r>
          </a:p>
          <a:p>
            <a:pPr lvl="1"/>
            <a:r>
              <a:rPr lang="en-US" altLang="zh-TW" sz="2400" dirty="0"/>
              <a:t>In the buffer in the sending transport layer </a:t>
            </a:r>
          </a:p>
          <a:p>
            <a:pPr lvl="2"/>
            <a:r>
              <a:rPr lang="en-US" altLang="zh-TW" sz="2000" dirty="0"/>
              <a:t>If it is full: inform the application to stop passing message</a:t>
            </a:r>
          </a:p>
          <a:p>
            <a:pPr lvl="2"/>
            <a:r>
              <a:rPr lang="en-US" altLang="zh-TW" sz="2000" dirty="0"/>
              <a:t>If it has vacancies, inform application to pass message</a:t>
            </a:r>
          </a:p>
          <a:p>
            <a:pPr lvl="1"/>
            <a:r>
              <a:rPr lang="en-US" altLang="zh-TW" sz="2400" dirty="0"/>
              <a:t>In the buffer in the receiving transport layer</a:t>
            </a:r>
          </a:p>
          <a:p>
            <a:pPr lvl="2"/>
            <a:r>
              <a:rPr lang="en-US" altLang="zh-TW" sz="2000" dirty="0"/>
              <a:t>If it is full: inform the sending transport layer to stop sending</a:t>
            </a:r>
          </a:p>
          <a:p>
            <a:pPr lvl="2"/>
            <a:r>
              <a:rPr lang="en-US" altLang="zh-TW" sz="2000" dirty="0"/>
              <a:t>If it has vacancies, inform the sending transport layer to send message</a:t>
            </a:r>
          </a:p>
          <a:p>
            <a:pPr lvl="2"/>
            <a:endParaRPr lang="en-US" altLang="zh-TW" sz="2000" dirty="0"/>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21</a:t>
            </a:fld>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ltLang="zh-TW"/>
              <a:t>Error Control</a:t>
            </a:r>
          </a:p>
        </p:txBody>
      </p:sp>
      <p:sp>
        <p:nvSpPr>
          <p:cNvPr id="769027" name="Rectangle 3"/>
          <p:cNvSpPr>
            <a:spLocks noGrp="1" noChangeArrowheads="1"/>
          </p:cNvSpPr>
          <p:nvPr>
            <p:ph type="body" idx="1"/>
          </p:nvPr>
        </p:nvSpPr>
        <p:spPr>
          <a:xfrm>
            <a:off x="457200" y="1828800"/>
            <a:ext cx="8229600" cy="3289300"/>
          </a:xfrm>
        </p:spPr>
        <p:txBody>
          <a:bodyPr/>
          <a:lstStyle/>
          <a:p>
            <a:pPr>
              <a:lnSpc>
                <a:spcPct val="90000"/>
              </a:lnSpc>
            </a:pPr>
            <a:r>
              <a:rPr lang="en-US" altLang="zh-TW"/>
              <a:t>Error control at the transport layer</a:t>
            </a:r>
          </a:p>
          <a:p>
            <a:pPr lvl="1">
              <a:lnSpc>
                <a:spcPct val="90000"/>
              </a:lnSpc>
            </a:pPr>
            <a:r>
              <a:rPr lang="en-US" altLang="zh-TW"/>
              <a:t>Detect and discard </a:t>
            </a:r>
            <a:r>
              <a:rPr lang="en-US" altLang="zh-TW" i="1">
                <a:solidFill>
                  <a:srgbClr val="FF3300"/>
                </a:solidFill>
              </a:rPr>
              <a:t>corrupted</a:t>
            </a:r>
            <a:r>
              <a:rPr lang="en-US" altLang="zh-TW"/>
              <a:t> packets</a:t>
            </a:r>
          </a:p>
          <a:p>
            <a:pPr lvl="1">
              <a:lnSpc>
                <a:spcPct val="90000"/>
              </a:lnSpc>
            </a:pPr>
            <a:r>
              <a:rPr lang="en-US" altLang="zh-TW"/>
              <a:t>Keep track of </a:t>
            </a:r>
            <a:r>
              <a:rPr lang="en-US" altLang="zh-TW" i="1">
                <a:solidFill>
                  <a:srgbClr val="FF3300"/>
                </a:solidFill>
              </a:rPr>
              <a:t>lost</a:t>
            </a:r>
            <a:r>
              <a:rPr lang="en-US" altLang="zh-TW"/>
              <a:t> and </a:t>
            </a:r>
            <a:r>
              <a:rPr lang="en-US" altLang="zh-TW" i="1">
                <a:solidFill>
                  <a:srgbClr val="FF3300"/>
                </a:solidFill>
              </a:rPr>
              <a:t>discarded</a:t>
            </a:r>
            <a:r>
              <a:rPr lang="en-US" altLang="zh-TW"/>
              <a:t> packets and resend them</a:t>
            </a:r>
          </a:p>
          <a:p>
            <a:pPr lvl="1">
              <a:lnSpc>
                <a:spcPct val="90000"/>
              </a:lnSpc>
            </a:pPr>
            <a:r>
              <a:rPr lang="en-US" altLang="zh-TW"/>
              <a:t>Recognize </a:t>
            </a:r>
            <a:r>
              <a:rPr lang="en-US" altLang="zh-TW" i="1">
                <a:solidFill>
                  <a:srgbClr val="FF3300"/>
                </a:solidFill>
              </a:rPr>
              <a:t>duplicated</a:t>
            </a:r>
            <a:r>
              <a:rPr lang="en-US" altLang="zh-TW"/>
              <a:t> packets and discard them</a:t>
            </a:r>
          </a:p>
          <a:p>
            <a:pPr lvl="1">
              <a:lnSpc>
                <a:spcPct val="90000"/>
              </a:lnSpc>
            </a:pPr>
            <a:r>
              <a:rPr lang="en-US" altLang="zh-TW"/>
              <a:t>Buffer </a:t>
            </a:r>
            <a:r>
              <a:rPr lang="en-US" altLang="zh-TW" i="1">
                <a:solidFill>
                  <a:srgbClr val="FF3300"/>
                </a:solidFill>
              </a:rPr>
              <a:t>out-of-orde</a:t>
            </a:r>
            <a:r>
              <a:rPr lang="en-US" altLang="zh-TW" i="1"/>
              <a:t>r</a:t>
            </a:r>
            <a:r>
              <a:rPr lang="en-US" altLang="zh-TW"/>
              <a:t> packets until the missing packet arrives</a:t>
            </a:r>
          </a:p>
        </p:txBody>
      </p:sp>
      <p:grpSp>
        <p:nvGrpSpPr>
          <p:cNvPr id="769028" name="Group 4"/>
          <p:cNvGrpSpPr>
            <a:grpSpLocks/>
          </p:cNvGrpSpPr>
          <p:nvPr/>
        </p:nvGrpSpPr>
        <p:grpSpPr bwMode="auto">
          <a:xfrm>
            <a:off x="377825" y="5203825"/>
            <a:ext cx="8428038" cy="1520825"/>
            <a:chOff x="115" y="1511"/>
            <a:chExt cx="5309" cy="1265"/>
          </a:xfrm>
        </p:grpSpPr>
        <p:pic>
          <p:nvPicPr>
            <p:cNvPr id="769029" name="Picture 5"/>
            <p:cNvPicPr>
              <a:picLocks noChangeAspect="1" noChangeArrowheads="1"/>
            </p:cNvPicPr>
            <p:nvPr/>
          </p:nvPicPr>
          <p:blipFill>
            <a:blip r:embed="rId2"/>
            <a:srcRect/>
            <a:stretch>
              <a:fillRect/>
            </a:stretch>
          </p:blipFill>
          <p:spPr bwMode="auto">
            <a:xfrm>
              <a:off x="115" y="1511"/>
              <a:ext cx="5309" cy="908"/>
            </a:xfrm>
            <a:prstGeom prst="rect">
              <a:avLst/>
            </a:prstGeom>
            <a:noFill/>
            <a:ln w="9525">
              <a:noFill/>
              <a:miter lim="800000"/>
              <a:headEnd/>
              <a:tailEnd/>
            </a:ln>
            <a:effectLst/>
          </p:spPr>
        </p:pic>
        <p:sp>
          <p:nvSpPr>
            <p:cNvPr id="769030" name="Text Box 6"/>
            <p:cNvSpPr txBox="1">
              <a:spLocks noChangeArrowheads="1"/>
            </p:cNvSpPr>
            <p:nvPr/>
          </p:nvSpPr>
          <p:spPr bwMode="auto">
            <a:xfrm>
              <a:off x="1200" y="1512"/>
              <a:ext cx="606" cy="329"/>
            </a:xfrm>
            <a:prstGeom prst="rect">
              <a:avLst/>
            </a:prstGeom>
            <a:solidFill>
              <a:schemeClr val="tx1"/>
            </a:solidFill>
            <a:ln w="28575">
              <a:solidFill>
                <a:schemeClr val="tx1"/>
              </a:solidFill>
              <a:miter lim="800000"/>
              <a:headEnd/>
              <a:tailEnd/>
            </a:ln>
            <a:effectLst/>
          </p:spPr>
          <p:txBody>
            <a:bodyPr wrap="none">
              <a:spAutoFit/>
            </a:bodyPr>
            <a:lstStyle/>
            <a:p>
              <a:pPr eaLnBrk="0" hangingPunct="0"/>
              <a:r>
                <a:rPr kumimoji="0" lang="en-US" altLang="zh-TW" b="1">
                  <a:solidFill>
                    <a:schemeClr val="bg1"/>
                  </a:solidFill>
                </a:rPr>
                <a:t>Packets</a:t>
              </a:r>
            </a:p>
          </p:txBody>
        </p:sp>
        <p:sp>
          <p:nvSpPr>
            <p:cNvPr id="769031" name="Text Box 7"/>
            <p:cNvSpPr txBox="1">
              <a:spLocks noChangeArrowheads="1"/>
            </p:cNvSpPr>
            <p:nvPr/>
          </p:nvSpPr>
          <p:spPr bwMode="auto">
            <a:xfrm>
              <a:off x="2400" y="2448"/>
              <a:ext cx="1010" cy="328"/>
            </a:xfrm>
            <a:prstGeom prst="rect">
              <a:avLst/>
            </a:prstGeom>
            <a:solidFill>
              <a:schemeClr val="hlink"/>
            </a:solidFill>
            <a:ln w="28575">
              <a:solidFill>
                <a:schemeClr val="hlink"/>
              </a:solidFill>
              <a:miter lim="800000"/>
              <a:headEnd/>
              <a:tailEnd/>
            </a:ln>
            <a:effectLst/>
          </p:spPr>
          <p:txBody>
            <a:bodyPr wrap="none">
              <a:spAutoFit/>
            </a:bodyPr>
            <a:lstStyle/>
            <a:p>
              <a:pPr eaLnBrk="0" hangingPunct="0"/>
              <a:r>
                <a:rPr kumimoji="0" lang="en-US" altLang="zh-TW" b="1">
                  <a:solidFill>
                    <a:schemeClr val="bg1"/>
                  </a:solidFill>
                </a:rPr>
                <a:t>Error Control</a:t>
              </a:r>
            </a:p>
          </p:txBody>
        </p:sp>
      </p:gr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22</a:t>
            </a:fld>
            <a:endParaRPr lang="en-US"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altLang="zh-TW"/>
              <a:t>Sequence Number</a:t>
            </a:r>
          </a:p>
        </p:txBody>
      </p:sp>
      <p:sp>
        <p:nvSpPr>
          <p:cNvPr id="770051" name="Rectangle 3"/>
          <p:cNvSpPr>
            <a:spLocks noGrp="1" noChangeArrowheads="1"/>
          </p:cNvSpPr>
          <p:nvPr>
            <p:ph type="body" idx="1"/>
          </p:nvPr>
        </p:nvSpPr>
        <p:spPr>
          <a:xfrm>
            <a:off x="457200" y="1828800"/>
            <a:ext cx="8229600" cy="3594100"/>
          </a:xfrm>
        </p:spPr>
        <p:txBody>
          <a:bodyPr/>
          <a:lstStyle/>
          <a:p>
            <a:pPr>
              <a:lnSpc>
                <a:spcPct val="90000"/>
              </a:lnSpc>
            </a:pPr>
            <a:r>
              <a:rPr lang="en-US" altLang="zh-TW"/>
              <a:t>To know which packet is lost, duplicated, or out-of-order</a:t>
            </a:r>
          </a:p>
          <a:p>
            <a:pPr lvl="1">
              <a:lnSpc>
                <a:spcPct val="90000"/>
              </a:lnSpc>
            </a:pPr>
            <a:r>
              <a:rPr lang="en-US" altLang="zh-TW"/>
              <a:t>Each packet must be numbered</a:t>
            </a:r>
          </a:p>
          <a:p>
            <a:pPr>
              <a:lnSpc>
                <a:spcPct val="90000"/>
              </a:lnSpc>
            </a:pPr>
            <a:r>
              <a:rPr lang="en-US" altLang="zh-TW"/>
              <a:t>Solution:</a:t>
            </a:r>
            <a:r>
              <a:rPr lang="en-US" altLang="zh-TW" b="1">
                <a:solidFill>
                  <a:srgbClr val="FF3300"/>
                </a:solidFill>
              </a:rPr>
              <a:t> sequence number</a:t>
            </a:r>
          </a:p>
          <a:p>
            <a:pPr>
              <a:lnSpc>
                <a:spcPct val="90000"/>
              </a:lnSpc>
            </a:pPr>
            <a:endParaRPr lang="en-US" altLang="zh-TW"/>
          </a:p>
          <a:p>
            <a:pPr>
              <a:lnSpc>
                <a:spcPct val="90000"/>
              </a:lnSpc>
            </a:pPr>
            <a:r>
              <a:rPr lang="en-US" altLang="zh-TW"/>
              <a:t>Note that, sequence number can wrap around</a:t>
            </a:r>
          </a:p>
          <a:p>
            <a:pPr lvl="1">
              <a:lnSpc>
                <a:spcPct val="90000"/>
              </a:lnSpc>
            </a:pPr>
            <a:r>
              <a:rPr lang="en-US" altLang="zh-TW"/>
              <a:t>Example: if sequence number is 4 bits, then </a:t>
            </a:r>
          </a:p>
        </p:txBody>
      </p:sp>
      <p:sp>
        <p:nvSpPr>
          <p:cNvPr id="770052" name="Rectangle 4"/>
          <p:cNvSpPr>
            <a:spLocks noChangeArrowheads="1"/>
          </p:cNvSpPr>
          <p:nvPr/>
        </p:nvSpPr>
        <p:spPr bwMode="auto">
          <a:xfrm>
            <a:off x="1246188" y="5621338"/>
            <a:ext cx="6786562" cy="555625"/>
          </a:xfrm>
          <a:prstGeom prst="rect">
            <a:avLst/>
          </a:prstGeom>
          <a:solidFill>
            <a:srgbClr val="CCECFF"/>
          </a:solidFill>
          <a:ln w="9525">
            <a:noFill/>
            <a:miter lim="800000"/>
            <a:headEnd/>
            <a:tailEnd/>
          </a:ln>
          <a:effectLst/>
        </p:spPr>
        <p:txBody>
          <a:bodyPr wrap="none" anchor="ctr"/>
          <a:lstStyle/>
          <a:p>
            <a:pPr algn="ctr"/>
            <a:r>
              <a:rPr lang="en-US" altLang="zh-TW" b="1" i="1"/>
              <a:t>0, 1, 2, 3, 4, 5, 6, 7, 8, 9, 10, 11, 12, 13, 14, 15, 0, 1, 2, 3, 4, 5, 6, </a:t>
            </a:r>
            <a:r>
              <a:rPr lang="en-US" altLang="zh-TW" b="1" i="1">
                <a:latin typeface="Arial"/>
              </a:rPr>
              <a:t>…</a:t>
            </a:r>
            <a:r>
              <a:rPr lang="en-US" altLang="zh-TW" b="1" i="1"/>
              <a:t>..</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23</a:t>
            </a:fld>
            <a:endParaRPr lang="en-US"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altLang="zh-TW"/>
              <a:t>Acknowledgment</a:t>
            </a:r>
          </a:p>
        </p:txBody>
      </p:sp>
      <p:sp>
        <p:nvSpPr>
          <p:cNvPr id="771075" name="Rectangle 3"/>
          <p:cNvSpPr>
            <a:spLocks noGrp="1" noChangeArrowheads="1"/>
          </p:cNvSpPr>
          <p:nvPr>
            <p:ph type="body" idx="1"/>
          </p:nvPr>
        </p:nvSpPr>
        <p:spPr/>
        <p:txBody>
          <a:bodyPr/>
          <a:lstStyle/>
          <a:p>
            <a:r>
              <a:rPr lang="en-US" altLang="zh-TW"/>
              <a:t>Acknowledgment</a:t>
            </a:r>
          </a:p>
          <a:p>
            <a:pPr lvl="1"/>
            <a:r>
              <a:rPr lang="en-US" altLang="zh-TW"/>
              <a:t>Positive acknowledgment</a:t>
            </a:r>
          </a:p>
          <a:p>
            <a:pPr lvl="2"/>
            <a:r>
              <a:rPr lang="en-US" altLang="zh-TW"/>
              <a:t>Send an acknowledgement for packets that have arrived safe and sound</a:t>
            </a:r>
          </a:p>
          <a:p>
            <a:pPr lvl="1"/>
            <a:endParaRPr lang="en-US" altLang="zh-TW"/>
          </a:p>
          <a:p>
            <a:pPr lvl="1"/>
            <a:r>
              <a:rPr lang="en-US" altLang="zh-TW"/>
              <a:t>Negative acknowledgment</a:t>
            </a:r>
          </a:p>
          <a:p>
            <a:pPr lvl="2"/>
            <a:r>
              <a:rPr lang="en-US" altLang="zh-TW"/>
              <a:t>Send an acknowledgement for packets that are not arrived or corrupted</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24</a:t>
            </a:fld>
            <a:endParaRPr lang="en-US"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en-US" altLang="zh-TW" sz="4000" dirty="0"/>
              <a:t>Combination of Flow and Error Control (Skip!)</a:t>
            </a:r>
          </a:p>
        </p:txBody>
      </p:sp>
      <p:sp>
        <p:nvSpPr>
          <p:cNvPr id="772099" name="Rectangle 3"/>
          <p:cNvSpPr>
            <a:spLocks noGrp="1" noChangeArrowheads="1"/>
          </p:cNvSpPr>
          <p:nvPr>
            <p:ph type="body" idx="1"/>
          </p:nvPr>
        </p:nvSpPr>
        <p:spPr/>
        <p:txBody>
          <a:bodyPr/>
          <a:lstStyle/>
          <a:p>
            <a:pPr>
              <a:lnSpc>
                <a:spcPct val="90000"/>
              </a:lnSpc>
            </a:pPr>
            <a:r>
              <a:rPr lang="en-US" altLang="zh-TW"/>
              <a:t>Flow control: needs two buffers</a:t>
            </a:r>
          </a:p>
          <a:p>
            <a:pPr>
              <a:lnSpc>
                <a:spcPct val="90000"/>
              </a:lnSpc>
            </a:pPr>
            <a:endParaRPr lang="en-US" altLang="zh-TW"/>
          </a:p>
          <a:p>
            <a:pPr>
              <a:lnSpc>
                <a:spcPct val="90000"/>
              </a:lnSpc>
            </a:pPr>
            <a:r>
              <a:rPr lang="en-US" altLang="zh-TW"/>
              <a:t>Error control: define </a:t>
            </a:r>
            <a:r>
              <a:rPr lang="en-US" altLang="zh-TW" i="1"/>
              <a:t>sequence number</a:t>
            </a:r>
            <a:r>
              <a:rPr lang="en-US" altLang="zh-TW"/>
              <a:t> and </a:t>
            </a:r>
            <a:r>
              <a:rPr lang="en-US" altLang="zh-TW" i="1"/>
              <a:t>acknowledgement number</a:t>
            </a:r>
          </a:p>
          <a:p>
            <a:pPr>
              <a:lnSpc>
                <a:spcPct val="90000"/>
              </a:lnSpc>
            </a:pPr>
            <a:endParaRPr lang="en-US" altLang="zh-TW"/>
          </a:p>
          <a:p>
            <a:pPr>
              <a:lnSpc>
                <a:spcPct val="90000"/>
              </a:lnSpc>
            </a:pPr>
            <a:r>
              <a:rPr lang="en-US" altLang="zh-TW"/>
              <a:t>Combination of flow and error control</a:t>
            </a:r>
          </a:p>
          <a:p>
            <a:pPr lvl="1">
              <a:lnSpc>
                <a:spcPct val="90000"/>
              </a:lnSpc>
            </a:pPr>
            <a:r>
              <a:rPr lang="en-US" altLang="zh-TW"/>
              <a:t>Two </a:t>
            </a:r>
            <a:r>
              <a:rPr lang="en-US" altLang="zh-TW" i="1">
                <a:solidFill>
                  <a:srgbClr val="FF3300"/>
                </a:solidFill>
              </a:rPr>
              <a:t>numbered</a:t>
            </a:r>
            <a:r>
              <a:rPr lang="en-US" altLang="zh-TW"/>
              <a:t> buffers with the </a:t>
            </a:r>
            <a:r>
              <a:rPr lang="en-US" altLang="zh-TW" i="1"/>
              <a:t>sliding window</a:t>
            </a:r>
            <a:r>
              <a:rPr lang="en-US" altLang="zh-TW"/>
              <a:t> mechanism</a:t>
            </a:r>
          </a:p>
          <a:p>
            <a:pPr>
              <a:lnSpc>
                <a:spcPct val="90000"/>
              </a:lnSpc>
            </a:pPr>
            <a:endParaRPr lang="en-US" altLang="zh-TW"/>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25</a:t>
            </a:fld>
            <a:endParaRPr lang="en-US"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en-US" altLang="zh-TW" sz="4000" dirty="0"/>
              <a:t>Combination of Flow and Error </a:t>
            </a:r>
            <a:r>
              <a:rPr lang="en-US" altLang="zh-TW" sz="4000" dirty="0" smtClean="0"/>
              <a:t>Control (Skip!)</a:t>
            </a:r>
            <a:endParaRPr lang="zh-TW" altLang="en-US" sz="4000" dirty="0"/>
          </a:p>
        </p:txBody>
      </p:sp>
      <p:sp>
        <p:nvSpPr>
          <p:cNvPr id="789507" name="Rectangle 3"/>
          <p:cNvSpPr>
            <a:spLocks noGrp="1" noChangeArrowheads="1"/>
          </p:cNvSpPr>
          <p:nvPr>
            <p:ph type="body" idx="1"/>
          </p:nvPr>
        </p:nvSpPr>
        <p:spPr/>
        <p:txBody>
          <a:bodyPr/>
          <a:lstStyle/>
          <a:p>
            <a:r>
              <a:rPr lang="en-US" altLang="zh-TW" sz="2800" dirty="0"/>
              <a:t>Example: as shown in the following slide</a:t>
            </a:r>
          </a:p>
          <a:p>
            <a:pPr lvl="1"/>
            <a:r>
              <a:rPr lang="en-US" altLang="zh-TW" sz="2400" dirty="0"/>
              <a:t>The buffer is numbered</a:t>
            </a:r>
          </a:p>
          <a:p>
            <a:pPr lvl="1"/>
            <a:r>
              <a:rPr lang="en-US" altLang="zh-TW" sz="2400" dirty="0"/>
              <a:t>Assume that the sequence number is 4 bits</a:t>
            </a:r>
          </a:p>
          <a:p>
            <a:pPr lvl="2"/>
            <a:r>
              <a:rPr lang="en-US" altLang="zh-TW" sz="2000" dirty="0"/>
              <a:t>Thus, the buffer is numbered from 0 </a:t>
            </a:r>
            <a:r>
              <a:rPr lang="en-US" altLang="zh-TW" sz="2000"/>
              <a:t>to </a:t>
            </a:r>
            <a:r>
              <a:rPr lang="en-US" altLang="zh-TW" sz="2000" smtClean="0"/>
              <a:t>15</a:t>
            </a:r>
            <a:endParaRPr lang="en-US" altLang="zh-TW" sz="2000" dirty="0"/>
          </a:p>
          <a:p>
            <a:pPr lvl="1"/>
            <a:r>
              <a:rPr lang="en-US" altLang="zh-TW" sz="2400" dirty="0"/>
              <a:t>Assume that the size of window is 7</a:t>
            </a:r>
          </a:p>
          <a:p>
            <a:endParaRPr lang="en-US" altLang="zh-TW" sz="2800" dirty="0"/>
          </a:p>
          <a:p>
            <a:r>
              <a:rPr lang="en-US" altLang="zh-TW" sz="2800" dirty="0"/>
              <a:t>However, most protocols show the sliding window using linear representation</a:t>
            </a:r>
          </a:p>
          <a:p>
            <a:pPr lvl="1"/>
            <a:r>
              <a:rPr lang="en-US" altLang="zh-TW" sz="2400" dirty="0"/>
              <a:t>Shown in the next following slide</a:t>
            </a:r>
            <a:endParaRPr lang="zh-TW" altLang="en-US" sz="2400" dirty="0"/>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26</a:t>
            </a:fld>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5412" name="Group 4"/>
          <p:cNvGrpSpPr>
            <a:grpSpLocks/>
          </p:cNvGrpSpPr>
          <p:nvPr/>
        </p:nvGrpSpPr>
        <p:grpSpPr bwMode="auto">
          <a:xfrm>
            <a:off x="355600" y="1841500"/>
            <a:ext cx="8529638" cy="4848225"/>
            <a:chOff x="624" y="624"/>
            <a:chExt cx="4560" cy="3229"/>
          </a:xfrm>
        </p:grpSpPr>
        <p:pic>
          <p:nvPicPr>
            <p:cNvPr id="785413" name="Picture 5"/>
            <p:cNvPicPr>
              <a:picLocks noChangeAspect="1" noChangeArrowheads="1"/>
            </p:cNvPicPr>
            <p:nvPr/>
          </p:nvPicPr>
          <p:blipFill>
            <a:blip r:embed="rId2"/>
            <a:srcRect/>
            <a:stretch>
              <a:fillRect/>
            </a:stretch>
          </p:blipFill>
          <p:spPr bwMode="auto">
            <a:xfrm>
              <a:off x="624" y="624"/>
              <a:ext cx="1808" cy="1363"/>
            </a:xfrm>
            <a:prstGeom prst="rect">
              <a:avLst/>
            </a:prstGeom>
            <a:noFill/>
            <a:ln w="9525">
              <a:noFill/>
              <a:miter lim="800000"/>
              <a:headEnd/>
              <a:tailEnd/>
            </a:ln>
            <a:effectLst/>
          </p:spPr>
        </p:pic>
        <p:pic>
          <p:nvPicPr>
            <p:cNvPr id="785414" name="Picture 6"/>
            <p:cNvPicPr>
              <a:picLocks noChangeAspect="1" noChangeArrowheads="1"/>
            </p:cNvPicPr>
            <p:nvPr/>
          </p:nvPicPr>
          <p:blipFill>
            <a:blip r:embed="rId3"/>
            <a:srcRect/>
            <a:stretch>
              <a:fillRect/>
            </a:stretch>
          </p:blipFill>
          <p:spPr bwMode="auto">
            <a:xfrm>
              <a:off x="3439" y="624"/>
              <a:ext cx="1745" cy="1364"/>
            </a:xfrm>
            <a:prstGeom prst="rect">
              <a:avLst/>
            </a:prstGeom>
            <a:noFill/>
            <a:ln w="9525">
              <a:noFill/>
              <a:miter lim="800000"/>
              <a:headEnd/>
              <a:tailEnd/>
            </a:ln>
            <a:effectLst/>
          </p:spPr>
        </p:pic>
        <p:pic>
          <p:nvPicPr>
            <p:cNvPr id="785415" name="Picture 7"/>
            <p:cNvPicPr>
              <a:picLocks noChangeAspect="1" noChangeArrowheads="1"/>
            </p:cNvPicPr>
            <p:nvPr/>
          </p:nvPicPr>
          <p:blipFill>
            <a:blip r:embed="rId4"/>
            <a:srcRect/>
            <a:stretch>
              <a:fillRect/>
            </a:stretch>
          </p:blipFill>
          <p:spPr bwMode="auto">
            <a:xfrm>
              <a:off x="633" y="2234"/>
              <a:ext cx="1676" cy="1619"/>
            </a:xfrm>
            <a:prstGeom prst="rect">
              <a:avLst/>
            </a:prstGeom>
            <a:noFill/>
            <a:ln w="9525">
              <a:noFill/>
              <a:miter lim="800000"/>
              <a:headEnd/>
              <a:tailEnd/>
            </a:ln>
            <a:effectLst/>
          </p:spPr>
        </p:pic>
        <p:pic>
          <p:nvPicPr>
            <p:cNvPr id="785416" name="Picture 8"/>
            <p:cNvPicPr>
              <a:picLocks noChangeAspect="1" noChangeArrowheads="1"/>
            </p:cNvPicPr>
            <p:nvPr/>
          </p:nvPicPr>
          <p:blipFill>
            <a:blip r:embed="rId5"/>
            <a:srcRect/>
            <a:stretch>
              <a:fillRect/>
            </a:stretch>
          </p:blipFill>
          <p:spPr bwMode="auto">
            <a:xfrm>
              <a:off x="3376" y="2304"/>
              <a:ext cx="1808" cy="1519"/>
            </a:xfrm>
            <a:prstGeom prst="rect">
              <a:avLst/>
            </a:prstGeom>
            <a:noFill/>
            <a:ln w="9525">
              <a:noFill/>
              <a:miter lim="800000"/>
              <a:headEnd/>
              <a:tailEnd/>
            </a:ln>
            <a:effectLst/>
          </p:spPr>
        </p:pic>
      </p:grpSp>
      <p:sp>
        <p:nvSpPr>
          <p:cNvPr id="785418" name="Rectangle 10"/>
          <p:cNvSpPr>
            <a:spLocks noGrp="1" noChangeArrowheads="1"/>
          </p:cNvSpPr>
          <p:nvPr>
            <p:ph type="title"/>
          </p:nvPr>
        </p:nvSpPr>
        <p:spPr/>
        <p:txBody>
          <a:bodyPr/>
          <a:lstStyle/>
          <a:p>
            <a:r>
              <a:rPr lang="en-US" altLang="zh-TW" sz="4000" dirty="0"/>
              <a:t>Sliding Window in Circular Format (Skip!)</a:t>
            </a:r>
            <a:endParaRPr lang="zh-TW" altLang="en-US" sz="4000" dirty="0"/>
          </a:p>
        </p:txBody>
      </p:sp>
      <p:sp>
        <p:nvSpPr>
          <p:cNvPr id="2" name="投影片編號版面配置區 1"/>
          <p:cNvSpPr>
            <a:spLocks noGrp="1"/>
          </p:cNvSpPr>
          <p:nvPr>
            <p:ph type="sldNum" sz="quarter" idx="12"/>
          </p:nvPr>
        </p:nvSpPr>
        <p:spPr/>
        <p:txBody>
          <a:bodyPr/>
          <a:lstStyle/>
          <a:p>
            <a:fld id="{2B1D6D59-A6A9-4785-8F22-184A2805CCC4}" type="slidenum">
              <a:rPr lang="zh-TW" altLang="en-US" smtClean="0"/>
              <a:pPr/>
              <a:t>27</a:t>
            </a:fld>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6436" name="Group 4"/>
          <p:cNvGrpSpPr>
            <a:grpSpLocks/>
          </p:cNvGrpSpPr>
          <p:nvPr/>
        </p:nvGrpSpPr>
        <p:grpSpPr bwMode="auto">
          <a:xfrm>
            <a:off x="779463" y="2366963"/>
            <a:ext cx="7229475" cy="3387725"/>
            <a:chOff x="480" y="1152"/>
            <a:chExt cx="4554" cy="2016"/>
          </a:xfrm>
        </p:grpSpPr>
        <p:pic>
          <p:nvPicPr>
            <p:cNvPr id="786437" name="Picture 5"/>
            <p:cNvPicPr>
              <a:picLocks noChangeAspect="1" noChangeArrowheads="1"/>
            </p:cNvPicPr>
            <p:nvPr/>
          </p:nvPicPr>
          <p:blipFill>
            <a:blip r:embed="rId2"/>
            <a:srcRect/>
            <a:stretch>
              <a:fillRect/>
            </a:stretch>
          </p:blipFill>
          <p:spPr bwMode="auto">
            <a:xfrm>
              <a:off x="480" y="1152"/>
              <a:ext cx="1992" cy="494"/>
            </a:xfrm>
            <a:prstGeom prst="rect">
              <a:avLst/>
            </a:prstGeom>
            <a:noFill/>
            <a:ln w="9525">
              <a:noFill/>
              <a:miter lim="800000"/>
              <a:headEnd/>
              <a:tailEnd/>
            </a:ln>
            <a:effectLst/>
          </p:spPr>
        </p:pic>
        <p:pic>
          <p:nvPicPr>
            <p:cNvPr id="786438" name="Picture 6"/>
            <p:cNvPicPr>
              <a:picLocks noChangeAspect="1" noChangeArrowheads="1"/>
            </p:cNvPicPr>
            <p:nvPr/>
          </p:nvPicPr>
          <p:blipFill>
            <a:blip r:embed="rId3"/>
            <a:srcRect/>
            <a:stretch>
              <a:fillRect/>
            </a:stretch>
          </p:blipFill>
          <p:spPr bwMode="auto">
            <a:xfrm>
              <a:off x="3024" y="1152"/>
              <a:ext cx="2010" cy="501"/>
            </a:xfrm>
            <a:prstGeom prst="rect">
              <a:avLst/>
            </a:prstGeom>
            <a:noFill/>
            <a:ln w="9525">
              <a:noFill/>
              <a:miter lim="800000"/>
              <a:headEnd/>
              <a:tailEnd/>
            </a:ln>
            <a:effectLst/>
          </p:spPr>
        </p:pic>
        <p:pic>
          <p:nvPicPr>
            <p:cNvPr id="786439" name="Picture 7"/>
            <p:cNvPicPr>
              <a:picLocks noChangeAspect="1" noChangeArrowheads="1"/>
            </p:cNvPicPr>
            <p:nvPr/>
          </p:nvPicPr>
          <p:blipFill>
            <a:blip r:embed="rId4"/>
            <a:srcRect/>
            <a:stretch>
              <a:fillRect/>
            </a:stretch>
          </p:blipFill>
          <p:spPr bwMode="auto">
            <a:xfrm>
              <a:off x="480" y="2518"/>
              <a:ext cx="1992" cy="650"/>
            </a:xfrm>
            <a:prstGeom prst="rect">
              <a:avLst/>
            </a:prstGeom>
            <a:noFill/>
            <a:ln w="9525">
              <a:noFill/>
              <a:miter lim="800000"/>
              <a:headEnd/>
              <a:tailEnd/>
            </a:ln>
            <a:effectLst/>
          </p:spPr>
        </p:pic>
        <p:pic>
          <p:nvPicPr>
            <p:cNvPr id="786440" name="Picture 8"/>
            <p:cNvPicPr>
              <a:picLocks noChangeAspect="1" noChangeArrowheads="1"/>
            </p:cNvPicPr>
            <p:nvPr/>
          </p:nvPicPr>
          <p:blipFill>
            <a:blip r:embed="rId5"/>
            <a:srcRect/>
            <a:stretch>
              <a:fillRect/>
            </a:stretch>
          </p:blipFill>
          <p:spPr bwMode="auto">
            <a:xfrm>
              <a:off x="3007" y="2518"/>
              <a:ext cx="2027" cy="650"/>
            </a:xfrm>
            <a:prstGeom prst="rect">
              <a:avLst/>
            </a:prstGeom>
            <a:noFill/>
            <a:ln w="9525">
              <a:noFill/>
              <a:miter lim="800000"/>
              <a:headEnd/>
              <a:tailEnd/>
            </a:ln>
            <a:effectLst/>
          </p:spPr>
        </p:pic>
      </p:grpSp>
      <p:sp>
        <p:nvSpPr>
          <p:cNvPr id="786441" name="Rectangle 9"/>
          <p:cNvSpPr>
            <a:spLocks noGrp="1" noChangeArrowheads="1"/>
          </p:cNvSpPr>
          <p:nvPr>
            <p:ph type="title"/>
          </p:nvPr>
        </p:nvSpPr>
        <p:spPr/>
        <p:txBody>
          <a:bodyPr/>
          <a:lstStyle/>
          <a:p>
            <a:r>
              <a:rPr lang="en-US" altLang="zh-TW" sz="4000" dirty="0"/>
              <a:t>Sliding Window in Linear Format (Skip!)</a:t>
            </a:r>
            <a:endParaRPr lang="zh-TW" altLang="en-US" sz="4000" dirty="0"/>
          </a:p>
        </p:txBody>
      </p:sp>
      <p:sp>
        <p:nvSpPr>
          <p:cNvPr id="2" name="投影片編號版面配置區 1"/>
          <p:cNvSpPr>
            <a:spLocks noGrp="1"/>
          </p:cNvSpPr>
          <p:nvPr>
            <p:ph type="sldNum" sz="quarter" idx="12"/>
          </p:nvPr>
        </p:nvSpPr>
        <p:spPr/>
        <p:txBody>
          <a:bodyPr/>
          <a:lstStyle/>
          <a:p>
            <a:fld id="{2B1D6D59-A6A9-4785-8F22-184A2805CCC4}" type="slidenum">
              <a:rPr lang="zh-TW" altLang="en-US" smtClean="0"/>
              <a:pPr/>
              <a:t>28</a:t>
            </a:fld>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idx="4294967295"/>
          </p:nvPr>
        </p:nvSpPr>
        <p:spPr/>
        <p:txBody>
          <a:bodyPr/>
          <a:lstStyle/>
          <a:p>
            <a:r>
              <a:rPr lang="en-US" altLang="zh-TW"/>
              <a:t>Congestion Control</a:t>
            </a:r>
            <a:endParaRPr lang="zh-TW" altLang="en-US"/>
          </a:p>
        </p:txBody>
      </p:sp>
      <p:sp>
        <p:nvSpPr>
          <p:cNvPr id="773123" name="Rectangle 3"/>
          <p:cNvSpPr>
            <a:spLocks noGrp="1" noChangeArrowheads="1"/>
          </p:cNvSpPr>
          <p:nvPr>
            <p:ph type="body" idx="4294967295"/>
          </p:nvPr>
        </p:nvSpPr>
        <p:spPr/>
        <p:txBody>
          <a:bodyPr/>
          <a:lstStyle/>
          <a:p>
            <a:pPr>
              <a:lnSpc>
                <a:spcPct val="90000"/>
              </a:lnSpc>
            </a:pPr>
            <a:r>
              <a:rPr lang="en-US" altLang="zh-TW"/>
              <a:t>Congestion</a:t>
            </a:r>
          </a:p>
          <a:p>
            <a:pPr lvl="1">
              <a:lnSpc>
                <a:spcPct val="90000"/>
              </a:lnSpc>
            </a:pPr>
            <a:r>
              <a:rPr lang="en-US" altLang="zh-TW"/>
              <a:t>The load on the network is greater than the </a:t>
            </a:r>
            <a:r>
              <a:rPr lang="en-US" altLang="zh-TW" i="1"/>
              <a:t>capacity</a:t>
            </a:r>
            <a:r>
              <a:rPr lang="en-US" altLang="zh-TW"/>
              <a:t> of the network</a:t>
            </a:r>
          </a:p>
          <a:p>
            <a:pPr>
              <a:lnSpc>
                <a:spcPct val="90000"/>
              </a:lnSpc>
            </a:pPr>
            <a:r>
              <a:rPr lang="en-US" altLang="zh-TW"/>
              <a:t>Why?</a:t>
            </a:r>
          </a:p>
          <a:p>
            <a:pPr lvl="1">
              <a:lnSpc>
                <a:spcPct val="90000"/>
              </a:lnSpc>
            </a:pPr>
            <a:r>
              <a:rPr lang="en-US" altLang="zh-TW"/>
              <a:t>An internet is a combination of networks and connecting devices, e.g., routers and switches</a:t>
            </a:r>
          </a:p>
          <a:p>
            <a:pPr lvl="1">
              <a:lnSpc>
                <a:spcPct val="90000"/>
              </a:lnSpc>
            </a:pPr>
            <a:r>
              <a:rPr lang="en-US" altLang="zh-TW"/>
              <a:t>A router/switch has </a:t>
            </a:r>
            <a:r>
              <a:rPr lang="en-US" altLang="zh-TW" i="1">
                <a:solidFill>
                  <a:srgbClr val="FF3300"/>
                </a:solidFill>
              </a:rPr>
              <a:t>queues</a:t>
            </a:r>
            <a:r>
              <a:rPr lang="en-US" altLang="zh-TW"/>
              <a:t> that </a:t>
            </a:r>
            <a:r>
              <a:rPr lang="en-US" altLang="zh-TW" i="1"/>
              <a:t>store the</a:t>
            </a:r>
            <a:r>
              <a:rPr lang="en-US" altLang="zh-TW"/>
              <a:t> </a:t>
            </a:r>
            <a:r>
              <a:rPr lang="en-US" altLang="zh-TW" i="1"/>
              <a:t>incoming packets</a:t>
            </a:r>
            <a:r>
              <a:rPr lang="en-US" altLang="zh-TW"/>
              <a:t>, </a:t>
            </a:r>
            <a:r>
              <a:rPr lang="en-US" altLang="zh-TW" i="1"/>
              <a:t>processes them</a:t>
            </a:r>
            <a:r>
              <a:rPr lang="en-US" altLang="zh-TW"/>
              <a:t>, and </a:t>
            </a:r>
            <a:r>
              <a:rPr lang="en-US" altLang="zh-TW" i="1"/>
              <a:t>forward them.</a:t>
            </a:r>
            <a:endParaRPr lang="en-US" altLang="zh-TW"/>
          </a:p>
        </p:txBody>
      </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29</a:t>
            </a:fld>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ltLang="zh-TW"/>
              <a:t>Outline</a:t>
            </a:r>
            <a:endParaRPr lang="zh-TW" altLang="en-US"/>
          </a:p>
        </p:txBody>
      </p:sp>
      <p:sp>
        <p:nvSpPr>
          <p:cNvPr id="747523" name="Rectangle 3"/>
          <p:cNvSpPr>
            <a:spLocks noGrp="1" noChangeArrowheads="1"/>
          </p:cNvSpPr>
          <p:nvPr>
            <p:ph type="body" idx="1"/>
          </p:nvPr>
        </p:nvSpPr>
        <p:spPr/>
        <p:txBody>
          <a:bodyPr/>
          <a:lstStyle/>
          <a:p>
            <a:r>
              <a:rPr lang="en-US" altLang="zh-TW" b="1">
                <a:solidFill>
                  <a:srgbClr val="FF3300"/>
                </a:solidFill>
              </a:rPr>
              <a:t>Transport-layer services</a:t>
            </a:r>
          </a:p>
          <a:p>
            <a:endParaRPr lang="en-US" altLang="zh-TW"/>
          </a:p>
          <a:p>
            <a:r>
              <a:rPr lang="en-US" altLang="zh-TW"/>
              <a:t>Transport-layer protocols</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3</a:t>
            </a:fld>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idx="4294967295"/>
          </p:nvPr>
        </p:nvSpPr>
        <p:spPr/>
        <p:txBody>
          <a:bodyPr/>
          <a:lstStyle/>
          <a:p>
            <a:r>
              <a:rPr lang="en-US" altLang="zh-TW"/>
              <a:t>Congestion Control (Cont.)</a:t>
            </a:r>
            <a:endParaRPr lang="zh-TW" altLang="en-US"/>
          </a:p>
        </p:txBody>
      </p:sp>
      <p:sp>
        <p:nvSpPr>
          <p:cNvPr id="774147" name="Rectangle 3"/>
          <p:cNvSpPr>
            <a:spLocks noGrp="1" noChangeArrowheads="1"/>
          </p:cNvSpPr>
          <p:nvPr>
            <p:ph type="body" idx="4294967295"/>
          </p:nvPr>
        </p:nvSpPr>
        <p:spPr/>
        <p:txBody>
          <a:bodyPr/>
          <a:lstStyle/>
          <a:p>
            <a:r>
              <a:rPr lang="en-US" altLang="zh-TW"/>
              <a:t>In the following features,</a:t>
            </a:r>
          </a:p>
          <a:p>
            <a:pPr lvl="1"/>
            <a:r>
              <a:rPr lang="en-US" altLang="zh-TW"/>
              <a:t>Input queue may be congested</a:t>
            </a:r>
          </a:p>
          <a:p>
            <a:pPr lvl="2"/>
            <a:r>
              <a:rPr lang="en-US" altLang="zh-TW"/>
              <a:t>Packet arrival rate &gt; packet processing rate</a:t>
            </a:r>
          </a:p>
          <a:p>
            <a:pPr lvl="1"/>
            <a:endParaRPr lang="en-US" altLang="zh-TW"/>
          </a:p>
          <a:p>
            <a:pPr lvl="1"/>
            <a:r>
              <a:rPr lang="en-US" altLang="zh-TW"/>
              <a:t>Output queue may be congested</a:t>
            </a:r>
          </a:p>
          <a:p>
            <a:pPr lvl="2"/>
            <a:r>
              <a:rPr lang="en-US" altLang="zh-TW"/>
              <a:t>Packet departure rate &lt; packet processing rate</a:t>
            </a:r>
          </a:p>
        </p:txBody>
      </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30</a:t>
            </a:fld>
            <a:endParaRPr lang="en-US"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12-14</a:t>
            </a:r>
          </a:p>
        </p:txBody>
      </p:sp>
      <p:sp>
        <p:nvSpPr>
          <p:cNvPr id="775171" name="Text Box 3"/>
          <p:cNvSpPr txBox="1">
            <a:spLocks noChangeArrowheads="1"/>
          </p:cNvSpPr>
          <p:nvPr/>
        </p:nvSpPr>
        <p:spPr bwMode="auto">
          <a:xfrm>
            <a:off x="377825" y="730250"/>
            <a:ext cx="8528050" cy="579438"/>
          </a:xfrm>
          <a:prstGeom prst="rect">
            <a:avLst/>
          </a:prstGeom>
          <a:noFill/>
          <a:ln w="9525">
            <a:noFill/>
            <a:miter lim="800000"/>
            <a:headEnd/>
            <a:tailEnd/>
          </a:ln>
        </p:spPr>
        <p:txBody>
          <a:bodyPr>
            <a:spAutoFit/>
          </a:bodyPr>
          <a:lstStyle/>
          <a:p>
            <a:pPr algn="ctr"/>
            <a:r>
              <a:rPr lang="en-US" altLang="zh-TW" sz="3200" b="1">
                <a:solidFill>
                  <a:schemeClr val="tx2"/>
                </a:solidFill>
              </a:rPr>
              <a:t>Router Queue</a:t>
            </a:r>
            <a:endParaRPr lang="en-US" altLang="en-US" sz="3200" b="1">
              <a:solidFill>
                <a:schemeClr val="tx2"/>
              </a:solidFill>
            </a:endParaRPr>
          </a:p>
        </p:txBody>
      </p:sp>
      <p:sp>
        <p:nvSpPr>
          <p:cNvPr id="775172" name="Text Box 4"/>
          <p:cNvSpPr txBox="1">
            <a:spLocks noChangeArrowheads="1"/>
          </p:cNvSpPr>
          <p:nvPr/>
        </p:nvSpPr>
        <p:spPr bwMode="auto">
          <a:xfrm>
            <a:off x="6154738" y="6583363"/>
            <a:ext cx="2989262" cy="274637"/>
          </a:xfrm>
          <a:prstGeom prst="rect">
            <a:avLst/>
          </a:prstGeom>
          <a:noFill/>
          <a:ln w="9525">
            <a:noFill/>
            <a:miter lim="800000"/>
            <a:headEnd/>
            <a:tailEnd/>
          </a:ln>
        </p:spPr>
        <p:txBody>
          <a:bodyPr wrap="none">
            <a:spAutoFit/>
          </a:bodyPr>
          <a:lstStyle/>
          <a:p>
            <a:r>
              <a:rPr lang="en-US" altLang="zh-TW" sz="1200">
                <a:latin typeface="Comic Sans MS" pitchFamily="66" charset="0"/>
              </a:rPr>
              <a:t>The McGraw-Hill Companies, Inc., 2000</a:t>
            </a:r>
          </a:p>
        </p:txBody>
      </p:sp>
      <p:pic>
        <p:nvPicPr>
          <p:cNvPr id="775173" name="Picture 6"/>
          <p:cNvPicPr>
            <a:picLocks noChangeAspect="1" noChangeArrowheads="1"/>
          </p:cNvPicPr>
          <p:nvPr/>
        </p:nvPicPr>
        <p:blipFill>
          <a:blip r:embed="rId2"/>
          <a:srcRect/>
          <a:stretch>
            <a:fillRect/>
          </a:stretch>
        </p:blipFill>
        <p:spPr bwMode="auto">
          <a:xfrm>
            <a:off x="450850" y="2557463"/>
            <a:ext cx="8235950" cy="311467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fld id="{C0B39ED9-7D0C-4631-94C1-8839E5F827D6}" type="slidenum">
              <a:rPr lang="zh-TW" altLang="en-US" smtClean="0"/>
              <a:pPr/>
              <a:t>31</a:t>
            </a:fld>
            <a:endParaRPr lang="en-US"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idx="4294967295"/>
          </p:nvPr>
        </p:nvSpPr>
        <p:spPr/>
        <p:txBody>
          <a:bodyPr/>
          <a:lstStyle/>
          <a:p>
            <a:r>
              <a:rPr lang="en-US" altLang="zh-TW"/>
              <a:t>Congestion Control Mechanism</a:t>
            </a:r>
          </a:p>
        </p:txBody>
      </p:sp>
      <p:sp>
        <p:nvSpPr>
          <p:cNvPr id="782339" name="Rectangle 3"/>
          <p:cNvSpPr>
            <a:spLocks noGrp="1" noChangeArrowheads="1"/>
          </p:cNvSpPr>
          <p:nvPr>
            <p:ph type="body" idx="4294967295"/>
          </p:nvPr>
        </p:nvSpPr>
        <p:spPr/>
        <p:txBody>
          <a:bodyPr/>
          <a:lstStyle/>
          <a:p>
            <a:r>
              <a:rPr lang="en-US" altLang="zh-TW"/>
              <a:t>Congestion control</a:t>
            </a:r>
          </a:p>
          <a:p>
            <a:pPr lvl="1"/>
            <a:r>
              <a:rPr lang="en-US" altLang="zh-TW"/>
              <a:t>Prevent congestion before it happens</a:t>
            </a:r>
          </a:p>
          <a:p>
            <a:pPr lvl="1"/>
            <a:r>
              <a:rPr lang="en-US" altLang="zh-TW"/>
              <a:t>Remove congestion after it happens</a:t>
            </a:r>
          </a:p>
          <a:p>
            <a:endParaRPr lang="en-US" altLang="zh-TW"/>
          </a:p>
          <a:p>
            <a:r>
              <a:rPr lang="en-US" altLang="zh-TW"/>
              <a:t>Two categories</a:t>
            </a:r>
          </a:p>
          <a:p>
            <a:pPr lvl="1"/>
            <a:r>
              <a:rPr lang="en-US" altLang="zh-TW" b="1" i="1">
                <a:solidFill>
                  <a:srgbClr val="FF3300"/>
                </a:solidFill>
              </a:rPr>
              <a:t>Open-loop congestion control (prevention)</a:t>
            </a:r>
          </a:p>
          <a:p>
            <a:pPr lvl="1"/>
            <a:r>
              <a:rPr lang="en-US" altLang="zh-TW" b="1" i="1">
                <a:solidFill>
                  <a:srgbClr val="FF3300"/>
                </a:solidFill>
              </a:rPr>
              <a:t>Closed-loop congestion control (removal)</a:t>
            </a:r>
          </a:p>
          <a:p>
            <a:endParaRPr lang="en-US" altLang="zh-TW" b="1" i="1">
              <a:solidFill>
                <a:srgbClr val="FF3300"/>
              </a:solidFill>
            </a:endParaRPr>
          </a:p>
        </p:txBody>
      </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32</a:t>
            </a:fld>
            <a:endParaRPr lang="en-US" altLang="zh-TW"/>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idx="4294967295"/>
          </p:nvPr>
        </p:nvSpPr>
        <p:spPr/>
        <p:txBody>
          <a:bodyPr/>
          <a:lstStyle/>
          <a:p>
            <a:r>
              <a:rPr lang="en-US" altLang="zh-TW"/>
              <a:t>Open-Loop Congestion Control</a:t>
            </a:r>
          </a:p>
        </p:txBody>
      </p:sp>
      <p:sp>
        <p:nvSpPr>
          <p:cNvPr id="783363" name="Rectangle 3"/>
          <p:cNvSpPr>
            <a:spLocks noGrp="1" noChangeArrowheads="1"/>
          </p:cNvSpPr>
          <p:nvPr>
            <p:ph type="body" idx="4294967295"/>
          </p:nvPr>
        </p:nvSpPr>
        <p:spPr/>
        <p:txBody>
          <a:bodyPr/>
          <a:lstStyle/>
          <a:p>
            <a:pPr>
              <a:lnSpc>
                <a:spcPct val="90000"/>
              </a:lnSpc>
            </a:pPr>
            <a:r>
              <a:rPr lang="en-US" altLang="zh-TW"/>
              <a:t>Prevent congestion before it happens</a:t>
            </a:r>
          </a:p>
          <a:p>
            <a:pPr>
              <a:lnSpc>
                <a:spcPct val="90000"/>
              </a:lnSpc>
            </a:pPr>
            <a:r>
              <a:rPr lang="en-US" altLang="zh-TW"/>
              <a:t>Possible policies</a:t>
            </a:r>
          </a:p>
          <a:p>
            <a:pPr lvl="1">
              <a:lnSpc>
                <a:spcPct val="90000"/>
              </a:lnSpc>
            </a:pPr>
            <a:r>
              <a:rPr lang="en-US" altLang="zh-TW" i="1">
                <a:solidFill>
                  <a:srgbClr val="FF3300"/>
                </a:solidFill>
              </a:rPr>
              <a:t>Retransmission policy</a:t>
            </a:r>
          </a:p>
          <a:p>
            <a:pPr lvl="2">
              <a:lnSpc>
                <a:spcPct val="90000"/>
              </a:lnSpc>
            </a:pPr>
            <a:r>
              <a:rPr lang="en-US" altLang="zh-TW"/>
              <a:t>Retransmission policy and retransmission timer should be designed to optimize efficiency</a:t>
            </a:r>
          </a:p>
          <a:p>
            <a:pPr lvl="1">
              <a:lnSpc>
                <a:spcPct val="90000"/>
              </a:lnSpc>
            </a:pPr>
            <a:r>
              <a:rPr lang="en-US" altLang="zh-TW" i="1">
                <a:solidFill>
                  <a:srgbClr val="FF3300"/>
                </a:solidFill>
              </a:rPr>
              <a:t>Acknowledgment policy</a:t>
            </a:r>
          </a:p>
          <a:p>
            <a:pPr lvl="2">
              <a:lnSpc>
                <a:spcPct val="90000"/>
              </a:lnSpc>
            </a:pPr>
            <a:r>
              <a:rPr lang="en-US" altLang="zh-TW"/>
              <a:t>Does not ACK every packet it receives</a:t>
            </a:r>
          </a:p>
          <a:p>
            <a:pPr lvl="1">
              <a:lnSpc>
                <a:spcPct val="90000"/>
              </a:lnSpc>
            </a:pPr>
            <a:r>
              <a:rPr lang="en-US" altLang="zh-TW" i="1">
                <a:solidFill>
                  <a:srgbClr val="FF3300"/>
                </a:solidFill>
              </a:rPr>
              <a:t>Discard policy</a:t>
            </a:r>
          </a:p>
          <a:p>
            <a:pPr lvl="2">
              <a:lnSpc>
                <a:spcPct val="90000"/>
              </a:lnSpc>
            </a:pPr>
            <a:r>
              <a:rPr lang="en-US" altLang="zh-TW"/>
              <a:t>Router should adopt good discard policy</a:t>
            </a:r>
          </a:p>
        </p:txBody>
      </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33</a:t>
            </a:fld>
            <a:endParaRPr lang="en-US"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idx="4294967295"/>
          </p:nvPr>
        </p:nvSpPr>
        <p:spPr/>
        <p:txBody>
          <a:bodyPr/>
          <a:lstStyle/>
          <a:p>
            <a:r>
              <a:rPr lang="en-US" altLang="zh-TW"/>
              <a:t>Closed-Loop Congestion Control</a:t>
            </a:r>
          </a:p>
        </p:txBody>
      </p:sp>
      <p:sp>
        <p:nvSpPr>
          <p:cNvPr id="784387" name="Rectangle 3"/>
          <p:cNvSpPr>
            <a:spLocks noGrp="1" noChangeArrowheads="1"/>
          </p:cNvSpPr>
          <p:nvPr>
            <p:ph type="body" idx="4294967295"/>
          </p:nvPr>
        </p:nvSpPr>
        <p:spPr>
          <a:xfrm>
            <a:off x="457200" y="1828800"/>
            <a:ext cx="8229600" cy="4640263"/>
          </a:xfrm>
        </p:spPr>
        <p:txBody>
          <a:bodyPr/>
          <a:lstStyle/>
          <a:p>
            <a:pPr>
              <a:lnSpc>
                <a:spcPct val="80000"/>
              </a:lnSpc>
            </a:pPr>
            <a:r>
              <a:rPr lang="en-US" altLang="zh-TW" sz="2400"/>
              <a:t>Try to alleviate congestion after it happens</a:t>
            </a:r>
          </a:p>
          <a:p>
            <a:pPr>
              <a:lnSpc>
                <a:spcPct val="80000"/>
              </a:lnSpc>
            </a:pPr>
            <a:r>
              <a:rPr lang="en-US" altLang="zh-TW" sz="2400"/>
              <a:t>Possible mechanisms</a:t>
            </a:r>
          </a:p>
          <a:p>
            <a:pPr lvl="1">
              <a:lnSpc>
                <a:spcPct val="80000"/>
              </a:lnSpc>
            </a:pPr>
            <a:r>
              <a:rPr lang="en-US" altLang="zh-TW" sz="2000" i="1">
                <a:solidFill>
                  <a:srgbClr val="FF3300"/>
                </a:solidFill>
              </a:rPr>
              <a:t>Back pressure</a:t>
            </a:r>
          </a:p>
          <a:p>
            <a:pPr lvl="2">
              <a:lnSpc>
                <a:spcPct val="80000"/>
              </a:lnSpc>
            </a:pPr>
            <a:r>
              <a:rPr lang="en-US" altLang="zh-TW" sz="1800"/>
              <a:t>When a router is congested, it can inform the previous upstream router to reduce it outgoing rate</a:t>
            </a:r>
          </a:p>
          <a:p>
            <a:pPr lvl="2">
              <a:lnSpc>
                <a:spcPct val="80000"/>
              </a:lnSpc>
            </a:pPr>
            <a:r>
              <a:rPr lang="en-US" altLang="zh-TW" sz="1800"/>
              <a:t>The action can be recursive all the way to the router </a:t>
            </a:r>
            <a:r>
              <a:rPr lang="en-US" altLang="zh-TW" sz="1800" i="1">
                <a:solidFill>
                  <a:srgbClr val="FF3300"/>
                </a:solidFill>
              </a:rPr>
              <a:t>just prior to the source</a:t>
            </a:r>
          </a:p>
          <a:p>
            <a:pPr lvl="1">
              <a:lnSpc>
                <a:spcPct val="80000"/>
              </a:lnSpc>
            </a:pPr>
            <a:r>
              <a:rPr lang="en-US" altLang="zh-TW" sz="2000" i="1">
                <a:solidFill>
                  <a:srgbClr val="FF3300"/>
                </a:solidFill>
              </a:rPr>
              <a:t>Choke Point</a:t>
            </a:r>
          </a:p>
          <a:p>
            <a:pPr lvl="2">
              <a:lnSpc>
                <a:spcPct val="80000"/>
              </a:lnSpc>
            </a:pPr>
            <a:r>
              <a:rPr lang="en-US" altLang="zh-TW" sz="1800"/>
              <a:t>A router sends a packet to the source to inform congestion</a:t>
            </a:r>
          </a:p>
          <a:p>
            <a:pPr lvl="2">
              <a:lnSpc>
                <a:spcPct val="80000"/>
              </a:lnSpc>
            </a:pPr>
            <a:r>
              <a:rPr lang="en-US" altLang="zh-TW" sz="1800"/>
              <a:t>This packet is called chock point, like ICMP</a:t>
            </a:r>
            <a:r>
              <a:rPr lang="en-US" altLang="zh-TW" sz="1800">
                <a:latin typeface="Arial" charset="0"/>
              </a:rPr>
              <a:t>’</a:t>
            </a:r>
            <a:r>
              <a:rPr lang="en-US" altLang="zh-TW" sz="1800"/>
              <a:t>s source quench packet</a:t>
            </a:r>
          </a:p>
          <a:p>
            <a:pPr lvl="1">
              <a:lnSpc>
                <a:spcPct val="80000"/>
              </a:lnSpc>
            </a:pPr>
            <a:r>
              <a:rPr lang="en-US" altLang="zh-TW" sz="2000" i="1">
                <a:solidFill>
                  <a:srgbClr val="FF3300"/>
                </a:solidFill>
              </a:rPr>
              <a:t>Implicit signaling</a:t>
            </a:r>
          </a:p>
          <a:p>
            <a:pPr lvl="2">
              <a:lnSpc>
                <a:spcPct val="80000"/>
              </a:lnSpc>
            </a:pPr>
            <a:r>
              <a:rPr lang="en-US" altLang="zh-TW" sz="1800"/>
              <a:t>Source can detect an implicit signal warning of congestion</a:t>
            </a:r>
          </a:p>
          <a:p>
            <a:pPr lvl="3">
              <a:lnSpc>
                <a:spcPct val="80000"/>
              </a:lnSpc>
            </a:pPr>
            <a:r>
              <a:rPr lang="en-US" altLang="zh-TW" sz="1600"/>
              <a:t>For example, the delay in receiving an acknowledgment</a:t>
            </a:r>
          </a:p>
          <a:p>
            <a:pPr lvl="1">
              <a:lnSpc>
                <a:spcPct val="80000"/>
              </a:lnSpc>
            </a:pPr>
            <a:r>
              <a:rPr lang="en-US" altLang="zh-TW" sz="2000" i="1">
                <a:solidFill>
                  <a:srgbClr val="FF3300"/>
                </a:solidFill>
              </a:rPr>
              <a:t>Explicit signaling</a:t>
            </a:r>
          </a:p>
          <a:p>
            <a:pPr lvl="2">
              <a:lnSpc>
                <a:spcPct val="80000"/>
              </a:lnSpc>
            </a:pPr>
            <a:r>
              <a:rPr lang="en-US" altLang="zh-TW" sz="1800"/>
              <a:t>Router can send an explicit signal to the sender or receiver of congestion</a:t>
            </a:r>
          </a:p>
          <a:p>
            <a:pPr lvl="3">
              <a:lnSpc>
                <a:spcPct val="80000"/>
              </a:lnSpc>
            </a:pPr>
            <a:r>
              <a:rPr lang="en-US" altLang="zh-TW" sz="1600"/>
              <a:t>For example, set a bit in a packet</a:t>
            </a:r>
          </a:p>
        </p:txBody>
      </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34</a:t>
            </a:fld>
            <a:endParaRPr lang="en-US"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US" altLang="zh-TW" sz="4000"/>
              <a:t>Connectionless and Connection-Oriented Services</a:t>
            </a:r>
          </a:p>
        </p:txBody>
      </p:sp>
      <p:sp>
        <p:nvSpPr>
          <p:cNvPr id="727043" name="Rectangle 3"/>
          <p:cNvSpPr>
            <a:spLocks noGrp="1" noChangeArrowheads="1"/>
          </p:cNvSpPr>
          <p:nvPr>
            <p:ph type="body" idx="1"/>
          </p:nvPr>
        </p:nvSpPr>
        <p:spPr/>
        <p:txBody>
          <a:bodyPr/>
          <a:lstStyle/>
          <a:p>
            <a:pPr>
              <a:lnSpc>
                <a:spcPct val="80000"/>
              </a:lnSpc>
            </a:pPr>
            <a:r>
              <a:rPr lang="en-US" altLang="zh-TW" sz="2800" dirty="0"/>
              <a:t>Transport-layer protocol, like network-layer protocol can provide two types of services</a:t>
            </a:r>
          </a:p>
          <a:p>
            <a:pPr lvl="1">
              <a:lnSpc>
                <a:spcPct val="80000"/>
              </a:lnSpc>
            </a:pPr>
            <a:r>
              <a:rPr lang="en-US" altLang="zh-TW" sz="2400" i="1" dirty="0"/>
              <a:t>Connectionless</a:t>
            </a:r>
            <a:r>
              <a:rPr lang="en-US" altLang="zh-TW" sz="2400" dirty="0"/>
              <a:t> and </a:t>
            </a:r>
            <a:r>
              <a:rPr lang="en-US" altLang="zh-TW" sz="2400" i="1" dirty="0"/>
              <a:t>connection-oriented</a:t>
            </a:r>
          </a:p>
          <a:p>
            <a:pPr lvl="1">
              <a:lnSpc>
                <a:spcPct val="80000"/>
              </a:lnSpc>
            </a:pPr>
            <a:r>
              <a:rPr lang="en-US" altLang="zh-TW" sz="2400" dirty="0"/>
              <a:t>However, they have different meaning</a:t>
            </a:r>
          </a:p>
          <a:p>
            <a:pPr>
              <a:lnSpc>
                <a:spcPct val="80000"/>
              </a:lnSpc>
            </a:pPr>
            <a:endParaRPr lang="en-US" altLang="zh-TW" sz="2800" dirty="0"/>
          </a:p>
          <a:p>
            <a:pPr>
              <a:lnSpc>
                <a:spcPct val="80000"/>
              </a:lnSpc>
            </a:pPr>
            <a:r>
              <a:rPr lang="en-US" altLang="zh-TW" sz="2800" dirty="0"/>
              <a:t>Network-layer protocol</a:t>
            </a:r>
          </a:p>
          <a:p>
            <a:pPr lvl="1">
              <a:lnSpc>
                <a:spcPct val="80000"/>
              </a:lnSpc>
            </a:pPr>
            <a:r>
              <a:rPr lang="en-US" altLang="zh-TW" sz="2400" dirty="0"/>
              <a:t>Connectionless service: </a:t>
            </a:r>
          </a:p>
          <a:p>
            <a:pPr lvl="2">
              <a:lnSpc>
                <a:spcPct val="80000"/>
              </a:lnSpc>
            </a:pPr>
            <a:r>
              <a:rPr lang="en-US" altLang="zh-TW" sz="2000" dirty="0"/>
              <a:t>Mean different paths for different </a:t>
            </a:r>
            <a:r>
              <a:rPr lang="en-US" altLang="zh-TW" sz="2000" dirty="0" err="1"/>
              <a:t>datagrams</a:t>
            </a:r>
            <a:r>
              <a:rPr lang="en-US" altLang="zh-TW" sz="2000" dirty="0"/>
              <a:t> belonging to the same message</a:t>
            </a:r>
          </a:p>
          <a:p>
            <a:pPr lvl="1">
              <a:lnSpc>
                <a:spcPct val="80000"/>
              </a:lnSpc>
            </a:pPr>
            <a:r>
              <a:rPr lang="en-US" altLang="zh-TW" sz="2400" dirty="0"/>
              <a:t>Connection-oriented service</a:t>
            </a:r>
          </a:p>
          <a:p>
            <a:pPr lvl="2">
              <a:lnSpc>
                <a:spcPct val="80000"/>
              </a:lnSpc>
            </a:pPr>
            <a:r>
              <a:rPr lang="en-US" altLang="zh-TW" sz="2000" dirty="0"/>
              <a:t>In contrast</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35</a:t>
            </a:fld>
            <a:endParaRPr lang="en-US" altLang="zh-TW"/>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TW" sz="4000"/>
              <a:t>Connectionless and Connection-Oriented Services (Cont.)</a:t>
            </a:r>
            <a:endParaRPr lang="zh-TW" altLang="en-US" sz="4000"/>
          </a:p>
        </p:txBody>
      </p:sp>
      <p:sp>
        <p:nvSpPr>
          <p:cNvPr id="791555" name="Rectangle 3"/>
          <p:cNvSpPr>
            <a:spLocks noGrp="1" noChangeArrowheads="1"/>
          </p:cNvSpPr>
          <p:nvPr>
            <p:ph type="body" idx="1"/>
          </p:nvPr>
        </p:nvSpPr>
        <p:spPr/>
        <p:txBody>
          <a:bodyPr/>
          <a:lstStyle/>
          <a:p>
            <a:r>
              <a:rPr lang="en-US" altLang="zh-TW"/>
              <a:t>Transport-layer protocol: does not </a:t>
            </a:r>
            <a:r>
              <a:rPr lang="en-US" altLang="zh-TW" smtClean="0"/>
              <a:t>concern </a:t>
            </a:r>
            <a:r>
              <a:rPr lang="en-US" altLang="zh-TW"/>
              <a:t>with the physical paths of packets</a:t>
            </a:r>
          </a:p>
          <a:p>
            <a:pPr lvl="1"/>
            <a:r>
              <a:rPr lang="en-US" altLang="zh-TW" dirty="0"/>
              <a:t>Connectionless service: </a:t>
            </a:r>
          </a:p>
          <a:p>
            <a:pPr lvl="2"/>
            <a:r>
              <a:rPr lang="en-US" altLang="zh-TW" dirty="0"/>
              <a:t>Mean </a:t>
            </a:r>
            <a:r>
              <a:rPr lang="en-US" altLang="zh-TW" i="1" dirty="0"/>
              <a:t>independency</a:t>
            </a:r>
            <a:r>
              <a:rPr lang="en-US" altLang="zh-TW" dirty="0"/>
              <a:t> between packets</a:t>
            </a:r>
          </a:p>
          <a:p>
            <a:pPr lvl="1"/>
            <a:r>
              <a:rPr lang="en-US" altLang="zh-TW" dirty="0"/>
              <a:t>Connection-oriented service</a:t>
            </a:r>
          </a:p>
          <a:p>
            <a:pPr lvl="2"/>
            <a:r>
              <a:rPr lang="en-US" altLang="zh-TW" dirty="0"/>
              <a:t>Mean </a:t>
            </a:r>
            <a:r>
              <a:rPr lang="en-US" altLang="zh-TW" i="1" dirty="0"/>
              <a:t>dependency</a:t>
            </a:r>
            <a:r>
              <a:rPr lang="en-US" altLang="zh-TW" dirty="0"/>
              <a:t> between packets</a:t>
            </a:r>
          </a:p>
          <a:p>
            <a:endParaRPr lang="zh-TW" altLang="en-US" dirty="0"/>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36</a:t>
            </a:fld>
            <a:endParaRPr lang="en-US" altLang="zh-TW"/>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altLang="zh-TW"/>
              <a:t>Connectionless Services</a:t>
            </a:r>
            <a:endParaRPr lang="zh-TW" altLang="en-US"/>
          </a:p>
        </p:txBody>
      </p:sp>
      <p:sp>
        <p:nvSpPr>
          <p:cNvPr id="790531" name="Rectangle 3"/>
          <p:cNvSpPr>
            <a:spLocks noGrp="1" noChangeArrowheads="1"/>
          </p:cNvSpPr>
          <p:nvPr>
            <p:ph type="body" idx="1"/>
          </p:nvPr>
        </p:nvSpPr>
        <p:spPr/>
        <p:txBody>
          <a:bodyPr/>
          <a:lstStyle/>
          <a:p>
            <a:r>
              <a:rPr lang="en-US" altLang="zh-TW" sz="2800" dirty="0"/>
              <a:t>Each packet is independent</a:t>
            </a:r>
          </a:p>
          <a:p>
            <a:pPr lvl="1"/>
            <a:r>
              <a:rPr lang="en-US" altLang="zh-TW" sz="2400" dirty="0"/>
              <a:t>Even coming from the same source process</a:t>
            </a:r>
          </a:p>
          <a:p>
            <a:endParaRPr lang="en-US" altLang="zh-TW" sz="2800" dirty="0"/>
          </a:p>
          <a:p>
            <a:r>
              <a:rPr lang="en-US" altLang="zh-TW" sz="2800" dirty="0"/>
              <a:t>Thus, packet may </a:t>
            </a:r>
          </a:p>
          <a:p>
            <a:pPr lvl="1"/>
            <a:r>
              <a:rPr lang="en-US" altLang="zh-TW" sz="2400" dirty="0"/>
              <a:t>be arrived out-of-order, lost, or duplicate</a:t>
            </a:r>
          </a:p>
          <a:p>
            <a:pPr lvl="1"/>
            <a:endParaRPr lang="en-US" altLang="zh-TW" sz="2400" dirty="0"/>
          </a:p>
          <a:p>
            <a:r>
              <a:rPr lang="en-US" altLang="zh-TW" sz="2800" dirty="0"/>
              <a:t>No flow control, error control, and congestion control can be effectively implemented in a connectionless service</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37</a:t>
            </a:fld>
            <a:endParaRPr lang="en-US" altLang="zh-TW"/>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8" name="Rectangle 4"/>
          <p:cNvSpPr>
            <a:spLocks noGrp="1" noChangeArrowheads="1"/>
          </p:cNvSpPr>
          <p:nvPr>
            <p:ph type="title"/>
          </p:nvPr>
        </p:nvSpPr>
        <p:spPr/>
        <p:txBody>
          <a:bodyPr/>
          <a:lstStyle/>
          <a:p>
            <a:r>
              <a:rPr lang="en-US" altLang="zh-TW"/>
              <a:t>Connectionless Service</a:t>
            </a:r>
            <a:endParaRPr lang="zh-TW" altLang="en-US"/>
          </a:p>
        </p:txBody>
      </p:sp>
      <p:pic>
        <p:nvPicPr>
          <p:cNvPr id="794629" name="Picture 5"/>
          <p:cNvPicPr>
            <a:picLocks noChangeAspect="1" noChangeArrowheads="1"/>
          </p:cNvPicPr>
          <p:nvPr/>
        </p:nvPicPr>
        <p:blipFill>
          <a:blip r:embed="rId2"/>
          <a:srcRect/>
          <a:stretch>
            <a:fillRect/>
          </a:stretch>
        </p:blipFill>
        <p:spPr bwMode="auto">
          <a:xfrm>
            <a:off x="757238" y="1925638"/>
            <a:ext cx="8199437" cy="4632325"/>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2B1D6D59-A6A9-4785-8F22-184A2805CCC4}" type="slidenum">
              <a:rPr lang="zh-TW" altLang="en-US" smtClean="0"/>
              <a:pPr/>
              <a:t>38</a:t>
            </a:fld>
            <a:endParaRPr lang="en-US" altLang="zh-TW"/>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altLang="zh-TW"/>
              <a:t>Connection-Oriented Services</a:t>
            </a:r>
            <a:endParaRPr lang="zh-TW" altLang="en-US"/>
          </a:p>
        </p:txBody>
      </p:sp>
      <p:sp>
        <p:nvSpPr>
          <p:cNvPr id="792579" name="Rectangle 3"/>
          <p:cNvSpPr>
            <a:spLocks noGrp="1" noChangeArrowheads="1"/>
          </p:cNvSpPr>
          <p:nvPr>
            <p:ph type="body" idx="1"/>
          </p:nvPr>
        </p:nvSpPr>
        <p:spPr/>
        <p:txBody>
          <a:bodyPr/>
          <a:lstStyle/>
          <a:p>
            <a:pPr>
              <a:lnSpc>
                <a:spcPct val="90000"/>
              </a:lnSpc>
            </a:pPr>
            <a:r>
              <a:rPr lang="en-US" altLang="zh-TW" dirty="0"/>
              <a:t>In the network layer </a:t>
            </a:r>
          </a:p>
          <a:p>
            <a:pPr lvl="1">
              <a:lnSpc>
                <a:spcPct val="90000"/>
              </a:lnSpc>
            </a:pPr>
            <a:r>
              <a:rPr lang="en-US" altLang="zh-TW" dirty="0"/>
              <a:t>Needs a coordination between the two end hosts and all the routers in between</a:t>
            </a:r>
          </a:p>
          <a:p>
            <a:pPr>
              <a:lnSpc>
                <a:spcPct val="90000"/>
              </a:lnSpc>
            </a:pPr>
            <a:r>
              <a:rPr lang="en-US" altLang="zh-TW" dirty="0"/>
              <a:t>In transport layer</a:t>
            </a:r>
          </a:p>
          <a:p>
            <a:pPr lvl="1">
              <a:lnSpc>
                <a:spcPct val="90000"/>
              </a:lnSpc>
            </a:pPr>
            <a:r>
              <a:rPr lang="en-US" altLang="zh-TW" dirty="0"/>
              <a:t>Only involves the two ends; the service is end-to-end</a:t>
            </a:r>
          </a:p>
          <a:p>
            <a:pPr lvl="1">
              <a:lnSpc>
                <a:spcPct val="90000"/>
              </a:lnSpc>
            </a:pPr>
            <a:r>
              <a:rPr lang="en-US" altLang="zh-TW" dirty="0"/>
              <a:t>Thus, a connection-oriented transport-layer protocol can be made over either a connectionless or connection-oriented network-layer protocol</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39</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TW"/>
              <a:t>Transport-Layer Services</a:t>
            </a:r>
          </a:p>
        </p:txBody>
      </p:sp>
      <p:sp>
        <p:nvSpPr>
          <p:cNvPr id="523267" name="Rectangle 3"/>
          <p:cNvSpPr>
            <a:spLocks noGrp="1" noChangeArrowheads="1"/>
          </p:cNvSpPr>
          <p:nvPr>
            <p:ph type="body" idx="1"/>
          </p:nvPr>
        </p:nvSpPr>
        <p:spPr/>
        <p:txBody>
          <a:bodyPr/>
          <a:lstStyle/>
          <a:p>
            <a:pPr>
              <a:lnSpc>
                <a:spcPct val="90000"/>
              </a:lnSpc>
            </a:pPr>
            <a:r>
              <a:rPr kumimoji="0" lang="en-US" altLang="zh-TW" sz="2800" dirty="0"/>
              <a:t>Process-to-process communication</a:t>
            </a:r>
          </a:p>
          <a:p>
            <a:pPr>
              <a:lnSpc>
                <a:spcPct val="90000"/>
              </a:lnSpc>
            </a:pPr>
            <a:r>
              <a:rPr kumimoji="0" lang="en-US" altLang="zh-TW" sz="2800" dirty="0"/>
              <a:t>Addressing: Port Numbers</a:t>
            </a:r>
          </a:p>
          <a:p>
            <a:pPr>
              <a:lnSpc>
                <a:spcPct val="90000"/>
              </a:lnSpc>
            </a:pPr>
            <a:r>
              <a:rPr kumimoji="0" lang="en-US" altLang="zh-TW" sz="2800" dirty="0"/>
              <a:t>Encapsulation and </a:t>
            </a:r>
            <a:r>
              <a:rPr kumimoji="0" lang="en-US" altLang="zh-TW" sz="2800" dirty="0" err="1"/>
              <a:t>Decapsulation</a:t>
            </a:r>
            <a:endParaRPr kumimoji="0" lang="en-US" altLang="zh-TW" sz="2800" dirty="0"/>
          </a:p>
          <a:p>
            <a:pPr>
              <a:lnSpc>
                <a:spcPct val="90000"/>
              </a:lnSpc>
            </a:pPr>
            <a:r>
              <a:rPr kumimoji="0" lang="en-US" altLang="zh-TW" sz="2800" dirty="0"/>
              <a:t>Multiplexing and </a:t>
            </a:r>
            <a:r>
              <a:rPr kumimoji="0" lang="en-US" altLang="zh-TW" sz="2800" dirty="0" err="1"/>
              <a:t>Demultiplexing</a:t>
            </a:r>
            <a:endParaRPr kumimoji="0" lang="en-US" altLang="zh-TW" sz="2800" dirty="0"/>
          </a:p>
          <a:p>
            <a:pPr>
              <a:lnSpc>
                <a:spcPct val="90000"/>
              </a:lnSpc>
            </a:pPr>
            <a:r>
              <a:rPr kumimoji="0" lang="en-US" altLang="zh-TW" sz="2800" dirty="0"/>
              <a:t>Flow Control</a:t>
            </a:r>
          </a:p>
          <a:p>
            <a:pPr>
              <a:lnSpc>
                <a:spcPct val="90000"/>
              </a:lnSpc>
            </a:pPr>
            <a:r>
              <a:rPr kumimoji="0" lang="en-US" altLang="zh-TW" sz="2800" dirty="0"/>
              <a:t>Error Control</a:t>
            </a:r>
          </a:p>
          <a:p>
            <a:pPr>
              <a:lnSpc>
                <a:spcPct val="90000"/>
              </a:lnSpc>
            </a:pPr>
            <a:r>
              <a:rPr kumimoji="0" lang="en-US" altLang="zh-TW" sz="2800" dirty="0"/>
              <a:t>Combination of Flow and Error Control</a:t>
            </a:r>
          </a:p>
          <a:p>
            <a:pPr>
              <a:lnSpc>
                <a:spcPct val="90000"/>
              </a:lnSpc>
            </a:pPr>
            <a:r>
              <a:rPr kumimoji="0" lang="en-US" altLang="zh-TW" sz="2800" dirty="0"/>
              <a:t>Congestion Control</a:t>
            </a:r>
          </a:p>
          <a:p>
            <a:pPr>
              <a:lnSpc>
                <a:spcPct val="90000"/>
              </a:lnSpc>
            </a:pPr>
            <a:r>
              <a:rPr kumimoji="0" lang="en-US" altLang="zh-TW" sz="2800" dirty="0"/>
              <a:t>Connectionless and Connection-Oriented Services</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4</a:t>
            </a:fld>
            <a:endParaRPr lang="en-US" altLang="zh-TW"/>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ltLang="zh-TW" sz="4000"/>
              <a:t>Connection-Oriented Services (Cont.)</a:t>
            </a:r>
            <a:endParaRPr lang="zh-TW" altLang="en-US" sz="4000"/>
          </a:p>
        </p:txBody>
      </p:sp>
      <p:sp>
        <p:nvSpPr>
          <p:cNvPr id="793603" name="Rectangle 3"/>
          <p:cNvSpPr>
            <a:spLocks noGrp="1" noChangeArrowheads="1"/>
          </p:cNvSpPr>
          <p:nvPr>
            <p:ph type="body" idx="1"/>
          </p:nvPr>
        </p:nvSpPr>
        <p:spPr/>
        <p:txBody>
          <a:bodyPr/>
          <a:lstStyle/>
          <a:p>
            <a:r>
              <a:rPr lang="en-US" altLang="zh-TW"/>
              <a:t>As shown in the next slide, need three phase</a:t>
            </a:r>
          </a:p>
          <a:p>
            <a:pPr lvl="1"/>
            <a:r>
              <a:rPr lang="en-US" altLang="zh-TW"/>
              <a:t>Connection establishment</a:t>
            </a:r>
          </a:p>
          <a:p>
            <a:pPr lvl="1"/>
            <a:r>
              <a:rPr lang="en-US" altLang="zh-TW"/>
              <a:t>Data transfer</a:t>
            </a:r>
          </a:p>
          <a:p>
            <a:pPr lvl="1"/>
            <a:r>
              <a:rPr lang="en-US" altLang="zh-TW"/>
              <a:t>Tear-down phases</a:t>
            </a:r>
          </a:p>
          <a:p>
            <a:endParaRPr lang="en-US" altLang="zh-TW"/>
          </a:p>
          <a:p>
            <a:r>
              <a:rPr lang="en-US" altLang="zh-TW"/>
              <a:t>Flow control, error control, and congestion control can be effectively implemented in a connection-oriented service</a:t>
            </a:r>
            <a:endParaRPr lang="zh-TW" altLang="en-US"/>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40</a:t>
            </a:fld>
            <a:endParaRPr lang="en-US" altLang="zh-TW"/>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0770" name="Group 2"/>
          <p:cNvGrpSpPr>
            <a:grpSpLocks/>
          </p:cNvGrpSpPr>
          <p:nvPr/>
        </p:nvGrpSpPr>
        <p:grpSpPr bwMode="auto">
          <a:xfrm>
            <a:off x="398463" y="0"/>
            <a:ext cx="8453437" cy="6858000"/>
            <a:chOff x="1296" y="624"/>
            <a:chExt cx="3648" cy="3456"/>
          </a:xfrm>
        </p:grpSpPr>
        <p:pic>
          <p:nvPicPr>
            <p:cNvPr id="800771" name="Picture 3"/>
            <p:cNvPicPr>
              <a:picLocks noChangeAspect="1" noChangeArrowheads="1"/>
            </p:cNvPicPr>
            <p:nvPr/>
          </p:nvPicPr>
          <p:blipFill>
            <a:blip r:embed="rId2"/>
            <a:srcRect/>
            <a:stretch>
              <a:fillRect/>
            </a:stretch>
          </p:blipFill>
          <p:spPr bwMode="auto">
            <a:xfrm>
              <a:off x="1344" y="1248"/>
              <a:ext cx="3576" cy="592"/>
            </a:xfrm>
            <a:prstGeom prst="rect">
              <a:avLst/>
            </a:prstGeom>
            <a:noFill/>
            <a:ln w="9525">
              <a:noFill/>
              <a:miter lim="800000"/>
              <a:headEnd/>
              <a:tailEnd/>
            </a:ln>
            <a:effectLst/>
          </p:spPr>
        </p:pic>
        <p:pic>
          <p:nvPicPr>
            <p:cNvPr id="800772" name="Picture 4"/>
            <p:cNvPicPr>
              <a:picLocks noChangeAspect="1" noChangeArrowheads="1"/>
            </p:cNvPicPr>
            <p:nvPr/>
          </p:nvPicPr>
          <p:blipFill>
            <a:blip r:embed="rId3"/>
            <a:srcRect/>
            <a:stretch>
              <a:fillRect/>
            </a:stretch>
          </p:blipFill>
          <p:spPr bwMode="auto">
            <a:xfrm>
              <a:off x="1362" y="3168"/>
              <a:ext cx="3582" cy="894"/>
            </a:xfrm>
            <a:prstGeom prst="rect">
              <a:avLst/>
            </a:prstGeom>
            <a:noFill/>
            <a:ln w="9525">
              <a:noFill/>
              <a:miter lim="800000"/>
              <a:headEnd/>
              <a:tailEnd/>
            </a:ln>
            <a:effectLst/>
          </p:spPr>
        </p:pic>
        <p:sp>
          <p:nvSpPr>
            <p:cNvPr id="800773" name="Rectangle 5"/>
            <p:cNvSpPr>
              <a:spLocks noChangeArrowheads="1"/>
            </p:cNvSpPr>
            <p:nvPr/>
          </p:nvSpPr>
          <p:spPr bwMode="auto">
            <a:xfrm>
              <a:off x="1488" y="3984"/>
              <a:ext cx="2256" cy="96"/>
            </a:xfrm>
            <a:prstGeom prst="rect">
              <a:avLst/>
            </a:prstGeom>
            <a:solidFill>
              <a:schemeClr val="bg1"/>
            </a:solidFill>
            <a:ln w="9525">
              <a:noFill/>
              <a:miter lim="800000"/>
              <a:headEnd/>
              <a:tailEnd/>
            </a:ln>
            <a:effectLst/>
          </p:spPr>
          <p:txBody>
            <a:bodyPr wrap="none" anchor="ctr"/>
            <a:lstStyle/>
            <a:p>
              <a:endParaRPr lang="zh-TW" altLang="en-US"/>
            </a:p>
          </p:txBody>
        </p:sp>
        <p:pic>
          <p:nvPicPr>
            <p:cNvPr id="800774" name="Picture 6"/>
            <p:cNvPicPr>
              <a:picLocks noChangeAspect="1" noChangeArrowheads="1"/>
            </p:cNvPicPr>
            <p:nvPr/>
          </p:nvPicPr>
          <p:blipFill>
            <a:blip r:embed="rId4"/>
            <a:srcRect/>
            <a:stretch>
              <a:fillRect/>
            </a:stretch>
          </p:blipFill>
          <p:spPr bwMode="auto">
            <a:xfrm>
              <a:off x="1642" y="1985"/>
              <a:ext cx="2246" cy="1375"/>
            </a:xfrm>
            <a:prstGeom prst="rect">
              <a:avLst/>
            </a:prstGeom>
            <a:noFill/>
            <a:ln w="9525">
              <a:noFill/>
              <a:miter lim="800000"/>
              <a:headEnd/>
              <a:tailEnd/>
            </a:ln>
            <a:effectLst/>
          </p:spPr>
        </p:pic>
        <p:pic>
          <p:nvPicPr>
            <p:cNvPr id="800775" name="Picture 7"/>
            <p:cNvPicPr>
              <a:picLocks noChangeAspect="1" noChangeArrowheads="1"/>
            </p:cNvPicPr>
            <p:nvPr/>
          </p:nvPicPr>
          <p:blipFill>
            <a:blip r:embed="rId5"/>
            <a:srcRect/>
            <a:stretch>
              <a:fillRect/>
            </a:stretch>
          </p:blipFill>
          <p:spPr bwMode="auto">
            <a:xfrm>
              <a:off x="1296" y="624"/>
              <a:ext cx="2614" cy="3328"/>
            </a:xfrm>
            <a:prstGeom prst="rect">
              <a:avLst/>
            </a:prstGeom>
            <a:noFill/>
            <a:ln w="9525">
              <a:noFill/>
              <a:miter lim="800000"/>
              <a:headEnd/>
              <a:tailEnd/>
            </a:ln>
            <a:effectLst/>
          </p:spPr>
        </p:pic>
      </p:grpSp>
      <p:sp>
        <p:nvSpPr>
          <p:cNvPr id="2" name="投影片編號版面配置區 1"/>
          <p:cNvSpPr>
            <a:spLocks noGrp="1"/>
          </p:cNvSpPr>
          <p:nvPr>
            <p:ph type="sldNum" sz="quarter" idx="12"/>
          </p:nvPr>
        </p:nvSpPr>
        <p:spPr/>
        <p:txBody>
          <a:bodyPr/>
          <a:lstStyle/>
          <a:p>
            <a:fld id="{DC575FD7-6DE9-4B3D-BBC5-822D69127CF9}" type="slidenum">
              <a:rPr lang="zh-TW" altLang="en-US" smtClean="0"/>
              <a:pPr/>
              <a:t>41</a:t>
            </a:fld>
            <a:endParaRPr lang="en-US" altLang="zh-TW"/>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ltLang="zh-TW"/>
              <a:t>Outline</a:t>
            </a:r>
            <a:endParaRPr lang="zh-TW" altLang="en-US"/>
          </a:p>
        </p:txBody>
      </p:sp>
      <p:sp>
        <p:nvSpPr>
          <p:cNvPr id="802819" name="Rectangle 3"/>
          <p:cNvSpPr>
            <a:spLocks noGrp="1" noChangeArrowheads="1"/>
          </p:cNvSpPr>
          <p:nvPr>
            <p:ph type="body" idx="1"/>
          </p:nvPr>
        </p:nvSpPr>
        <p:spPr/>
        <p:txBody>
          <a:bodyPr/>
          <a:lstStyle/>
          <a:p>
            <a:r>
              <a:rPr lang="en-US" altLang="zh-TW"/>
              <a:t>Transport-layer services</a:t>
            </a:r>
          </a:p>
          <a:p>
            <a:endParaRPr lang="en-US" altLang="zh-TW"/>
          </a:p>
          <a:p>
            <a:r>
              <a:rPr lang="en-US" altLang="zh-TW" b="1">
                <a:solidFill>
                  <a:srgbClr val="FF3300"/>
                </a:solidFill>
              </a:rPr>
              <a:t>Transport-layer protocols (Skip!)</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42</a:t>
            </a:fld>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TW" sz="4000"/>
              <a:t>Process-to-Process Communication</a:t>
            </a:r>
          </a:p>
        </p:txBody>
      </p:sp>
      <p:sp>
        <p:nvSpPr>
          <p:cNvPr id="707587" name="Rectangle 3"/>
          <p:cNvSpPr>
            <a:spLocks noGrp="1" noChangeArrowheads="1"/>
          </p:cNvSpPr>
          <p:nvPr>
            <p:ph type="body" idx="1"/>
          </p:nvPr>
        </p:nvSpPr>
        <p:spPr>
          <a:xfrm>
            <a:off x="457200" y="1828800"/>
            <a:ext cx="8229600" cy="1962150"/>
          </a:xfrm>
        </p:spPr>
        <p:txBody>
          <a:bodyPr/>
          <a:lstStyle/>
          <a:p>
            <a:r>
              <a:rPr lang="en-US" altLang="zh-TW" sz="2800"/>
              <a:t>Network layer: host-to-host communication</a:t>
            </a:r>
          </a:p>
          <a:p>
            <a:pPr lvl="1"/>
            <a:r>
              <a:rPr lang="en-US" altLang="zh-TW" sz="2400"/>
              <a:t>Deliver the message to the destination computer</a:t>
            </a:r>
          </a:p>
          <a:p>
            <a:r>
              <a:rPr lang="en-US" altLang="zh-TW" sz="2800"/>
              <a:t>Transport layer: process-to-process communication</a:t>
            </a:r>
          </a:p>
          <a:p>
            <a:pPr lvl="1"/>
            <a:r>
              <a:rPr lang="en-US" altLang="zh-TW" sz="2400"/>
              <a:t>Deliver the message to the appropriate process</a:t>
            </a:r>
          </a:p>
        </p:txBody>
      </p:sp>
      <p:pic>
        <p:nvPicPr>
          <p:cNvPr id="707588" name="Picture 4"/>
          <p:cNvPicPr>
            <a:picLocks noChangeAspect="1" noChangeArrowheads="1"/>
          </p:cNvPicPr>
          <p:nvPr/>
        </p:nvPicPr>
        <p:blipFill>
          <a:blip r:embed="rId2"/>
          <a:srcRect/>
          <a:stretch>
            <a:fillRect/>
          </a:stretch>
        </p:blipFill>
        <p:spPr bwMode="auto">
          <a:xfrm>
            <a:off x="552450" y="4030663"/>
            <a:ext cx="8281988" cy="2827337"/>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79511365-D1D7-45C1-BC82-82DA3B7F2A68}" type="slidenum">
              <a:rPr lang="zh-TW" altLang="en-US" smtClean="0"/>
              <a:pPr/>
              <a:t>5</a:t>
            </a:fld>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US" altLang="zh-TW"/>
              <a:t>Addressing: Port Numbers</a:t>
            </a:r>
          </a:p>
        </p:txBody>
      </p:sp>
      <p:sp>
        <p:nvSpPr>
          <p:cNvPr id="748547" name="Rectangle 3"/>
          <p:cNvSpPr>
            <a:spLocks noGrp="1" noChangeArrowheads="1"/>
          </p:cNvSpPr>
          <p:nvPr>
            <p:ph type="body" idx="1"/>
          </p:nvPr>
        </p:nvSpPr>
        <p:spPr/>
        <p:txBody>
          <a:bodyPr/>
          <a:lstStyle/>
          <a:p>
            <a:r>
              <a:rPr lang="en-US" altLang="zh-TW"/>
              <a:t>To achieve process-to-process communication: </a:t>
            </a:r>
            <a:r>
              <a:rPr lang="en-US" altLang="zh-TW" b="1" i="1">
                <a:solidFill>
                  <a:srgbClr val="FF3300"/>
                </a:solidFill>
              </a:rPr>
              <a:t>client-server paradigm</a:t>
            </a:r>
          </a:p>
          <a:p>
            <a:endParaRPr lang="en-US" altLang="zh-TW"/>
          </a:p>
          <a:p>
            <a:r>
              <a:rPr lang="en-US" altLang="zh-TW"/>
              <a:t>Example: </a:t>
            </a:r>
          </a:p>
          <a:p>
            <a:pPr lvl="1"/>
            <a:r>
              <a:rPr lang="en-US" altLang="zh-TW"/>
              <a:t>Ftp client and ftp server</a:t>
            </a:r>
          </a:p>
          <a:p>
            <a:pPr lvl="1"/>
            <a:r>
              <a:rPr lang="en-US" altLang="zh-TW"/>
              <a:t>WWW server and WWW client (browser)</a:t>
            </a:r>
          </a:p>
          <a:p>
            <a:pPr lvl="1"/>
            <a:r>
              <a:rPr lang="en-US" altLang="zh-TW">
                <a:latin typeface="Arial"/>
              </a:rPr>
              <a:t>…</a:t>
            </a:r>
            <a:r>
              <a:rPr lang="en-US" altLang="zh-TW"/>
              <a:t>..</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6</a:t>
            </a:fld>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altLang="zh-TW" sz="4000"/>
              <a:t>Addressing: Port Numbers (Cont.)</a:t>
            </a:r>
          </a:p>
        </p:txBody>
      </p:sp>
      <p:sp>
        <p:nvSpPr>
          <p:cNvPr id="710659" name="Rectangle 3"/>
          <p:cNvSpPr>
            <a:spLocks noGrp="1" noChangeArrowheads="1"/>
          </p:cNvSpPr>
          <p:nvPr>
            <p:ph type="body" idx="1"/>
          </p:nvPr>
        </p:nvSpPr>
        <p:spPr>
          <a:xfrm>
            <a:off x="457200" y="1828800"/>
            <a:ext cx="8453438" cy="4302125"/>
          </a:xfrm>
        </p:spPr>
        <p:txBody>
          <a:bodyPr/>
          <a:lstStyle/>
          <a:p>
            <a:r>
              <a:rPr lang="en-US" altLang="zh-TW" sz="2800" b="1" dirty="0"/>
              <a:t>Port numbers</a:t>
            </a:r>
            <a:r>
              <a:rPr lang="en-US" altLang="zh-TW" sz="2800" dirty="0"/>
              <a:t>: </a:t>
            </a:r>
            <a:r>
              <a:rPr lang="en-US" altLang="zh-TW" sz="2800" dirty="0" smtClean="0"/>
              <a:t>define </a:t>
            </a:r>
            <a:r>
              <a:rPr lang="en-US" altLang="zh-TW" sz="2800" dirty="0"/>
              <a:t>the processes</a:t>
            </a:r>
          </a:p>
          <a:p>
            <a:r>
              <a:rPr lang="en-US" altLang="zh-TW" sz="2800" dirty="0"/>
              <a:t>0~65535</a:t>
            </a:r>
          </a:p>
          <a:p>
            <a:r>
              <a:rPr lang="en-US" altLang="zh-TW" sz="2800" b="1" i="1" dirty="0">
                <a:solidFill>
                  <a:srgbClr val="FF3300"/>
                </a:solidFill>
              </a:rPr>
              <a:t>Well-known port numbers</a:t>
            </a:r>
          </a:p>
          <a:p>
            <a:pPr lvl="1"/>
            <a:r>
              <a:rPr lang="en-US" altLang="zh-TW" sz="2400" dirty="0"/>
              <a:t>Servers needs to be assign a universal port number</a:t>
            </a:r>
          </a:p>
          <a:p>
            <a:pPr lvl="1"/>
            <a:r>
              <a:rPr lang="en-US" altLang="zh-TW" sz="2400" dirty="0"/>
              <a:t>So that client process knows the port number of the server process</a:t>
            </a:r>
          </a:p>
          <a:p>
            <a:r>
              <a:rPr lang="en-US" altLang="zh-TW" sz="2800" dirty="0"/>
              <a:t>However, client</a:t>
            </a:r>
            <a:r>
              <a:rPr lang="en-US" altLang="zh-TW" sz="2800" dirty="0">
                <a:latin typeface="Arial"/>
              </a:rPr>
              <a:t>’</a:t>
            </a:r>
            <a:r>
              <a:rPr lang="en-US" altLang="zh-TW" sz="2800" dirty="0"/>
              <a:t>s port number can be defined randomly</a:t>
            </a:r>
          </a:p>
          <a:p>
            <a:pPr lvl="1"/>
            <a:r>
              <a:rPr lang="en-US" altLang="zh-TW" sz="2400" i="1" dirty="0">
                <a:solidFill>
                  <a:srgbClr val="FF3300"/>
                </a:solidFill>
              </a:rPr>
              <a:t>Ephemeral (=short lived) port number</a:t>
            </a:r>
          </a:p>
        </p:txBody>
      </p:sp>
      <p:sp>
        <p:nvSpPr>
          <p:cNvPr id="2" name="投影片編號版面配置區 1"/>
          <p:cNvSpPr>
            <a:spLocks noGrp="1"/>
          </p:cNvSpPr>
          <p:nvPr>
            <p:ph type="sldNum" sz="quarter" idx="12"/>
          </p:nvPr>
        </p:nvSpPr>
        <p:spPr/>
        <p:txBody>
          <a:bodyPr/>
          <a:lstStyle/>
          <a:p>
            <a:fld id="{79511365-D1D7-45C1-BC82-82DA3B7F2A68}" type="slidenum">
              <a:rPr lang="zh-TW" altLang="en-US" smtClean="0"/>
              <a:pPr/>
              <a:t>7</a:t>
            </a:fld>
            <a:endParaRPr lang="en-US"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Text Box 3"/>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pPr eaLnBrk="0" hangingPunct="0"/>
            <a:r>
              <a:rPr kumimoji="0" lang="en-US" altLang="en-US" sz="1600">
                <a:solidFill>
                  <a:schemeClr val="accent2"/>
                </a:solidFill>
              </a:rPr>
              <a:t>Figure  11-3</a:t>
            </a:r>
          </a:p>
        </p:txBody>
      </p:sp>
      <p:sp>
        <p:nvSpPr>
          <p:cNvPr id="681988" name="Text Box 4"/>
          <p:cNvSpPr txBox="1">
            <a:spLocks noChangeArrowheads="1"/>
          </p:cNvSpPr>
          <p:nvPr/>
        </p:nvSpPr>
        <p:spPr bwMode="auto">
          <a:xfrm>
            <a:off x="3014663" y="646113"/>
            <a:ext cx="2965450" cy="641350"/>
          </a:xfrm>
          <a:prstGeom prst="rect">
            <a:avLst/>
          </a:prstGeom>
          <a:noFill/>
          <a:ln w="9525">
            <a:noFill/>
            <a:miter lim="800000"/>
            <a:headEnd/>
            <a:tailEnd/>
          </a:ln>
          <a:effectLst/>
        </p:spPr>
        <p:txBody>
          <a:bodyPr wrap="none">
            <a:spAutoFit/>
          </a:bodyPr>
          <a:lstStyle/>
          <a:p>
            <a:r>
              <a:rPr kumimoji="0" lang="en-US" altLang="en-US" sz="3600" b="1">
                <a:latin typeface="Times" charset="0"/>
              </a:rPr>
              <a:t>Port </a:t>
            </a:r>
            <a:r>
              <a:rPr kumimoji="0" lang="en-US" altLang="zh-TW" sz="3600" b="1">
                <a:latin typeface="Times" charset="0"/>
              </a:rPr>
              <a:t>N</a:t>
            </a:r>
            <a:r>
              <a:rPr kumimoji="0" lang="en-US" altLang="en-US" sz="3600" b="1">
                <a:latin typeface="Times" charset="0"/>
              </a:rPr>
              <a:t>umbers</a:t>
            </a:r>
          </a:p>
        </p:txBody>
      </p:sp>
      <p:sp>
        <p:nvSpPr>
          <p:cNvPr id="681989" name="Text Box 5"/>
          <p:cNvSpPr txBox="1">
            <a:spLocks noChangeArrowheads="1"/>
          </p:cNvSpPr>
          <p:nvPr/>
        </p:nvSpPr>
        <p:spPr bwMode="auto">
          <a:xfrm>
            <a:off x="6154738" y="6583363"/>
            <a:ext cx="2989262" cy="274637"/>
          </a:xfrm>
          <a:prstGeom prst="rect">
            <a:avLst/>
          </a:prstGeom>
          <a:noFill/>
          <a:ln w="9525">
            <a:noFill/>
            <a:miter lim="800000"/>
            <a:headEnd/>
            <a:tailEnd/>
          </a:ln>
          <a:effectLst/>
        </p:spPr>
        <p:txBody>
          <a:bodyPr wrap="none">
            <a:spAutoFit/>
          </a:bodyPr>
          <a:lstStyle/>
          <a:p>
            <a:r>
              <a:rPr lang="en-US" altLang="zh-TW" sz="1200">
                <a:latin typeface="Comic Sans MS" pitchFamily="66" charset="0"/>
              </a:rPr>
              <a:t>The McGraw-Hill Companies, Inc., 2000</a:t>
            </a:r>
          </a:p>
        </p:txBody>
      </p:sp>
      <p:pic>
        <p:nvPicPr>
          <p:cNvPr id="681990" name="Picture 6"/>
          <p:cNvPicPr>
            <a:picLocks noChangeAspect="1" noChangeArrowheads="1"/>
          </p:cNvPicPr>
          <p:nvPr/>
        </p:nvPicPr>
        <p:blipFill>
          <a:blip r:embed="rId2"/>
          <a:srcRect/>
          <a:stretch>
            <a:fillRect/>
          </a:stretch>
        </p:blipFill>
        <p:spPr bwMode="auto">
          <a:xfrm>
            <a:off x="511175" y="2805113"/>
            <a:ext cx="8245475" cy="2798762"/>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C0B39ED9-7D0C-4631-94C1-8839E5F827D6}" type="slidenum">
              <a:rPr lang="zh-TW" altLang="en-US" smtClean="0"/>
              <a:pPr/>
              <a:t>8</a:t>
            </a:fld>
            <a:endParaRPr lang="en-US"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pPr eaLnBrk="0" hangingPunct="0"/>
            <a:r>
              <a:rPr kumimoji="0" lang="en-US" altLang="zh-TW" sz="1600">
                <a:solidFill>
                  <a:schemeClr val="accent2"/>
                </a:solidFill>
              </a:rPr>
              <a:t>Figure  11-4</a:t>
            </a:r>
          </a:p>
        </p:txBody>
      </p:sp>
      <p:sp>
        <p:nvSpPr>
          <p:cNvPr id="683012" name="Text Box 4"/>
          <p:cNvSpPr txBox="1">
            <a:spLocks noChangeArrowheads="1"/>
          </p:cNvSpPr>
          <p:nvPr/>
        </p:nvSpPr>
        <p:spPr bwMode="auto">
          <a:xfrm>
            <a:off x="1166813" y="747713"/>
            <a:ext cx="7092950" cy="641350"/>
          </a:xfrm>
          <a:prstGeom prst="rect">
            <a:avLst/>
          </a:prstGeom>
          <a:noFill/>
          <a:ln w="9525">
            <a:noFill/>
            <a:miter lim="800000"/>
            <a:headEnd/>
            <a:tailEnd/>
          </a:ln>
          <a:effectLst/>
        </p:spPr>
        <p:txBody>
          <a:bodyPr wrap="none">
            <a:spAutoFit/>
          </a:bodyPr>
          <a:lstStyle/>
          <a:p>
            <a:r>
              <a:rPr kumimoji="0" lang="en-US" altLang="en-US" sz="3600" b="1">
                <a:latin typeface="Times" charset="0"/>
              </a:rPr>
              <a:t>IP </a:t>
            </a:r>
            <a:r>
              <a:rPr kumimoji="0" lang="en-US" altLang="zh-TW" sz="3600" b="1">
                <a:latin typeface="Times" charset="0"/>
              </a:rPr>
              <a:t>A</a:t>
            </a:r>
            <a:r>
              <a:rPr kumimoji="0" lang="en-US" altLang="en-US" sz="3600" b="1">
                <a:latin typeface="Times" charset="0"/>
              </a:rPr>
              <a:t>ddresses </a:t>
            </a:r>
            <a:r>
              <a:rPr kumimoji="0" lang="en-US" altLang="zh-TW" sz="3600" b="1">
                <a:latin typeface="Times" charset="0"/>
              </a:rPr>
              <a:t>V</a:t>
            </a:r>
            <a:r>
              <a:rPr kumimoji="0" lang="en-US" altLang="en-US" sz="3600" b="1">
                <a:latin typeface="Times" charset="0"/>
              </a:rPr>
              <a:t>ersus </a:t>
            </a:r>
            <a:r>
              <a:rPr kumimoji="0" lang="en-US" altLang="zh-TW" sz="3600" b="1">
                <a:latin typeface="Times" charset="0"/>
              </a:rPr>
              <a:t>P</a:t>
            </a:r>
            <a:r>
              <a:rPr kumimoji="0" lang="en-US" altLang="en-US" sz="3600" b="1">
                <a:latin typeface="Times" charset="0"/>
              </a:rPr>
              <a:t>ort </a:t>
            </a:r>
            <a:r>
              <a:rPr kumimoji="0" lang="en-US" altLang="zh-TW" sz="3600" b="1">
                <a:latin typeface="Times" charset="0"/>
              </a:rPr>
              <a:t>N</a:t>
            </a:r>
            <a:r>
              <a:rPr kumimoji="0" lang="en-US" altLang="en-US" sz="3600" b="1">
                <a:latin typeface="Times" charset="0"/>
              </a:rPr>
              <a:t>umbers</a:t>
            </a:r>
          </a:p>
        </p:txBody>
      </p:sp>
      <p:sp>
        <p:nvSpPr>
          <p:cNvPr id="683013" name="Text Box 5"/>
          <p:cNvSpPr txBox="1">
            <a:spLocks noChangeArrowheads="1"/>
          </p:cNvSpPr>
          <p:nvPr/>
        </p:nvSpPr>
        <p:spPr bwMode="auto">
          <a:xfrm>
            <a:off x="6154738" y="6583363"/>
            <a:ext cx="2989262" cy="274637"/>
          </a:xfrm>
          <a:prstGeom prst="rect">
            <a:avLst/>
          </a:prstGeom>
          <a:noFill/>
          <a:ln w="9525">
            <a:noFill/>
            <a:miter lim="800000"/>
            <a:headEnd/>
            <a:tailEnd/>
          </a:ln>
          <a:effectLst/>
        </p:spPr>
        <p:txBody>
          <a:bodyPr wrap="none">
            <a:spAutoFit/>
          </a:bodyPr>
          <a:lstStyle/>
          <a:p>
            <a:r>
              <a:rPr lang="en-US" altLang="zh-TW" sz="1200">
                <a:latin typeface="Comic Sans MS" pitchFamily="66" charset="0"/>
              </a:rPr>
              <a:t>The McGraw-Hill Companies, Inc., 2000</a:t>
            </a:r>
          </a:p>
        </p:txBody>
      </p:sp>
      <p:grpSp>
        <p:nvGrpSpPr>
          <p:cNvPr id="683015" name="Group 7"/>
          <p:cNvGrpSpPr>
            <a:grpSpLocks/>
          </p:cNvGrpSpPr>
          <p:nvPr/>
        </p:nvGrpSpPr>
        <p:grpSpPr bwMode="auto">
          <a:xfrm>
            <a:off x="1573213" y="1854200"/>
            <a:ext cx="6510337" cy="4675188"/>
            <a:chOff x="1680" y="641"/>
            <a:chExt cx="3559" cy="3109"/>
          </a:xfrm>
        </p:grpSpPr>
        <p:pic>
          <p:nvPicPr>
            <p:cNvPr id="683016" name="Picture 8"/>
            <p:cNvPicPr>
              <a:picLocks noChangeAspect="1" noChangeArrowheads="1"/>
            </p:cNvPicPr>
            <p:nvPr/>
          </p:nvPicPr>
          <p:blipFill>
            <a:blip r:embed="rId2"/>
            <a:srcRect/>
            <a:stretch>
              <a:fillRect/>
            </a:stretch>
          </p:blipFill>
          <p:spPr bwMode="auto">
            <a:xfrm>
              <a:off x="1680" y="641"/>
              <a:ext cx="2430" cy="2095"/>
            </a:xfrm>
            <a:prstGeom prst="rect">
              <a:avLst/>
            </a:prstGeom>
            <a:noFill/>
            <a:ln w="9525">
              <a:noFill/>
              <a:miter lim="800000"/>
              <a:headEnd/>
              <a:tailEnd/>
            </a:ln>
            <a:effectLst/>
          </p:spPr>
        </p:pic>
        <p:pic>
          <p:nvPicPr>
            <p:cNvPr id="683017" name="Picture 9"/>
            <p:cNvPicPr>
              <a:picLocks noChangeAspect="1" noChangeArrowheads="1"/>
            </p:cNvPicPr>
            <p:nvPr/>
          </p:nvPicPr>
          <p:blipFill>
            <a:blip r:embed="rId3"/>
            <a:srcRect/>
            <a:stretch>
              <a:fillRect/>
            </a:stretch>
          </p:blipFill>
          <p:spPr bwMode="auto">
            <a:xfrm>
              <a:off x="1824" y="2736"/>
              <a:ext cx="3075" cy="1014"/>
            </a:xfrm>
            <a:prstGeom prst="rect">
              <a:avLst/>
            </a:prstGeom>
            <a:noFill/>
            <a:ln w="9525">
              <a:noFill/>
              <a:miter lim="800000"/>
              <a:headEnd/>
              <a:tailEnd/>
            </a:ln>
            <a:effectLst/>
          </p:spPr>
        </p:pic>
        <p:pic>
          <p:nvPicPr>
            <p:cNvPr id="683018" name="Picture 10"/>
            <p:cNvPicPr>
              <a:picLocks noChangeAspect="1" noChangeArrowheads="1"/>
            </p:cNvPicPr>
            <p:nvPr/>
          </p:nvPicPr>
          <p:blipFill>
            <a:blip r:embed="rId4"/>
            <a:srcRect/>
            <a:stretch>
              <a:fillRect/>
            </a:stretch>
          </p:blipFill>
          <p:spPr bwMode="auto">
            <a:xfrm>
              <a:off x="2544" y="1617"/>
              <a:ext cx="2695" cy="735"/>
            </a:xfrm>
            <a:prstGeom prst="rect">
              <a:avLst/>
            </a:prstGeom>
            <a:noFill/>
            <a:ln w="9525">
              <a:noFill/>
              <a:miter lim="800000"/>
              <a:headEnd/>
              <a:tailEnd/>
            </a:ln>
            <a:effectLst/>
          </p:spPr>
        </p:pic>
      </p:grpSp>
      <p:sp>
        <p:nvSpPr>
          <p:cNvPr id="2" name="投影片編號版面配置區 1"/>
          <p:cNvSpPr>
            <a:spLocks noGrp="1"/>
          </p:cNvSpPr>
          <p:nvPr>
            <p:ph type="sldNum" sz="quarter" idx="12"/>
          </p:nvPr>
        </p:nvSpPr>
        <p:spPr/>
        <p:txBody>
          <a:bodyPr/>
          <a:lstStyle/>
          <a:p>
            <a:fld id="{C0B39ED9-7D0C-4631-94C1-8839E5F827D6}" type="slidenum">
              <a:rPr lang="zh-TW" altLang="en-US" smtClean="0"/>
              <a:pPr/>
              <a:t>9</a:t>
            </a:fld>
            <a:endParaRPr lang="en-US"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23339</TotalTime>
  <Words>1526</Words>
  <Application>Microsoft Office PowerPoint</Application>
  <PresentationFormat>如螢幕大小 (4:3)</PresentationFormat>
  <Paragraphs>284</Paragraphs>
  <Slides>42</Slides>
  <Notes>0</Notes>
  <HiddenSlides>0</HiddenSlides>
  <MMClips>0</MMClips>
  <ScaleCrop>false</ScaleCrop>
  <HeadingPairs>
    <vt:vector size="4" baseType="variant">
      <vt:variant>
        <vt:lpstr>佈景主題</vt:lpstr>
      </vt:variant>
      <vt:variant>
        <vt:i4>2</vt:i4>
      </vt:variant>
      <vt:variant>
        <vt:lpstr>投影片標題</vt:lpstr>
      </vt:variant>
      <vt:variant>
        <vt:i4>42</vt:i4>
      </vt:variant>
    </vt:vector>
  </HeadingPairs>
  <TitlesOfParts>
    <vt:vector size="44" baseType="lpstr">
      <vt:lpstr>Quadrant</vt:lpstr>
      <vt:lpstr>預設簡報設計</vt:lpstr>
      <vt:lpstr>Chapter 13  Introduction to the Transport Layer</vt:lpstr>
      <vt:lpstr>PowerPoint 簡報</vt:lpstr>
      <vt:lpstr>Outline</vt:lpstr>
      <vt:lpstr>Transport-Layer Services</vt:lpstr>
      <vt:lpstr>Process-to-Process Communication</vt:lpstr>
      <vt:lpstr>Addressing: Port Numbers</vt:lpstr>
      <vt:lpstr>Addressing: Port Numbers (Cont.)</vt:lpstr>
      <vt:lpstr>PowerPoint 簡報</vt:lpstr>
      <vt:lpstr>PowerPoint 簡報</vt:lpstr>
      <vt:lpstr>IANA Ranges</vt:lpstr>
      <vt:lpstr>PowerPoint 簡報</vt:lpstr>
      <vt:lpstr>Socket Addresses</vt:lpstr>
      <vt:lpstr>PowerPoint 簡報</vt:lpstr>
      <vt:lpstr>Encapsulation and Decapsulation in the Transport Layer</vt:lpstr>
      <vt:lpstr>Multiplexing and Demultiplexing</vt:lpstr>
      <vt:lpstr>Multiplexing and Demultiplexing</vt:lpstr>
      <vt:lpstr>Flow Control</vt:lpstr>
      <vt:lpstr>Pushing or Pulling </vt:lpstr>
      <vt:lpstr>Flow Control at the Transport Layer</vt:lpstr>
      <vt:lpstr>Flow Control at the Transport Layer (Cont.)</vt:lpstr>
      <vt:lpstr>Buffers</vt:lpstr>
      <vt:lpstr>Error Control</vt:lpstr>
      <vt:lpstr>Sequence Number</vt:lpstr>
      <vt:lpstr>Acknowledgment</vt:lpstr>
      <vt:lpstr>Combination of Flow and Error Control (Skip!)</vt:lpstr>
      <vt:lpstr>Combination of Flow and Error Control (Skip!)</vt:lpstr>
      <vt:lpstr>Sliding Window in Circular Format (Skip!)</vt:lpstr>
      <vt:lpstr>Sliding Window in Linear Format (Skip!)</vt:lpstr>
      <vt:lpstr>Congestion Control</vt:lpstr>
      <vt:lpstr>Congestion Control (Cont.)</vt:lpstr>
      <vt:lpstr>PowerPoint 簡報</vt:lpstr>
      <vt:lpstr>Congestion Control Mechanism</vt:lpstr>
      <vt:lpstr>Open-Loop Congestion Control</vt:lpstr>
      <vt:lpstr>Closed-Loop Congestion Control</vt:lpstr>
      <vt:lpstr>Connectionless and Connection-Oriented Services</vt:lpstr>
      <vt:lpstr>Connectionless and Connection-Oriented Services (Cont.)</vt:lpstr>
      <vt:lpstr>Connectionless Services</vt:lpstr>
      <vt:lpstr>Connectionless Service</vt:lpstr>
      <vt:lpstr>Connection-Oriented Services</vt:lpstr>
      <vt:lpstr>Connection-Oriented Services (Cont.)</vt:lpstr>
      <vt:lpstr>PowerPoint 簡報</vt:lpstr>
      <vt:lpstr>Outline</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16.01</dc:title>
  <dc:creator>Marilyn Turnamian</dc:creator>
  <cp:lastModifiedBy>lms0016</cp:lastModifiedBy>
  <cp:revision>2706</cp:revision>
  <cp:lastPrinted>2001-07-09T17:38:11Z</cp:lastPrinted>
  <dcterms:created xsi:type="dcterms:W3CDTF">1999-08-24T15:20:22Z</dcterms:created>
  <dcterms:modified xsi:type="dcterms:W3CDTF">2016-02-25T08:23:07Z</dcterms:modified>
</cp:coreProperties>
</file>