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410" r:id="rId2"/>
    <p:sldId id="468" r:id="rId3"/>
    <p:sldId id="470" r:id="rId4"/>
    <p:sldId id="498" r:id="rId5"/>
    <p:sldId id="499" r:id="rId6"/>
    <p:sldId id="533" r:id="rId7"/>
    <p:sldId id="506" r:id="rId8"/>
    <p:sldId id="478" r:id="rId9"/>
    <p:sldId id="507" r:id="rId10"/>
    <p:sldId id="538" r:id="rId11"/>
    <p:sldId id="539" r:id="rId12"/>
    <p:sldId id="534" r:id="rId13"/>
    <p:sldId id="541" r:id="rId14"/>
    <p:sldId id="548" r:id="rId15"/>
    <p:sldId id="542" r:id="rId16"/>
    <p:sldId id="564" r:id="rId17"/>
    <p:sldId id="543" r:id="rId18"/>
    <p:sldId id="549" r:id="rId19"/>
    <p:sldId id="551" r:id="rId20"/>
    <p:sldId id="552" r:id="rId21"/>
    <p:sldId id="553" r:id="rId22"/>
    <p:sldId id="554" r:id="rId23"/>
    <p:sldId id="555" r:id="rId24"/>
    <p:sldId id="556" r:id="rId25"/>
    <p:sldId id="559" r:id="rId26"/>
    <p:sldId id="558" r:id="rId27"/>
    <p:sldId id="560" r:id="rId28"/>
    <p:sldId id="561" r:id="rId29"/>
    <p:sldId id="562" r:id="rId30"/>
    <p:sldId id="544" r:id="rId31"/>
    <p:sldId id="545" r:id="rId32"/>
    <p:sldId id="546" r:id="rId33"/>
    <p:sldId id="547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17" r:id="rId43"/>
    <p:sldId id="537" r:id="rId4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fld id="{E1739D5A-A8D4-4EBB-B297-5E2D25BF53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925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60" y="4861442"/>
            <a:ext cx="5207182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/>
            </a:lvl1pPr>
          </a:lstStyle>
          <a:p>
            <a:pPr>
              <a:defRPr/>
            </a:pPr>
            <a:fld id="{A0C32DDC-EC98-4E73-9F65-C4F8A48983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811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AC960-2DC3-4260-9649-38CEAA9AE0CC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394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9C1A8-FDC9-4742-8DEA-AD908B668B9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1447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E423-508C-4BC2-81E0-8E951022143C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3091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C81FF-4B88-452A-8063-8287759CE595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4746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5586472E-3207-44DF-8745-59D4659014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62B59-EAF8-4EF7-A78F-D35CAD37FF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659A2-8798-4737-9325-476123D0CB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C5116-90F9-4DA2-BC0E-FB86030E50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8DD3-CD05-49C9-AC49-9274D91614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A6438-348F-4EF6-9B7F-4B4A137EFF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9E25-17FE-4B39-B737-48F74BED22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E42A2-51E9-4667-BB56-6817BE1761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B7F22-BAF1-4D02-8FFC-3CEE9CD5024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18D96-53FD-42AA-B4FA-0AF63FA03D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53DF-CEB3-4A8E-8AF2-5F1BAA606A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fld id="{4BDF6BE4-6D97-40DB-BB66-9BB47FA792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6988" y="2927350"/>
            <a:ext cx="6821487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14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User Datagram Protocol (UDP)</a:t>
            </a:r>
            <a:endParaRPr kumimoji="0" lang="en-US" altLang="zh-TW" sz="480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en-US" altLang="zh-TW" sz="2400" b="1">
                <a:latin typeface="Arial Unicode MS" pitchFamily="34" charset="-120"/>
              </a:rPr>
              <a:t>The following is a dump of a UDP header in hexadecimal format.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2645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Example</a:t>
              </a:r>
              <a:r>
                <a:rPr kumimoji="0" lang="en-US" altLang="zh-TW" sz="3200" b="1">
                  <a:solidFill>
                    <a:schemeClr val="bg1"/>
                  </a:solidFill>
                </a:rPr>
                <a:t> 14.1</a:t>
              </a:r>
              <a:endParaRPr kumimoji="0" lang="en-US" altLang="zh-TW" sz="3200" b="1" i="1">
                <a:solidFill>
                  <a:schemeClr val="bg1"/>
                </a:solidFill>
              </a:endParaRPr>
            </a:p>
          </p:txBody>
        </p:sp>
      </p:grp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6538" y="1350963"/>
            <a:ext cx="359092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76200" y="2286000"/>
            <a:ext cx="8839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a.</a:t>
            </a:r>
            <a:r>
              <a:rPr kumimoji="0" lang="en-US" altLang="zh-TW" sz="2400" b="1">
                <a:latin typeface="Arial Unicode MS" pitchFamily="34" charset="-120"/>
              </a:rPr>
              <a:t> What is the source port number?</a:t>
            </a:r>
          </a:p>
          <a:p>
            <a:pPr algn="just" eaLnBrk="0" hangingPunct="0"/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b.</a:t>
            </a:r>
            <a:r>
              <a:rPr kumimoji="0" lang="en-US" altLang="zh-TW" sz="2400" b="1">
                <a:latin typeface="Arial Unicode MS" pitchFamily="34" charset="-120"/>
              </a:rPr>
              <a:t> What is the destination port number?</a:t>
            </a:r>
          </a:p>
          <a:p>
            <a:pPr algn="just" eaLnBrk="0" hangingPunct="0"/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c.</a:t>
            </a:r>
            <a:r>
              <a:rPr kumimoji="0" lang="en-US" altLang="zh-TW" sz="2400" b="1">
                <a:latin typeface="Arial Unicode MS" pitchFamily="34" charset="-120"/>
              </a:rPr>
              <a:t> What is the total length of the user datagram?</a:t>
            </a:r>
          </a:p>
          <a:p>
            <a:pPr algn="just" eaLnBrk="0" hangingPunct="0"/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d.</a:t>
            </a:r>
            <a:r>
              <a:rPr kumimoji="0" lang="en-US" altLang="zh-TW" sz="2400" b="1">
                <a:latin typeface="Arial Unicode MS" pitchFamily="34" charset="-120"/>
              </a:rPr>
              <a:t> What is the length of the data?</a:t>
            </a:r>
          </a:p>
          <a:p>
            <a:pPr algn="just" eaLnBrk="0" hangingPunct="0"/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e.</a:t>
            </a:r>
            <a:r>
              <a:rPr kumimoji="0" lang="en-US" altLang="zh-TW" sz="2400" b="1">
                <a:latin typeface="Arial Unicode MS" pitchFamily="34" charset="-120"/>
              </a:rPr>
              <a:t> Is the packet directed from a client to a server or vice versa?</a:t>
            </a:r>
          </a:p>
          <a:p>
            <a:pPr algn="just" eaLnBrk="0" hangingPunct="0"/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f.</a:t>
            </a:r>
            <a:r>
              <a:rPr kumimoji="0" lang="en-US" altLang="zh-TW" sz="2400" b="1">
                <a:latin typeface="Arial Unicode MS" pitchFamily="34" charset="-120"/>
              </a:rPr>
              <a:t>  What is the client process?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3316" name="Rectangle 3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4692" name="Text Box 4"/>
            <p:cNvSpPr txBox="1">
              <a:spLocks noChangeArrowheads="1"/>
            </p:cNvSpPr>
            <p:nvPr/>
          </p:nvSpPr>
          <p:spPr bwMode="auto">
            <a:xfrm>
              <a:off x="0" y="2448"/>
              <a:ext cx="2832" cy="365"/>
            </a:xfrm>
            <a:prstGeom prst="rect">
              <a:avLst/>
            </a:prstGeom>
            <a:solidFill>
              <a:srgbClr val="2CB8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Example</a:t>
              </a:r>
              <a:r>
                <a:rPr kumimoji="0" lang="en-US" altLang="zh-TW" sz="3200" b="1">
                  <a:solidFill>
                    <a:schemeClr val="bg1"/>
                  </a:solidFill>
                </a:rPr>
                <a:t> 14.1  </a:t>
              </a:r>
              <a:r>
                <a:rPr kumimoji="0" lang="en-US" altLang="zh-TW" sz="3200" b="1" i="1">
                  <a:solidFill>
                    <a:schemeClr val="bg1"/>
                  </a:solidFill>
                </a:rPr>
                <a:t>Continued</a:t>
              </a:r>
            </a:p>
          </p:txBody>
        </p:sp>
      </p:grp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93675" y="1236663"/>
            <a:ext cx="8839200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 i="1">
                <a:solidFill>
                  <a:schemeClr val="hlink"/>
                </a:solidFill>
                <a:latin typeface="Arial Unicode MS" pitchFamily="34" charset="-120"/>
              </a:rPr>
              <a:t>Solution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a.</a:t>
            </a:r>
            <a:r>
              <a:rPr kumimoji="0" lang="en-US" altLang="zh-TW" sz="2400" b="1">
                <a:latin typeface="Arial Unicode MS" pitchFamily="34" charset="-120"/>
              </a:rPr>
              <a:t> The source port number is the first four hexadecimal digits (CB84)</a:t>
            </a:r>
            <a:r>
              <a:rPr kumimoji="0" lang="en-US" altLang="zh-TW" sz="2400" b="1" baseline="-25000">
                <a:latin typeface="Arial Unicode MS" pitchFamily="34" charset="-120"/>
              </a:rPr>
              <a:t>16 </a:t>
            </a:r>
            <a:r>
              <a:rPr kumimoji="0" lang="en-US" altLang="zh-TW" sz="2400" b="1">
                <a:latin typeface="Arial Unicode MS" pitchFamily="34" charset="-120"/>
              </a:rPr>
              <a:t> or 52100.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b.</a:t>
            </a:r>
            <a:r>
              <a:rPr kumimoji="0" lang="en-US" altLang="zh-TW" sz="2400" b="1">
                <a:latin typeface="Arial Unicode MS" pitchFamily="34" charset="-120"/>
              </a:rPr>
              <a:t> The destination port number is the second four hexadecimal digits (000D)</a:t>
            </a:r>
            <a:r>
              <a:rPr kumimoji="0" lang="en-US" altLang="zh-TW" sz="2400" b="1" baseline="-25000">
                <a:latin typeface="Arial Unicode MS" pitchFamily="34" charset="-120"/>
              </a:rPr>
              <a:t>16 </a:t>
            </a:r>
            <a:r>
              <a:rPr kumimoji="0" lang="en-US" altLang="zh-TW" sz="2400" b="1">
                <a:latin typeface="Arial Unicode MS" pitchFamily="34" charset="-120"/>
              </a:rPr>
              <a:t>or 13.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c.</a:t>
            </a:r>
            <a:r>
              <a:rPr kumimoji="0" lang="en-US" altLang="zh-TW" sz="2400" b="1">
                <a:latin typeface="Arial Unicode MS" pitchFamily="34" charset="-120"/>
              </a:rPr>
              <a:t> The third four hexadecimal digits (001C)</a:t>
            </a:r>
            <a:r>
              <a:rPr kumimoji="0" lang="en-US" altLang="zh-TW" sz="2400" b="1" baseline="-25000">
                <a:latin typeface="Arial Unicode MS" pitchFamily="34" charset="-120"/>
              </a:rPr>
              <a:t>16 </a:t>
            </a:r>
            <a:r>
              <a:rPr kumimoji="0" lang="en-US" altLang="zh-TW" sz="2400" b="1">
                <a:latin typeface="Arial Unicode MS" pitchFamily="34" charset="-120"/>
              </a:rPr>
              <a:t>define the length of the whole UDP packet as 28 bytes.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d.</a:t>
            </a:r>
            <a:r>
              <a:rPr kumimoji="0" lang="en-US" altLang="zh-TW" sz="2400" b="1">
                <a:latin typeface="Arial Unicode MS" pitchFamily="34" charset="-120"/>
              </a:rPr>
              <a:t> The length of the data is the length of the whole packet</a:t>
            </a:r>
            <a:br>
              <a:rPr kumimoji="0" lang="en-US" altLang="zh-TW" sz="2400" b="1">
                <a:latin typeface="Arial Unicode MS" pitchFamily="34" charset="-120"/>
              </a:rPr>
            </a:br>
            <a:r>
              <a:rPr kumimoji="0" lang="en-US" altLang="zh-TW" sz="2400" b="1">
                <a:latin typeface="Arial Unicode MS" pitchFamily="34" charset="-120"/>
              </a:rPr>
              <a:t>minus the length of the header, or 28 </a:t>
            </a:r>
            <a:r>
              <a:rPr kumimoji="0" lang="en-US" altLang="zh-TW" sz="2400" b="1">
                <a:latin typeface="Arial" charset="0"/>
              </a:rPr>
              <a:t>–</a:t>
            </a:r>
            <a:r>
              <a:rPr kumimoji="0" lang="en-US" altLang="zh-TW" sz="2400" b="1">
                <a:latin typeface="Arial Unicode MS" pitchFamily="34" charset="-120"/>
              </a:rPr>
              <a:t> 8 = 20 bytes.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e.</a:t>
            </a:r>
            <a:r>
              <a:rPr kumimoji="0" lang="en-US" altLang="zh-TW" sz="2400" b="1">
                <a:latin typeface="Arial Unicode MS" pitchFamily="34" charset="-120"/>
              </a:rPr>
              <a:t> Since the destination port number is 13 (well-known port), the packet is from the client to the server.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f.</a:t>
            </a:r>
            <a:r>
              <a:rPr kumimoji="0" lang="en-US" altLang="zh-TW" sz="2400" b="1">
                <a:latin typeface="Arial Unicode MS" pitchFamily="34" charset="-120"/>
              </a:rPr>
              <a:t> The client process is the Daytime (see Table 14.1).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r>
              <a:rPr kumimoji="0" lang="en-US" altLang="zh-TW" smtClean="0"/>
              <a:t>User datagram</a:t>
            </a:r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UDP Services</a:t>
            </a:r>
          </a:p>
          <a:p>
            <a:pPr eaLnBrk="1" hangingPunct="1"/>
            <a:r>
              <a:rPr kumimoji="0" lang="en-US" altLang="zh-TW" smtClean="0"/>
              <a:t>UDP Applications</a:t>
            </a:r>
          </a:p>
          <a:p>
            <a:pPr eaLnBrk="1" hangingPunct="1"/>
            <a:r>
              <a:rPr kumimoji="0" lang="en-US" altLang="zh-TW" smtClean="0"/>
              <a:t>UDP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UDP Services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UDP </a:t>
            </a:r>
            <a:r>
              <a:rPr lang="en-US" altLang="zh-TW" sz="2800" b="1" dirty="0" smtClean="0">
                <a:solidFill>
                  <a:srgbClr val="FF3300"/>
                </a:solidFill>
              </a:rPr>
              <a:t>Service</a:t>
            </a:r>
            <a:r>
              <a:rPr lang="en-US" altLang="zh-TW" sz="2800" dirty="0" smtClean="0"/>
              <a:t>: services provided by UDP to the applications in upper layer, i.e., application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Process-to-Process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Connectionless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Error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Congestion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Encapsulation and </a:t>
            </a:r>
            <a:r>
              <a:rPr lang="en-US" altLang="zh-TW" sz="2400" dirty="0" err="1" smtClean="0"/>
              <a:t>Decapsulation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Queuing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Multiplexing and </a:t>
            </a:r>
            <a:r>
              <a:rPr lang="en-US" altLang="zh-TW" sz="2400" dirty="0" err="1" smtClean="0"/>
              <a:t>Demutiplexing</a:t>
            </a: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Process-to-Process Communication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01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By using sockets, a combination of IP addresses and port numbers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38" y="2935288"/>
            <a:ext cx="7966075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Connectionless Services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Each user datagram is an independent datagram</a:t>
            </a:r>
          </a:p>
          <a:p>
            <a:pPr lvl="1" eaLnBrk="1" hangingPunct="1"/>
            <a:r>
              <a:rPr lang="en-US" altLang="zh-TW" smtClean="0"/>
              <a:t>Even coming from the same source process</a:t>
            </a:r>
          </a:p>
          <a:p>
            <a:pPr eaLnBrk="1" hangingPunct="1"/>
            <a:r>
              <a:rPr lang="en-US" altLang="zh-TW" smtClean="0"/>
              <a:t>The user datagram is not numbered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No connection establishment and no connection termination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Connectionless Services (Cont.)</a:t>
            </a:r>
            <a:endParaRPr lang="zh-TW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24875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Besides, </a:t>
            </a:r>
          </a:p>
          <a:p>
            <a:pPr lvl="1" eaLnBrk="1" hangingPunct="1"/>
            <a:r>
              <a:rPr lang="en-US" altLang="zh-TW" sz="2400" smtClean="0"/>
              <a:t>The process that uses UDP cannot send a stream of data to UDP </a:t>
            </a:r>
          </a:p>
          <a:p>
            <a:pPr lvl="1" eaLnBrk="1" hangingPunct="1"/>
            <a:r>
              <a:rPr lang="en-US" altLang="zh-TW" sz="2400" smtClean="0"/>
              <a:t>UDP will not chop (</a:t>
            </a:r>
            <a:r>
              <a:rPr lang="zh-TW" altLang="en-US" sz="2400" smtClean="0">
                <a:ea typeface="標楷體" pitchFamily="65" charset="-120"/>
              </a:rPr>
              <a:t>切</a:t>
            </a:r>
            <a:r>
              <a:rPr lang="en-US" altLang="zh-TW" sz="2400" smtClean="0"/>
              <a:t>) them into different user datagrams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Thus, </a:t>
            </a:r>
          </a:p>
          <a:p>
            <a:pPr lvl="1" eaLnBrk="1" hangingPunct="1"/>
            <a:r>
              <a:rPr lang="en-US" altLang="zh-TW" sz="2400" smtClean="0"/>
              <a:t>Each application data must be small enough (smaller than 65507) to fit into one user datagram</a:t>
            </a:r>
          </a:p>
          <a:p>
            <a:pPr lvl="2" eaLnBrk="1" hangingPunct="1"/>
            <a:r>
              <a:rPr lang="en-US" altLang="zh-TW" sz="2000" smtClean="0"/>
              <a:t>65507 = 65536 </a:t>
            </a:r>
            <a:r>
              <a:rPr lang="en-US" altLang="zh-TW" sz="2000" smtClean="0">
                <a:latin typeface="Arial" charset="0"/>
              </a:rPr>
              <a:t>–</a:t>
            </a:r>
            <a:r>
              <a:rPr lang="en-US" altLang="zh-TW" sz="2000" smtClean="0"/>
              <a:t> 8 bytes UDP header </a:t>
            </a:r>
            <a:r>
              <a:rPr lang="en-US" altLang="zh-TW" sz="2000" smtClean="0">
                <a:latin typeface="Arial" charset="0"/>
              </a:rPr>
              <a:t>–</a:t>
            </a:r>
            <a:r>
              <a:rPr lang="en-US" altLang="zh-TW" sz="2000" smtClean="0"/>
              <a:t> 20 bytes IP header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Control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 flow control</a:t>
            </a:r>
          </a:p>
          <a:p>
            <a:pPr lvl="1" eaLnBrk="1" hangingPunct="1"/>
            <a:r>
              <a:rPr lang="en-US" altLang="zh-TW" smtClean="0"/>
              <a:t>The receiver may overflow with incoming messages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 Control</a:t>
            </a:r>
            <a:endParaRPr lang="zh-TW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 error control except for the checksum</a:t>
            </a:r>
          </a:p>
          <a:p>
            <a:pPr lvl="1" eaLnBrk="1" hangingPunct="1"/>
            <a:r>
              <a:rPr lang="en-US" altLang="zh-TW" smtClean="0"/>
              <a:t>The sender does not know if a message has been lost or duplicated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	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UDP checksum calculation is different from the one for IP and ICMP</a:t>
            </a:r>
          </a:p>
          <a:p>
            <a:pPr eaLnBrk="1" hangingPunct="1"/>
            <a:r>
              <a:rPr lang="en-US" altLang="zh-TW" smtClean="0"/>
              <a:t>The checksum includes three sections</a:t>
            </a:r>
          </a:p>
          <a:p>
            <a:pPr lvl="1" eaLnBrk="1" hangingPunct="1"/>
            <a:r>
              <a:rPr lang="en-US" altLang="zh-TW" smtClean="0"/>
              <a:t>The </a:t>
            </a:r>
            <a:r>
              <a:rPr lang="en-US" altLang="zh-TW" b="1" smtClean="0">
                <a:solidFill>
                  <a:srgbClr val="FF3300"/>
                </a:solidFill>
              </a:rPr>
              <a:t>Pseudoheader</a:t>
            </a:r>
          </a:p>
          <a:p>
            <a:pPr lvl="2" eaLnBrk="1" hangingPunct="1"/>
            <a:r>
              <a:rPr lang="en-US" altLang="zh-TW" smtClean="0"/>
              <a:t>However, it will not appear in the UDP datagram</a:t>
            </a:r>
          </a:p>
          <a:p>
            <a:pPr lvl="1" eaLnBrk="1" hangingPunct="1"/>
            <a:r>
              <a:rPr lang="en-US" altLang="zh-TW" smtClean="0"/>
              <a:t>The </a:t>
            </a:r>
            <a:r>
              <a:rPr lang="en-US" altLang="zh-TW" b="1" smtClean="0">
                <a:solidFill>
                  <a:srgbClr val="FF3300"/>
                </a:solidFill>
              </a:rPr>
              <a:t>UDP header</a:t>
            </a:r>
          </a:p>
          <a:p>
            <a:pPr lvl="1" eaLnBrk="1" hangingPunct="1"/>
            <a:r>
              <a:rPr lang="en-US" altLang="zh-TW" smtClean="0"/>
              <a:t>The </a:t>
            </a:r>
            <a:r>
              <a:rPr lang="en-US" altLang="zh-TW" b="1" smtClean="0">
                <a:solidFill>
                  <a:srgbClr val="FF3300"/>
                </a:solidFill>
              </a:rPr>
              <a:t>data</a:t>
            </a:r>
            <a:r>
              <a:rPr lang="en-US" altLang="zh-TW" smtClean="0"/>
              <a:t>: coming from the application layer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Introduction</a:t>
            </a:r>
          </a:p>
          <a:p>
            <a:pPr eaLnBrk="1" hangingPunct="1"/>
            <a:r>
              <a:rPr kumimoji="0" lang="en-US" altLang="zh-TW" smtClean="0"/>
              <a:t>User datagram</a:t>
            </a:r>
          </a:p>
          <a:p>
            <a:pPr eaLnBrk="1" hangingPunct="1"/>
            <a:r>
              <a:rPr kumimoji="0" lang="en-US" altLang="zh-TW" smtClean="0"/>
              <a:t>UDP Services</a:t>
            </a:r>
          </a:p>
          <a:p>
            <a:pPr eaLnBrk="1" hangingPunct="1"/>
            <a:r>
              <a:rPr kumimoji="0" lang="en-US" altLang="zh-TW" smtClean="0"/>
              <a:t>UDP Applications</a:t>
            </a:r>
          </a:p>
          <a:p>
            <a:pPr eaLnBrk="1" hangingPunct="1"/>
            <a:r>
              <a:rPr kumimoji="0" lang="en-US" altLang="zh-TW" smtClean="0"/>
              <a:t>UDP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Pseudoheader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02175"/>
          </a:xfrm>
        </p:spPr>
        <p:txBody>
          <a:bodyPr/>
          <a:lstStyle/>
          <a:p>
            <a:pPr eaLnBrk="1" hangingPunct="1"/>
            <a:r>
              <a:rPr lang="en-US" altLang="zh-TW" smtClean="0"/>
              <a:t>Some part of the header of the IP packet with some fields are filled with 0s</a:t>
            </a:r>
          </a:p>
          <a:p>
            <a:pPr eaLnBrk="1" hangingPunct="1"/>
            <a:r>
              <a:rPr lang="en-US" altLang="zh-TW" smtClean="0"/>
              <a:t>Fields</a:t>
            </a:r>
          </a:p>
          <a:p>
            <a:pPr lvl="1" eaLnBrk="1" hangingPunct="1"/>
            <a:r>
              <a:rPr lang="en-US" altLang="zh-TW" smtClean="0"/>
              <a:t>Source and destination IP address</a:t>
            </a:r>
          </a:p>
          <a:p>
            <a:pPr lvl="2" eaLnBrk="1" hangingPunct="1"/>
            <a:r>
              <a:rPr lang="en-US" altLang="zh-TW" smtClean="0"/>
              <a:t>To prevent that UDP datagram is correct but IP header is corrupted and be delivered to the wrong host </a:t>
            </a:r>
          </a:p>
          <a:p>
            <a:pPr lvl="1" eaLnBrk="1" hangingPunct="1"/>
            <a:r>
              <a:rPr lang="en-US" altLang="zh-TW" smtClean="0"/>
              <a:t>Protocol</a:t>
            </a:r>
          </a:p>
          <a:p>
            <a:pPr lvl="2" eaLnBrk="1" hangingPunct="1"/>
            <a:r>
              <a:rPr lang="en-US" altLang="zh-TW" smtClean="0"/>
              <a:t>To prevent the packet to deliver to the TCP</a:t>
            </a:r>
          </a:p>
          <a:p>
            <a:pPr lvl="2" eaLnBrk="1" hangingPunct="1"/>
            <a:r>
              <a:rPr lang="en-US" altLang="zh-TW" smtClean="0"/>
              <a:t>UDP has the value of 17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Pseudoheader (Cont.)</a:t>
            </a:r>
            <a:endParaRPr lang="zh-TW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At the time TCP was created (1976),</a:t>
            </a:r>
          </a:p>
          <a:p>
            <a:pPr lvl="1" eaLnBrk="1" hangingPunct="1"/>
            <a:r>
              <a:rPr lang="en-US" altLang="zh-TW" sz="2400" smtClean="0"/>
              <a:t>There was significant concern that there might not be proper </a:t>
            </a:r>
            <a:r>
              <a:rPr lang="en-US" altLang="zh-TW" sz="2400" smtClean="0">
                <a:latin typeface="Arial" charset="0"/>
              </a:rPr>
              <a:t>“</a:t>
            </a:r>
            <a:r>
              <a:rPr lang="en-US" altLang="zh-TW" sz="2400" smtClean="0"/>
              <a:t>end-to-end</a:t>
            </a:r>
            <a:r>
              <a:rPr lang="en-US" altLang="zh-TW" sz="2400" smtClean="0">
                <a:latin typeface="Arial" charset="0"/>
              </a:rPr>
              <a:t>”</a:t>
            </a:r>
            <a:r>
              <a:rPr lang="en-US" altLang="zh-TW" sz="2400" smtClean="0"/>
              <a:t> checking of the delivery of datagrams at the IP level  </a:t>
            </a:r>
          </a:p>
          <a:p>
            <a:pPr lvl="1" eaLnBrk="1" hangingPunct="1"/>
            <a:r>
              <a:rPr lang="en-US" altLang="zh-TW" sz="2400" smtClean="0"/>
              <a:t>Guarantee end-to-end encrypted TCP semantics</a:t>
            </a:r>
          </a:p>
          <a:p>
            <a:pPr lvl="2" eaLnBrk="1" hangingPunct="1"/>
            <a:r>
              <a:rPr lang="en-US" altLang="zh-TW" sz="2000" smtClean="0"/>
              <a:t>Consider SA, DA</a:t>
            </a:r>
            <a:r>
              <a:rPr lang="en-US" altLang="zh-TW" sz="2000" smtClean="0">
                <a:latin typeface="Arial" charset="0"/>
              </a:rPr>
              <a:t>…</a:t>
            </a:r>
            <a:r>
              <a:rPr lang="en-US" altLang="zh-TW" sz="2000" smtClean="0"/>
              <a:t>should be shared between IP/TCP, UDP</a:t>
            </a:r>
          </a:p>
          <a:p>
            <a:pPr eaLnBrk="1" hangingPunct="1"/>
            <a:r>
              <a:rPr lang="en-US" altLang="zh-TW" sz="2800" smtClean="0"/>
              <a:t>However, in the context of today's high-speed, highly-reliable networks</a:t>
            </a:r>
          </a:p>
          <a:p>
            <a:pPr lvl="1" eaLnBrk="1" hangingPunct="1"/>
            <a:r>
              <a:rPr lang="en-US" altLang="zh-TW" sz="2400" smtClean="0"/>
              <a:t>The use of the pseudo header sometimes seems unnecessary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Pseudoheader Added to the UDP Datagram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" y="2241550"/>
            <a:ext cx="7997825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Calculation at Sender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Add the pseudoheader to the UDP datagram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Fill the checksum field with zeros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Divide the total bits into 16-bits 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If the total number of bytes is not even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Add 1 byte of padding (all 0s)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Add all 16-bit section using one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complement arithmetic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Complement the result and insert it in the checksum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Drop the pesudoheader and any added padding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Deliver the UDP datagram to the IP software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Calculation at Receiver</a:t>
            </a:r>
            <a:endParaRPr lang="zh-TW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4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Add the pseudoheader to the UDP user datagram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Add padding if needed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Divide the total bits into 16-bit sections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Add all 16-bit sections using one</a:t>
            </a:r>
            <a:r>
              <a:rPr lang="en-US" altLang="zh-TW" sz="2800" smtClean="0">
                <a:latin typeface="Arial" charset="0"/>
              </a:rPr>
              <a:t>’</a:t>
            </a:r>
            <a:r>
              <a:rPr lang="en-US" altLang="zh-TW" sz="2800" smtClean="0"/>
              <a:t>s complement arithmetic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Complement the result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If the result is all 0s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Drop the pseudoheader and any added padding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Accept the user datagram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Otherwise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Discard the user datagram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22250" y="601663"/>
            <a:ext cx="8723313" cy="1104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14.2: Checksum Calculation of a  simple </a:t>
            </a:r>
          </a:p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UDP User Datagram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2078038"/>
            <a:ext cx="875823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Optional Use of the Checksum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43913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calculation of the checksum in UDP is optional</a:t>
            </a:r>
          </a:p>
          <a:p>
            <a:pPr eaLnBrk="1" hangingPunct="1"/>
            <a:r>
              <a:rPr lang="en-US" altLang="zh-TW" sz="2800" smtClean="0"/>
              <a:t>If the checksum is not calculated</a:t>
            </a:r>
          </a:p>
          <a:p>
            <a:pPr lvl="1" eaLnBrk="1" hangingPunct="1"/>
            <a:r>
              <a:rPr lang="en-US" altLang="zh-TW" sz="2400" smtClean="0"/>
              <a:t>The field is filled with 0s</a:t>
            </a:r>
          </a:p>
          <a:p>
            <a:pPr eaLnBrk="1" hangingPunct="1"/>
            <a:r>
              <a:rPr lang="en-US" altLang="zh-TW" sz="2800" smtClean="0"/>
              <a:t>However, if the checksum happens to be all 0s</a:t>
            </a:r>
          </a:p>
          <a:p>
            <a:pPr lvl="1" eaLnBrk="1" hangingPunct="1"/>
            <a:r>
              <a:rPr lang="en-US" altLang="zh-TW" sz="2400" smtClean="0"/>
              <a:t>To avoid confusion shown above</a:t>
            </a:r>
          </a:p>
          <a:p>
            <a:pPr lvl="1" eaLnBrk="1" hangingPunct="1"/>
            <a:r>
              <a:rPr lang="en-US" altLang="zh-TW" sz="2400" smtClean="0"/>
              <a:t>The checksum is changed to all 1s</a:t>
            </a:r>
          </a:p>
          <a:p>
            <a:pPr eaLnBrk="1" hangingPunct="1"/>
            <a:r>
              <a:rPr lang="en-US" altLang="zh-TW" sz="2800" smtClean="0"/>
              <a:t>Note that, checksum is never all 1s</a:t>
            </a:r>
          </a:p>
          <a:p>
            <a:pPr lvl="1" eaLnBrk="1" hangingPunct="1"/>
            <a:r>
              <a:rPr lang="en-US" altLang="zh-TW" sz="2400" smtClean="0"/>
              <a:t>If checksum is all 1s=&gt; the sum is all 0s=&gt;All fields are 0s</a:t>
            </a:r>
          </a:p>
          <a:p>
            <a:pPr lvl="1" eaLnBrk="1" hangingPunct="1"/>
            <a:r>
              <a:rPr lang="en-US" altLang="zh-TW" sz="2400" smtClean="0"/>
              <a:t>Impossible!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algn="just" eaLnBrk="0" hangingPunct="0">
              <a:tabLst>
                <a:tab pos="400050" algn="l"/>
              </a:tabLst>
            </a:pPr>
            <a:r>
              <a:rPr kumimoji="0" lang="en-US" altLang="zh-TW" sz="2400" b="1">
                <a:latin typeface="Arial Unicode MS" pitchFamily="34" charset="-120"/>
              </a:rPr>
              <a:t>What value is sent for the checksum in one of the following hypothetical situations?</a:t>
            </a:r>
          </a:p>
          <a:p>
            <a:pPr marL="400050" indent="-400050" algn="just" eaLnBrk="0" hangingPunct="0">
              <a:tabLst>
                <a:tab pos="400050" algn="l"/>
              </a:tabLst>
            </a:pPr>
            <a:endParaRPr kumimoji="0" lang="en-US" altLang="zh-TW" sz="2400" b="1">
              <a:latin typeface="Arial Unicode MS" pitchFamily="34" charset="-120"/>
            </a:endParaRPr>
          </a:p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a.</a:t>
            </a:r>
            <a:r>
              <a:rPr kumimoji="0" lang="en-US" altLang="zh-TW" sz="2400" b="1">
                <a:latin typeface="Arial Unicode MS" pitchFamily="34" charset="-120"/>
              </a:rPr>
              <a:t> The sender decides not to include the checksum.</a:t>
            </a:r>
            <a:br>
              <a:rPr kumimoji="0" lang="en-US" altLang="zh-TW" sz="2400" b="1">
                <a:latin typeface="Arial Unicode MS" pitchFamily="34" charset="-120"/>
              </a:rPr>
            </a:br>
            <a:endParaRPr kumimoji="0" lang="en-US" altLang="zh-TW" sz="2400" b="1">
              <a:latin typeface="Arial Unicode MS" pitchFamily="34" charset="-120"/>
            </a:endParaRPr>
          </a:p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b.</a:t>
            </a:r>
            <a:r>
              <a:rPr kumimoji="0" lang="en-US" altLang="zh-TW" sz="2400" b="1">
                <a:latin typeface="Arial Unicode MS" pitchFamily="34" charset="-120"/>
              </a:rPr>
              <a:t> The sender decides to include the checksum, but the value  of the sum is all 1s.</a:t>
            </a:r>
          </a:p>
          <a:p>
            <a:pPr marL="400050" indent="-400050" eaLnBrk="0" hangingPunct="0">
              <a:tabLst>
                <a:tab pos="400050" algn="l"/>
              </a:tabLst>
            </a:pPr>
            <a:endParaRPr kumimoji="0" lang="en-US" altLang="zh-TW" sz="2400" b="1">
              <a:latin typeface="Arial Unicode MS" pitchFamily="34" charset="-120"/>
            </a:endParaRPr>
          </a:p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c.</a:t>
            </a:r>
            <a:r>
              <a:rPr kumimoji="0" lang="en-US" altLang="zh-TW" sz="2400" b="1">
                <a:latin typeface="Arial Unicode MS" pitchFamily="34" charset="-120"/>
              </a:rPr>
              <a:t> The sender decides to include the checksum, but the value of the sum is all 0s.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7221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Example</a:t>
              </a:r>
              <a:r>
                <a:rPr kumimoji="0" lang="en-US" altLang="zh-TW" sz="3200" b="1">
                  <a:solidFill>
                    <a:schemeClr val="bg1"/>
                  </a:solidFill>
                </a:rPr>
                <a:t> 14.3</a:t>
              </a:r>
              <a:endParaRPr kumimoji="0" lang="en-US" altLang="zh-TW" sz="3200" b="1" i="1">
                <a:solidFill>
                  <a:schemeClr val="bg1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 i="1">
                <a:solidFill>
                  <a:schemeClr val="hlink"/>
                </a:solidFill>
                <a:latin typeface="Arial Unicode MS" pitchFamily="34" charset="-120"/>
              </a:rPr>
              <a:t>Solution</a:t>
            </a:r>
          </a:p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a.</a:t>
            </a:r>
            <a:r>
              <a:rPr kumimoji="0" lang="en-US" altLang="zh-TW" sz="2400" b="1">
                <a:latin typeface="Arial Unicode MS" pitchFamily="34" charset="-120"/>
              </a:rPr>
              <a:t> The value sent for the checksum field is </a:t>
            </a:r>
            <a:r>
              <a:rPr kumimoji="0" lang="en-US" altLang="zh-TW" sz="2400" b="1">
                <a:solidFill>
                  <a:srgbClr val="FF3300"/>
                </a:solidFill>
                <a:latin typeface="Arial Unicode MS" pitchFamily="34" charset="-120"/>
              </a:rPr>
              <a:t>all 0s</a:t>
            </a:r>
            <a:r>
              <a:rPr kumimoji="0" lang="en-US" altLang="zh-TW" sz="2400" b="1">
                <a:latin typeface="Arial Unicode MS" pitchFamily="34" charset="-120"/>
              </a:rPr>
              <a:t> to show that the checksum is not calculated.</a:t>
            </a:r>
          </a:p>
          <a:p>
            <a:pPr marL="400050" indent="-400050" eaLnBrk="0" hangingPunct="0">
              <a:tabLst>
                <a:tab pos="400050" algn="l"/>
              </a:tabLst>
            </a:pPr>
            <a:endParaRPr kumimoji="0" lang="en-US" altLang="zh-TW" sz="2400" b="1">
              <a:latin typeface="Arial Unicode MS" pitchFamily="34" charset="-120"/>
            </a:endParaRPr>
          </a:p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b.</a:t>
            </a:r>
            <a:r>
              <a:rPr kumimoji="0" lang="en-US" altLang="zh-TW" sz="2400" b="1">
                <a:latin typeface="Arial Unicode MS" pitchFamily="34" charset="-120"/>
              </a:rPr>
              <a:t>	When the sender complements the sum, the result is all 0s; the sender complements the result again before sending.  The value sent for the checksum is </a:t>
            </a:r>
            <a:r>
              <a:rPr kumimoji="0" lang="en-US" altLang="zh-TW" sz="2400" b="1">
                <a:solidFill>
                  <a:srgbClr val="FF3300"/>
                </a:solidFill>
                <a:latin typeface="Arial Unicode MS" pitchFamily="34" charset="-120"/>
              </a:rPr>
              <a:t>all 1s</a:t>
            </a:r>
            <a:r>
              <a:rPr kumimoji="0" lang="en-US" altLang="zh-TW" sz="2400" b="1">
                <a:latin typeface="Arial Unicode MS" pitchFamily="34" charset="-120"/>
              </a:rPr>
              <a:t>. The second complement operation is needed to avoid confusion with the case in part a.</a:t>
            </a:r>
          </a:p>
          <a:p>
            <a:pPr marL="400050" indent="-400050" eaLnBrk="0" hangingPunct="0">
              <a:tabLst>
                <a:tab pos="400050" algn="l"/>
              </a:tabLst>
            </a:pPr>
            <a:endParaRPr kumimoji="0" lang="en-US" altLang="zh-TW" sz="2400" b="1">
              <a:latin typeface="Arial Unicode MS" pitchFamily="34" charset="-120"/>
            </a:endParaRPr>
          </a:p>
          <a:p>
            <a:pPr marL="400050" indent="-400050" eaLnBrk="0" hangingPunct="0">
              <a:tabLst>
                <a:tab pos="400050" algn="l"/>
              </a:tabLst>
            </a:pPr>
            <a:r>
              <a:rPr kumimoji="0" lang="en-US" altLang="zh-TW" sz="2400" b="1">
                <a:solidFill>
                  <a:schemeClr val="hlink"/>
                </a:solidFill>
                <a:latin typeface="Arial Unicode MS" pitchFamily="34" charset="-120"/>
              </a:rPr>
              <a:t>c.</a:t>
            </a:r>
            <a:r>
              <a:rPr kumimoji="0" lang="en-US" altLang="zh-TW" sz="2400" b="1">
                <a:latin typeface="Arial Unicode MS" pitchFamily="34" charset="-120"/>
              </a:rPr>
              <a:t>	</a:t>
            </a:r>
            <a:r>
              <a:rPr kumimoji="0" lang="en-US" altLang="zh-TW" sz="2400" b="1">
                <a:solidFill>
                  <a:srgbClr val="FF3300"/>
                </a:solidFill>
                <a:latin typeface="Arial Unicode MS" pitchFamily="34" charset="-120"/>
              </a:rPr>
              <a:t>This situation never happens</a:t>
            </a:r>
            <a:r>
              <a:rPr kumimoji="0" lang="en-US" altLang="zh-TW" sz="2400" b="1">
                <a:latin typeface="Arial Unicode MS" pitchFamily="34" charset="-120"/>
              </a:rPr>
              <a:t> because it implies that the                    value of every term included in the calculation of the sum is all 0s, which is impossible; some fields in the pseudoheader have nonzero values (see Appendix D).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926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2896" cy="365"/>
            </a:xfrm>
            <a:prstGeom prst="rect">
              <a:avLst/>
            </a:prstGeom>
            <a:solidFill>
              <a:srgbClr val="2CB8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Example</a:t>
              </a:r>
              <a:r>
                <a:rPr kumimoji="0" lang="en-US" altLang="zh-TW" sz="3200" b="1">
                  <a:solidFill>
                    <a:schemeClr val="bg1"/>
                  </a:solidFill>
                </a:rPr>
                <a:t> 14.3   </a:t>
              </a:r>
              <a:r>
                <a:rPr kumimoji="0" lang="en-US" altLang="zh-TW" sz="3200" b="1" i="1">
                  <a:solidFill>
                    <a:schemeClr val="bg1"/>
                  </a:solidFill>
                </a:rPr>
                <a:t>Continued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Congestion Control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Does not provide congestion control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UDP assumes that the packet are small and sporadic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Cannot create congestion in the network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However, may not true today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When UDP is used for video/audio transfer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11-1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577975" y="581025"/>
            <a:ext cx="6254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en-US" sz="3600" b="1">
                <a:latin typeface="Times" charset="0"/>
              </a:rPr>
              <a:t>Position of UDP in the TCP/IP </a:t>
            </a:r>
            <a:endParaRPr kumimoji="0" lang="en-US" altLang="zh-TW" sz="3600" b="1">
              <a:latin typeface="Times" charset="0"/>
            </a:endParaRPr>
          </a:p>
          <a:p>
            <a:pPr algn="ctr"/>
            <a:r>
              <a:rPr kumimoji="0" lang="en-US" altLang="zh-TW" sz="3600" b="1">
                <a:latin typeface="Times" charset="0"/>
              </a:rPr>
              <a:t>P</a:t>
            </a:r>
            <a:r>
              <a:rPr kumimoji="0" lang="en-US" altLang="en-US" sz="3600" b="1">
                <a:latin typeface="Times" charset="0"/>
              </a:rPr>
              <a:t>rotocol </a:t>
            </a:r>
            <a:r>
              <a:rPr kumimoji="0" lang="en-US" altLang="zh-TW" sz="3600" b="1">
                <a:latin typeface="Times" charset="0"/>
              </a:rPr>
              <a:t>S</a:t>
            </a:r>
            <a:r>
              <a:rPr kumimoji="0" lang="en-US" altLang="en-US" sz="3600" b="1">
                <a:latin typeface="Times" charset="0"/>
              </a:rPr>
              <a:t>uite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8" y="1949450"/>
            <a:ext cx="8437562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11-10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308100" y="693738"/>
            <a:ext cx="671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latin typeface="Times" charset="0"/>
              </a:rPr>
              <a:t>Encapsulation and </a:t>
            </a:r>
            <a:r>
              <a:rPr kumimoji="0" lang="en-US" altLang="zh-TW" sz="3600" b="1">
                <a:latin typeface="Times" charset="0"/>
              </a:rPr>
              <a:t>D</a:t>
            </a:r>
            <a:r>
              <a:rPr kumimoji="0" lang="en-US" altLang="en-US" sz="3600" b="1">
                <a:latin typeface="Times" charset="0"/>
              </a:rPr>
              <a:t>ecapsulation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412750" y="2224088"/>
            <a:ext cx="8382000" cy="4238625"/>
            <a:chOff x="192" y="690"/>
            <a:chExt cx="5280" cy="2670"/>
          </a:xfrm>
        </p:grpSpPr>
        <p:pic>
          <p:nvPicPr>
            <p:cNvPr id="32774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690"/>
              <a:ext cx="2200" cy="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024"/>
              <a:ext cx="39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6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26" y="740"/>
              <a:ext cx="2246" cy="2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11-11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2667000" y="658813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latin typeface="Times" charset="0"/>
              </a:rPr>
              <a:t>Queues in UDP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2144713"/>
            <a:ext cx="8262938" cy="398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11-12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406525" y="658813"/>
            <a:ext cx="666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latin typeface="Times" charset="0"/>
              </a:rPr>
              <a:t>Multiplexing and </a:t>
            </a:r>
            <a:r>
              <a:rPr kumimoji="0" lang="en-US" altLang="zh-TW" sz="3600" b="1">
                <a:latin typeface="Times" charset="0"/>
              </a:rPr>
              <a:t>D</a:t>
            </a:r>
            <a:r>
              <a:rPr kumimoji="0" lang="en-US" altLang="en-US" sz="3600" b="1">
                <a:latin typeface="Times" charset="0"/>
              </a:rPr>
              <a:t>emultiplexing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2192338"/>
            <a:ext cx="8483600" cy="380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r>
              <a:rPr kumimoji="0" lang="en-US" altLang="zh-TW" smtClean="0"/>
              <a:t>User datagram</a:t>
            </a:r>
          </a:p>
          <a:p>
            <a:pPr eaLnBrk="1" hangingPunct="1"/>
            <a:r>
              <a:rPr kumimoji="0" lang="en-US" altLang="zh-TW" smtClean="0"/>
              <a:t>UDP Services</a:t>
            </a:r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UDP Applications</a:t>
            </a:r>
          </a:p>
          <a:p>
            <a:pPr eaLnBrk="1" hangingPunct="1"/>
            <a:r>
              <a:rPr kumimoji="0" lang="en-US" altLang="zh-TW" smtClean="0"/>
              <a:t>UDP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UDP Applications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Every services has its advantages and disadvantages</a:t>
            </a:r>
          </a:p>
          <a:p>
            <a:pPr lvl="1" eaLnBrk="1" hangingPunct="1"/>
            <a:r>
              <a:rPr lang="en-US" altLang="zh-TW" smtClean="0"/>
              <a:t>Depends on the applications</a:t>
            </a:r>
          </a:p>
          <a:p>
            <a:pPr eaLnBrk="1" hangingPunct="1"/>
            <a:r>
              <a:rPr lang="en-US" altLang="zh-TW" smtClean="0"/>
              <a:t>UDP Features</a:t>
            </a:r>
          </a:p>
          <a:p>
            <a:pPr lvl="1" eaLnBrk="1" hangingPunct="1"/>
            <a:r>
              <a:rPr lang="en-US" altLang="zh-TW" smtClean="0"/>
              <a:t>Connectionless Services</a:t>
            </a:r>
          </a:p>
          <a:p>
            <a:pPr lvl="1" eaLnBrk="1" hangingPunct="1"/>
            <a:r>
              <a:rPr lang="en-US" altLang="zh-TW" smtClean="0"/>
              <a:t>Lack of Error Control</a:t>
            </a:r>
          </a:p>
          <a:p>
            <a:pPr lvl="1" eaLnBrk="1" hangingPunct="1"/>
            <a:r>
              <a:rPr lang="en-US" altLang="zh-TW" smtClean="0"/>
              <a:t>Lack of Congestion Control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UDP Features: Connectionless Services</a:t>
            </a:r>
            <a:endParaRPr lang="zh-TW" altLang="en-US" sz="40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Connectionless Services is good</a:t>
            </a:r>
          </a:p>
          <a:p>
            <a:pPr lvl="1" eaLnBrk="1" hangingPunct="1"/>
            <a:r>
              <a:rPr lang="en-US" altLang="zh-TW" sz="2400" smtClean="0"/>
              <a:t>If a client needs to send a short request to a server and to receive a short response</a:t>
            </a:r>
          </a:p>
          <a:p>
            <a:pPr lvl="2" eaLnBrk="1" hangingPunct="1"/>
            <a:r>
              <a:rPr lang="en-US" altLang="zh-TW" sz="2000" smtClean="0"/>
              <a:t>Assume that the request and response can fit into one single user datagram</a:t>
            </a:r>
          </a:p>
          <a:p>
            <a:pPr lvl="1" eaLnBrk="1" hangingPunct="1"/>
            <a:r>
              <a:rPr lang="en-US" altLang="zh-TW" sz="2400" smtClean="0"/>
              <a:t>Only needs two packets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However, if using connection-oriented services</a:t>
            </a:r>
          </a:p>
          <a:p>
            <a:pPr lvl="1" eaLnBrk="1" hangingPunct="1"/>
            <a:r>
              <a:rPr lang="en-US" altLang="zh-TW" sz="2400" smtClean="0"/>
              <a:t>Needs at least 9 packets in TCP (shown later)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DNS uses UDP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client needs to send a short request to a server and to receive a quick response from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request and response can each fit in one user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Thus, only one message is exchanged in each direction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Connectionless feature is not an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Do not need to worry that messages are delivered out of order</a:t>
            </a:r>
            <a:endParaRPr lang="zh-TW" altLang="en-US" smtClean="0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19100" y="90646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14.4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61388" cy="4767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SMTP, which is used in electronic mail, cannot use UDP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User may send a long e-mail message, including multimedia data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If uses UDP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message does not fit in one single user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message must be split </a:t>
            </a:r>
            <a:r>
              <a:rPr lang="en-US" altLang="zh-TW" sz="2000" b="1" smtClean="0"/>
              <a:t>by application</a:t>
            </a:r>
            <a:r>
              <a:rPr lang="en-US" altLang="zh-TW" sz="2000" smtClean="0"/>
              <a:t> into different user datagrams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user datagrams may arrive and be delivered to the receiver application </a:t>
            </a:r>
            <a:r>
              <a:rPr lang="en-US" altLang="zh-TW" sz="2000" b="1" smtClean="0">
                <a:solidFill>
                  <a:srgbClr val="FF3300"/>
                </a:solidFill>
              </a:rPr>
              <a:t>out of order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Thus, connectionless service has a disadvantage when message is long 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19100" y="90646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14.5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UDP Features: Lack of Error Control</a:t>
            </a:r>
            <a:endParaRPr lang="zh-TW" alt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If using reliable services</a:t>
            </a:r>
          </a:p>
          <a:p>
            <a:pPr lvl="1" eaLnBrk="1" hangingPunct="1"/>
            <a:r>
              <a:rPr lang="en-US" altLang="zh-TW" smtClean="0"/>
              <a:t>When a part of message is lost or corrupted, it needs to be resent</a:t>
            </a:r>
          </a:p>
          <a:p>
            <a:pPr lvl="1" eaLnBrk="1" hangingPunct="1"/>
            <a:r>
              <a:rPr lang="en-US" altLang="zh-TW" smtClean="0"/>
              <a:t>Cause an uneven delay between different parts of the message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61388" cy="47672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Assume we download a very large text file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Definitely to use a transport layer that provides reliable service </a:t>
            </a:r>
          </a:p>
          <a:p>
            <a:pPr lvl="1" eaLnBrk="1" hangingPunct="1"/>
            <a:r>
              <a:rPr lang="en-US" altLang="zh-TW" sz="2400" smtClean="0"/>
              <a:t>We don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t want part of the file to be missing or corrupted </a:t>
            </a:r>
          </a:p>
          <a:p>
            <a:pPr lvl="1" eaLnBrk="1" hangingPunct="1"/>
            <a:r>
              <a:rPr lang="en-US" altLang="zh-TW" sz="2400" smtClean="0"/>
              <a:t>The delay between the delivery of the parts are not an concern</a:t>
            </a:r>
          </a:p>
          <a:p>
            <a:pPr lvl="2" eaLnBrk="1" hangingPunct="1"/>
            <a:r>
              <a:rPr lang="en-US" altLang="zh-TW" sz="2000" smtClean="0"/>
              <a:t>Just wait 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In this case, UDP is not a suitable transport layer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19100" y="90646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14.6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transport layer protocol usually has two responsibilities</a:t>
            </a:r>
          </a:p>
          <a:p>
            <a:pPr lvl="1" eaLnBrk="1" hangingPunct="1"/>
            <a:r>
              <a:rPr lang="en-US" altLang="zh-TW" smtClean="0"/>
              <a:t>Create a process-to-process communications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Provide control mechanism</a:t>
            </a:r>
          </a:p>
          <a:p>
            <a:pPr lvl="2" eaLnBrk="1" hangingPunct="1"/>
            <a:r>
              <a:rPr lang="en-US" altLang="zh-TW" smtClean="0"/>
              <a:t>UDP does this task at a very minimal level</a:t>
            </a:r>
          </a:p>
          <a:p>
            <a:pPr lvl="2" eaLnBrk="1" hangingPunct="1"/>
            <a:r>
              <a:rPr lang="en-US" altLang="zh-TW" smtClean="0"/>
              <a:t>It only provides error control to some extent</a:t>
            </a:r>
          </a:p>
          <a:p>
            <a:pPr lvl="2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61388" cy="47672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Assume we are watching a real-time stream video </a:t>
            </a:r>
          </a:p>
          <a:p>
            <a:pPr eaLnBrk="1" hangingPunct="1"/>
            <a:r>
              <a:rPr lang="en-US" altLang="zh-TW" sz="2800" smtClean="0"/>
              <a:t>If the transport layer is supposed to resend a corrupted or lost frame</a:t>
            </a:r>
          </a:p>
          <a:p>
            <a:pPr lvl="1" eaLnBrk="1" hangingPunct="1"/>
            <a:r>
              <a:rPr lang="en-US" altLang="zh-TW" sz="2400" smtClean="0"/>
              <a:t>Useless or may cause a very long break until the missing frame arrives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If using UDP</a:t>
            </a:r>
          </a:p>
          <a:p>
            <a:pPr lvl="1" eaLnBrk="1" hangingPunct="1"/>
            <a:r>
              <a:rPr lang="en-US" altLang="zh-TW" sz="2400" smtClean="0"/>
              <a:t>The receiving UDP can ignore the corrupted or lost packet</a:t>
            </a:r>
          </a:p>
          <a:p>
            <a:pPr lvl="1" eaLnBrk="1" hangingPunct="1"/>
            <a:r>
              <a:rPr lang="en-US" altLang="zh-TW" sz="2400" smtClean="0"/>
              <a:t>However, video cannot be viewed out of order</a:t>
            </a:r>
          </a:p>
          <a:p>
            <a:pPr lvl="2" eaLnBrk="1" hangingPunct="1"/>
            <a:r>
              <a:rPr lang="en-US" altLang="zh-TW" sz="2000" smtClean="0"/>
              <a:t>So, UDP must reorder or drop frames that are out of sequence.</a:t>
            </a:r>
          </a:p>
          <a:p>
            <a:pPr lvl="1" eaLnBrk="1" hangingPunct="1"/>
            <a:endParaRPr lang="en-US" altLang="zh-TW" sz="2400" smtClean="0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19100" y="90646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14.7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UDP Features: Lack of Congestion Control</a:t>
            </a:r>
            <a:endParaRPr lang="zh-TW" altLang="en-US" sz="40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UDP does not create additional traffic in network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However, TCP needs acknowledgment packet and may resend a packet</a:t>
            </a:r>
          </a:p>
          <a:p>
            <a:pPr lvl="1" eaLnBrk="1" hangingPunct="1"/>
            <a:r>
              <a:rPr lang="en-US" altLang="zh-TW" smtClean="0"/>
              <a:t>Create additional traffic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Typical Applications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a process that require simple request-response communication with little concern for flow and error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a process with internal flow and error-control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TFTP (Trivial File Transfer Protocol)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muticasting and broadcasting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Embedded in UDP but not in the TCP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some management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some route updating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RIP (Routing Information Protocol)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real-time application that cannot tolerate uneven delay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r>
              <a:rPr kumimoji="0" lang="en-US" altLang="zh-TW" smtClean="0"/>
              <a:t>User datagram</a:t>
            </a:r>
          </a:p>
          <a:p>
            <a:pPr eaLnBrk="1" hangingPunct="1"/>
            <a:r>
              <a:rPr kumimoji="0" lang="en-US" altLang="zh-TW" smtClean="0"/>
              <a:t>UDP Services</a:t>
            </a:r>
          </a:p>
          <a:p>
            <a:pPr eaLnBrk="1" hangingPunct="1"/>
            <a:r>
              <a:rPr kumimoji="0" lang="en-US" altLang="zh-TW" smtClean="0"/>
              <a:t>UDP Applications</a:t>
            </a:r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UDP package (Skip!)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(Cont.)</a:t>
            </a:r>
            <a:endParaRPr lang="zh-TW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UDP is a connectionless, unreliable transport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Only add </a:t>
            </a:r>
            <a:r>
              <a:rPr lang="en-US" altLang="zh-TW" i="1" dirty="0" smtClean="0">
                <a:solidFill>
                  <a:srgbClr val="FF3300"/>
                </a:solidFill>
              </a:rPr>
              <a:t>process-to-process communication</a:t>
            </a:r>
            <a:r>
              <a:rPr lang="en-US" altLang="zh-TW" dirty="0" smtClean="0"/>
              <a:t> to the 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And perform very limited error checking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UDP is very simple protocol using a minimum of overhead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User datagram</a:t>
            </a:r>
          </a:p>
          <a:p>
            <a:pPr eaLnBrk="1" hangingPunct="1"/>
            <a:r>
              <a:rPr kumimoji="0" lang="en-US" altLang="zh-TW" smtClean="0"/>
              <a:t>UDP Services</a:t>
            </a:r>
          </a:p>
          <a:p>
            <a:pPr eaLnBrk="1" hangingPunct="1"/>
            <a:r>
              <a:rPr kumimoji="0" lang="en-US" altLang="zh-TW" smtClean="0"/>
              <a:t>UDP Applications</a:t>
            </a:r>
          </a:p>
          <a:p>
            <a:pPr eaLnBrk="1" hangingPunct="1"/>
            <a:r>
              <a:rPr kumimoji="0" lang="en-US" altLang="zh-TW" smtClean="0"/>
              <a:t>UDP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User Datagram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UDP packets: called </a:t>
            </a:r>
            <a:r>
              <a:rPr lang="en-US" altLang="zh-TW" sz="2800" i="1" smtClean="0">
                <a:solidFill>
                  <a:srgbClr val="FF3300"/>
                </a:solidFill>
              </a:rPr>
              <a:t>user datagrams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Have a fixed-size header of 8 bytes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fields 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Source port number: 16-bits: 0~65535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Usually chosen by the UDP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Destination port number: 16-bits: 0~65535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Total Length: 16 bits: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Header plus data of the user datagram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Minimum length must be 8 bytes (contains only header)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Checksum: 16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Detect errors over the entire user datagram (header plus data)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11-7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357438" y="679450"/>
            <a:ext cx="478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latin typeface="Times" charset="0"/>
              </a:rPr>
              <a:t>User </a:t>
            </a:r>
            <a:r>
              <a:rPr kumimoji="0" lang="en-US" altLang="zh-TW" sz="3600" b="1">
                <a:latin typeface="Times" charset="0"/>
              </a:rPr>
              <a:t>D</a:t>
            </a:r>
            <a:r>
              <a:rPr kumimoji="0" lang="en-US" altLang="en-US" sz="3600" b="1">
                <a:latin typeface="Times" charset="0"/>
              </a:rPr>
              <a:t>atagram </a:t>
            </a:r>
            <a:r>
              <a:rPr kumimoji="0" lang="en-US" altLang="zh-TW" sz="3600" b="1">
                <a:latin typeface="Times" charset="0"/>
              </a:rPr>
              <a:t>F</a:t>
            </a:r>
            <a:r>
              <a:rPr kumimoji="0" lang="en-US" altLang="en-US" sz="3600" b="1">
                <a:latin typeface="Times" charset="0"/>
              </a:rPr>
              <a:t>ormat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673100" y="2022475"/>
            <a:ext cx="8099425" cy="4387850"/>
            <a:chOff x="322" y="884"/>
            <a:chExt cx="5102" cy="2764"/>
          </a:xfrm>
        </p:grpSpPr>
        <p:pic>
          <p:nvPicPr>
            <p:cNvPr id="1024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" y="884"/>
              <a:ext cx="3662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" y="2523"/>
              <a:ext cx="5102" cy="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7F22-BAF1-4D02-8FFC-3CEE9CD5024D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User Datagram (Cont.)</a:t>
            </a:r>
            <a:endParaRPr lang="zh-TW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However, the UDP length can also be derived from the IP header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FF"/>
                </a:solidFill>
              </a:rPr>
              <a:t>UDP length = IP length </a:t>
            </a:r>
            <a:r>
              <a:rPr lang="en-US" altLang="zh-TW" b="1" i="1" dirty="0" smtClean="0">
                <a:solidFill>
                  <a:srgbClr val="0000FF"/>
                </a:solidFill>
                <a:latin typeface="Arial" charset="0"/>
              </a:rPr>
              <a:t>–</a:t>
            </a:r>
            <a:r>
              <a:rPr lang="en-US" altLang="zh-TW" b="1" i="1" dirty="0" smtClean="0">
                <a:solidFill>
                  <a:srgbClr val="0000FF"/>
                </a:solidFill>
              </a:rPr>
              <a:t> IP header</a:t>
            </a:r>
            <a:r>
              <a:rPr lang="en-US" altLang="zh-TW" b="1" i="1" dirty="0" smtClean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zh-TW" b="1" i="1" dirty="0" smtClean="0">
                <a:solidFill>
                  <a:srgbClr val="0000FF"/>
                </a:solidFill>
              </a:rPr>
              <a:t>s length</a:t>
            </a:r>
          </a:p>
          <a:p>
            <a:pPr eaLnBrk="1" hangingPunct="1"/>
            <a:r>
              <a:rPr lang="en-US" altLang="zh-TW" dirty="0" smtClean="0"/>
              <a:t>Thus, theoretically, the length field in a UDP datagram is not necessary</a:t>
            </a:r>
          </a:p>
          <a:p>
            <a:pPr lvl="1" eaLnBrk="1" hangingPunct="1"/>
            <a:r>
              <a:rPr lang="en-US" altLang="zh-TW" dirty="0" smtClean="0"/>
              <a:t>However, it is more efficient to derive the length of a UDP packet by the UDP package itself</a:t>
            </a:r>
          </a:p>
          <a:p>
            <a:pPr lvl="2" eaLnBrk="1" hangingPunct="1"/>
            <a:r>
              <a:rPr lang="en-US" altLang="zh-TW" dirty="0" smtClean="0"/>
              <a:t>Ask the IP layer is time consuming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5116-90F9-4DA2-BC0E-FB86030E5040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22948</TotalTime>
  <Words>1680</Words>
  <Application>Microsoft Office PowerPoint</Application>
  <PresentationFormat>如螢幕大小 (4:3)</PresentationFormat>
  <Paragraphs>320</Paragraphs>
  <Slides>43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Quadrant</vt:lpstr>
      <vt:lpstr>Chapter 14  User Datagram Protocol (UDP)</vt:lpstr>
      <vt:lpstr>Outline</vt:lpstr>
      <vt:lpstr>PowerPoint 簡報</vt:lpstr>
      <vt:lpstr>Introduction</vt:lpstr>
      <vt:lpstr>Introduction (Cont.)</vt:lpstr>
      <vt:lpstr>Outline</vt:lpstr>
      <vt:lpstr>User Datagram</vt:lpstr>
      <vt:lpstr>PowerPoint 簡報</vt:lpstr>
      <vt:lpstr>User Datagram (Cont.)</vt:lpstr>
      <vt:lpstr>PowerPoint 簡報</vt:lpstr>
      <vt:lpstr>PowerPoint 簡報</vt:lpstr>
      <vt:lpstr>Outline</vt:lpstr>
      <vt:lpstr>UDP Services</vt:lpstr>
      <vt:lpstr>Process-to-Process Communication</vt:lpstr>
      <vt:lpstr>Connectionless Services</vt:lpstr>
      <vt:lpstr>Connectionless Services (Cont.)</vt:lpstr>
      <vt:lpstr>Flow Control</vt:lpstr>
      <vt:lpstr>Error Control</vt:lpstr>
      <vt:lpstr>Checksum </vt:lpstr>
      <vt:lpstr>Pseudoheader</vt:lpstr>
      <vt:lpstr>Pseudoheader (Cont.)</vt:lpstr>
      <vt:lpstr>Pseudoheader Added to the UDP Datagram</vt:lpstr>
      <vt:lpstr>Checksum Calculation at Sender</vt:lpstr>
      <vt:lpstr>Checksum Calculation at Receiver</vt:lpstr>
      <vt:lpstr>PowerPoint 簡報</vt:lpstr>
      <vt:lpstr>Optional Use of the Checksum</vt:lpstr>
      <vt:lpstr>PowerPoint 簡報</vt:lpstr>
      <vt:lpstr>PowerPoint 簡報</vt:lpstr>
      <vt:lpstr>Congestion Control</vt:lpstr>
      <vt:lpstr>PowerPoint 簡報</vt:lpstr>
      <vt:lpstr>PowerPoint 簡報</vt:lpstr>
      <vt:lpstr>PowerPoint 簡報</vt:lpstr>
      <vt:lpstr>Outline</vt:lpstr>
      <vt:lpstr>UDP Applications</vt:lpstr>
      <vt:lpstr>UDP Features: Connectionless Services</vt:lpstr>
      <vt:lpstr>PowerPoint 簡報</vt:lpstr>
      <vt:lpstr>PowerPoint 簡報</vt:lpstr>
      <vt:lpstr>UDP Features: Lack of Error Control</vt:lpstr>
      <vt:lpstr>PowerPoint 簡報</vt:lpstr>
      <vt:lpstr>PowerPoint 簡報</vt:lpstr>
      <vt:lpstr>UDP Features: Lack of Congestion Control</vt:lpstr>
      <vt:lpstr>Typical Applications</vt:lpstr>
      <vt:lpstr>Outline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2620</cp:revision>
  <cp:lastPrinted>2001-07-09T17:38:11Z</cp:lastPrinted>
  <dcterms:created xsi:type="dcterms:W3CDTF">1999-08-24T15:20:22Z</dcterms:created>
  <dcterms:modified xsi:type="dcterms:W3CDTF">2016-02-25T08:23:19Z</dcterms:modified>
</cp:coreProperties>
</file>