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24"/>
  </p:notesMasterIdLst>
  <p:handoutMasterIdLst>
    <p:handoutMasterId r:id="rId225"/>
  </p:handoutMasterIdLst>
  <p:sldIdLst>
    <p:sldId id="410" r:id="rId2"/>
    <p:sldId id="860" r:id="rId3"/>
    <p:sldId id="470" r:id="rId4"/>
    <p:sldId id="861" r:id="rId5"/>
    <p:sldId id="537" r:id="rId6"/>
    <p:sldId id="645" r:id="rId7"/>
    <p:sldId id="538" r:id="rId8"/>
    <p:sldId id="539" r:id="rId9"/>
    <p:sldId id="476" r:id="rId10"/>
    <p:sldId id="540" r:id="rId11"/>
    <p:sldId id="541" r:id="rId12"/>
    <p:sldId id="542" r:id="rId13"/>
    <p:sldId id="477" r:id="rId14"/>
    <p:sldId id="543" r:id="rId15"/>
    <p:sldId id="858" r:id="rId16"/>
    <p:sldId id="544" r:id="rId17"/>
    <p:sldId id="545" r:id="rId18"/>
    <p:sldId id="859" r:id="rId19"/>
    <p:sldId id="647" r:id="rId20"/>
    <p:sldId id="546" r:id="rId21"/>
    <p:sldId id="547" r:id="rId22"/>
    <p:sldId id="548" r:id="rId23"/>
    <p:sldId id="648" r:id="rId24"/>
    <p:sldId id="649" r:id="rId25"/>
    <p:sldId id="550" r:id="rId26"/>
    <p:sldId id="551" r:id="rId27"/>
    <p:sldId id="650" r:id="rId28"/>
    <p:sldId id="651" r:id="rId29"/>
    <p:sldId id="652" r:id="rId30"/>
    <p:sldId id="865" r:id="rId31"/>
    <p:sldId id="660" r:id="rId32"/>
    <p:sldId id="654" r:id="rId33"/>
    <p:sldId id="655" r:id="rId34"/>
    <p:sldId id="656" r:id="rId35"/>
    <p:sldId id="657" r:id="rId36"/>
    <p:sldId id="658" r:id="rId37"/>
    <p:sldId id="659" r:id="rId38"/>
    <p:sldId id="661" r:id="rId39"/>
    <p:sldId id="662" r:id="rId40"/>
    <p:sldId id="867" r:id="rId41"/>
    <p:sldId id="680" r:id="rId42"/>
    <p:sldId id="664" r:id="rId43"/>
    <p:sldId id="665" r:id="rId44"/>
    <p:sldId id="681" r:id="rId45"/>
    <p:sldId id="666" r:id="rId46"/>
    <p:sldId id="667" r:id="rId47"/>
    <p:sldId id="668" r:id="rId48"/>
    <p:sldId id="669" r:id="rId49"/>
    <p:sldId id="870" r:id="rId50"/>
    <p:sldId id="670" r:id="rId51"/>
    <p:sldId id="685" r:id="rId52"/>
    <p:sldId id="686" r:id="rId53"/>
    <p:sldId id="687" r:id="rId54"/>
    <p:sldId id="689" r:id="rId55"/>
    <p:sldId id="690" r:id="rId56"/>
    <p:sldId id="854" r:id="rId57"/>
    <p:sldId id="691" r:id="rId58"/>
    <p:sldId id="692" r:id="rId59"/>
    <p:sldId id="693" r:id="rId60"/>
    <p:sldId id="694" r:id="rId61"/>
    <p:sldId id="695" r:id="rId62"/>
    <p:sldId id="697" r:id="rId63"/>
    <p:sldId id="696" r:id="rId64"/>
    <p:sldId id="698" r:id="rId65"/>
    <p:sldId id="699" r:id="rId66"/>
    <p:sldId id="871" r:id="rId67"/>
    <p:sldId id="700" r:id="rId68"/>
    <p:sldId id="701" r:id="rId69"/>
    <p:sldId id="702" r:id="rId70"/>
    <p:sldId id="703" r:id="rId71"/>
    <p:sldId id="872" r:id="rId72"/>
    <p:sldId id="704" r:id="rId73"/>
    <p:sldId id="677" r:id="rId74"/>
    <p:sldId id="874" r:id="rId75"/>
    <p:sldId id="875" r:id="rId76"/>
    <p:sldId id="876" r:id="rId77"/>
    <p:sldId id="910" r:id="rId78"/>
    <p:sldId id="877" r:id="rId79"/>
    <p:sldId id="878" r:id="rId80"/>
    <p:sldId id="880" r:id="rId81"/>
    <p:sldId id="879" r:id="rId82"/>
    <p:sldId id="712" r:id="rId83"/>
    <p:sldId id="552" r:id="rId84"/>
    <p:sldId id="884" r:id="rId85"/>
    <p:sldId id="714" r:id="rId86"/>
    <p:sldId id="892" r:id="rId87"/>
    <p:sldId id="893" r:id="rId88"/>
    <p:sldId id="732" r:id="rId89"/>
    <p:sldId id="734" r:id="rId90"/>
    <p:sldId id="735" r:id="rId91"/>
    <p:sldId id="721" r:id="rId92"/>
    <p:sldId id="736" r:id="rId93"/>
    <p:sldId id="737" r:id="rId94"/>
    <p:sldId id="725" r:id="rId95"/>
    <p:sldId id="738" r:id="rId96"/>
    <p:sldId id="739" r:id="rId97"/>
    <p:sldId id="727" r:id="rId98"/>
    <p:sldId id="890" r:id="rId99"/>
    <p:sldId id="887" r:id="rId100"/>
    <p:sldId id="891" r:id="rId101"/>
    <p:sldId id="889" r:id="rId102"/>
    <p:sldId id="894" r:id="rId103"/>
    <p:sldId id="742" r:id="rId104"/>
    <p:sldId id="743" r:id="rId105"/>
    <p:sldId id="744" r:id="rId106"/>
    <p:sldId id="746" r:id="rId107"/>
    <p:sldId id="563" r:id="rId108"/>
    <p:sldId id="564" r:id="rId109"/>
    <p:sldId id="565" r:id="rId110"/>
    <p:sldId id="566" r:id="rId111"/>
    <p:sldId id="567" r:id="rId112"/>
    <p:sldId id="568" r:id="rId113"/>
    <p:sldId id="569" r:id="rId114"/>
    <p:sldId id="570" r:id="rId115"/>
    <p:sldId id="571" r:id="rId116"/>
    <p:sldId id="572" r:id="rId117"/>
    <p:sldId id="895" r:id="rId118"/>
    <p:sldId id="747" r:id="rId119"/>
    <p:sldId id="573" r:id="rId120"/>
    <p:sldId id="748" r:id="rId121"/>
    <p:sldId id="749" r:id="rId122"/>
    <p:sldId id="898" r:id="rId123"/>
    <p:sldId id="899" r:id="rId124"/>
    <p:sldId id="900" r:id="rId125"/>
    <p:sldId id="901" r:id="rId126"/>
    <p:sldId id="752" r:id="rId127"/>
    <p:sldId id="753" r:id="rId128"/>
    <p:sldId id="754" r:id="rId129"/>
    <p:sldId id="758" r:id="rId130"/>
    <p:sldId id="759" r:id="rId131"/>
    <p:sldId id="760" r:id="rId132"/>
    <p:sldId id="761" r:id="rId133"/>
    <p:sldId id="763" r:id="rId134"/>
    <p:sldId id="902" r:id="rId135"/>
    <p:sldId id="765" r:id="rId136"/>
    <p:sldId id="767" r:id="rId137"/>
    <p:sldId id="769" r:id="rId138"/>
    <p:sldId id="903" r:id="rId139"/>
    <p:sldId id="770" r:id="rId140"/>
    <p:sldId id="774" r:id="rId141"/>
    <p:sldId id="771" r:id="rId142"/>
    <p:sldId id="772" r:id="rId143"/>
    <p:sldId id="773" r:id="rId144"/>
    <p:sldId id="496" r:id="rId145"/>
    <p:sldId id="775" r:id="rId146"/>
    <p:sldId id="497" r:id="rId147"/>
    <p:sldId id="776" r:id="rId148"/>
    <p:sldId id="896" r:id="rId149"/>
    <p:sldId id="793" r:id="rId150"/>
    <p:sldId id="806" r:id="rId151"/>
    <p:sldId id="807" r:id="rId152"/>
    <p:sldId id="808" r:id="rId153"/>
    <p:sldId id="809" r:id="rId154"/>
    <p:sldId id="811" r:id="rId155"/>
    <p:sldId id="812" r:id="rId156"/>
    <p:sldId id="797" r:id="rId157"/>
    <p:sldId id="906" r:id="rId158"/>
    <p:sldId id="787" r:id="rId159"/>
    <p:sldId id="813" r:id="rId160"/>
    <p:sldId id="814" r:id="rId161"/>
    <p:sldId id="907" r:id="rId162"/>
    <p:sldId id="788" r:id="rId163"/>
    <p:sldId id="815" r:id="rId164"/>
    <p:sldId id="816" r:id="rId165"/>
    <p:sldId id="818" r:id="rId166"/>
    <p:sldId id="791" r:id="rId167"/>
    <p:sldId id="908" r:id="rId168"/>
    <p:sldId id="819" r:id="rId169"/>
    <p:sldId id="500" r:id="rId170"/>
    <p:sldId id="578" r:id="rId171"/>
    <p:sldId id="579" r:id="rId172"/>
    <p:sldId id="580" r:id="rId173"/>
    <p:sldId id="581" r:id="rId174"/>
    <p:sldId id="820" r:id="rId175"/>
    <p:sldId id="821" r:id="rId176"/>
    <p:sldId id="822" r:id="rId177"/>
    <p:sldId id="823" r:id="rId178"/>
    <p:sldId id="825" r:id="rId179"/>
    <p:sldId id="826" r:id="rId180"/>
    <p:sldId id="827" r:id="rId181"/>
    <p:sldId id="582" r:id="rId182"/>
    <p:sldId id="828" r:id="rId183"/>
    <p:sldId id="831" r:id="rId184"/>
    <p:sldId id="830" r:id="rId185"/>
    <p:sldId id="584" r:id="rId186"/>
    <p:sldId id="585" r:id="rId187"/>
    <p:sldId id="586" r:id="rId188"/>
    <p:sldId id="587" r:id="rId189"/>
    <p:sldId id="588" r:id="rId190"/>
    <p:sldId id="909" r:id="rId191"/>
    <p:sldId id="855" r:id="rId192"/>
    <p:sldId id="510" r:id="rId193"/>
    <p:sldId id="911" r:id="rId194"/>
    <p:sldId id="912" r:id="rId195"/>
    <p:sldId id="604" r:id="rId196"/>
    <p:sldId id="511" r:id="rId197"/>
    <p:sldId id="606" r:id="rId198"/>
    <p:sldId id="513" r:id="rId199"/>
    <p:sldId id="607" r:id="rId200"/>
    <p:sldId id="608" r:id="rId201"/>
    <p:sldId id="514" r:id="rId202"/>
    <p:sldId id="609" r:id="rId203"/>
    <p:sldId id="515" r:id="rId204"/>
    <p:sldId id="832" r:id="rId205"/>
    <p:sldId id="833" r:id="rId206"/>
    <p:sldId id="838" r:id="rId207"/>
    <p:sldId id="839" r:id="rId208"/>
    <p:sldId id="837" r:id="rId209"/>
    <p:sldId id="840" r:id="rId210"/>
    <p:sldId id="841" r:id="rId211"/>
    <p:sldId id="842" r:id="rId212"/>
    <p:sldId id="843" r:id="rId213"/>
    <p:sldId id="844" r:id="rId214"/>
    <p:sldId id="845" r:id="rId215"/>
    <p:sldId id="846" r:id="rId216"/>
    <p:sldId id="847" r:id="rId217"/>
    <p:sldId id="848" r:id="rId218"/>
    <p:sldId id="849" r:id="rId219"/>
    <p:sldId id="850" r:id="rId220"/>
    <p:sldId id="853" r:id="rId221"/>
    <p:sldId id="852" r:id="rId222"/>
    <p:sldId id="913" r:id="rId22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3399"/>
    <a:srgbClr val="FFFF66"/>
    <a:srgbClr val="FFFF00"/>
    <a:srgbClr val="0000FF"/>
    <a:srgbClr val="FF3300"/>
    <a:srgbClr val="CCE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latin typeface="Helvetic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6656D39-9C42-4DD8-AA38-EF321626B90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9339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kumimoji="0" sz="1300">
                <a:ea typeface="新細明體" pitchFamily="18" charset="-120"/>
              </a:defRPr>
            </a:lvl1pPr>
          </a:lstStyle>
          <a:p>
            <a:pPr>
              <a:defRPr/>
            </a:pPr>
            <a:fld id="{4A255325-F006-455D-9CD8-3747AEB12A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5871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799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765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05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585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ea typeface="新細明體" pitchFamily="18" charset="-12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</p:grpSp>
      <p:sp>
        <p:nvSpPr>
          <p:cNvPr id="435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35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pitchFamily="34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E481491B-552C-4B0D-BB9E-D62A9E51192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3E30-7F54-4ECA-8C04-467DD6F3EF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967E7-DF22-4181-A297-3001DFE7E4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75CE8-E683-42F1-BE75-976595184B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CC32C-E6BB-4C89-89BD-A8DBE7B13A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96644-7BC5-4855-BC19-F3E6C7995B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B2177-E30B-4886-A4AF-12FBAD0914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59892-AD39-4A61-AD7B-223EE5AB476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5A234-5EAB-4579-90C9-5365E4A02B0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257C9-6D57-4678-B80C-5CC42FDE3D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05D5E-644E-4AA6-A9B5-E13BBFB1EC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D620-D1D3-482A-B925-7F795C70347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D9B179C-DC93-450E-B915-9FC653FFB9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>
                <a:ea typeface="新細明體" pitchFamily="18" charset="-12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png"/><Relationship Id="rId9" Type="http://schemas.openxmlformats.org/officeDocument/2006/relationships/image" Target="../media/image3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425700"/>
            <a:ext cx="6400800" cy="2757488"/>
          </a:xfrm>
        </p:spPr>
        <p:txBody>
          <a:bodyPr/>
          <a:lstStyle/>
          <a:p>
            <a:pPr eaLnBrk="1" hangingPunct="1"/>
            <a:r>
              <a:rPr lang="en-US" altLang="zh-TW" sz="4800" smtClean="0"/>
              <a:t>Chapter 15</a:t>
            </a:r>
            <a:br>
              <a:rPr lang="en-US" altLang="zh-TW" sz="4800" smtClean="0"/>
            </a:br>
            <a:r>
              <a:rPr lang="en-US" altLang="zh-TW" sz="4800" smtClean="0"/>
              <a:t/>
            </a:r>
            <a:br>
              <a:rPr lang="en-US" altLang="zh-TW" sz="4800" smtClean="0"/>
            </a:br>
            <a:r>
              <a:rPr lang="en-US" altLang="zh-TW" sz="4800" smtClean="0"/>
              <a:t>Transmission Control Protocol (TCP)</a:t>
            </a:r>
            <a:endParaRPr kumimoji="0" lang="en-US" altLang="zh-TW" sz="4800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Sending Buffers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839913"/>
            <a:ext cx="8229600" cy="4221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 sending circular buffer has </a:t>
            </a:r>
            <a:r>
              <a:rPr lang="en-US" altLang="zh-TW" sz="2800" b="1" i="1" dirty="0" smtClean="0">
                <a:solidFill>
                  <a:srgbClr val="FF3300"/>
                </a:solidFill>
              </a:rPr>
              <a:t>three</a:t>
            </a:r>
            <a:r>
              <a:rPr lang="en-US" altLang="zh-TW" sz="2800" dirty="0" smtClean="0"/>
              <a:t> types of sections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White section: empty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Can be filled by the sending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Color section: hold bytes that have been sent but not yet acknowledged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TCP keeps these bytes until it receives acknowledges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Gray section: bytes to be sent by the sending TCP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TCP may be able to send only </a:t>
            </a:r>
            <a:r>
              <a:rPr lang="en-US" altLang="zh-TW" sz="2000" i="1" dirty="0" smtClean="0">
                <a:solidFill>
                  <a:srgbClr val="FF3300"/>
                </a:solidFill>
              </a:rPr>
              <a:t>part</a:t>
            </a:r>
            <a:r>
              <a:rPr lang="en-US" altLang="zh-TW" sz="2000" dirty="0" smtClean="0"/>
              <a:t> of </a:t>
            </a:r>
            <a:r>
              <a:rPr lang="en-US" altLang="zh-TW" sz="2000" smtClean="0"/>
              <a:t>this grayed </a:t>
            </a:r>
            <a:r>
              <a:rPr lang="en-US" altLang="zh-TW" sz="2000" dirty="0" smtClean="0"/>
              <a:t>section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dirty="0" smtClean="0"/>
              <a:t>The slowness of the receiving process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dirty="0" smtClean="0"/>
              <a:t>The congestion in the network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Shrinking of Windows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The receiver never shrink</a:t>
            </a:r>
          </a:p>
          <a:p>
            <a:r>
              <a:rPr lang="en-US" altLang="zh-TW" smtClean="0"/>
              <a:t>But the sender window can shrink on occasion</a:t>
            </a:r>
          </a:p>
          <a:p>
            <a:pPr lvl="1"/>
            <a:r>
              <a:rPr lang="en-US" altLang="zh-TW" smtClean="0"/>
              <a:t>If the receiver defines a value for </a:t>
            </a:r>
            <a:r>
              <a:rPr lang="en-US" altLang="zh-TW" i="1" smtClean="0"/>
              <a:t>rwnd</a:t>
            </a:r>
            <a:r>
              <a:rPr lang="en-US" altLang="zh-TW" smtClean="0"/>
              <a:t> that results in shrinking the window</a:t>
            </a:r>
          </a:p>
          <a:p>
            <a:pPr lvl="1"/>
            <a:r>
              <a:rPr lang="en-US" altLang="zh-TW" smtClean="0"/>
              <a:t>Some implementations do not allow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484188" y="968375"/>
            <a:ext cx="2525712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15.2</a:t>
            </a:r>
          </a:p>
        </p:txBody>
      </p:sp>
      <p:sp>
        <p:nvSpPr>
          <p:cNvPr id="1064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smtClean="0"/>
              <a:t>Figure 15.26 shows the reason in window shrinking. 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Part a shows values of last acknowledgment and rwnd. 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Part b shows the situation in which the sender has sent bytes 206 to 214. Bytes 206 to 209 are acknowledged and purged. 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The new advertisement, however, defines the new value of rwnd as 4, in which 210 + 4 &lt; 206 + 12. 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When the send window shrinks, it creates a problem: </a:t>
            </a:r>
            <a:r>
              <a:rPr lang="en-US" altLang="zh-TW" sz="2000" b="1" i="1" smtClean="0">
                <a:solidFill>
                  <a:srgbClr val="FF3300"/>
                </a:solidFill>
              </a:rPr>
              <a:t>byte 214 which has been already sent is outside the window.</a:t>
            </a:r>
            <a:r>
              <a:rPr lang="en-US" altLang="zh-TW" sz="2000" smtClean="0"/>
              <a:t> 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Solution: 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Let the receiver postpone its feedback until enough buffer locations are available in its window. 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In other words, the receiver should wait until more bytes are consumed by its process.</a:t>
            </a:r>
            <a:endParaRPr lang="zh-TW" altLang="en-US" sz="20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4"/>
          <p:cNvGrpSpPr>
            <a:grpSpLocks/>
          </p:cNvGrpSpPr>
          <p:nvPr/>
        </p:nvGrpSpPr>
        <p:grpSpPr bwMode="auto">
          <a:xfrm>
            <a:off x="247650" y="1035050"/>
            <a:ext cx="8729663" cy="5199063"/>
            <a:chOff x="418" y="890"/>
            <a:chExt cx="4976" cy="3037"/>
          </a:xfrm>
        </p:grpSpPr>
        <p:pic>
          <p:nvPicPr>
            <p:cNvPr id="10752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8" y="890"/>
              <a:ext cx="4975" cy="1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752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" y="2508"/>
              <a:ext cx="4975" cy="1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7523" name="Text Box 7"/>
          <p:cNvSpPr txBox="1">
            <a:spLocks noChangeArrowheads="1"/>
          </p:cNvSpPr>
          <p:nvPr/>
        </p:nvSpPr>
        <p:spPr bwMode="auto">
          <a:xfrm>
            <a:off x="4386263" y="557053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210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102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Solution of Shrinking the Window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How can the receiver avoid shrinking the window in the example 15.2?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9 (Cont.)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Solution: </a:t>
            </a:r>
          </a:p>
          <a:p>
            <a:pPr lvl="1" eaLnBrk="1" hangingPunct="1"/>
            <a:r>
              <a:rPr kumimoji="0" lang="en-US" altLang="zh-TW" smtClean="0"/>
              <a:t>The </a:t>
            </a:r>
            <a:r>
              <a:rPr kumimoji="0" lang="en-US" altLang="zh-TW" b="1" smtClean="0"/>
              <a:t>receiver</a:t>
            </a:r>
            <a:r>
              <a:rPr kumimoji="0" lang="en-US" altLang="zh-TW" smtClean="0"/>
              <a:t> needs to keep track of the </a:t>
            </a:r>
            <a:r>
              <a:rPr kumimoji="0" lang="en-US" altLang="zh-TW" b="1" smtClean="0"/>
              <a:t>last acknowledgment</a:t>
            </a:r>
            <a:r>
              <a:rPr kumimoji="0" lang="en-US" altLang="zh-TW" smtClean="0"/>
              <a:t> </a:t>
            </a:r>
            <a:r>
              <a:rPr kumimoji="0" lang="en-US" altLang="zh-TW" b="1" smtClean="0"/>
              <a:t>number</a:t>
            </a:r>
            <a:r>
              <a:rPr kumimoji="0" lang="en-US" altLang="zh-TW" smtClean="0"/>
              <a:t> and </a:t>
            </a:r>
            <a:r>
              <a:rPr kumimoji="0" lang="en-US" altLang="zh-TW" b="1" smtClean="0"/>
              <a:t>the last rwnd</a:t>
            </a:r>
            <a:r>
              <a:rPr kumimoji="0" lang="en-US" altLang="zh-TW" smtClean="0"/>
              <a:t>. </a:t>
            </a:r>
          </a:p>
          <a:p>
            <a:pPr lvl="2" eaLnBrk="1" hangingPunct="1"/>
            <a:r>
              <a:rPr kumimoji="0" lang="en-US" altLang="zh-TW" smtClean="0"/>
              <a:t>Right wall = </a:t>
            </a:r>
            <a:r>
              <a:rPr kumimoji="0" lang="en-US" altLang="zh-TW" b="1" smtClean="0"/>
              <a:t>acknowledgment number</a:t>
            </a:r>
            <a:r>
              <a:rPr kumimoji="0" lang="en-US" altLang="zh-TW" smtClean="0"/>
              <a:t> + </a:t>
            </a:r>
            <a:r>
              <a:rPr kumimoji="0" lang="en-US" altLang="zh-TW" b="1" smtClean="0"/>
              <a:t>rwnd </a:t>
            </a:r>
          </a:p>
          <a:p>
            <a:pPr lvl="1" eaLnBrk="1" hangingPunct="1"/>
            <a:r>
              <a:rPr kumimoji="0" lang="en-US" altLang="zh-TW" smtClean="0"/>
              <a:t>To prevent shrinking, we must always have the following relationship.</a:t>
            </a:r>
            <a:endParaRPr lang="en-US" altLang="zh-TW" smtClean="0"/>
          </a:p>
          <a:p>
            <a:pPr eaLnBrk="1" hangingPunct="1"/>
            <a:endParaRPr lang="zh-TW" altLang="en-US" smtClean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57200" y="502920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TW" sz="2400" b="1" i="1">
                <a:solidFill>
                  <a:schemeClr val="folHlink"/>
                </a:solidFill>
              </a:rPr>
              <a:t>new ack + new rwnd ≥ last ack + last rwnd</a:t>
            </a:r>
            <a:br>
              <a:rPr kumimoji="0" lang="en-US" altLang="zh-TW" sz="2400" b="1" i="1">
                <a:solidFill>
                  <a:schemeClr val="folHlink"/>
                </a:solidFill>
              </a:rPr>
            </a:br>
            <a:r>
              <a:rPr kumimoji="0" lang="en-US" altLang="zh-TW" sz="2400" b="1" i="1">
                <a:solidFill>
                  <a:schemeClr val="folHlink"/>
                </a:solidFill>
              </a:rPr>
              <a:t>or</a:t>
            </a:r>
            <a:br>
              <a:rPr kumimoji="0" lang="en-US" altLang="zh-TW" sz="2400" b="1" i="1">
                <a:solidFill>
                  <a:schemeClr val="folHlink"/>
                </a:solidFill>
              </a:rPr>
            </a:br>
            <a:r>
              <a:rPr kumimoji="0" lang="en-US" altLang="zh-TW" sz="2400" b="1" i="1">
                <a:solidFill>
                  <a:schemeClr val="folHlink"/>
                </a:solidFill>
              </a:rPr>
              <a:t>new rwnd ≥ (last ack + last rwnd) − new ack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9 (Cont.)</a:t>
            </a:r>
            <a:endParaRPr lang="zh-TW" altLang="en-US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example 8</a:t>
            </a:r>
          </a:p>
          <a:p>
            <a:pPr lvl="1" eaLnBrk="1" hangingPunct="1"/>
            <a:r>
              <a:rPr lang="en-US" altLang="zh-TW" smtClean="0"/>
              <a:t>New Ack. Num. = 216, New rwnd = 4</a:t>
            </a:r>
          </a:p>
          <a:p>
            <a:pPr lvl="1" eaLnBrk="1" hangingPunct="1"/>
            <a:r>
              <a:rPr lang="en-US" altLang="zh-TW" smtClean="0"/>
              <a:t>Last Ack. Num = 206, Last rwnd = 12</a:t>
            </a:r>
          </a:p>
          <a:p>
            <a:pPr lvl="1" eaLnBrk="1" hangingPunct="1"/>
            <a:r>
              <a:rPr lang="en-US" altLang="zh-TW" smtClean="0"/>
              <a:t>210+4 &lt; 206+12; the relationship is not hold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Thus, the receiver must want until more buffer space is free before sending an ack.</a:t>
            </a:r>
          </a:p>
          <a:p>
            <a:pPr lvl="1" eaLnBrk="1" hangingPunct="1"/>
            <a:r>
              <a:rPr lang="en-US" altLang="zh-TW" smtClean="0"/>
              <a:t>i.e., have a </a:t>
            </a:r>
            <a:r>
              <a:rPr lang="en-US" altLang="zh-TW" b="1" i="1" smtClean="0">
                <a:solidFill>
                  <a:srgbClr val="FF3300"/>
                </a:solidFill>
              </a:rPr>
              <a:t>larger value of rwnd</a:t>
            </a:r>
            <a:endParaRPr lang="zh-TW" altLang="en-US" b="1" i="1" smtClean="0">
              <a:solidFill>
                <a:srgbClr val="FF33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 Shutdown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In some cases, the receiver does not want to receive any data from the sender for a while</a:t>
            </a:r>
          </a:p>
          <a:p>
            <a:pPr lvl="1" eaLnBrk="1" hangingPunct="1"/>
            <a:r>
              <a:rPr lang="en-US" altLang="zh-TW" sz="2400" smtClean="0"/>
              <a:t>The receiver temporarily shut down the window </a:t>
            </a:r>
          </a:p>
          <a:p>
            <a:pPr lvl="1" eaLnBrk="1" hangingPunct="1"/>
            <a:r>
              <a:rPr lang="en-US" altLang="zh-TW" sz="2400" smtClean="0"/>
              <a:t>Sending a segment with the rwnd = 0</a:t>
            </a:r>
          </a:p>
          <a:p>
            <a:pPr lvl="1" eaLnBrk="1" hangingPunct="1"/>
            <a:r>
              <a:rPr lang="en-US" altLang="zh-TW" sz="2400" smtClean="0"/>
              <a:t>The sender stops until a new advertisement has arrived</a:t>
            </a:r>
          </a:p>
          <a:p>
            <a:pPr eaLnBrk="1" hangingPunct="1"/>
            <a:r>
              <a:rPr lang="en-US" altLang="zh-TW" sz="2800" smtClean="0"/>
              <a:t>However, during window shutdown</a:t>
            </a:r>
          </a:p>
          <a:p>
            <a:pPr lvl="1" eaLnBrk="1" hangingPunct="1"/>
            <a:r>
              <a:rPr lang="en-US" altLang="zh-TW" sz="2400" smtClean="0"/>
              <a:t>The sender can always send a segment with one byte of data</a:t>
            </a:r>
          </a:p>
          <a:p>
            <a:pPr lvl="1" eaLnBrk="1" hangingPunct="1"/>
            <a:r>
              <a:rPr lang="en-US" altLang="zh-TW" sz="2400" smtClean="0"/>
              <a:t>Called </a:t>
            </a:r>
            <a:r>
              <a:rPr lang="en-US" altLang="zh-TW" sz="2400" b="1" i="1" smtClean="0">
                <a:solidFill>
                  <a:srgbClr val="FF3300"/>
                </a:solidFill>
              </a:rPr>
              <a:t>probing</a:t>
            </a:r>
            <a:r>
              <a:rPr lang="en-US" altLang="zh-TW" sz="2400" smtClean="0"/>
              <a:t> and is used to prevent deadlock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0" lang="en-US" altLang="zh-TW" sz="2800" b="1" i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 Points about TCP</a:t>
            </a:r>
            <a:r>
              <a:rPr kumimoji="0" lang="en-US" altLang="zh-TW" sz="2800" b="1" i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’</a:t>
            </a:r>
            <a:r>
              <a:rPr kumimoji="0" lang="en-US" altLang="zh-TW" sz="2800" b="1" i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Sliding Windows</a:t>
            </a:r>
            <a:endParaRPr kumimoji="0" lang="en-US" altLang="zh-TW" sz="2800" b="1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zh-TW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size of the window is the lesser of rwnd and cwnd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zh-TW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source does not have to send a  full window</a:t>
            </a:r>
            <a:r>
              <a:rPr kumimoji="0" lang="en-US" altLang="zh-TW" sz="2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’</a:t>
            </a:r>
            <a:r>
              <a:rPr kumimoji="0" lang="en-US" altLang="zh-TW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 worth of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zh-TW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send window can be opened or closed by the receiver, but should not be shrunk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zh-TW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destination can send an acknowledgment at any time as long as it does not result in a shrinking window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zh-TW" sz="2400" b="1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receiver can temporarily shut down the window; the sender, however, can always send a segment of one byte after the window is shut down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908050"/>
            <a:ext cx="20574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Silly Window Syndrome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Problem in the sliding window operation</a:t>
            </a:r>
          </a:p>
          <a:p>
            <a:pPr lvl="1" eaLnBrk="1" hangingPunct="1"/>
            <a:r>
              <a:rPr lang="en-US" altLang="zh-TW" sz="2400" smtClean="0"/>
              <a:t>The sending process creates data slowly</a:t>
            </a:r>
          </a:p>
          <a:p>
            <a:pPr lvl="1" eaLnBrk="1" hangingPunct="1"/>
            <a:r>
              <a:rPr lang="en-US" altLang="zh-TW" sz="2400" smtClean="0"/>
              <a:t>Or the receiving process consume data slowly</a:t>
            </a:r>
          </a:p>
          <a:p>
            <a:pPr lvl="1" eaLnBrk="1" hangingPunct="1"/>
            <a:r>
              <a:rPr lang="en-US" altLang="zh-TW" sz="2400" smtClean="0"/>
              <a:t>Or both</a:t>
            </a:r>
          </a:p>
          <a:p>
            <a:pPr lvl="1" eaLnBrk="1" hangingPunct="1"/>
            <a:r>
              <a:rPr lang="en-US" altLang="zh-TW" sz="2400" smtClean="0"/>
              <a:t>Result in the </a:t>
            </a:r>
            <a:r>
              <a:rPr lang="en-US" altLang="zh-TW" sz="2400" i="1" smtClean="0">
                <a:solidFill>
                  <a:srgbClr val="FF3300"/>
                </a:solidFill>
              </a:rPr>
              <a:t>sending</a:t>
            </a:r>
            <a:r>
              <a:rPr lang="en-US" altLang="zh-TW" sz="2400" smtClean="0"/>
              <a:t> of data in very small segment</a:t>
            </a:r>
          </a:p>
          <a:p>
            <a:pPr lvl="2" eaLnBrk="1" hangingPunct="1"/>
            <a:r>
              <a:rPr lang="en-US" altLang="zh-TW" sz="2000" smtClean="0"/>
              <a:t>Reduce the network efficiency</a:t>
            </a:r>
          </a:p>
          <a:p>
            <a:pPr eaLnBrk="1" hangingPunct="1"/>
            <a:r>
              <a:rPr lang="en-US" altLang="zh-TW" sz="2800" smtClean="0"/>
              <a:t>For example, send a one byte segment result in overhead of 41/1</a:t>
            </a:r>
          </a:p>
          <a:p>
            <a:pPr lvl="1" eaLnBrk="1" hangingPunct="1"/>
            <a:r>
              <a:rPr lang="en-US" altLang="zh-TW" sz="2400" smtClean="0"/>
              <a:t>Assume TCP header is 20 bytes + IP header is 20 bytes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Syndrome Created by the Sender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Sender application create data too slowly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For example, only 1 byte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Sending TCP would create segments containing 1 byte of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Solution: prevent the sending TCP from sending the data </a:t>
            </a:r>
            <a:r>
              <a:rPr lang="en-US" altLang="zh-TW" i="1" smtClean="0">
                <a:solidFill>
                  <a:srgbClr val="FF3300"/>
                </a:solidFill>
              </a:rPr>
              <a:t>byte by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Sending TCP must be forced to wait as it collects data to send in a larger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But, how long should the sending TCP wait?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109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Receiving Buffer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receiving circular buffer is divided into </a:t>
            </a:r>
            <a:r>
              <a:rPr lang="en-US" altLang="zh-TW" b="1" i="1" smtClean="0">
                <a:solidFill>
                  <a:srgbClr val="FF3300"/>
                </a:solidFill>
              </a:rPr>
              <a:t>two </a:t>
            </a:r>
            <a:r>
              <a:rPr lang="en-US" altLang="zh-TW" smtClean="0"/>
              <a:t>areas</a:t>
            </a:r>
          </a:p>
          <a:p>
            <a:pPr lvl="1" eaLnBrk="1" hangingPunct="1"/>
            <a:r>
              <a:rPr lang="en-US" altLang="zh-TW" smtClean="0"/>
              <a:t>White area: </a:t>
            </a:r>
          </a:p>
          <a:p>
            <a:pPr lvl="2" eaLnBrk="1" hangingPunct="1"/>
            <a:r>
              <a:rPr lang="en-US" altLang="zh-TW" smtClean="0"/>
              <a:t>Empty locations to be filled 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Colored area: </a:t>
            </a:r>
          </a:p>
          <a:p>
            <a:pPr lvl="2" eaLnBrk="1" hangingPunct="1"/>
            <a:r>
              <a:rPr lang="en-US" altLang="zh-TW" smtClean="0"/>
              <a:t>Contain received bytes that can be consumed by the receiving process</a:t>
            </a:r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Nagle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Nagle found the solution to above syndrome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sending TCP sends the first piece of data it receives from the sending application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Even if it is only 1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After sending the first segment, the sending TCP accumulates data in the buffer and wait until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Either the receiving TCP sends an acknowledge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Or until enough data has accumulated to fill a </a:t>
            </a:r>
            <a:r>
              <a:rPr lang="en-US" altLang="zh-TW" sz="2000" i="1" smtClean="0">
                <a:solidFill>
                  <a:srgbClr val="FF3300"/>
                </a:solidFill>
              </a:rPr>
              <a:t>maximum-sized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Step 2 is repeated. Segment 3 is sent if an acknowledgment is received for segment 2 or enough data is accumulated to fill a maximum-size segment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Nagle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 (Cont.)</a:t>
            </a:r>
            <a:endParaRPr lang="zh-TW" altLang="en-US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Elegance </a:t>
            </a:r>
          </a:p>
          <a:p>
            <a:pPr lvl="1" eaLnBrk="1" hangingPunct="1"/>
            <a:r>
              <a:rPr lang="en-US" altLang="zh-TW" smtClean="0"/>
              <a:t>Very simple</a:t>
            </a:r>
          </a:p>
          <a:p>
            <a:pPr lvl="1" eaLnBrk="1" hangingPunct="1"/>
            <a:r>
              <a:rPr lang="en-US" altLang="zh-TW" smtClean="0"/>
              <a:t>Take into account </a:t>
            </a:r>
            <a:r>
              <a:rPr lang="en-US" altLang="zh-TW" i="1" smtClean="0"/>
              <a:t>the speed of the application that creates the data</a:t>
            </a:r>
            <a:r>
              <a:rPr lang="en-US" altLang="zh-TW" smtClean="0"/>
              <a:t> and </a:t>
            </a:r>
            <a:r>
              <a:rPr lang="en-US" altLang="zh-TW" i="1" smtClean="0"/>
              <a:t>the speed of the network that transports the data</a:t>
            </a:r>
          </a:p>
          <a:p>
            <a:pPr lvl="2" eaLnBrk="1" hangingPunct="1"/>
            <a:r>
              <a:rPr lang="en-US" altLang="zh-TW" smtClean="0"/>
              <a:t>If application is faster than the network</a:t>
            </a:r>
          </a:p>
          <a:p>
            <a:pPr lvl="3" eaLnBrk="1" hangingPunct="1"/>
            <a:r>
              <a:rPr lang="en-US" altLang="zh-TW" smtClean="0"/>
              <a:t>The segments are larger </a:t>
            </a:r>
          </a:p>
          <a:p>
            <a:pPr lvl="2" eaLnBrk="1" hangingPunct="1"/>
            <a:r>
              <a:rPr lang="en-US" altLang="zh-TW" smtClean="0"/>
              <a:t>If the application is slower than the network</a:t>
            </a:r>
          </a:p>
          <a:p>
            <a:pPr lvl="3" eaLnBrk="1" hangingPunct="1"/>
            <a:r>
              <a:rPr lang="en-US" altLang="zh-TW" smtClean="0"/>
              <a:t>The segment are smaller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Syndrome Created by the Receiver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receiving TCP may also create a silly window syndrome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it is serving an application that consumes data slowly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Sender application create data in 1K byte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But the receiving application consumes data 1 byte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Assume the receiver buffer is 4K bytes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Buffer will be full soon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Sender then only can send 1 byte data to the receiver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Syndrome Created by the Receiver (Cont.)</a:t>
            </a:r>
            <a:endParaRPr lang="zh-TW" altLang="en-US" sz="400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</a:t>
            </a:r>
          </a:p>
          <a:p>
            <a:pPr lvl="1" eaLnBrk="1" hangingPunct="1"/>
            <a:r>
              <a:rPr lang="en-US" altLang="zh-TW" smtClean="0"/>
              <a:t>Clark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solution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Delayed acknowledgment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Clark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Solution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Send an acknowledgment as soon as the data arrives but to announce a window size of zero until</a:t>
            </a:r>
          </a:p>
          <a:p>
            <a:pPr lvl="1" eaLnBrk="1" hangingPunct="1"/>
            <a:r>
              <a:rPr lang="en-US" altLang="zh-TW" smtClean="0"/>
              <a:t>Either there is enough space to accommodate a segment of maximum size</a:t>
            </a:r>
          </a:p>
          <a:p>
            <a:pPr lvl="1" eaLnBrk="1" hangingPunct="1"/>
            <a:r>
              <a:rPr lang="en-US" altLang="zh-TW" smtClean="0"/>
              <a:t>Or half of the buffer is empty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Delayed Acknowledgment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 sending the acknowledgment</a:t>
            </a:r>
          </a:p>
          <a:p>
            <a:pPr lvl="1" eaLnBrk="1" hangingPunct="1"/>
            <a:r>
              <a:rPr lang="en-US" altLang="zh-TW" smtClean="0"/>
              <a:t>When a segment arrives, it is not acknowledged immediately</a:t>
            </a:r>
          </a:p>
          <a:p>
            <a:pPr lvl="1" eaLnBrk="1" hangingPunct="1"/>
            <a:r>
              <a:rPr lang="en-US" altLang="zh-TW" smtClean="0"/>
              <a:t>Receiver waits until there is a decent amount of space in its incoming buffer</a:t>
            </a:r>
          </a:p>
          <a:p>
            <a:pPr eaLnBrk="1" hangingPunct="1"/>
            <a:r>
              <a:rPr lang="en-US" altLang="zh-TW" smtClean="0"/>
              <a:t>Delayed acknowledgment </a:t>
            </a:r>
            <a:r>
              <a:rPr lang="en-US" altLang="zh-TW" i="1" smtClean="0"/>
              <a:t>prevents the sending TCP from sliding it window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Delayed Acknowledgment (Cont.)</a:t>
            </a:r>
            <a:endParaRPr lang="zh-TW" altLang="en-US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Another advantage</a:t>
            </a:r>
          </a:p>
          <a:p>
            <a:pPr lvl="1" eaLnBrk="1" hangingPunct="1"/>
            <a:r>
              <a:rPr lang="en-US" altLang="zh-TW" sz="2400" smtClean="0"/>
              <a:t>Reduce traffic</a:t>
            </a:r>
          </a:p>
          <a:p>
            <a:pPr lvl="1" eaLnBrk="1" hangingPunct="1"/>
            <a:r>
              <a:rPr lang="en-US" altLang="zh-TW" sz="2400" smtClean="0"/>
              <a:t>The receiver does not have to acknowledge each segment</a:t>
            </a:r>
          </a:p>
          <a:p>
            <a:pPr eaLnBrk="1" hangingPunct="1"/>
            <a:endParaRPr lang="en-US" altLang="zh-TW" sz="2800" smtClean="0"/>
          </a:p>
          <a:p>
            <a:pPr eaLnBrk="1" hangingPunct="1"/>
            <a:r>
              <a:rPr lang="en-US" altLang="zh-TW" sz="2800" smtClean="0"/>
              <a:t>Disadvantage</a:t>
            </a:r>
          </a:p>
          <a:p>
            <a:pPr lvl="1" eaLnBrk="1" hangingPunct="1"/>
            <a:r>
              <a:rPr lang="en-US" altLang="zh-TW" sz="2400" smtClean="0"/>
              <a:t>The sender may retransmit the unacknowledged segment</a:t>
            </a:r>
          </a:p>
          <a:p>
            <a:pPr eaLnBrk="1" hangingPunct="1"/>
            <a:r>
              <a:rPr lang="en-US" altLang="zh-TW" sz="2800" smtClean="0"/>
              <a:t>Solution</a:t>
            </a:r>
          </a:p>
          <a:p>
            <a:pPr lvl="1" eaLnBrk="1" hangingPunct="1"/>
            <a:r>
              <a:rPr lang="en-US" altLang="zh-TW" sz="2400" smtClean="0"/>
              <a:t>Defines the acknowledgment should not be delayed by more than 500 ms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1525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  <a:endParaRPr kumimoji="0" lang="zh-TW" altLang="en-US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117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23911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123912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123913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3907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549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12.7   ERROR CONTROL</a:t>
            </a:r>
          </a:p>
        </p:txBody>
      </p:sp>
      <p:sp>
        <p:nvSpPr>
          <p:cNvPr id="971783" name="Rectangle 7"/>
          <p:cNvSpPr>
            <a:spLocks noChangeArrowheads="1"/>
          </p:cNvSpPr>
          <p:nvPr/>
        </p:nvSpPr>
        <p:spPr bwMode="auto">
          <a:xfrm>
            <a:off x="533400" y="1762125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TCP provides reliability using error control, which detects corrupted, lost, out-of-order, and duplicated segments. Error control in TCP is achieved through the use of the checksum, acknowledgment, and time-out. </a:t>
            </a:r>
          </a:p>
        </p:txBody>
      </p:sp>
      <p:sp>
        <p:nvSpPr>
          <p:cNvPr id="971784" name="Rectangle 8"/>
          <p:cNvSpPr>
            <a:spLocks noChangeArrowheads="1"/>
          </p:cNvSpPr>
          <p:nvPr/>
        </p:nvSpPr>
        <p:spPr bwMode="auto">
          <a:xfrm>
            <a:off x="685800" y="35528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971785" name="Rectangle 9"/>
          <p:cNvSpPr>
            <a:spLocks noChangeArrowheads="1"/>
          </p:cNvSpPr>
          <p:nvPr/>
        </p:nvSpPr>
        <p:spPr bwMode="auto">
          <a:xfrm>
            <a:off x="685800" y="4038600"/>
            <a:ext cx="7315200" cy="16160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Checksum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Acknowledgment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Retransmission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Out-of-Order Segments 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Some Scenarios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Error Control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provides reliability using error control</a:t>
            </a:r>
          </a:p>
          <a:p>
            <a:pPr lvl="1" eaLnBrk="1" hangingPunct="1"/>
            <a:r>
              <a:rPr lang="en-US" altLang="zh-TW" smtClean="0"/>
              <a:t>Detect corrupted segment, lost segment, out-of-order segment, and duplicated segment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Error detection and correction is achieved by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Checksum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Acknowledgment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Time-out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Segments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TCP groups a number of bytes together into a packet called a </a:t>
            </a:r>
            <a:r>
              <a:rPr lang="en-US" altLang="zh-TW" sz="2800" i="1" smtClean="0"/>
              <a:t>segment</a:t>
            </a:r>
          </a:p>
          <a:p>
            <a:pPr lvl="1" eaLnBrk="1" hangingPunct="1"/>
            <a:r>
              <a:rPr lang="en-US" altLang="zh-TW" sz="2400" smtClean="0"/>
              <a:t>A TCP packet is called a </a:t>
            </a:r>
            <a:r>
              <a:rPr lang="en-US" altLang="zh-TW" sz="2400" b="1" i="1" smtClean="0">
                <a:solidFill>
                  <a:srgbClr val="FF3300"/>
                </a:solidFill>
              </a:rPr>
              <a:t>segment</a:t>
            </a:r>
          </a:p>
          <a:p>
            <a:pPr lvl="1" eaLnBrk="1" hangingPunct="1"/>
            <a:r>
              <a:rPr lang="en-US" altLang="zh-TW" sz="2400" smtClean="0"/>
              <a:t>TCP adds a header to each segment</a:t>
            </a:r>
          </a:p>
          <a:p>
            <a:pPr lvl="1" eaLnBrk="1" hangingPunct="1"/>
            <a:r>
              <a:rPr lang="en-US" altLang="zh-TW" sz="2400" smtClean="0"/>
              <a:t>Then, the segments are encapsulated in an IP datagram</a:t>
            </a:r>
          </a:p>
          <a:p>
            <a:pPr eaLnBrk="1" hangingPunct="1"/>
            <a:r>
              <a:rPr lang="en-US" altLang="zh-TW" sz="2800" smtClean="0"/>
              <a:t>Note: terms</a:t>
            </a:r>
          </a:p>
          <a:p>
            <a:pPr lvl="1" eaLnBrk="1" hangingPunct="1"/>
            <a:r>
              <a:rPr lang="en-US" altLang="zh-TW" sz="2400" b="1" i="1" smtClean="0">
                <a:solidFill>
                  <a:srgbClr val="FF3300"/>
                </a:solidFill>
              </a:rPr>
              <a:t>UDP: User Datagram, TCP: Segment</a:t>
            </a:r>
          </a:p>
          <a:p>
            <a:pPr lvl="1" eaLnBrk="1" hangingPunct="1"/>
            <a:r>
              <a:rPr lang="en-US" altLang="zh-TW" sz="2400" b="1" i="1" smtClean="0">
                <a:solidFill>
                  <a:srgbClr val="FF3300"/>
                </a:solidFill>
              </a:rPr>
              <a:t>IP: Datagram</a:t>
            </a:r>
          </a:p>
          <a:p>
            <a:pPr lvl="1" eaLnBrk="1" hangingPunct="1"/>
            <a:r>
              <a:rPr lang="en-US" altLang="zh-TW" sz="2400" b="1" i="1" smtClean="0">
                <a:solidFill>
                  <a:srgbClr val="FF3300"/>
                </a:solidFill>
              </a:rPr>
              <a:t>MAC : Frame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Checksum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uses 16-bit checksum </a:t>
            </a:r>
          </a:p>
          <a:p>
            <a:pPr lvl="1" eaLnBrk="1" hangingPunct="1"/>
            <a:r>
              <a:rPr lang="en-US" altLang="zh-TW" smtClean="0"/>
              <a:t>Mandatory in every segment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Actually, 16-bit checksum is considered inadequate for SCTP</a:t>
            </a:r>
          </a:p>
          <a:p>
            <a:pPr lvl="1" eaLnBrk="1" hangingPunct="1"/>
            <a:r>
              <a:rPr lang="en-US" altLang="zh-TW" smtClean="0"/>
              <a:t>Mentioned later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Acknowledgment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TCP uses acknowledgment to confirm the receipt of </a:t>
            </a:r>
            <a:r>
              <a:rPr lang="en-US" altLang="zh-TW" b="1" i="1" dirty="0" smtClean="0"/>
              <a:t>data segment</a:t>
            </a:r>
          </a:p>
          <a:p>
            <a:pPr eaLnBrk="1" hangingPunct="1"/>
            <a:endParaRPr lang="en-US" altLang="zh-TW" b="1" i="1" dirty="0" smtClean="0"/>
          </a:p>
          <a:p>
            <a:pPr eaLnBrk="1" hangingPunct="1"/>
            <a:r>
              <a:rPr lang="en-US" altLang="zh-TW" b="1" i="1" dirty="0" smtClean="0"/>
              <a:t>Control segments</a:t>
            </a:r>
            <a:r>
              <a:rPr lang="en-US" altLang="zh-TW" dirty="0" smtClean="0"/>
              <a:t> that carry no data but consume a sequence number are also acknowledged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ACK segment are never acknowledged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Acknowledgment Type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Acknowledgment type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Accumulative Acknowledgment (ACK)</a:t>
            </a:r>
          </a:p>
          <a:p>
            <a:pPr lvl="2" eaLnBrk="1" hangingPunct="1"/>
            <a:r>
              <a:rPr lang="en-US" altLang="zh-TW" smtClean="0"/>
              <a:t>In past, TCP only uses this ACK</a:t>
            </a:r>
          </a:p>
          <a:p>
            <a:pPr lvl="1" eaLnBrk="1" hangingPunct="1"/>
            <a:endParaRPr lang="en-US" altLang="zh-TW" b="1" i="1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Selective Acknowledgment (SACK)</a:t>
            </a:r>
          </a:p>
          <a:p>
            <a:pPr lvl="2" eaLnBrk="1" hangingPunct="1"/>
            <a:r>
              <a:rPr lang="en-US" altLang="zh-TW" smtClean="0"/>
              <a:t>Newly added feature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/>
              <a:t>	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Accumulative Acknowledgment (ACK)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receiver advertises the next byte it expects to receive</a:t>
            </a:r>
          </a:p>
          <a:p>
            <a:pPr lvl="1" eaLnBrk="1" hangingPunct="1"/>
            <a:r>
              <a:rPr lang="en-US" altLang="zh-TW" smtClean="0"/>
              <a:t>Ignore all segments received out-of-order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Also called </a:t>
            </a:r>
            <a:r>
              <a:rPr lang="en-US" altLang="zh-TW" smtClean="0">
                <a:latin typeface="Arial" charset="0"/>
              </a:rPr>
              <a:t>“</a:t>
            </a:r>
            <a:r>
              <a:rPr lang="en-US" altLang="zh-TW" smtClean="0"/>
              <a:t>positive</a:t>
            </a:r>
            <a:r>
              <a:rPr lang="en-US" altLang="zh-TW" smtClean="0">
                <a:latin typeface="Arial" charset="0"/>
              </a:rPr>
              <a:t>”</a:t>
            </a:r>
            <a:r>
              <a:rPr lang="en-US" altLang="zh-TW" smtClean="0"/>
              <a:t> accumulative acknowledgement</a:t>
            </a:r>
          </a:p>
          <a:p>
            <a:pPr lvl="1" eaLnBrk="1" hangingPunct="1"/>
            <a:r>
              <a:rPr lang="en-US" altLang="zh-TW" smtClean="0"/>
              <a:t>Discarded, lost, or duplicated segments are not reported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Selective Acknowledgment (SACK)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Does not replace ACK</a:t>
            </a:r>
          </a:p>
          <a:p>
            <a:pPr eaLnBrk="1" hangingPunct="1"/>
            <a:r>
              <a:rPr lang="en-US" altLang="zh-TW" smtClean="0"/>
              <a:t>But report additional information to the sender</a:t>
            </a:r>
          </a:p>
          <a:p>
            <a:pPr lvl="1" eaLnBrk="1" hangingPunct="1"/>
            <a:r>
              <a:rPr lang="en-US" altLang="zh-TW" smtClean="0"/>
              <a:t>The block of data that is out-of-order</a:t>
            </a:r>
          </a:p>
          <a:p>
            <a:pPr lvl="1" eaLnBrk="1" hangingPunct="1"/>
            <a:r>
              <a:rPr lang="en-US" altLang="zh-TW" smtClean="0"/>
              <a:t>The block of segments that is duplicated</a:t>
            </a:r>
          </a:p>
          <a:p>
            <a:pPr eaLnBrk="1" hangingPunct="1"/>
            <a:r>
              <a:rPr lang="en-US" altLang="zh-TW" smtClean="0"/>
              <a:t>SACK is implemented as an </a:t>
            </a:r>
            <a:r>
              <a:rPr lang="en-US" altLang="zh-TW" b="1" i="1" smtClean="0">
                <a:solidFill>
                  <a:srgbClr val="FF3300"/>
                </a:solidFill>
              </a:rPr>
              <a:t>option</a:t>
            </a:r>
            <a:r>
              <a:rPr lang="en-US" altLang="zh-TW" smtClean="0"/>
              <a:t> </a:t>
            </a:r>
          </a:p>
          <a:p>
            <a:pPr lvl="1" eaLnBrk="1" hangingPunct="1"/>
            <a:r>
              <a:rPr lang="en-US" altLang="zh-TW" smtClean="0"/>
              <a:t>Since there is no provision in the TCP header for SACK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12-19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2868613" y="503238"/>
            <a:ext cx="3997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TCP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S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egment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ormat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31077" name="Group 5"/>
          <p:cNvGrpSpPr>
            <a:grpSpLocks/>
          </p:cNvGrpSpPr>
          <p:nvPr/>
        </p:nvGrpSpPr>
        <p:grpSpPr bwMode="auto">
          <a:xfrm>
            <a:off x="350838" y="1371600"/>
            <a:ext cx="8458200" cy="5311775"/>
            <a:chOff x="315" y="576"/>
            <a:chExt cx="5061" cy="3216"/>
          </a:xfrm>
        </p:grpSpPr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4992" cy="26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3107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5" y="576"/>
              <a:ext cx="5061" cy="3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Generating Acknowledgments: When Does a Receiver Generate Acknowledgment?</a:t>
            </a:r>
            <a:endParaRPr lang="zh-TW" altLang="en-US" sz="32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altLang="zh-TW" sz="2400" smtClean="0"/>
              <a:t>When one end sends a data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It must piggyback an acknowledgment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Decrease the number of segments needed</a:t>
            </a:r>
          </a:p>
          <a:p>
            <a:pPr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AutoNum type="arabicPeriod" startAt="2"/>
            </a:pPr>
            <a:r>
              <a:rPr lang="en-US" altLang="zh-TW" sz="2400" smtClean="0"/>
              <a:t>The receiver delays sending an ACK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When the following three conditions hold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When the receiver has no data to send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It receives an in-order segment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The previous segment has already been acknowledged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The receiver delays sending an 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until another segment arrives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Until a period of time (normally 500 ms) has passed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Thus, if only one outstanding in-order segment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smtClean="0"/>
              <a:t>Delaying sending an 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Prevent ACK segments from creating extra traffic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Generating Acknowledgments: When Does a Receiver Generate Acknowledgment? (Cont.)</a:t>
            </a:r>
            <a:endParaRPr lang="zh-TW" altLang="en-US" sz="3200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rgbClr val="0000FF"/>
              </a:buClr>
              <a:buFont typeface="Wingdings" pitchFamily="2" charset="2"/>
              <a:buAutoNum type="arabicPeriod" startAt="3"/>
            </a:pPr>
            <a:r>
              <a:rPr lang="en-US" altLang="zh-TW" smtClean="0"/>
              <a:t>The receiver immediately sends an ACK</a:t>
            </a:r>
          </a:p>
          <a:p>
            <a:pPr marL="1004888" lvl="1" indent="-533400" eaLnBrk="1" hangingPunct="1"/>
            <a:r>
              <a:rPr lang="en-US" altLang="zh-TW" smtClean="0"/>
              <a:t>When the following two conditions hold</a:t>
            </a:r>
          </a:p>
          <a:p>
            <a:pPr lvl="2" eaLnBrk="1" hangingPunct="1"/>
            <a:r>
              <a:rPr lang="en-US" altLang="zh-TW" smtClean="0"/>
              <a:t>An in-order segment arrives</a:t>
            </a:r>
          </a:p>
          <a:p>
            <a:pPr lvl="2" eaLnBrk="1" hangingPunct="1"/>
            <a:r>
              <a:rPr lang="en-US" altLang="zh-TW" smtClean="0"/>
              <a:t>The previous in-order segment has not been acknowledged</a:t>
            </a:r>
          </a:p>
          <a:p>
            <a:pPr marL="1004888" lvl="1" indent="-533400" eaLnBrk="1" hangingPunct="1"/>
            <a:r>
              <a:rPr lang="en-US" altLang="zh-TW" smtClean="0"/>
              <a:t>Thus, there should not be more than two in-order unacknowledged segment at any time</a:t>
            </a:r>
          </a:p>
          <a:p>
            <a:pPr marL="1004888" lvl="1" indent="-533400" eaLnBrk="1" hangingPunct="1"/>
            <a:r>
              <a:rPr lang="en-US" altLang="zh-TW" smtClean="0"/>
              <a:t>Prevent unnecessary retransmission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Generating Acknowledgments: When Does a Receiver Generate Acknowledgment? (Cont.)</a:t>
            </a:r>
            <a:endParaRPr lang="zh-TW" altLang="en-US" sz="320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28038" cy="4302125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AutoNum type="arabicPeriod" startAt="4"/>
            </a:pPr>
            <a:r>
              <a:rPr lang="en-US" altLang="zh-TW" sz="2800" dirty="0" smtClean="0"/>
              <a:t>The receiver immediately sends an ACK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altLang="zh-TW" sz="2400" dirty="0" smtClean="0"/>
              <a:t>When an out-of-order segment with higher sequence number is received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altLang="zh-TW" sz="2400" dirty="0" smtClean="0"/>
              <a:t>Enable fast retransmission of any missing segment</a:t>
            </a:r>
          </a:p>
          <a:p>
            <a:pPr marL="533400" indent="-5334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AutoNum type="arabicPeriod" startAt="5"/>
            </a:pPr>
            <a:r>
              <a:rPr lang="en-US" altLang="zh-TW" sz="2800" dirty="0" smtClean="0"/>
              <a:t>When a missing segment arrives, the receiver sends an ACK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altLang="zh-TW" sz="2400" dirty="0" smtClean="0"/>
              <a:t>Inform the sender that segments reported missing have been received</a:t>
            </a:r>
          </a:p>
          <a:p>
            <a:pPr marL="533400" indent="-533400" eaLnBrk="1" hangingPunct="1">
              <a:lnSpc>
                <a:spcPct val="80000"/>
              </a:lnSpc>
              <a:buClr>
                <a:srgbClr val="0000FF"/>
              </a:buClr>
              <a:buFont typeface="Wingdings" pitchFamily="2" charset="2"/>
              <a:buAutoNum type="arabicPeriod" startAt="6"/>
            </a:pPr>
            <a:r>
              <a:rPr lang="en-US" altLang="zh-TW" sz="2800" dirty="0" smtClean="0"/>
              <a:t>The receiver immediately sends an ACK if a duplicate segment arrives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altLang="zh-TW" sz="2400" dirty="0" smtClean="0"/>
              <a:t>Solve some problems when an ACK segment itself is lost</a:t>
            </a:r>
          </a:p>
          <a:p>
            <a:pPr marL="928688" lvl="1" indent="-457200"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Retransmission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to retransmit a segment</a:t>
            </a:r>
          </a:p>
          <a:p>
            <a:pPr lvl="1" eaLnBrk="1" hangingPunct="1"/>
            <a:r>
              <a:rPr lang="en-US" altLang="zh-TW" smtClean="0"/>
              <a:t>When a </a:t>
            </a:r>
            <a:r>
              <a:rPr lang="en-US" altLang="zh-TW" i="1" smtClean="0">
                <a:solidFill>
                  <a:srgbClr val="FF3300"/>
                </a:solidFill>
              </a:rPr>
              <a:t>retransmission timer</a:t>
            </a:r>
            <a:r>
              <a:rPr lang="en-US" altLang="zh-TW" smtClean="0"/>
              <a:t> expires: TCP Tahoe</a:t>
            </a:r>
          </a:p>
          <a:p>
            <a:pPr lvl="1" eaLnBrk="1" hangingPunct="1"/>
            <a:r>
              <a:rPr lang="en-US" altLang="zh-TW" smtClean="0"/>
              <a:t>When the sender receives </a:t>
            </a:r>
            <a:r>
              <a:rPr lang="en-US" altLang="zh-TW" i="1" smtClean="0">
                <a:solidFill>
                  <a:srgbClr val="FF3300"/>
                </a:solidFill>
              </a:rPr>
              <a:t>three duplicate ACK: </a:t>
            </a:r>
            <a:r>
              <a:rPr lang="en-US" altLang="zh-TW" smtClean="0"/>
              <a:t>TCP Reno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No retransmission occurs for segments</a:t>
            </a:r>
          </a:p>
          <a:p>
            <a:pPr lvl="1" eaLnBrk="1" hangingPunct="1"/>
            <a:r>
              <a:rPr lang="en-US" altLang="zh-TW" smtClean="0"/>
              <a:t>If it does not consume sequence number</a:t>
            </a:r>
          </a:p>
          <a:p>
            <a:pPr lvl="1" eaLnBrk="1" hangingPunct="1"/>
            <a:r>
              <a:rPr lang="en-US" altLang="zh-TW" smtClean="0"/>
              <a:t>If it is an ACK segment</a:t>
            </a:r>
            <a:endParaRPr lang="en-US" altLang="zh-TW" i="1" smtClean="0">
              <a:solidFill>
                <a:srgbClr val="FF33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87688" y="731838"/>
            <a:ext cx="2746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TCP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S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egments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5365" name="Group 8"/>
          <p:cNvGrpSpPr>
            <a:grpSpLocks/>
          </p:cNvGrpSpPr>
          <p:nvPr/>
        </p:nvGrpSpPr>
        <p:grpSpPr bwMode="auto">
          <a:xfrm>
            <a:off x="365125" y="1970088"/>
            <a:ext cx="8334375" cy="4302125"/>
            <a:chOff x="443" y="1449"/>
            <a:chExt cx="4574" cy="1777"/>
          </a:xfrm>
        </p:grpSpPr>
        <p:pic>
          <p:nvPicPr>
            <p:cNvPr id="15366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3" y="1449"/>
              <a:ext cx="1647" cy="1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33" y="1455"/>
              <a:ext cx="1584" cy="1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5" y="2759"/>
              <a:ext cx="144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Retransmission After RTO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Sender TCP starts a </a:t>
            </a:r>
            <a:r>
              <a:rPr lang="en-US" altLang="zh-TW" b="1" i="1" smtClean="0">
                <a:solidFill>
                  <a:srgbClr val="FF3300"/>
                </a:solidFill>
              </a:rPr>
              <a:t>retransmission time-out (RTO)</a:t>
            </a:r>
            <a:r>
              <a:rPr lang="en-US" altLang="zh-TW" smtClean="0"/>
              <a:t> timer for each segment sent</a:t>
            </a:r>
          </a:p>
          <a:p>
            <a:pPr eaLnBrk="1" hangingPunct="1"/>
            <a:r>
              <a:rPr lang="en-US" altLang="zh-TW" smtClean="0"/>
              <a:t>If timer matures</a:t>
            </a:r>
          </a:p>
          <a:p>
            <a:pPr lvl="1" eaLnBrk="1" hangingPunct="1"/>
            <a:r>
              <a:rPr lang="en-US" altLang="zh-TW" smtClean="0"/>
              <a:t>Retransmit the segment</a:t>
            </a:r>
          </a:p>
          <a:p>
            <a:pPr eaLnBrk="1" hangingPunct="1"/>
            <a:r>
              <a:rPr lang="en-US" altLang="zh-TW" smtClean="0"/>
              <a:t>RTO value is dynamic</a:t>
            </a:r>
          </a:p>
          <a:p>
            <a:pPr lvl="1" eaLnBrk="1" hangingPunct="1"/>
            <a:r>
              <a:rPr lang="en-US" altLang="zh-TW" smtClean="0"/>
              <a:t>Updated based on the round trip time (RTT)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Retransmission After Three Duplicated ACK Segments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segment is lost but the receiver receives so many out-of-order segments</a:t>
            </a:r>
          </a:p>
          <a:p>
            <a:pPr lvl="1" eaLnBrk="1" hangingPunct="1"/>
            <a:r>
              <a:rPr lang="en-US" altLang="zh-TW" dirty="0" smtClean="0"/>
              <a:t>Buffer may overflow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Solution: </a:t>
            </a:r>
            <a:r>
              <a:rPr lang="en-US" altLang="zh-TW" b="1" i="1" dirty="0" smtClean="0">
                <a:solidFill>
                  <a:srgbClr val="FF3300"/>
                </a:solidFill>
              </a:rPr>
              <a:t>fast retransmission</a:t>
            </a:r>
          </a:p>
          <a:p>
            <a:pPr lvl="1" eaLnBrk="1" hangingPunct="1"/>
            <a:r>
              <a:rPr lang="en-US" altLang="zh-TW" dirty="0" smtClean="0"/>
              <a:t>Retransmit the missing segment immediately if three duplicate ACK received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Out-of-Order Segment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Out-of-order</a:t>
            </a:r>
          </a:p>
          <a:p>
            <a:pPr lvl="1" eaLnBrk="1" hangingPunct="1"/>
            <a:r>
              <a:rPr lang="en-US" altLang="zh-TW" smtClean="0"/>
              <a:t>When a segment is delayed, lost, or discarded</a:t>
            </a:r>
          </a:p>
          <a:p>
            <a:pPr eaLnBrk="1" hangingPunct="1"/>
            <a:r>
              <a:rPr lang="en-US" altLang="zh-TW" smtClean="0"/>
              <a:t>Previous solution in TCP</a:t>
            </a:r>
          </a:p>
          <a:p>
            <a:pPr lvl="1" eaLnBrk="1" hangingPunct="1"/>
            <a:r>
              <a:rPr lang="en-US" altLang="zh-TW" smtClean="0"/>
              <a:t>Does not acknowledge an out-of-order segment</a:t>
            </a:r>
          </a:p>
          <a:p>
            <a:pPr lvl="1" eaLnBrk="1" hangingPunct="1"/>
            <a:r>
              <a:rPr lang="en-US" altLang="zh-TW" smtClean="0"/>
              <a:t>Discard all out-of-order segment</a:t>
            </a:r>
          </a:p>
          <a:p>
            <a:pPr lvl="2" eaLnBrk="1" hangingPunct="1"/>
            <a:r>
              <a:rPr lang="en-US" altLang="zh-TW" smtClean="0"/>
              <a:t>Result in the retransmission of the missing segment and the following segment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Out-of-Order Segment (Cont.)</a:t>
            </a:r>
            <a:endParaRPr lang="zh-TW" altLang="en-US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Current implementation of TCP</a:t>
            </a:r>
          </a:p>
          <a:p>
            <a:pPr lvl="1" eaLnBrk="1" hangingPunct="1"/>
            <a:r>
              <a:rPr lang="en-US" altLang="zh-TW" smtClean="0"/>
              <a:t>Store out-of-order segments temporarily</a:t>
            </a:r>
          </a:p>
          <a:p>
            <a:pPr lvl="1" eaLnBrk="1" hangingPunct="1"/>
            <a:r>
              <a:rPr lang="en-US" altLang="zh-TW" smtClean="0"/>
              <a:t>Until the missing segment arrives</a:t>
            </a:r>
          </a:p>
          <a:p>
            <a:pPr eaLnBrk="1" hangingPunct="1"/>
            <a:r>
              <a:rPr lang="en-US" altLang="zh-TW" smtClean="0"/>
              <a:t>Note</a:t>
            </a:r>
          </a:p>
          <a:p>
            <a:pPr lvl="1" eaLnBrk="1" hangingPunct="1"/>
            <a:r>
              <a:rPr lang="en-US" altLang="zh-TW" smtClean="0"/>
              <a:t>The out-of-order segment are not delivered to the process</a:t>
            </a:r>
          </a:p>
          <a:p>
            <a:pPr lvl="1" eaLnBrk="1" hangingPunct="1"/>
            <a:r>
              <a:rPr lang="en-US" altLang="zh-TW" smtClean="0"/>
              <a:t>TCP guarantees in-order delivery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>
            <a:off x="609600" y="26241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609600" y="4876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2571" name="Rectangle 11"/>
          <p:cNvSpPr>
            <a:spLocks noChangeArrowheads="1"/>
          </p:cNvSpPr>
          <p:nvPr/>
        </p:nvSpPr>
        <p:spPr bwMode="auto">
          <a:xfrm>
            <a:off x="647700" y="2716213"/>
            <a:ext cx="8077200" cy="2041525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Data may arrive out of order and be temporarily stored by the receiving TCP,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but TCP guarantees that no out-of-order data are delivered to the process.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981200"/>
            <a:ext cx="1143000" cy="566738"/>
            <a:chOff x="1200" y="1248"/>
            <a:chExt cx="720" cy="357"/>
          </a:xfrm>
        </p:grpSpPr>
        <p:pic>
          <p:nvPicPr>
            <p:cNvPr id="14030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030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 animBg="1"/>
      <p:bldP spid="322570" grpId="0" animBg="1"/>
      <p:bldP spid="32257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Some Scenarios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Some scenarios occurs during the operation of TCP</a:t>
            </a:r>
          </a:p>
          <a:p>
            <a:pPr lvl="1" eaLnBrk="1" hangingPunct="1"/>
            <a:r>
              <a:rPr lang="en-US" altLang="zh-TW" sz="2400" smtClean="0"/>
              <a:t>Normal operation</a:t>
            </a:r>
          </a:p>
          <a:p>
            <a:pPr lvl="1" eaLnBrk="1" hangingPunct="1"/>
            <a:r>
              <a:rPr lang="en-US" altLang="zh-TW" sz="2400" smtClean="0"/>
              <a:t>Lost segment</a:t>
            </a:r>
          </a:p>
          <a:p>
            <a:pPr lvl="1" eaLnBrk="1" hangingPunct="1"/>
            <a:r>
              <a:rPr lang="en-US" altLang="zh-TW" sz="2400" smtClean="0"/>
              <a:t>Fast retransmission</a:t>
            </a:r>
          </a:p>
          <a:p>
            <a:pPr lvl="1" eaLnBrk="1" hangingPunct="1"/>
            <a:r>
              <a:rPr lang="en-US" altLang="zh-TW" sz="2400" smtClean="0"/>
              <a:t>Delayed segment</a:t>
            </a:r>
          </a:p>
          <a:p>
            <a:pPr lvl="1" eaLnBrk="1" hangingPunct="1"/>
            <a:r>
              <a:rPr lang="en-US" altLang="zh-TW" sz="2400" smtClean="0"/>
              <a:t>Duplicate segment</a:t>
            </a:r>
          </a:p>
          <a:p>
            <a:pPr lvl="1" eaLnBrk="1" hangingPunct="1"/>
            <a:r>
              <a:rPr lang="en-US" altLang="zh-TW" sz="2400" smtClean="0"/>
              <a:t>Automatically corrected lost ACK</a:t>
            </a:r>
          </a:p>
          <a:p>
            <a:pPr lvl="1" eaLnBrk="1" hangingPunct="1"/>
            <a:r>
              <a:rPr lang="en-US" altLang="zh-TW" sz="2400" smtClean="0"/>
              <a:t>Lost acknowledgment corrected by resending a segment</a:t>
            </a:r>
          </a:p>
          <a:p>
            <a:pPr lvl="1" eaLnBrk="1" hangingPunct="1"/>
            <a:r>
              <a:rPr lang="en-US" altLang="zh-TW" sz="2400" smtClean="0"/>
              <a:t>Deadlock created by lost acknowledgment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12-13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808288" y="785813"/>
            <a:ext cx="3400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Normal Operation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14234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sp>
        <p:nvSpPr>
          <p:cNvPr id="142341" name="Text Box 7"/>
          <p:cNvSpPr txBox="1">
            <a:spLocks noChangeArrowheads="1"/>
          </p:cNvSpPr>
          <p:nvPr/>
        </p:nvSpPr>
        <p:spPr bwMode="auto">
          <a:xfrm>
            <a:off x="28575" y="3690938"/>
            <a:ext cx="15668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rgbClr val="FF3300"/>
                </a:solidFill>
              </a:rPr>
              <a:t>Wait to see if more segments arrives</a:t>
            </a:r>
          </a:p>
        </p:txBody>
      </p:sp>
      <p:pic>
        <p:nvPicPr>
          <p:cNvPr id="14234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4950" y="1828800"/>
            <a:ext cx="7462838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Lost or Corrupted Segment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A lost or corrupted segment is treated the same way by the receiver TCP</a:t>
            </a:r>
          </a:p>
          <a:p>
            <a:pPr lvl="1" eaLnBrk="1" hangingPunct="1"/>
            <a:r>
              <a:rPr lang="en-US" altLang="zh-TW" sz="2400" b="1" i="1" smtClean="0">
                <a:solidFill>
                  <a:srgbClr val="FF3300"/>
                </a:solidFill>
              </a:rPr>
              <a:t>Lost segment</a:t>
            </a:r>
            <a:r>
              <a:rPr lang="en-US" altLang="zh-TW" sz="2400" smtClean="0"/>
              <a:t>: discarded somewhere in the network</a:t>
            </a:r>
            <a:endParaRPr lang="en-US" altLang="zh-TW" sz="2400" b="1" i="1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sz="2400" b="1" i="1" smtClean="0">
                <a:solidFill>
                  <a:srgbClr val="FF3300"/>
                </a:solidFill>
              </a:rPr>
              <a:t>Corrupted segment</a:t>
            </a:r>
            <a:r>
              <a:rPr lang="en-US" altLang="zh-TW" sz="2400" smtClean="0"/>
              <a:t>: discarded by the receiver itself</a:t>
            </a:r>
          </a:p>
          <a:p>
            <a:pPr eaLnBrk="1" hangingPunct="1"/>
            <a:r>
              <a:rPr lang="en-US" altLang="zh-TW" sz="2800" smtClean="0"/>
              <a:t>In following feature, segment 3 is lost</a:t>
            </a:r>
          </a:p>
          <a:p>
            <a:pPr lvl="1" eaLnBrk="1" hangingPunct="1"/>
            <a:r>
              <a:rPr lang="en-US" altLang="zh-TW" sz="2400" smtClean="0"/>
              <a:t>Receiver receives a out-of-order segment (segment 4)</a:t>
            </a:r>
          </a:p>
          <a:p>
            <a:pPr lvl="2" eaLnBrk="1" hangingPunct="1"/>
            <a:r>
              <a:rPr lang="en-US" altLang="zh-TW" sz="2000" smtClean="0"/>
              <a:t>Store it temporary and leave a gap</a:t>
            </a:r>
          </a:p>
          <a:p>
            <a:pPr lvl="2" eaLnBrk="1" hangingPunct="1"/>
            <a:r>
              <a:rPr lang="en-US" altLang="zh-TW" sz="2000" smtClean="0"/>
              <a:t>Send an ACK immediately (ACK number = 701)</a:t>
            </a:r>
          </a:p>
          <a:p>
            <a:pPr lvl="1" eaLnBrk="1" hangingPunct="1"/>
            <a:r>
              <a:rPr lang="en-US" altLang="zh-TW" sz="2400" smtClean="0"/>
              <a:t>Sender resent segment 3 when the RTO timer matures</a:t>
            </a:r>
          </a:p>
          <a:p>
            <a:pPr lvl="1" eaLnBrk="1" hangingPunct="1"/>
            <a:endParaRPr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mtClean="0"/>
              <a:t>Lost Segment</a:t>
            </a:r>
            <a:endParaRPr lang="zh-TW" altLang="en-US" smtClean="0"/>
          </a:p>
        </p:txBody>
      </p:sp>
      <p:pic>
        <p:nvPicPr>
          <p:cNvPr id="14438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2068513"/>
            <a:ext cx="8755062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8" name="Text Box 7"/>
          <p:cNvSpPr txBox="1">
            <a:spLocks noChangeArrowheads="1"/>
          </p:cNvSpPr>
          <p:nvPr/>
        </p:nvSpPr>
        <p:spPr bwMode="auto">
          <a:xfrm>
            <a:off x="7015163" y="3100388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3300"/>
                </a:solidFill>
              </a:rPr>
              <a:t>Rule 3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5A234-5EAB-4579-90C9-5365E4A02B0F}" type="slidenum">
              <a:rPr lang="zh-TW" altLang="en-US" smtClean="0"/>
              <a:pPr>
                <a:defRPr/>
              </a:pPr>
              <a:t>138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Fast Retransmission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the following feature</a:t>
            </a:r>
          </a:p>
          <a:p>
            <a:pPr lvl="1" eaLnBrk="1" hangingPunct="1"/>
            <a:r>
              <a:rPr lang="en-US" altLang="zh-TW" smtClean="0"/>
              <a:t>When the receiver receives the 4th, 5th, 6th segment, it triggers an acknowledgment</a:t>
            </a:r>
          </a:p>
          <a:p>
            <a:pPr lvl="1" eaLnBrk="1" hangingPunct="1"/>
            <a:r>
              <a:rPr lang="en-US" altLang="zh-TW" smtClean="0"/>
              <a:t>Thus, four acknowledgment are the same value</a:t>
            </a:r>
          </a:p>
          <a:p>
            <a:pPr lvl="2" eaLnBrk="1" hangingPunct="1"/>
            <a:r>
              <a:rPr lang="en-US" altLang="zh-TW" b="1" i="1" smtClean="0">
                <a:solidFill>
                  <a:srgbClr val="FF3300"/>
                </a:solidFill>
              </a:rPr>
              <a:t>Three duplicated</a:t>
            </a:r>
          </a:p>
          <a:p>
            <a:pPr lvl="1" eaLnBrk="1" hangingPunct="1"/>
            <a:r>
              <a:rPr lang="en-US" altLang="zh-TW" smtClean="0"/>
              <a:t>Although the RTO timer for segment 3 has not yet matured</a:t>
            </a:r>
          </a:p>
          <a:p>
            <a:pPr lvl="2" eaLnBrk="1" hangingPunct="1"/>
            <a:r>
              <a:rPr lang="en-US" altLang="zh-TW" smtClean="0"/>
              <a:t>Invoke fast retransmit for segment 3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Full-Duplex Communication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offers full-duplex service</a:t>
            </a:r>
          </a:p>
          <a:p>
            <a:pPr lvl="1" eaLnBrk="1" hangingPunct="1"/>
            <a:r>
              <a:rPr lang="en-US" altLang="zh-TW" smtClean="0"/>
              <a:t>Data can flow in both directions at the same time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Each TCP has a sending and receiving buffer and segments are sent in both direction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12-14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2732088" y="615950"/>
            <a:ext cx="371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Fast Retransmission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14643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4643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219200"/>
            <a:ext cx="8621713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Delayed Segment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Each TCP segment is encapsulated in an IP datagram</a:t>
            </a:r>
          </a:p>
          <a:p>
            <a:pPr lvl="1" eaLnBrk="1" hangingPunct="1"/>
            <a:r>
              <a:rPr lang="en-US" altLang="zh-TW" sz="2400" smtClean="0"/>
              <a:t>IP datagram is routed independently</a:t>
            </a:r>
          </a:p>
          <a:p>
            <a:pPr lvl="1" eaLnBrk="1" hangingPunct="1"/>
            <a:r>
              <a:rPr lang="en-US" altLang="zh-TW" sz="2400" smtClean="0"/>
              <a:t>A TCP segment may be delayed</a:t>
            </a:r>
          </a:p>
          <a:p>
            <a:pPr eaLnBrk="1" hangingPunct="1"/>
            <a:r>
              <a:rPr lang="en-US" altLang="zh-TW" sz="2800" smtClean="0"/>
              <a:t>A delayed segment is treated the same way as lost or corrupted segment by the receiver</a:t>
            </a:r>
          </a:p>
          <a:p>
            <a:pPr eaLnBrk="1" hangingPunct="1"/>
            <a:r>
              <a:rPr lang="en-US" altLang="zh-TW" sz="2800" smtClean="0"/>
              <a:t>Note</a:t>
            </a:r>
          </a:p>
          <a:p>
            <a:pPr lvl="1" eaLnBrk="1" hangingPunct="1"/>
            <a:r>
              <a:rPr lang="en-US" altLang="zh-TW" sz="2400" smtClean="0"/>
              <a:t>A delayed segment may arrive after it has been </a:t>
            </a:r>
            <a:r>
              <a:rPr lang="en-US" altLang="zh-TW" sz="2400" b="1" i="1" smtClean="0"/>
              <a:t>resent</a:t>
            </a:r>
          </a:p>
          <a:p>
            <a:pPr lvl="1" eaLnBrk="1" hangingPunct="1"/>
            <a:r>
              <a:rPr lang="en-US" altLang="zh-TW" sz="2400" smtClean="0"/>
              <a:t>Cause a </a:t>
            </a:r>
            <a:r>
              <a:rPr lang="en-US" altLang="zh-TW" sz="2400" b="1" i="1" smtClean="0">
                <a:solidFill>
                  <a:srgbClr val="FF3300"/>
                </a:solidFill>
              </a:rPr>
              <a:t>duplicate segment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Duplicate Segment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Created by a sending TCP when a segment is delayed and treated as lost by the receiver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Destination detects duplicate segment since they have the same sequence number</a:t>
            </a:r>
          </a:p>
          <a:p>
            <a:pPr lvl="1" eaLnBrk="1" hangingPunct="1"/>
            <a:r>
              <a:rPr lang="en-US" altLang="zh-TW" i="1" smtClean="0"/>
              <a:t>Discard the later segment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Automatically Corrected Lost ACK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lost acknowledgment is automatically replaced by the next</a:t>
            </a:r>
          </a:p>
          <a:p>
            <a:pPr lvl="1" eaLnBrk="1" hangingPunct="1"/>
            <a:r>
              <a:rPr lang="en-US" altLang="zh-TW" smtClean="0"/>
              <a:t>Since ACK is accumulative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 the following feature</a:t>
            </a:r>
          </a:p>
          <a:p>
            <a:pPr lvl="1" eaLnBrk="1" hangingPunct="1"/>
            <a:r>
              <a:rPr lang="en-US" altLang="zh-TW" smtClean="0"/>
              <a:t>The next ACK automatically correct the lost of the acknowledgment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 b="1">
                <a:solidFill>
                  <a:schemeClr val="accent2"/>
                </a:solidFill>
              </a:rPr>
              <a:t>Figure  12-13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2808288" y="785813"/>
            <a:ext cx="4078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Lost Acknowledgment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15053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5053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1938338"/>
            <a:ext cx="765175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Lost Acknowledgment Corrected by Resending a Segment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If an ACK is lost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But the next ACK is delayed for a long time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There is no next acknowledgment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correct 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By the RTO timer and resent the data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Result in a duplicate 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Receiver just discards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Resent the ACK immediately (rule 6)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12-14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77825" y="463550"/>
            <a:ext cx="8528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200" b="1">
                <a:solidFill>
                  <a:schemeClr val="tx2"/>
                </a:solidFill>
              </a:rPr>
              <a:t>Lost Acknowledgment Corrected by Resending a Segment</a:t>
            </a:r>
            <a:endParaRPr lang="en-US" altLang="en-US" sz="3200" b="1">
              <a:solidFill>
                <a:schemeClr val="tx2"/>
              </a:solidFill>
            </a:endParaRPr>
          </a:p>
        </p:txBody>
      </p:sp>
      <p:sp>
        <p:nvSpPr>
          <p:cNvPr id="15258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5258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75" y="2225675"/>
            <a:ext cx="819785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Deadlock Created by Lost Acknowledgment</a:t>
            </a:r>
            <a:endParaRPr lang="zh-TW" altLang="en-US" sz="400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77250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 lose of an acknowledgment may result in system deadlock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Receiver sends an ACK with rwnd =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Request the sender to shut down its window temporarily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sending TCP stops transmitting segments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After a while, receiver sends an ACK and rwnd &lt;&gt;0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Announce it can receive data again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However, this ACK is lost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As a result, both sender and receiver continue to wait for each other forever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Solution: a </a:t>
            </a:r>
            <a:r>
              <a:rPr lang="en-US" altLang="zh-TW" sz="2800" b="1" i="1" smtClean="0">
                <a:solidFill>
                  <a:srgbClr val="FF3300"/>
                </a:solidFill>
              </a:rPr>
              <a:t>persistent timer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1525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148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5565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15565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155657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5651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691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12.8   CONGESTION CONTROL</a:t>
            </a:r>
          </a:p>
        </p:txBody>
      </p:sp>
      <p:sp>
        <p:nvSpPr>
          <p:cNvPr id="1018887" name="Rectangle 7"/>
          <p:cNvSpPr>
            <a:spLocks noChangeArrowheads="1"/>
          </p:cNvSpPr>
          <p:nvPr/>
        </p:nvSpPr>
        <p:spPr bwMode="auto">
          <a:xfrm>
            <a:off x="533400" y="211455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Congestion control refers to the mechanisms and techniques to keep the load below the capacity. </a:t>
            </a:r>
          </a:p>
        </p:txBody>
      </p:sp>
      <p:sp>
        <p:nvSpPr>
          <p:cNvPr id="1018888" name="Rectangle 8"/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1018889" name="Rectangle 9"/>
          <p:cNvSpPr>
            <a:spLocks noChangeArrowheads="1"/>
          </p:cNvSpPr>
          <p:nvPr/>
        </p:nvSpPr>
        <p:spPr bwMode="auto">
          <a:xfrm>
            <a:off x="685800" y="4403725"/>
            <a:ext cx="7315200" cy="7016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Congestion Window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Congestion Policy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Multiplexing and Demultiplexing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636588" y="1922463"/>
            <a:ext cx="7813675" cy="4389437"/>
            <a:chOff x="240" y="912"/>
            <a:chExt cx="5344" cy="3026"/>
          </a:xfrm>
        </p:grpSpPr>
        <p:pic>
          <p:nvPicPr>
            <p:cNvPr id="1741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912"/>
              <a:ext cx="5344" cy="2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4" y="2496"/>
              <a:ext cx="19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2" y="3408"/>
              <a:ext cx="679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7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2" y="3719"/>
              <a:ext cx="576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8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32" y="3511"/>
              <a:ext cx="685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9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12" y="2496"/>
              <a:ext cx="190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1819275" y="3657600"/>
            <a:ext cx="555625" cy="21748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TCP</a:t>
            </a: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6721475" y="3675063"/>
            <a:ext cx="555625" cy="21748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TCP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Congestion Control in TCP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  <a:p>
            <a:pPr lvl="1" eaLnBrk="1" hangingPunct="1"/>
            <a:r>
              <a:rPr lang="en-US" altLang="zh-TW" smtClean="0"/>
              <a:t>Congestion window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Congestion policy</a:t>
            </a:r>
          </a:p>
          <a:p>
            <a:pPr lvl="2" eaLnBrk="1" hangingPunct="1"/>
            <a:r>
              <a:rPr lang="en-US" altLang="zh-TW" i="1" smtClean="0">
                <a:solidFill>
                  <a:srgbClr val="FF3300"/>
                </a:solidFill>
              </a:rPr>
              <a:t>Slow start: exponential increase</a:t>
            </a:r>
          </a:p>
          <a:p>
            <a:pPr lvl="2" eaLnBrk="1" hangingPunct="1"/>
            <a:r>
              <a:rPr lang="en-US" altLang="zh-TW" i="1" smtClean="0">
                <a:solidFill>
                  <a:srgbClr val="FF3300"/>
                </a:solidFill>
              </a:rPr>
              <a:t>Congestion avoidance: additive increase</a:t>
            </a:r>
          </a:p>
          <a:p>
            <a:pPr lvl="2" eaLnBrk="1" hangingPunct="1"/>
            <a:r>
              <a:rPr lang="en-US" altLang="zh-TW" i="1" smtClean="0">
                <a:solidFill>
                  <a:srgbClr val="FF3300"/>
                </a:solidFill>
              </a:rPr>
              <a:t>Congestion detection: multiplicative decrease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Congestion Window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FF3300"/>
                </a:solidFill>
              </a:rPr>
              <a:t>Flow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Sender window size is determined by the available buffer space in the </a:t>
            </a:r>
            <a:r>
              <a:rPr lang="en-US" altLang="zh-TW" i="1" smtClean="0">
                <a:solidFill>
                  <a:srgbClr val="FF3300"/>
                </a:solidFill>
              </a:rPr>
              <a:t>receiver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However, in addition to the </a:t>
            </a:r>
            <a:r>
              <a:rPr lang="en-US" altLang="zh-TW" i="1" smtClean="0">
                <a:solidFill>
                  <a:srgbClr val="FF3300"/>
                </a:solidFill>
              </a:rPr>
              <a:t>receiver</a:t>
            </a:r>
            <a:r>
              <a:rPr lang="en-US" altLang="zh-TW" smtClean="0"/>
              <a:t>, the </a:t>
            </a:r>
            <a:r>
              <a:rPr lang="en-US" altLang="zh-TW" i="1" smtClean="0">
                <a:solidFill>
                  <a:srgbClr val="FF3300"/>
                </a:solidFill>
              </a:rPr>
              <a:t>network</a:t>
            </a:r>
            <a:r>
              <a:rPr lang="en-US" altLang="zh-TW" smtClean="0"/>
              <a:t> should be a second entity that determines the size of the sender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window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FF3300"/>
                </a:solidFill>
              </a:rPr>
              <a:t>Congestion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Determine the sender window size by the congestion condition in the network</a:t>
            </a:r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Congestion Window (Cont.)</a:t>
            </a:r>
            <a:endParaRPr lang="zh-TW" altLang="en-US" smtClean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Thus, the sender</a:t>
            </a:r>
            <a:r>
              <a:rPr lang="en-US" altLang="zh-TW" sz="2800" dirty="0" smtClean="0">
                <a:latin typeface="Arial" charset="0"/>
              </a:rPr>
              <a:t>’</a:t>
            </a:r>
            <a:r>
              <a:rPr lang="en-US" altLang="zh-TW" sz="2800" dirty="0" smtClean="0"/>
              <a:t>s window size is determined by both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dirty="0" smtClean="0">
                <a:solidFill>
                  <a:srgbClr val="FF3300"/>
                </a:solidFill>
              </a:rPr>
              <a:t>Receiver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dirty="0" smtClean="0">
                <a:solidFill>
                  <a:srgbClr val="FF3300"/>
                </a:solidFill>
              </a:rPr>
              <a:t>Congestion in the network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sender has two pieces 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The receiver-advertised window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congestion window size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actual size of the window is the minimum of these two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solidFill>
                  <a:srgbClr val="FF3300"/>
                </a:solidFill>
              </a:rPr>
              <a:t>    Actual window size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solidFill>
                  <a:srgbClr val="FF3300"/>
                </a:solidFill>
              </a:rPr>
              <a:t>= minimum (receiver window size, congestion window size)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solidFill>
                  <a:srgbClr val="FF3300"/>
                </a:solidFill>
              </a:rPr>
              <a:t>= minimum (</a:t>
            </a:r>
            <a:r>
              <a:rPr lang="en-US" altLang="zh-TW" sz="2400" i="1" dirty="0" err="1" smtClean="0">
                <a:solidFill>
                  <a:srgbClr val="FF3300"/>
                </a:solidFill>
              </a:rPr>
              <a:t>rwnd</a:t>
            </a:r>
            <a:r>
              <a:rPr lang="en-US" altLang="zh-TW" sz="2400" i="1" dirty="0" smtClean="0">
                <a:solidFill>
                  <a:srgbClr val="FF3300"/>
                </a:solidFill>
              </a:rPr>
              <a:t>, </a:t>
            </a:r>
            <a:r>
              <a:rPr lang="en-US" altLang="zh-TW" sz="2400" i="1" dirty="0" err="1" smtClean="0">
                <a:solidFill>
                  <a:srgbClr val="FF3300"/>
                </a:solidFill>
              </a:rPr>
              <a:t>cwnd</a:t>
            </a:r>
            <a:r>
              <a:rPr lang="en-US" altLang="zh-TW" sz="2400" i="1" dirty="0" smtClean="0">
                <a:solidFill>
                  <a:srgbClr val="FF3300"/>
                </a:solidFill>
              </a:rPr>
              <a:t>)</a:t>
            </a:r>
            <a:endParaRPr lang="en-US" altLang="zh-TW" sz="2400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Congestion Policy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 phase in TCP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congestion policy</a:t>
            </a:r>
          </a:p>
          <a:p>
            <a:pPr lvl="1" eaLnBrk="1" hangingPunct="1"/>
            <a:r>
              <a:rPr lang="en-US" altLang="zh-TW" smtClean="0"/>
              <a:t>Slow start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Congestion avoidance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Congestion detection</a:t>
            </a:r>
          </a:p>
          <a:p>
            <a:pPr lvl="2" eaLnBrk="1" hangingPunct="1"/>
            <a:r>
              <a:rPr lang="en-US" altLang="zh-TW" smtClean="0"/>
              <a:t>When a congestion is detected, sender return to the </a:t>
            </a:r>
            <a:r>
              <a:rPr lang="en-US" altLang="zh-TW" i="1" smtClean="0">
                <a:solidFill>
                  <a:srgbClr val="FF3300"/>
                </a:solidFill>
              </a:rPr>
              <a:t>slow start</a:t>
            </a:r>
            <a:r>
              <a:rPr lang="en-US" altLang="zh-TW" smtClean="0"/>
              <a:t> or </a:t>
            </a:r>
            <a:r>
              <a:rPr lang="en-US" altLang="zh-TW" i="1" smtClean="0">
                <a:solidFill>
                  <a:srgbClr val="FF3300"/>
                </a:solidFill>
              </a:rPr>
              <a:t>congestion avoidance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Slow Start: Exponential Increase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7995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At the beginning, </a:t>
            </a:r>
          </a:p>
          <a:p>
            <a:pPr lvl="1" eaLnBrk="1" hangingPunct="1"/>
            <a:r>
              <a:rPr lang="en-US" altLang="zh-TW" sz="2400" dirty="0" smtClean="0"/>
              <a:t>Congestion window size = maximum segment size (MSS)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Each time on acknowledgement arrives</a:t>
            </a:r>
          </a:p>
          <a:p>
            <a:pPr lvl="1" eaLnBrk="1" hangingPunct="1"/>
            <a:r>
              <a:rPr lang="en-US" altLang="zh-TW" sz="2400" dirty="0" smtClean="0"/>
              <a:t>Increase the congestion window size by one MSS</a:t>
            </a:r>
          </a:p>
          <a:p>
            <a:pPr lvl="1" eaLnBrk="1" hangingPunct="1"/>
            <a:r>
              <a:rPr lang="en-US" altLang="zh-TW" sz="2400" dirty="0" smtClean="0"/>
              <a:t>Until it reaches a </a:t>
            </a:r>
            <a:r>
              <a:rPr lang="en-US" altLang="zh-TW" sz="2400" i="1" dirty="0" smtClean="0"/>
              <a:t>threshold, called </a:t>
            </a:r>
            <a:r>
              <a:rPr lang="en-US" altLang="zh-TW" sz="2400" i="1" dirty="0" err="1" smtClean="0"/>
              <a:t>ssthresh</a:t>
            </a:r>
            <a:r>
              <a:rPr lang="en-US" altLang="zh-TW" sz="2400" i="1" dirty="0" smtClean="0"/>
              <a:t> </a:t>
            </a:r>
            <a:r>
              <a:rPr lang="en-US" altLang="zh-TW" sz="2400" i="1" smtClean="0"/>
              <a:t>(slow </a:t>
            </a:r>
            <a:r>
              <a:rPr lang="en-US" altLang="zh-TW" sz="2400" i="1" dirty="0" smtClean="0"/>
              <a:t>start threshold)</a:t>
            </a:r>
          </a:p>
          <a:p>
            <a:pPr lvl="2" eaLnBrk="1" hangingPunct="1"/>
            <a:r>
              <a:rPr lang="en-US" altLang="zh-TW" sz="2000" dirty="0" smtClean="0"/>
              <a:t>Usually,</a:t>
            </a:r>
            <a:r>
              <a:rPr lang="en-US" altLang="zh-TW" sz="2000" i="1" dirty="0" smtClean="0"/>
              <a:t> </a:t>
            </a:r>
            <a:r>
              <a:rPr lang="en-US" altLang="zh-TW" sz="2000" i="1" dirty="0" err="1" smtClean="0"/>
              <a:t>ssthresh</a:t>
            </a:r>
            <a:r>
              <a:rPr lang="en-US" altLang="zh-TW" sz="2000" dirty="0" smtClean="0"/>
              <a:t> = 65535 bytes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48663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Slow Start: Exponential Increase (Cont.)</a:t>
            </a:r>
            <a:endParaRPr lang="zh-TW" altLang="en-US" sz="4000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However, it is not actually </a:t>
            </a:r>
            <a:r>
              <a:rPr lang="en-US" altLang="zh-TW" smtClean="0">
                <a:latin typeface="Arial" charset="0"/>
              </a:rPr>
              <a:t>“</a:t>
            </a:r>
            <a:r>
              <a:rPr lang="en-US" altLang="zh-TW" smtClean="0"/>
              <a:t>slow start</a:t>
            </a:r>
            <a:r>
              <a:rPr lang="en-US" altLang="zh-TW" smtClean="0">
                <a:latin typeface="Arial" charset="0"/>
              </a:rPr>
              <a:t>”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The congestion window size increases </a:t>
            </a:r>
            <a:r>
              <a:rPr lang="en-US" altLang="zh-TW" i="1" smtClean="0">
                <a:solidFill>
                  <a:srgbClr val="FF3300"/>
                </a:solidFill>
              </a:rPr>
              <a:t>exponentially</a:t>
            </a:r>
          </a:p>
          <a:p>
            <a:pPr lvl="1" eaLnBrk="1" hangingPunct="1"/>
            <a:r>
              <a:rPr lang="en-US" altLang="zh-TW" smtClean="0"/>
              <a:t>Start			=&gt; cwnd = 1 = 2^0</a:t>
            </a:r>
          </a:p>
          <a:p>
            <a:pPr lvl="1" eaLnBrk="1" hangingPunct="1"/>
            <a:r>
              <a:rPr lang="en-US" altLang="zh-TW" smtClean="0"/>
              <a:t>After 1 RTT		=&gt; cwnd = 2 = 2^1</a:t>
            </a:r>
          </a:p>
          <a:p>
            <a:pPr lvl="1" eaLnBrk="1" hangingPunct="1"/>
            <a:r>
              <a:rPr lang="en-US" altLang="zh-TW" smtClean="0"/>
              <a:t>After 2 RTT		=&gt; cwnd = 4 = 2^2</a:t>
            </a:r>
          </a:p>
          <a:p>
            <a:pPr lvl="1" eaLnBrk="1" hangingPunct="1"/>
            <a:r>
              <a:rPr lang="en-US" altLang="zh-TW" smtClean="0"/>
              <a:t>After 3 RTT		=&gt; cwnd = 8 = 2^3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3"/>
          <p:cNvSpPr txBox="1">
            <a:spLocks noChangeArrowheads="1"/>
          </p:cNvSpPr>
          <p:nvPr/>
        </p:nvSpPr>
        <p:spPr bwMode="auto">
          <a:xfrm>
            <a:off x="377825" y="833438"/>
            <a:ext cx="8528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200" b="1">
                <a:solidFill>
                  <a:schemeClr val="bg2"/>
                </a:solidFill>
              </a:rPr>
              <a:t>Slow Start: Exponential Increase</a:t>
            </a:r>
            <a:endParaRPr lang="en-US" altLang="en-US" sz="3200" b="1">
              <a:solidFill>
                <a:schemeClr val="bg2"/>
              </a:solidFill>
            </a:endParaRPr>
          </a:p>
        </p:txBody>
      </p:sp>
      <p:sp>
        <p:nvSpPr>
          <p:cNvPr id="162819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62820" name="Group 8"/>
          <p:cNvGrpSpPr>
            <a:grpSpLocks/>
          </p:cNvGrpSpPr>
          <p:nvPr/>
        </p:nvGrpSpPr>
        <p:grpSpPr bwMode="auto">
          <a:xfrm>
            <a:off x="881063" y="1938338"/>
            <a:ext cx="7351712" cy="4483100"/>
            <a:chOff x="620" y="639"/>
            <a:chExt cx="3657" cy="2966"/>
          </a:xfrm>
        </p:grpSpPr>
        <p:pic>
          <p:nvPicPr>
            <p:cNvPr id="162821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87" y="639"/>
              <a:ext cx="2090" cy="2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2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7" y="1286"/>
              <a:ext cx="1745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64" y="1654"/>
              <a:ext cx="1739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4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84" y="1154"/>
              <a:ext cx="59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5" name="Picture 1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32" y="1289"/>
              <a:ext cx="766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6" name="Picture 1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70" y="1894"/>
              <a:ext cx="1756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7" name="Picture 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358" y="2238"/>
              <a:ext cx="173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8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47" y="1973"/>
              <a:ext cx="1060" cy="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29" name="Picture 17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358" y="2581"/>
              <a:ext cx="1762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30" name="Picture 18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354" y="2926"/>
              <a:ext cx="1739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2831" name="Picture 19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20" y="2750"/>
              <a:ext cx="1699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Slow Start: Exponential Increase (Cont.)</a:t>
            </a:r>
            <a:endParaRPr lang="zh-TW" altLang="en-US" sz="4000" smtClean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smtClean="0"/>
              <a:t>However, slow start is slower in the case of delayed acknowledgments</a:t>
            </a:r>
          </a:p>
          <a:p>
            <a:endParaRPr lang="en-US" altLang="zh-TW" sz="2800" smtClean="0"/>
          </a:p>
          <a:p>
            <a:r>
              <a:rPr lang="en-US" altLang="zh-TW" sz="2800" smtClean="0"/>
              <a:t>Remember, for each ACK, the cwnd is increased by 1 MSS</a:t>
            </a:r>
          </a:p>
          <a:p>
            <a:endParaRPr lang="en-US" altLang="zh-TW" sz="2800" smtClean="0"/>
          </a:p>
          <a:p>
            <a:r>
              <a:rPr lang="en-US" altLang="zh-TW" sz="2800" smtClean="0"/>
              <a:t>Thus, if two segments are acknowledged accummlatively</a:t>
            </a:r>
          </a:p>
          <a:p>
            <a:pPr lvl="1"/>
            <a:r>
              <a:rPr lang="en-US" altLang="zh-TW" sz="2400" smtClean="0"/>
              <a:t>cwnd is increased by one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Congestion Avoidance: Additive Increase</a:t>
            </a:r>
            <a:endParaRPr lang="zh-TW" altLang="en-US" sz="4000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Started after the congestion window size reaches the </a:t>
            </a:r>
            <a:r>
              <a:rPr lang="en-US" altLang="zh-TW" i="1" smtClean="0">
                <a:solidFill>
                  <a:srgbClr val="FF3300"/>
                </a:solidFill>
              </a:rPr>
              <a:t>ssthresh threshold</a:t>
            </a:r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When the </a:t>
            </a:r>
            <a:r>
              <a:rPr lang="en-US" altLang="zh-TW" i="1" smtClean="0"/>
              <a:t>whole window of segments</a:t>
            </a:r>
            <a:r>
              <a:rPr lang="en-US" altLang="zh-TW" smtClean="0"/>
              <a:t> is acknowledged</a:t>
            </a:r>
          </a:p>
          <a:p>
            <a:pPr lvl="1" eaLnBrk="1" hangingPunct="1"/>
            <a:r>
              <a:rPr lang="en-US" altLang="zh-TW" smtClean="0"/>
              <a:t>The size of congestion window is increased </a:t>
            </a:r>
            <a:r>
              <a:rPr lang="en-US" altLang="zh-TW" i="1" smtClean="0">
                <a:solidFill>
                  <a:srgbClr val="FF3300"/>
                </a:solidFill>
              </a:rPr>
              <a:t>one</a:t>
            </a:r>
          </a:p>
          <a:p>
            <a:pPr lvl="1" eaLnBrk="1" hangingPunct="1"/>
            <a:r>
              <a:rPr lang="en-US" altLang="zh-TW" i="1" smtClean="0">
                <a:solidFill>
                  <a:srgbClr val="FF3300"/>
                </a:solidFill>
              </a:rPr>
              <a:t>Note, the whole window size is usually larger than one in congestion avoidance</a:t>
            </a:r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12-14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77825" y="654050"/>
            <a:ext cx="8528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3200" b="1">
                <a:solidFill>
                  <a:schemeClr val="bg2"/>
                </a:solidFill>
              </a:rPr>
              <a:t>Congestion Avoidance, Additive Increase</a:t>
            </a:r>
            <a:endParaRPr lang="en-US" altLang="en-US" sz="3200" b="1">
              <a:solidFill>
                <a:schemeClr val="bg2"/>
              </a:solidFill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8125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1414463"/>
            <a:ext cx="8604250" cy="509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Connection-Oriented Service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TCP is a connection-oriented protocol</a:t>
            </a:r>
          </a:p>
          <a:p>
            <a:pPr lvl="1" eaLnBrk="1" hangingPunct="1"/>
            <a:r>
              <a:rPr lang="en-US" altLang="zh-TW" dirty="0" smtClean="0"/>
              <a:t>However, the connection is virtual, not a physical connection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Each TCP segment may use a different path to reach the destination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48663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Congestion Avoidance: Additive Increase (Cont.)</a:t>
            </a:r>
            <a:endParaRPr lang="zh-TW" altLang="en-US" sz="4000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the above figure</a:t>
            </a:r>
          </a:p>
          <a:p>
            <a:pPr lvl="1" eaLnBrk="1" hangingPunct="1"/>
            <a:r>
              <a:rPr lang="en-US" altLang="zh-TW" smtClean="0"/>
              <a:t>Start			=&gt; cwnd = </a:t>
            </a:r>
            <a:r>
              <a:rPr lang="en-US" altLang="zh-TW" i="1" smtClean="0"/>
              <a:t>i</a:t>
            </a:r>
          </a:p>
          <a:p>
            <a:pPr lvl="1" eaLnBrk="1" hangingPunct="1"/>
            <a:r>
              <a:rPr lang="en-US" altLang="zh-TW" smtClean="0"/>
              <a:t>After 1 RTT		=&gt; cwnd = </a:t>
            </a:r>
            <a:r>
              <a:rPr lang="en-US" altLang="zh-TW" i="1" smtClean="0"/>
              <a:t>i</a:t>
            </a:r>
            <a:r>
              <a:rPr lang="en-US" altLang="zh-TW" smtClean="0"/>
              <a:t> + 1 = 2</a:t>
            </a:r>
          </a:p>
          <a:p>
            <a:pPr lvl="1" eaLnBrk="1" hangingPunct="1"/>
            <a:r>
              <a:rPr lang="en-US" altLang="zh-TW" smtClean="0"/>
              <a:t>After 2 RTT		=&gt; cwnd = </a:t>
            </a:r>
            <a:r>
              <a:rPr lang="en-US" altLang="zh-TW" i="1" smtClean="0"/>
              <a:t>i</a:t>
            </a:r>
            <a:r>
              <a:rPr lang="en-US" altLang="zh-TW" smtClean="0"/>
              <a:t> + 1 = 3</a:t>
            </a:r>
          </a:p>
          <a:p>
            <a:pPr lvl="1" eaLnBrk="1" hangingPunct="1"/>
            <a:r>
              <a:rPr lang="en-US" altLang="zh-TW" smtClean="0"/>
              <a:t>After 3 RTT		=&gt; cwnd = </a:t>
            </a:r>
            <a:r>
              <a:rPr lang="en-US" altLang="zh-TW" i="1" smtClean="0"/>
              <a:t>i</a:t>
            </a:r>
            <a:r>
              <a:rPr lang="en-US" altLang="zh-TW" smtClean="0"/>
              <a:t> + 1 = 4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331785" name="Line 9"/>
          <p:cNvSpPr>
            <a:spLocks noChangeShapeType="1"/>
          </p:cNvSpPr>
          <p:nvPr/>
        </p:nvSpPr>
        <p:spPr bwMode="auto">
          <a:xfrm>
            <a:off x="609600" y="26241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1786" name="Line 10"/>
          <p:cNvSpPr>
            <a:spLocks noChangeShapeType="1"/>
          </p:cNvSpPr>
          <p:nvPr/>
        </p:nvSpPr>
        <p:spPr bwMode="auto">
          <a:xfrm>
            <a:off x="609600" y="48768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647700" y="2716213"/>
            <a:ext cx="8077200" cy="2041525"/>
          </a:xfrm>
          <a:prstGeom prst="rect">
            <a:avLst/>
          </a:prstGeom>
          <a:solidFill>
            <a:srgbClr val="3333CC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In the congestion avoidance algorithm the size of the congestion window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increases additively until </a:t>
            </a:r>
          </a:p>
          <a:p>
            <a:pPr algn="ctr" eaLnBrk="0" hangingPunct="0"/>
            <a:r>
              <a:rPr kumimoji="0" lang="en-US" altLang="zh-TW" sz="3200" b="1" i="1">
                <a:solidFill>
                  <a:schemeClr val="bg1"/>
                </a:solidFill>
                <a:latin typeface="Arial" charset="0"/>
              </a:rPr>
              <a:t>congestion is detected.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981200"/>
            <a:ext cx="1143000" cy="566738"/>
            <a:chOff x="1200" y="1248"/>
            <a:chExt cx="720" cy="357"/>
          </a:xfrm>
        </p:grpSpPr>
        <p:pic>
          <p:nvPicPr>
            <p:cNvPr id="16794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795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zh-TW" sz="2800" b="1" i="1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5" grpId="0" animBg="1"/>
      <p:bldP spid="331786" grpId="0" animBg="1"/>
      <p:bldP spid="331787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Congestion Detection: Multiplicative Decrease</a:t>
            </a:r>
            <a:endParaRPr lang="zh-TW" altLang="en-US" sz="4000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If congestion occurs, the congestion window size must be decreased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How to detect a congestion?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FF3300"/>
                </a:solidFill>
              </a:rPr>
              <a:t>The need to retransmit 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FF3300"/>
                </a:solidFill>
              </a:rPr>
              <a:t>Assume by TCP that a packet is dropped by a router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When to retransmit a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FF3300"/>
                </a:solidFill>
              </a:rPr>
              <a:t>When an RTO timer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>
                <a:solidFill>
                  <a:srgbClr val="FF3300"/>
                </a:solidFill>
              </a:rPr>
              <a:t>When three duplicate ACKs are received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Congestion Detection: Multiplicative Decrease (Cont.)</a:t>
            </a:r>
            <a:endParaRPr lang="zh-TW" altLang="en-US" sz="4000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smtClean="0"/>
              <a:t>In both cases, the size of the threshold is </a:t>
            </a:r>
            <a:r>
              <a:rPr lang="en-US" altLang="zh-TW" sz="2800" b="1" i="1" smtClean="0">
                <a:solidFill>
                  <a:srgbClr val="FF3300"/>
                </a:solidFill>
              </a:rPr>
              <a:t>half  of the current congestion window size</a:t>
            </a:r>
          </a:p>
          <a:p>
            <a:pPr marL="1004888" lvl="1" indent="-533400" eaLnBrk="1" hangingPunct="1">
              <a:lnSpc>
                <a:spcPct val="90000"/>
              </a:lnSpc>
            </a:pPr>
            <a:r>
              <a:rPr lang="en-US" altLang="zh-TW" sz="2400" b="1" i="1" smtClean="0"/>
              <a:t>multiplicative decrease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smtClean="0"/>
              <a:t>However, different actions are taken</a:t>
            </a:r>
          </a:p>
          <a:p>
            <a:pPr marL="1004888" lvl="1" indent="-5334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altLang="zh-TW" sz="2400" smtClean="0"/>
              <a:t>If a time-out occurs: a strongly possibility of congestion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i="1" smtClean="0"/>
              <a:t>The threshold should be set to half of the current congestion window size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i="1" smtClean="0">
                <a:solidFill>
                  <a:srgbClr val="FF3300"/>
                </a:solidFill>
              </a:rPr>
              <a:t>Multiplicative decrease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i="1" smtClean="0"/>
              <a:t>The congestion window size should start from one again, i.e., cwnd =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i="1" smtClean="0"/>
              <a:t>The sender return to the slow start phase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Congestion Detection: Multiplicative Decrease (Cont.)</a:t>
            </a:r>
            <a:endParaRPr lang="zh-TW" altLang="en-US" sz="4000" smtClean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TW" smtClean="0"/>
              <a:t>2. If three duplicated ACKs are received: a weaker possibility of congestion</a:t>
            </a:r>
          </a:p>
          <a:p>
            <a:pPr lvl="1" eaLnBrk="1" hangingPunct="1"/>
            <a:r>
              <a:rPr lang="en-US" altLang="zh-TW" smtClean="0"/>
              <a:t>Invoke </a:t>
            </a:r>
            <a:r>
              <a:rPr lang="en-US" altLang="zh-TW" b="1" i="1" smtClean="0">
                <a:solidFill>
                  <a:srgbClr val="FF3300"/>
                </a:solidFill>
              </a:rPr>
              <a:t>fast retransmission and fast recovery</a:t>
            </a:r>
          </a:p>
          <a:p>
            <a:pPr lvl="2" eaLnBrk="1" hangingPunct="1"/>
            <a:r>
              <a:rPr lang="en-US" altLang="zh-TW" i="1" smtClean="0"/>
              <a:t>The threshold should be set to half of the current congestion window size</a:t>
            </a:r>
          </a:p>
          <a:p>
            <a:pPr lvl="3" eaLnBrk="1" hangingPunct="1"/>
            <a:r>
              <a:rPr lang="en-US" altLang="zh-TW" i="1" smtClean="0">
                <a:solidFill>
                  <a:srgbClr val="FF3300"/>
                </a:solidFill>
              </a:rPr>
              <a:t>Multiplicative decrease</a:t>
            </a:r>
          </a:p>
          <a:p>
            <a:pPr lvl="2" eaLnBrk="1" hangingPunct="1"/>
            <a:r>
              <a:rPr lang="en-US" altLang="zh-TW" i="1" smtClean="0"/>
              <a:t>The congestion window size = threshold again, i.e., cwnd = ssthresh</a:t>
            </a:r>
          </a:p>
          <a:p>
            <a:pPr lvl="2" eaLnBrk="1" hangingPunct="1"/>
            <a:r>
              <a:rPr lang="en-US" altLang="zh-TW" i="1" smtClean="0"/>
              <a:t>The sender starts the congestion avoidance phase</a:t>
            </a:r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12-17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2009775" y="646113"/>
            <a:ext cx="6018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TCP Congestion Policy Summary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172036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7203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013" y="1473200"/>
            <a:ext cx="8361362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12-17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2803525" y="665163"/>
            <a:ext cx="3762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Congestion Example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17306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7306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528763"/>
            <a:ext cx="84836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1525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167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75111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175112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175113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5107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422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12.9   TCP TIMERS</a:t>
            </a:r>
          </a:p>
        </p:txBody>
      </p:sp>
      <p:sp>
        <p:nvSpPr>
          <p:cNvPr id="1047559" name="Rectangle 7"/>
          <p:cNvSpPr>
            <a:spLocks noChangeArrowheads="1"/>
          </p:cNvSpPr>
          <p:nvPr/>
        </p:nvSpPr>
        <p:spPr bwMode="auto">
          <a:xfrm>
            <a:off x="533400" y="19431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To perform its operation smoothly, most TCP implementations use at least four timers. </a:t>
            </a:r>
          </a:p>
        </p:txBody>
      </p:sp>
      <p:sp>
        <p:nvSpPr>
          <p:cNvPr id="1047560" name="Rectangle 8"/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1047561" name="Rectangle 9"/>
          <p:cNvSpPr>
            <a:spLocks noChangeArrowheads="1"/>
          </p:cNvSpPr>
          <p:nvPr/>
        </p:nvSpPr>
        <p:spPr bwMode="auto">
          <a:xfrm>
            <a:off x="685800" y="4403725"/>
            <a:ext cx="7315200" cy="13112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da-DK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Retransmission Timer</a:t>
            </a:r>
          </a:p>
          <a:p>
            <a:pPr eaLnBrk="0" hangingPunct="0">
              <a:defRPr/>
            </a:pPr>
            <a:r>
              <a:rPr kumimoji="0" lang="da-DK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Persistence Timer</a:t>
            </a:r>
          </a:p>
          <a:p>
            <a:pPr eaLnBrk="0" hangingPunct="0">
              <a:defRPr/>
            </a:pPr>
            <a:r>
              <a:rPr kumimoji="0" lang="da-DK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Keepalive Timer</a:t>
            </a:r>
          </a:p>
          <a:p>
            <a:pPr eaLnBrk="0" hangingPunct="0">
              <a:defRPr/>
            </a:pPr>
            <a:r>
              <a:rPr kumimoji="0" lang="da-DK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TIME-WAIT Timer</a:t>
            </a:r>
            <a:endParaRPr kumimoji="0" lang="en-US" altLang="zh-TW" sz="2000" b="1" i="1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12-16</a:t>
            </a:r>
          </a:p>
        </p:txBody>
      </p:sp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243263" y="849313"/>
            <a:ext cx="23415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TCP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T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imers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7613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68575"/>
            <a:ext cx="8135938" cy="190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Reliable Service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uses an </a:t>
            </a:r>
            <a:r>
              <a:rPr lang="en-US" altLang="zh-TW" i="1" smtClean="0">
                <a:solidFill>
                  <a:srgbClr val="FF3300"/>
                </a:solidFill>
              </a:rPr>
              <a:t>acknowledge mechanism</a:t>
            </a:r>
            <a:r>
              <a:rPr lang="en-US" altLang="zh-TW" smtClean="0"/>
              <a:t> to check the safe and sound arrival of data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Retransmission Timer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TCP sends a segment, it creates a </a:t>
            </a:r>
            <a:r>
              <a:rPr lang="en-US" altLang="zh-TW" i="1" smtClean="0">
                <a:solidFill>
                  <a:srgbClr val="FF3300"/>
                </a:solidFill>
              </a:rPr>
              <a:t>retransmission timer</a:t>
            </a:r>
            <a:r>
              <a:rPr lang="en-US" altLang="zh-TW" smtClean="0"/>
              <a:t> to that segment</a:t>
            </a:r>
          </a:p>
          <a:p>
            <a:pPr lvl="1" eaLnBrk="1" hangingPunct="1"/>
            <a:r>
              <a:rPr lang="en-US" altLang="zh-TW" smtClean="0"/>
              <a:t>If an acknowledgment is received before the timer goes off</a:t>
            </a:r>
          </a:p>
          <a:p>
            <a:pPr lvl="2" eaLnBrk="1" hangingPunct="1"/>
            <a:r>
              <a:rPr lang="en-US" altLang="zh-TW" smtClean="0"/>
              <a:t>The timer is destroyed</a:t>
            </a:r>
          </a:p>
          <a:p>
            <a:pPr lvl="1" eaLnBrk="1" hangingPunct="1"/>
            <a:r>
              <a:rPr lang="en-US" altLang="zh-TW" smtClean="0"/>
              <a:t>If timer goes off before an acknowledgment arrives</a:t>
            </a:r>
          </a:p>
          <a:p>
            <a:pPr lvl="2" eaLnBrk="1" hangingPunct="1"/>
            <a:r>
              <a:rPr lang="en-US" altLang="zh-TW" smtClean="0"/>
              <a:t>The segment is retransmitted and the timer is reset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Calculation of Retransmission Timer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TCP cannot use the same retransmission timer for all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Each connection has different length and network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Furthermore, TCP cannot use the same retransmission timer for one single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network behavior is dynamic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Thus, TCP uses the </a:t>
            </a:r>
            <a:r>
              <a:rPr lang="en-US" altLang="zh-TW" sz="2800" i="1" smtClean="0">
                <a:solidFill>
                  <a:srgbClr val="FF3300"/>
                </a:solidFill>
              </a:rPr>
              <a:t>dynamic</a:t>
            </a:r>
            <a:r>
              <a:rPr lang="en-US" altLang="zh-TW" sz="2800" smtClean="0"/>
              <a:t> retransmission timer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Different for each connection and may be changed during the same connection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Calculation of Retransmission Time (Cont.)</a:t>
            </a:r>
            <a:endParaRPr lang="zh-TW" altLang="en-US" sz="400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Retransmission time-out (RTO) is calculated based on RTT</a:t>
            </a:r>
          </a:p>
          <a:p>
            <a:pPr eaLnBrk="1" hangingPunct="1"/>
            <a:r>
              <a:rPr lang="en-US" altLang="zh-TW" smtClean="0"/>
              <a:t>But, how to calculate RTT?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Calculation of RTT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Measured RTT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Smoothed RTT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RTT Deviation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Measured RTT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Measured RTT: </a:t>
            </a:r>
            <a:r>
              <a:rPr kumimoji="0" lang="en-US" altLang="zh-TW" b="1" i="1" smtClean="0"/>
              <a:t>RTT</a:t>
            </a:r>
            <a:r>
              <a:rPr kumimoji="0" lang="en-US" altLang="zh-TW" b="1" i="1" baseline="-25000" smtClean="0"/>
              <a:t>M</a:t>
            </a:r>
          </a:p>
          <a:p>
            <a:pPr lvl="1" eaLnBrk="1" hangingPunct="1"/>
            <a:r>
              <a:rPr lang="en-US" altLang="zh-TW" smtClean="0"/>
              <a:t>How long it takes to send a segment and receive an acknowledgment</a:t>
            </a:r>
          </a:p>
          <a:p>
            <a:pPr eaLnBrk="1" hangingPunct="1"/>
            <a:r>
              <a:rPr lang="en-US" altLang="zh-TW" smtClean="0"/>
              <a:t>Note, segments and their ACKs do not have a one-to-one relationship</a:t>
            </a:r>
          </a:p>
          <a:p>
            <a:pPr lvl="1" eaLnBrk="1" hangingPunct="1"/>
            <a:r>
              <a:rPr lang="en-US" altLang="zh-TW" smtClean="0"/>
              <a:t>Several segments may be acknowledged together</a:t>
            </a:r>
          </a:p>
          <a:p>
            <a:pPr eaLnBrk="1" hangingPunct="1"/>
            <a:r>
              <a:rPr lang="en-US" altLang="zh-TW" smtClean="0"/>
              <a:t>In TCP, </a:t>
            </a:r>
            <a:r>
              <a:rPr lang="en-US" altLang="zh-TW" i="1" smtClean="0">
                <a:solidFill>
                  <a:srgbClr val="FF3300"/>
                </a:solidFill>
              </a:rPr>
              <a:t>only one RTT measurement can be in process at any time</a:t>
            </a:r>
            <a:endParaRPr lang="zh-TW" altLang="en-US" i="1" smtClean="0">
              <a:solidFill>
                <a:srgbClr val="FF33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Smoothed RTT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measured RTT may fluctuation very highly</a:t>
            </a:r>
          </a:p>
          <a:p>
            <a:pPr lvl="1" eaLnBrk="1" hangingPunct="1"/>
            <a:r>
              <a:rPr lang="en-US" altLang="zh-TW" smtClean="0"/>
              <a:t>Cannot be used for RTO purpose</a:t>
            </a:r>
          </a:p>
          <a:p>
            <a:pPr eaLnBrk="1" hangingPunct="1"/>
            <a:r>
              <a:rPr lang="en-US" altLang="zh-TW" smtClean="0"/>
              <a:t>Smooth RTT: </a:t>
            </a:r>
            <a:r>
              <a:rPr lang="en-US" altLang="zh-TW" b="1" i="1" smtClean="0"/>
              <a:t>RTT</a:t>
            </a:r>
            <a:r>
              <a:rPr lang="en-US" altLang="zh-TW" b="1" i="1" baseline="-25000" smtClean="0"/>
              <a:t>S</a:t>
            </a:r>
          </a:p>
          <a:p>
            <a:pPr eaLnBrk="1" hangingPunct="1"/>
            <a:r>
              <a:rPr lang="en-US" altLang="zh-TW" b="1" smtClean="0"/>
              <a:t>RTT</a:t>
            </a:r>
            <a:r>
              <a:rPr lang="en-US" altLang="zh-TW" b="1" baseline="-25000" smtClean="0"/>
              <a:t>S</a:t>
            </a:r>
            <a:r>
              <a:rPr lang="en-US" altLang="zh-TW" smtClean="0"/>
              <a:t> = (1-</a:t>
            </a:r>
            <a:r>
              <a:rPr lang="en-US" altLang="zh-TW" i="1" smtClean="0"/>
              <a:t>a</a:t>
            </a:r>
            <a:r>
              <a:rPr lang="en-US" altLang="zh-TW" smtClean="0"/>
              <a:t>) </a:t>
            </a:r>
            <a:r>
              <a:rPr lang="en-US" altLang="zh-TW" b="1" smtClean="0"/>
              <a:t>RTT</a:t>
            </a:r>
            <a:r>
              <a:rPr lang="en-US" altLang="zh-TW" baseline="-25000" smtClean="0"/>
              <a:t>S</a:t>
            </a:r>
            <a:r>
              <a:rPr lang="en-US" altLang="zh-TW" smtClean="0"/>
              <a:t> + </a:t>
            </a:r>
            <a:r>
              <a:rPr lang="en-US" altLang="zh-TW" i="1" smtClean="0"/>
              <a:t>a </a:t>
            </a:r>
            <a:r>
              <a:rPr lang="en-US" altLang="zh-TW" smtClean="0"/>
              <a:t>x </a:t>
            </a:r>
            <a:r>
              <a:rPr lang="en-US" altLang="zh-TW" b="1" smtClean="0"/>
              <a:t>RTT</a:t>
            </a:r>
            <a:r>
              <a:rPr lang="en-US" altLang="zh-TW" b="1" baseline="-25000" smtClean="0"/>
              <a:t>M</a:t>
            </a:r>
            <a:endParaRPr lang="en-US" altLang="zh-TW" b="1" smtClean="0"/>
          </a:p>
          <a:p>
            <a:pPr lvl="1" eaLnBrk="1" hangingPunct="1"/>
            <a:r>
              <a:rPr lang="en-US" altLang="zh-TW" i="1" smtClean="0"/>
              <a:t>a</a:t>
            </a:r>
            <a:r>
              <a:rPr lang="en-US" altLang="zh-TW" smtClean="0"/>
              <a:t> is usually 1/8 percent</a:t>
            </a:r>
          </a:p>
          <a:p>
            <a:pPr lvl="1"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RTT Deviation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Most implementation also calculate the RTT deviation, called RTT</a:t>
            </a:r>
            <a:r>
              <a:rPr lang="en-US" altLang="zh-TW" baseline="-25000" smtClean="0"/>
              <a:t>D</a:t>
            </a: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Initially =&gt; No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After first measurement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smtClean="0"/>
              <a:t>RTT</a:t>
            </a:r>
            <a:r>
              <a:rPr lang="en-US" altLang="zh-TW" b="1" baseline="-25000" smtClean="0"/>
              <a:t>D</a:t>
            </a:r>
            <a:r>
              <a:rPr lang="en-US" altLang="zh-TW" smtClean="0"/>
              <a:t> = </a:t>
            </a:r>
            <a:r>
              <a:rPr lang="en-US" altLang="zh-TW" b="1" smtClean="0"/>
              <a:t>RTT</a:t>
            </a:r>
            <a:r>
              <a:rPr lang="en-US" altLang="zh-TW" b="1" baseline="-25000" smtClean="0"/>
              <a:t>M</a:t>
            </a:r>
            <a:r>
              <a:rPr lang="en-US" altLang="zh-TW" smtClean="0"/>
              <a:t>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After any other measurement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smtClean="0"/>
              <a:t>RTT</a:t>
            </a:r>
            <a:r>
              <a:rPr lang="en-US" altLang="zh-TW" b="1" baseline="-25000" smtClean="0"/>
              <a:t>D</a:t>
            </a:r>
            <a:r>
              <a:rPr lang="en-US" altLang="zh-TW" smtClean="0"/>
              <a:t>=(1-</a:t>
            </a:r>
            <a:r>
              <a:rPr lang="en-US" altLang="zh-TW" i="1" smtClean="0"/>
              <a:t>B</a:t>
            </a:r>
            <a:r>
              <a:rPr lang="en-US" altLang="zh-TW" smtClean="0"/>
              <a:t>)</a:t>
            </a:r>
            <a:r>
              <a:rPr lang="en-US" altLang="zh-TW" b="1" smtClean="0"/>
              <a:t>RTT</a:t>
            </a:r>
            <a:r>
              <a:rPr lang="en-US" altLang="zh-TW" b="1" baseline="-25000" smtClean="0"/>
              <a:t>D</a:t>
            </a:r>
            <a:r>
              <a:rPr lang="en-US" altLang="zh-TW" smtClean="0"/>
              <a:t>+</a:t>
            </a:r>
            <a:r>
              <a:rPr lang="en-US" altLang="zh-TW" i="1" smtClean="0"/>
              <a:t>B</a:t>
            </a:r>
            <a:r>
              <a:rPr lang="en-US" altLang="zh-TW" smtClean="0"/>
              <a:t>x |</a:t>
            </a:r>
            <a:r>
              <a:rPr lang="en-US" altLang="zh-TW" b="1" smtClean="0"/>
              <a:t>RTT</a:t>
            </a:r>
            <a:r>
              <a:rPr lang="en-US" altLang="zh-TW" b="1" baseline="-25000" smtClean="0"/>
              <a:t>S</a:t>
            </a:r>
            <a:r>
              <a:rPr lang="en-US" altLang="zh-TW" smtClean="0"/>
              <a:t>-</a:t>
            </a:r>
            <a:r>
              <a:rPr lang="en-US" altLang="zh-TW" b="1" smtClean="0"/>
              <a:t>RTT</a:t>
            </a:r>
            <a:r>
              <a:rPr lang="en-US" altLang="zh-TW" b="1" baseline="-25000" smtClean="0"/>
              <a:t>M</a:t>
            </a:r>
            <a:r>
              <a:rPr lang="en-US" altLang="zh-TW" smtClean="0"/>
              <a:t>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i="1" smtClean="0"/>
              <a:t>B</a:t>
            </a:r>
            <a:r>
              <a:rPr lang="en-US" altLang="zh-TW" smtClean="0"/>
              <a:t> is usually 1/4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Retransmission Timeout (RTO)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Original =&gt; Initial value</a:t>
            </a:r>
          </a:p>
          <a:p>
            <a:pPr eaLnBrk="1" hangingPunct="1"/>
            <a:r>
              <a:rPr lang="en-US" altLang="zh-TW" smtClean="0"/>
              <a:t>After any measurement</a:t>
            </a:r>
          </a:p>
          <a:p>
            <a:pPr lvl="1" eaLnBrk="1" hangingPunct="1"/>
            <a:r>
              <a:rPr lang="en-US" altLang="zh-TW" b="1" smtClean="0"/>
              <a:t>RTO</a:t>
            </a:r>
            <a:r>
              <a:rPr lang="en-US" altLang="zh-TW" smtClean="0"/>
              <a:t> = </a:t>
            </a:r>
            <a:r>
              <a:rPr lang="en-US" altLang="zh-TW" b="1" smtClean="0"/>
              <a:t>RTT</a:t>
            </a:r>
            <a:r>
              <a:rPr lang="en-US" altLang="zh-TW" b="1" baseline="-25000" smtClean="0"/>
              <a:t>S </a:t>
            </a:r>
            <a:r>
              <a:rPr lang="en-US" altLang="zh-TW" smtClean="0"/>
              <a:t>+ 4 x </a:t>
            </a:r>
            <a:r>
              <a:rPr lang="en-US" altLang="zh-TW" b="1" smtClean="0"/>
              <a:t>RTT</a:t>
            </a:r>
            <a:r>
              <a:rPr lang="en-US" altLang="zh-TW" b="1" baseline="-25000" smtClean="0"/>
              <a:t>D</a:t>
            </a:r>
            <a:endParaRPr lang="en-US" altLang="zh-TW" b="1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392113" y="1809750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TW" sz="2400" b="1" i="1"/>
              <a:t>Figure 12.38 shows part of a connection. The figure shows the connection establishment and part of the data transfer phases.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500063" y="1030288"/>
            <a:ext cx="2633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15.3</a:t>
            </a:r>
            <a:endParaRPr kumimoji="0" lang="en-US" altLang="en-US" sz="28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185348" name="Rectangle 5"/>
          <p:cNvSpPr>
            <a:spLocks noChangeArrowheads="1"/>
          </p:cNvSpPr>
          <p:nvPr/>
        </p:nvSpPr>
        <p:spPr bwMode="auto">
          <a:xfrm>
            <a:off x="381000" y="2805113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hlink"/>
                </a:solidFill>
              </a:rPr>
              <a:t>1.</a:t>
            </a:r>
            <a:r>
              <a:rPr kumimoji="0" lang="en-US" altLang="zh-TW" sz="2000" b="1" i="1"/>
              <a:t> When the SYN segment is sent, there is no value for RTT</a:t>
            </a:r>
            <a:r>
              <a:rPr kumimoji="0" lang="en-US" altLang="zh-TW" sz="2000" b="1" i="1" baseline="-25000"/>
              <a:t>M </a:t>
            </a:r>
            <a:r>
              <a:rPr kumimoji="0" lang="en-US" altLang="zh-TW" sz="2000" b="1" i="1"/>
              <a:t>, RTT</a:t>
            </a:r>
            <a:r>
              <a:rPr kumimoji="0" lang="en-US" altLang="zh-TW" sz="2000" b="1" i="1" baseline="-25000"/>
              <a:t>S </a:t>
            </a:r>
            <a:r>
              <a:rPr kumimoji="0" lang="en-US" altLang="zh-TW" sz="2000" b="1" i="1"/>
              <a:t>, or RTT</a:t>
            </a:r>
            <a:r>
              <a:rPr kumimoji="0" lang="en-US" altLang="zh-TW" sz="2000" b="1" i="1" baseline="-25000"/>
              <a:t>D </a:t>
            </a:r>
            <a:r>
              <a:rPr kumimoji="0" lang="en-US" altLang="zh-TW" sz="2000" b="1" i="1"/>
              <a:t>. The value of RTO is set to 6.00 seconds. </a:t>
            </a:r>
          </a:p>
        </p:txBody>
      </p:sp>
      <p:sp>
        <p:nvSpPr>
          <p:cNvPr id="185349" name="Rectangle 6"/>
          <p:cNvSpPr>
            <a:spLocks noChangeArrowheads="1"/>
          </p:cNvSpPr>
          <p:nvPr/>
        </p:nvSpPr>
        <p:spPr bwMode="auto">
          <a:xfrm>
            <a:off x="381000" y="3775075"/>
            <a:ext cx="8153400" cy="3968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TW" sz="2000" b="1" i="1"/>
              <a:t>RTO = 6</a:t>
            </a:r>
          </a:p>
        </p:txBody>
      </p:sp>
      <p:sp>
        <p:nvSpPr>
          <p:cNvPr id="185350" name="Rectangle 7"/>
          <p:cNvSpPr>
            <a:spLocks noChangeArrowheads="1"/>
          </p:cNvSpPr>
          <p:nvPr/>
        </p:nvSpPr>
        <p:spPr bwMode="auto">
          <a:xfrm>
            <a:off x="381000" y="4479925"/>
            <a:ext cx="815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hlink"/>
                </a:solidFill>
              </a:rPr>
              <a:t>2. </a:t>
            </a:r>
            <a:r>
              <a:rPr kumimoji="0" lang="en-US" altLang="zh-TW" sz="2000" b="1" i="1"/>
              <a:t>When the SYN+ACK segment arrives, RTT</a:t>
            </a:r>
            <a:r>
              <a:rPr kumimoji="0" lang="en-US" altLang="zh-TW" sz="2000" b="1" i="1" baseline="-25000"/>
              <a:t>M</a:t>
            </a:r>
            <a:r>
              <a:rPr kumimoji="0" lang="en-US" altLang="zh-TW" sz="2000" b="1" i="1"/>
              <a:t> is measured and is equal to 1.5 seconds. </a:t>
            </a:r>
          </a:p>
        </p:txBody>
      </p:sp>
      <p:sp>
        <p:nvSpPr>
          <p:cNvPr id="185351" name="Rectangle 8"/>
          <p:cNvSpPr>
            <a:spLocks noChangeArrowheads="1"/>
          </p:cNvSpPr>
          <p:nvPr/>
        </p:nvSpPr>
        <p:spPr bwMode="auto">
          <a:xfrm>
            <a:off x="469900" y="5314950"/>
            <a:ext cx="8153400" cy="7016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b="1" i="1"/>
              <a:t>RTT</a:t>
            </a:r>
            <a:r>
              <a:rPr kumimoji="0" lang="en-US" altLang="zh-TW" sz="2000" b="1" i="1" baseline="-25000"/>
              <a:t>M</a:t>
            </a:r>
            <a:r>
              <a:rPr kumimoji="0" lang="en-US" altLang="zh-TW" sz="2000" b="1" i="1"/>
              <a:t> = 1.5			RTT</a:t>
            </a:r>
            <a:r>
              <a:rPr kumimoji="0" lang="en-US" altLang="zh-TW" sz="2000" b="1" i="1" baseline="-25000"/>
              <a:t>S</a:t>
            </a:r>
            <a:r>
              <a:rPr kumimoji="0" lang="en-US" altLang="zh-TW" sz="2000" b="1" i="1"/>
              <a:t> = 1.5</a:t>
            </a:r>
            <a:br>
              <a:rPr kumimoji="0" lang="en-US" altLang="zh-TW" sz="2000" b="1" i="1"/>
            </a:br>
            <a:r>
              <a:rPr kumimoji="0" lang="en-US" altLang="zh-TW" sz="2000" b="1" i="1"/>
              <a:t>RTT</a:t>
            </a:r>
            <a:r>
              <a:rPr kumimoji="0" lang="en-US" altLang="zh-TW" sz="2000" b="1" i="1" baseline="-25000"/>
              <a:t>D</a:t>
            </a:r>
            <a:r>
              <a:rPr kumimoji="0" lang="en-US" altLang="zh-TW" sz="2000" b="1" i="1"/>
              <a:t> = 1.5 / 2 = 0.75		RTO = 1.5 + 4 . 0.75 = 4.5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178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577850" y="98425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15.3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en-US" sz="1400" b="1" i="1">
                <a:solidFill>
                  <a:schemeClr val="folHlink"/>
                </a:solidFill>
                <a:latin typeface="Algerian" pitchFamily="82" charset="0"/>
              </a:rPr>
              <a:t>(continued)</a:t>
            </a:r>
          </a:p>
        </p:txBody>
      </p:sp>
      <p:sp>
        <p:nvSpPr>
          <p:cNvPr id="186371" name="Rectangle 5"/>
          <p:cNvSpPr>
            <a:spLocks noChangeArrowheads="1"/>
          </p:cNvSpPr>
          <p:nvPr/>
        </p:nvSpPr>
        <p:spPr bwMode="auto">
          <a:xfrm>
            <a:off x="438150" y="1876425"/>
            <a:ext cx="8153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TW" sz="2400" b="1" i="1">
                <a:solidFill>
                  <a:schemeClr val="hlink"/>
                </a:solidFill>
              </a:rPr>
              <a:t>3.</a:t>
            </a:r>
            <a:r>
              <a:rPr kumimoji="0" lang="en-US" altLang="zh-TW" sz="2400" b="1" i="1"/>
              <a:t>When the first data segment is sent, a new RTT measurement starts. </a:t>
            </a:r>
            <a:r>
              <a:rPr kumimoji="0" lang="en-US" altLang="zh-TW" sz="2400" b="1" i="1">
                <a:solidFill>
                  <a:srgbClr val="FF3300"/>
                </a:solidFill>
              </a:rPr>
              <a:t>Note that the sender does not start an RTT measurement when it sends the ACK segment, because it does not consume a sequence number and there is no time-out</a:t>
            </a:r>
            <a:r>
              <a:rPr kumimoji="0" lang="en-US" altLang="zh-TW" sz="2400" b="1" i="1"/>
              <a:t>. </a:t>
            </a:r>
            <a:r>
              <a:rPr kumimoji="0" lang="en-US" altLang="zh-TW" sz="2400" b="1" i="1">
                <a:solidFill>
                  <a:srgbClr val="0000FF"/>
                </a:solidFill>
              </a:rPr>
              <a:t>No RTT measurement starts for the second data segment because a measurement is already in progress.</a:t>
            </a:r>
          </a:p>
        </p:txBody>
      </p:sp>
      <p:sp>
        <p:nvSpPr>
          <p:cNvPr id="186372" name="Rectangle 6"/>
          <p:cNvSpPr>
            <a:spLocks noChangeArrowheads="1"/>
          </p:cNvSpPr>
          <p:nvPr/>
        </p:nvSpPr>
        <p:spPr bwMode="auto">
          <a:xfrm>
            <a:off x="457200" y="4502150"/>
            <a:ext cx="8153400" cy="13112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b="1" i="1"/>
              <a:t>RTT</a:t>
            </a:r>
            <a:r>
              <a:rPr kumimoji="0" lang="en-US" altLang="zh-TW" sz="2000" b="1" i="1" baseline="-25000"/>
              <a:t>M</a:t>
            </a:r>
            <a:r>
              <a:rPr kumimoji="0" lang="en-US" altLang="zh-TW" sz="2000" b="1" i="1"/>
              <a:t> = 2.5			</a:t>
            </a:r>
            <a:br>
              <a:rPr kumimoji="0" lang="en-US" altLang="zh-TW" sz="2000" b="1" i="1"/>
            </a:br>
            <a:r>
              <a:rPr kumimoji="0" lang="en-US" altLang="zh-TW" sz="2000" b="1" i="1"/>
              <a:t>RTT</a:t>
            </a:r>
            <a:r>
              <a:rPr kumimoji="0" lang="en-US" altLang="zh-TW" sz="2000" b="1" i="1" baseline="-25000"/>
              <a:t>S</a:t>
            </a:r>
            <a:r>
              <a:rPr kumimoji="0" lang="en-US" altLang="zh-TW" sz="2000" b="1" i="1"/>
              <a:t> = 7/8 (1.5) + 1/8 (2.5) = 1.625</a:t>
            </a:r>
            <a:br>
              <a:rPr kumimoji="0" lang="en-US" altLang="zh-TW" sz="2000" b="1" i="1"/>
            </a:br>
            <a:r>
              <a:rPr kumimoji="0" lang="en-US" altLang="zh-TW" sz="2000" b="1" i="1"/>
              <a:t>RTT</a:t>
            </a:r>
            <a:r>
              <a:rPr kumimoji="0" lang="en-US" altLang="zh-TW" sz="2000" b="1" i="1" baseline="-25000"/>
              <a:t>D</a:t>
            </a:r>
            <a:r>
              <a:rPr kumimoji="0" lang="en-US" altLang="zh-TW" sz="2000" b="1" i="1"/>
              <a:t> = 3/4 (0.75) + 1/4  |1.625 − 2.5|  = 0.78		</a:t>
            </a:r>
            <a:br>
              <a:rPr kumimoji="0" lang="en-US" altLang="zh-TW" sz="2000" b="1" i="1"/>
            </a:br>
            <a:r>
              <a:rPr kumimoji="0" lang="en-US" altLang="zh-TW" sz="2000" b="1" i="1"/>
              <a:t>RTO = 1.625 + 4 (0.78) = 4.74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179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8163" cy="4868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TCP Features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TCP Package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909638"/>
            <a:ext cx="8475662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Karn</a:t>
            </a:r>
            <a:r>
              <a:rPr lang="en-US" altLang="zh-TW" smtClean="0">
                <a:latin typeface="Arial" charset="0"/>
              </a:rPr>
              <a:t>’</a:t>
            </a:r>
            <a:r>
              <a:rPr lang="en-US" altLang="zh-TW" smtClean="0"/>
              <a:t>s Algorithm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If a segment is not acknowledged during the retransmission timer period and it is retransmitted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When the sending TCP receives an ACK.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It does not know this acknowledgment is for the first one or for the retransmitted one?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Solution: </a:t>
            </a:r>
            <a:r>
              <a:rPr lang="en-US" altLang="zh-TW" b="1" i="1" smtClean="0"/>
              <a:t>Karn</a:t>
            </a:r>
            <a:r>
              <a:rPr lang="en-US" altLang="zh-TW" b="1" i="1" smtClean="0">
                <a:latin typeface="Arial" charset="0"/>
              </a:rPr>
              <a:t>’</a:t>
            </a:r>
            <a:r>
              <a:rPr lang="en-US" altLang="zh-TW" b="1" i="1" smtClean="0"/>
              <a:t>s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Do not consider the RTT of a retransmitted segment in the calculation of the new RTT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Exponential Backoff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the value of RTO if a retransmission occurs ?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b="1" i="1" smtClean="0"/>
              <a:t>Exponential backoff</a:t>
            </a:r>
            <a:r>
              <a:rPr lang="en-US" altLang="zh-TW" smtClean="0"/>
              <a:t> in TCP</a:t>
            </a:r>
          </a:p>
          <a:p>
            <a:pPr lvl="1" eaLnBrk="1" hangingPunct="1"/>
            <a:r>
              <a:rPr lang="en-US" altLang="zh-TW" smtClean="0"/>
              <a:t>RTO is double for each retransmission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800" smtClean="0"/>
              <a:t>Next Figure is a continuation of the previous example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800" smtClean="0"/>
              <a:t>There is retransmission and Karn</a:t>
            </a:r>
            <a:r>
              <a:rPr kumimoji="0" lang="en-US" altLang="zh-TW" sz="2800" smtClean="0">
                <a:latin typeface="Arial" charset="0"/>
              </a:rPr>
              <a:t>’</a:t>
            </a:r>
            <a:r>
              <a:rPr kumimoji="0" lang="en-US" altLang="zh-TW" sz="2800" smtClean="0"/>
              <a:t>s algorithm is applied.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800" smtClean="0"/>
              <a:t>The first segment in the figure is sent, but lost.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400" smtClean="0"/>
              <a:t>The RTO timer expires after 4.74 seconds.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400" smtClean="0"/>
              <a:t>The segment is retransmitted and the timer is set to 9.48, twice the previous value of RTO.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800" smtClean="0"/>
              <a:t>This time an ACK is received before the time-out.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400" smtClean="0"/>
              <a:t>Wait until we send a new segment and receive the ACK for it before recalculating the RTO (Karn</a:t>
            </a:r>
            <a:r>
              <a:rPr kumimoji="0" lang="en-US" altLang="zh-TW" sz="2400" smtClean="0">
                <a:latin typeface="Arial" charset="0"/>
              </a:rPr>
              <a:t>’</a:t>
            </a:r>
            <a:r>
              <a:rPr kumimoji="0" lang="en-US" altLang="zh-TW" sz="2400" smtClean="0"/>
              <a:t>s algorithm).</a:t>
            </a:r>
            <a:endParaRPr kumimoji="0" lang="zh-TW" altLang="en-US" sz="2400" smtClean="0"/>
          </a:p>
        </p:txBody>
      </p:sp>
      <p:sp>
        <p:nvSpPr>
          <p:cNvPr id="190467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15.4</a:t>
            </a:r>
            <a:endParaRPr kumimoji="0" lang="en-US" altLang="en-US" sz="14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8" y="1073150"/>
            <a:ext cx="854075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184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Persistence Timer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TCP needs another timer to deal with the </a:t>
            </a:r>
            <a:r>
              <a:rPr lang="en-US" altLang="zh-TW" sz="2800" i="1" smtClean="0">
                <a:solidFill>
                  <a:srgbClr val="FF3300"/>
                </a:solidFill>
              </a:rPr>
              <a:t>zero window-size advertisement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Receiving TCP announces a window size of zero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sending TCP stops transmitting segments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After a while, receiving TCP sends an acknowledgment announcing a non-zero window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However, this acknowledgment was lost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As a result, both sender and receiver continue to wait for each other forever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Persistence Timer (Cont.)</a:t>
            </a:r>
            <a:endParaRPr lang="zh-TW" altLang="en-US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543425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Solution: TCP uses a persistence timer for each connection</a:t>
            </a:r>
          </a:p>
          <a:p>
            <a:pPr eaLnBrk="1" hangingPunct="1"/>
            <a:r>
              <a:rPr lang="en-US" altLang="zh-TW" sz="2800" smtClean="0"/>
              <a:t>When the sending TCP receives an acknowledgment with a window size of zero</a:t>
            </a:r>
          </a:p>
          <a:p>
            <a:pPr lvl="1" eaLnBrk="1" hangingPunct="1"/>
            <a:r>
              <a:rPr lang="en-US" altLang="zh-TW" sz="2400" smtClean="0"/>
              <a:t>It starts a persistence timer</a:t>
            </a:r>
          </a:p>
          <a:p>
            <a:pPr eaLnBrk="1" hangingPunct="1"/>
            <a:r>
              <a:rPr lang="en-US" altLang="zh-TW" sz="2800" smtClean="0"/>
              <a:t>When the timer goes off</a:t>
            </a:r>
          </a:p>
          <a:p>
            <a:pPr lvl="1" eaLnBrk="1" hangingPunct="1"/>
            <a:r>
              <a:rPr lang="en-US" altLang="zh-TW" sz="2400" smtClean="0"/>
              <a:t>The sending TCP sends a special segment called a </a:t>
            </a:r>
            <a:r>
              <a:rPr lang="en-US" altLang="zh-TW" sz="2400" b="1" i="1" smtClean="0">
                <a:solidFill>
                  <a:srgbClr val="FF3300"/>
                </a:solidFill>
              </a:rPr>
              <a:t>probe</a:t>
            </a:r>
          </a:p>
          <a:p>
            <a:pPr lvl="2" eaLnBrk="1" hangingPunct="1"/>
            <a:r>
              <a:rPr lang="en-US" altLang="zh-TW" sz="2000" smtClean="0"/>
              <a:t>Contain only 1 byte of data and is never acknowledged</a:t>
            </a:r>
          </a:p>
          <a:p>
            <a:pPr lvl="2" eaLnBrk="1" hangingPunct="1"/>
            <a:r>
              <a:rPr lang="en-US" altLang="zh-TW" sz="2000" smtClean="0"/>
              <a:t>Alert the receiving TCP that the acknowledgment may be lost and should be resent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Persistence Timer (Cont.)</a:t>
            </a:r>
            <a:endParaRPr lang="zh-TW" altLang="en-US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Value of persistence timer is set to the value of the retransmission timer</a:t>
            </a:r>
          </a:p>
          <a:p>
            <a:pPr eaLnBrk="1" hangingPunct="1"/>
            <a:r>
              <a:rPr lang="en-US" altLang="zh-TW" sz="2800" smtClean="0"/>
              <a:t>However, if a response is not received from the receiver</a:t>
            </a:r>
          </a:p>
          <a:p>
            <a:pPr lvl="1" eaLnBrk="1" hangingPunct="1"/>
            <a:r>
              <a:rPr lang="en-US" altLang="zh-TW" sz="2400" smtClean="0"/>
              <a:t>Another probe segment is sent</a:t>
            </a:r>
          </a:p>
          <a:p>
            <a:pPr lvl="1" eaLnBrk="1" hangingPunct="1"/>
            <a:r>
              <a:rPr lang="en-US" altLang="zh-TW" sz="2400" smtClean="0"/>
              <a:t>The value of the persistence timer is double</a:t>
            </a:r>
          </a:p>
          <a:p>
            <a:pPr eaLnBrk="1" hangingPunct="1"/>
            <a:r>
              <a:rPr lang="en-US" altLang="zh-TW" sz="2800" smtClean="0"/>
              <a:t>Above process is repeated until the persistence timer reaches a threshold</a:t>
            </a:r>
          </a:p>
          <a:p>
            <a:pPr lvl="1" eaLnBrk="1" hangingPunct="1"/>
            <a:r>
              <a:rPr lang="en-US" altLang="zh-TW" sz="2400" smtClean="0"/>
              <a:t>Usually 60 seconds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Keepalive Timer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If a client has crashed</a:t>
            </a:r>
          </a:p>
          <a:p>
            <a:pPr lvl="1" eaLnBrk="1" hangingPunct="1"/>
            <a:r>
              <a:rPr lang="en-US" altLang="zh-TW" sz="2400" smtClean="0"/>
              <a:t>A TCP connection will be remain open forever</a:t>
            </a:r>
          </a:p>
          <a:p>
            <a:pPr eaLnBrk="1" hangingPunct="1"/>
            <a:r>
              <a:rPr lang="en-US" altLang="zh-TW" sz="2800" smtClean="0"/>
              <a:t>Solution: Keepalive timer</a:t>
            </a:r>
          </a:p>
          <a:p>
            <a:pPr lvl="1" eaLnBrk="1" hangingPunct="1"/>
            <a:r>
              <a:rPr lang="en-US" altLang="zh-TW" sz="2400" smtClean="0"/>
              <a:t>The time-out is usually 2 hours</a:t>
            </a:r>
          </a:p>
          <a:p>
            <a:pPr lvl="1" eaLnBrk="1" hangingPunct="1"/>
            <a:r>
              <a:rPr lang="en-US" altLang="zh-TW" sz="2400" smtClean="0"/>
              <a:t>If a server does not hear from the client after two hours</a:t>
            </a:r>
          </a:p>
          <a:p>
            <a:pPr lvl="2" eaLnBrk="1" hangingPunct="1"/>
            <a:r>
              <a:rPr lang="en-US" altLang="zh-TW" sz="2000" smtClean="0"/>
              <a:t>Send a probe segment</a:t>
            </a:r>
          </a:p>
          <a:p>
            <a:pPr lvl="1" eaLnBrk="1" hangingPunct="1"/>
            <a:r>
              <a:rPr lang="en-US" altLang="zh-TW" sz="2400" smtClean="0"/>
              <a:t>If there is no response after 10 probes, each of which is 75 seconds apart</a:t>
            </a:r>
          </a:p>
          <a:p>
            <a:pPr lvl="2" eaLnBrk="1" hangingPunct="1"/>
            <a:r>
              <a:rPr lang="en-US" altLang="zh-TW" sz="2000" smtClean="0"/>
              <a:t>It assumes that client is down and terminates the connection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Time-Waited Timer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Used during connection termination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Mentioned later but ignore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189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21511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21512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228600" y="442913"/>
            <a:ext cx="4959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12.2   TCP FEATURES</a:t>
            </a:r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533400" y="25273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To provide the services mentioned in the previous section, TCP has several features that are briefly summarized in this section. </a:t>
            </a:r>
          </a:p>
        </p:txBody>
      </p:sp>
      <p:sp>
        <p:nvSpPr>
          <p:cNvPr id="865288" name="Rectangle 8"/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865289" name="Rectangle 9"/>
          <p:cNvSpPr>
            <a:spLocks noChangeArrowheads="1"/>
          </p:cNvSpPr>
          <p:nvPr/>
        </p:nvSpPr>
        <p:spPr bwMode="auto">
          <a:xfrm>
            <a:off x="685800" y="4403725"/>
            <a:ext cx="7315200" cy="13112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Numbering System 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Flow Control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Error Control</a:t>
            </a:r>
            <a:b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</a:b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Congestion Control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1525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TCP Package (Skip!)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190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12-19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2868613" y="503238"/>
            <a:ext cx="3997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TCP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S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egment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ormat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98661" name="Group 5"/>
          <p:cNvGrpSpPr>
            <a:grpSpLocks/>
          </p:cNvGrpSpPr>
          <p:nvPr/>
        </p:nvGrpSpPr>
        <p:grpSpPr bwMode="auto">
          <a:xfrm>
            <a:off x="350838" y="1371600"/>
            <a:ext cx="8458200" cy="5311775"/>
            <a:chOff x="315" y="576"/>
            <a:chExt cx="5061" cy="3216"/>
          </a:xfrm>
        </p:grpSpPr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4992" cy="26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9866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5" y="576"/>
              <a:ext cx="5061" cy="3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191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12-21</a:t>
            </a:r>
          </a:p>
        </p:txBody>
      </p:sp>
      <p:sp>
        <p:nvSpPr>
          <p:cNvPr id="199683" name="Text Box 4"/>
          <p:cNvSpPr txBox="1">
            <a:spLocks noChangeArrowheads="1"/>
          </p:cNvSpPr>
          <p:nvPr/>
        </p:nvSpPr>
        <p:spPr bwMode="auto">
          <a:xfrm>
            <a:off x="3522663" y="685800"/>
            <a:ext cx="15605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Options</a:t>
            </a:r>
          </a:p>
        </p:txBody>
      </p:sp>
      <p:sp>
        <p:nvSpPr>
          <p:cNvPr id="19968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150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98600"/>
            <a:ext cx="8372475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192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1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 Operation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Used to align the next option on a 32-bit boundary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193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12-23</a:t>
            </a:r>
          </a:p>
        </p:txBody>
      </p:sp>
      <p:sp>
        <p:nvSpPr>
          <p:cNvPr id="201731" name="Text Box 4"/>
          <p:cNvSpPr txBox="1">
            <a:spLocks noChangeArrowheads="1"/>
          </p:cNvSpPr>
          <p:nvPr/>
        </p:nvSpPr>
        <p:spPr bwMode="auto">
          <a:xfrm>
            <a:off x="2968625" y="792163"/>
            <a:ext cx="370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 i="1">
                <a:solidFill>
                  <a:schemeClr val="bg2"/>
                </a:solidFill>
                <a:latin typeface="Times" charset="0"/>
              </a:rPr>
              <a:t>No operation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O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ption</a:t>
            </a:r>
          </a:p>
        </p:txBody>
      </p:sp>
      <p:sp>
        <p:nvSpPr>
          <p:cNvPr id="20173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0173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5238"/>
            <a:ext cx="80533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194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 of Option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Used for padding at the end of the option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Can only be used as the </a:t>
            </a:r>
            <a:r>
              <a:rPr lang="en-US" altLang="zh-TW" sz="2400" i="1" smtClean="0"/>
              <a:t>last 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smtClean="0"/>
              <a:t>Can be used only once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Only one end of option can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more than 1 byte is needed to align the option field, use some </a:t>
            </a:r>
            <a:r>
              <a:rPr lang="en-US" altLang="zh-TW" sz="2400" i="1" smtClean="0"/>
              <a:t>no-operation option</a:t>
            </a:r>
            <a:r>
              <a:rPr lang="en-US" altLang="zh-TW" sz="2400" smtClean="0"/>
              <a:t> followed by an </a:t>
            </a:r>
            <a:r>
              <a:rPr lang="en-US" altLang="zh-TW" sz="2400" i="1" smtClean="0"/>
              <a:t>end of option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Two pieces of information to the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No more options in the header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Data from the application program starts at the beginning of the next 32-bit word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195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12-22</a:t>
            </a:r>
          </a:p>
        </p:txBody>
      </p:sp>
      <p:sp>
        <p:nvSpPr>
          <p:cNvPr id="203779" name="Text Box 4"/>
          <p:cNvSpPr txBox="1">
            <a:spLocks noChangeArrowheads="1"/>
          </p:cNvSpPr>
          <p:nvPr/>
        </p:nvSpPr>
        <p:spPr bwMode="auto">
          <a:xfrm>
            <a:off x="2843213" y="895350"/>
            <a:ext cx="38052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 i="1">
                <a:solidFill>
                  <a:schemeClr val="bg2"/>
                </a:solidFill>
                <a:latin typeface="Times" charset="0"/>
              </a:rPr>
              <a:t>End of option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O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ption</a:t>
            </a:r>
          </a:p>
        </p:txBody>
      </p:sp>
      <p:sp>
        <p:nvSpPr>
          <p:cNvPr id="20378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0378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13" y="2957513"/>
            <a:ext cx="8740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196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Maximum Segment Size (MSS)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Define the size of the biggest chunk of data that can be received by the destination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Notably, it actually defines the maximum size of data, not the maximum size of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Determined during the connection establishment phase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Once determined, it does not change during the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neither party defines the size, the default is chosen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Default value is 536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197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12-24</a:t>
            </a:r>
          </a:p>
        </p:txBody>
      </p:sp>
      <p:sp>
        <p:nvSpPr>
          <p:cNvPr id="205827" name="Text Box 4"/>
          <p:cNvSpPr txBox="1">
            <a:spLocks noChangeArrowheads="1"/>
          </p:cNvSpPr>
          <p:nvPr/>
        </p:nvSpPr>
        <p:spPr bwMode="auto">
          <a:xfrm>
            <a:off x="1752600" y="685800"/>
            <a:ext cx="5434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 i="1">
                <a:solidFill>
                  <a:schemeClr val="bg2"/>
                </a:solidFill>
                <a:latin typeface="Times" charset="0"/>
              </a:rPr>
              <a:t>Maximum segment size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O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ption</a:t>
            </a:r>
          </a:p>
        </p:txBody>
      </p:sp>
      <p:sp>
        <p:nvSpPr>
          <p:cNvPr id="20582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0582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688" y="3068638"/>
            <a:ext cx="8418512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198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 Scale Factor</a:t>
            </a:r>
            <a:endParaRPr lang="zh-TW" altLang="en-US" smtClean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</a:t>
            </a:r>
            <a:r>
              <a:rPr lang="en-US" altLang="zh-TW" sz="2800" i="1" smtClean="0"/>
              <a:t>window size</a:t>
            </a:r>
            <a:r>
              <a:rPr lang="en-US" altLang="zh-TW" sz="2800" smtClean="0"/>
              <a:t> field in the header defines the size of the sliding window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size of the windows: 0 ~ 65535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However, it may not be sufficient in some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To increase the window size, the </a:t>
            </a:r>
            <a:r>
              <a:rPr lang="en-US" altLang="zh-TW" sz="2800" i="1" smtClean="0">
                <a:solidFill>
                  <a:srgbClr val="FF3300"/>
                </a:solidFill>
              </a:rPr>
              <a:t>window scale factor</a:t>
            </a:r>
            <a:r>
              <a:rPr lang="en-US" altLang="zh-TW" sz="2800" smtClean="0"/>
              <a:t> is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New window size = </a:t>
            </a:r>
            <a:r>
              <a:rPr lang="en-US" altLang="zh-TW" sz="2400" i="1" smtClean="0"/>
              <a:t>window size defined in the header</a:t>
            </a:r>
            <a:r>
              <a:rPr lang="en-US" altLang="zh-TW" sz="2400" smtClean="0"/>
              <a:t> x </a:t>
            </a:r>
            <a:r>
              <a:rPr lang="en-US" altLang="zh-TW" sz="2400" i="1" smtClean="0"/>
              <a:t>2</a:t>
            </a:r>
            <a:r>
              <a:rPr lang="en-US" altLang="zh-TW" sz="2400" i="1" baseline="30000" smtClean="0"/>
              <a:t>window scale factor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However, the window size cannot be greater than the maximum value for the sequence number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199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81925" cy="4737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Numbering Bytes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Although TCP use segments for transmission and reception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There is no field for a segment number in the segment header, i.e., TCP header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TCP uses </a:t>
            </a:r>
            <a:r>
              <a:rPr lang="en-US" altLang="zh-TW" sz="2800" i="1" smtClean="0">
                <a:solidFill>
                  <a:srgbClr val="FF3300"/>
                </a:solidFill>
              </a:rPr>
              <a:t>sequence number</a:t>
            </a:r>
            <a:r>
              <a:rPr lang="en-US" altLang="zh-TW" sz="2800" smtClean="0"/>
              <a:t> and </a:t>
            </a:r>
            <a:r>
              <a:rPr lang="en-US" altLang="zh-TW" sz="2800" i="1" smtClean="0">
                <a:solidFill>
                  <a:srgbClr val="FF3300"/>
                </a:solidFill>
              </a:rPr>
              <a:t>acknowledgement number</a:t>
            </a:r>
            <a:r>
              <a:rPr lang="en-US" altLang="zh-TW" sz="2800" smtClean="0"/>
              <a:t> to keep track of the segment being transmitted or received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Notably, these two fields refer to the </a:t>
            </a:r>
            <a:r>
              <a:rPr lang="en-US" altLang="zh-TW" sz="2400" i="1" smtClean="0">
                <a:solidFill>
                  <a:srgbClr val="FF3300"/>
                </a:solidFill>
              </a:rPr>
              <a:t>byte number</a:t>
            </a:r>
            <a:r>
              <a:rPr lang="en-US" altLang="zh-TW" sz="2400" smtClean="0"/>
              <a:t>, not the </a:t>
            </a:r>
            <a:r>
              <a:rPr lang="en-US" altLang="zh-TW" sz="2400" i="1" smtClean="0"/>
              <a:t>segment number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 Scale Factor (Cont.)</a:t>
            </a:r>
            <a:endParaRPr lang="zh-TW" altLang="en-US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 scale factor can be determined only during the connection setup phase</a:t>
            </a:r>
          </a:p>
          <a:p>
            <a:pPr eaLnBrk="1" hangingPunct="1"/>
            <a:r>
              <a:rPr lang="en-US" altLang="zh-TW" smtClean="0"/>
              <a:t>Thus, during data transfer, the size of the window may be changed</a:t>
            </a:r>
          </a:p>
          <a:p>
            <a:pPr lvl="1" eaLnBrk="1" hangingPunct="1"/>
            <a:r>
              <a:rPr lang="en-US" altLang="zh-TW" smtClean="0"/>
              <a:t>But it </a:t>
            </a:r>
            <a:r>
              <a:rPr lang="en-US" altLang="zh-TW" i="1" smtClean="0">
                <a:solidFill>
                  <a:srgbClr val="FF3300"/>
                </a:solidFill>
              </a:rPr>
              <a:t>must</a:t>
            </a:r>
            <a:r>
              <a:rPr lang="en-US" altLang="zh-TW" smtClean="0"/>
              <a:t> be multiplied by the same scale factor</a:t>
            </a:r>
          </a:p>
          <a:p>
            <a:pPr lvl="1" eaLnBrk="1" hangingPunct="1"/>
            <a:r>
              <a:rPr lang="en-US" altLang="zh-TW" smtClean="0"/>
              <a:t>Cannot be changed during the connection</a:t>
            </a:r>
          </a:p>
          <a:p>
            <a:pPr eaLnBrk="1" hangingPunct="1"/>
            <a:r>
              <a:rPr lang="en-US" altLang="zh-TW" smtClean="0"/>
              <a:t>The scale factor is also called </a:t>
            </a:r>
            <a:r>
              <a:rPr lang="en-US" altLang="zh-TW" b="1" i="1" smtClean="0">
                <a:solidFill>
                  <a:srgbClr val="FF3300"/>
                </a:solidFill>
              </a:rPr>
              <a:t>shift count</a:t>
            </a:r>
          </a:p>
          <a:p>
            <a:pPr lvl="1" eaLnBrk="1" hangingPunct="1"/>
            <a:r>
              <a:rPr lang="en-US" altLang="zh-TW" smtClean="0"/>
              <a:t>Multiplying a number by power of 2 = left shift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12-25</a:t>
            </a:r>
          </a:p>
        </p:txBody>
      </p:sp>
      <p:sp>
        <p:nvSpPr>
          <p:cNvPr id="208899" name="Text Box 4"/>
          <p:cNvSpPr txBox="1">
            <a:spLocks noChangeArrowheads="1"/>
          </p:cNvSpPr>
          <p:nvPr/>
        </p:nvSpPr>
        <p:spPr bwMode="auto">
          <a:xfrm>
            <a:off x="1992313" y="827088"/>
            <a:ext cx="4914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 i="1">
                <a:solidFill>
                  <a:schemeClr val="bg2"/>
                </a:solidFill>
                <a:latin typeface="Times" charset="0"/>
              </a:rPr>
              <a:t>Window scale factor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O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ption</a:t>
            </a:r>
          </a:p>
        </p:txBody>
      </p:sp>
      <p:sp>
        <p:nvSpPr>
          <p:cNvPr id="20890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089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774950"/>
            <a:ext cx="7921625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201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Timestamp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10563" cy="4302125"/>
          </a:xfrm>
        </p:spPr>
        <p:txBody>
          <a:bodyPr/>
          <a:lstStyle/>
          <a:p>
            <a:pPr eaLnBrk="1" hangingPunct="1"/>
            <a:r>
              <a:rPr lang="en-US" altLang="zh-TW" smtClean="0"/>
              <a:t>Two applications</a:t>
            </a:r>
          </a:p>
          <a:p>
            <a:pPr lvl="1" eaLnBrk="1" hangingPunct="1"/>
            <a:r>
              <a:rPr lang="en-US" altLang="zh-TW" smtClean="0"/>
              <a:t>Measure the round trip time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Prevent wrap around sequence number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12-26</a:t>
            </a:r>
          </a:p>
        </p:txBody>
      </p:sp>
      <p:sp>
        <p:nvSpPr>
          <p:cNvPr id="210947" name="Text Box 4"/>
          <p:cNvSpPr txBox="1">
            <a:spLocks noChangeArrowheads="1"/>
          </p:cNvSpPr>
          <p:nvPr/>
        </p:nvSpPr>
        <p:spPr bwMode="auto">
          <a:xfrm>
            <a:off x="3116263" y="677863"/>
            <a:ext cx="3455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 i="1">
                <a:solidFill>
                  <a:schemeClr val="bg2"/>
                </a:solidFill>
                <a:latin typeface="Times" charset="0"/>
              </a:rPr>
              <a:t>Timestamp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O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ption </a:t>
            </a:r>
          </a:p>
        </p:txBody>
      </p:sp>
      <p:sp>
        <p:nvSpPr>
          <p:cNvPr id="21094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21094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2306638"/>
            <a:ext cx="8418512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203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Measuring RTT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Timestamp value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Filled by the source when a segment leaves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Timestamp echo reply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When destination sends an acknowledgement, copy the received timestamp value into the </a:t>
            </a:r>
            <a:r>
              <a:rPr lang="en-US" altLang="zh-TW" sz="2400" i="1" smtClean="0"/>
              <a:t>timestamp echo reply</a:t>
            </a:r>
            <a:r>
              <a:rPr lang="en-US" altLang="zh-TW" sz="2400" smtClean="0"/>
              <a:t>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source, when it receives acknowledgment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Calculate the </a:t>
            </a:r>
            <a:r>
              <a:rPr lang="en-US" altLang="zh-TW" sz="2400" i="1" smtClean="0">
                <a:solidFill>
                  <a:srgbClr val="FF3300"/>
                </a:solidFill>
              </a:rPr>
              <a:t>round-trip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Thus, there is no need for clock synchronization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All calculation is based on the sender clock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Measuring RTT (Cont.)</a:t>
            </a:r>
            <a:endParaRPr lang="zh-TW" altLang="en-US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receiver needs to keep two variables</a:t>
            </a:r>
          </a:p>
          <a:p>
            <a:pPr lvl="1" eaLnBrk="1" hangingPunct="1"/>
            <a:r>
              <a:rPr lang="en-US" altLang="zh-TW" i="1" smtClean="0"/>
              <a:t>lastack</a:t>
            </a:r>
            <a:r>
              <a:rPr lang="en-US" altLang="zh-TW" smtClean="0"/>
              <a:t>: the value of the last acknowledgment number sent</a:t>
            </a:r>
          </a:p>
          <a:p>
            <a:pPr lvl="1" eaLnBrk="1" hangingPunct="1"/>
            <a:r>
              <a:rPr lang="en-US" altLang="zh-TW" i="1" smtClean="0"/>
              <a:t>tsrecent</a:t>
            </a:r>
            <a:r>
              <a:rPr lang="en-US" altLang="zh-TW" smtClean="0"/>
              <a:t>: the value of recent timestamp that has not yet echoed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Detailed operation is shown in the next example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The sender simply inserts the value of its system clock in the </a:t>
            </a:r>
            <a:r>
              <a:rPr kumimoji="0" lang="en-US" altLang="zh-TW" i="1" smtClean="0"/>
              <a:t>timestamp</a:t>
            </a:r>
            <a:r>
              <a:rPr kumimoji="0" lang="en-US" altLang="zh-TW" smtClean="0"/>
              <a:t> field for the first and second segment.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mtClean="0"/>
              <a:t>When an acknowledgment comes (the third segment)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The value of the clock is checked and the value of the echo reply field is subtracted from the current time.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mtClean="0"/>
              <a:t>RTT is </a:t>
            </a:r>
            <a:r>
              <a:rPr kumimoji="0" lang="en-US" altLang="zh-TW" i="1" smtClean="0"/>
              <a:t>12 s</a:t>
            </a:r>
            <a:r>
              <a:rPr kumimoji="0" lang="en-US" altLang="zh-TW" smtClean="0"/>
              <a:t> in this scenario.</a:t>
            </a:r>
            <a:endParaRPr kumimoji="0" lang="zh-TW" altLang="en-US" smtClean="0"/>
          </a:p>
        </p:txBody>
      </p:sp>
      <p:sp>
        <p:nvSpPr>
          <p:cNvPr id="214019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15.5</a:t>
            </a:r>
            <a:endParaRPr kumimoji="0" lang="en-US" altLang="en-US" sz="14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The receiver</a:t>
            </a:r>
            <a:r>
              <a:rPr kumimoji="0" lang="en-US" altLang="zh-TW" sz="2400" smtClean="0">
                <a:latin typeface="Arial" charset="0"/>
              </a:rPr>
              <a:t>’</a:t>
            </a:r>
            <a:r>
              <a:rPr kumimoji="0" lang="en-US" altLang="zh-TW" sz="2400" smtClean="0"/>
              <a:t>s function is more involved.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It keeps track of the last acknowledgment sent (12000).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When the first segment arrives (bytes 12000 to 12099)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first byte is the same as the value of </a:t>
            </a:r>
            <a:r>
              <a:rPr kumimoji="0" lang="en-US" altLang="zh-TW" sz="2000" i="1" smtClean="0"/>
              <a:t>lastack</a:t>
            </a:r>
            <a:r>
              <a:rPr kumimoji="0" lang="en-US" altLang="zh-TW" sz="20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Copy the timestamp value (4720) into the </a:t>
            </a:r>
            <a:r>
              <a:rPr kumimoji="0" lang="en-US" altLang="zh-TW" sz="2000" i="1" smtClean="0"/>
              <a:t>tsrecent</a:t>
            </a:r>
            <a:r>
              <a:rPr kumimoji="0" lang="en-US" altLang="zh-TW" sz="2000" smtClean="0"/>
              <a:t> variable.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When the second segment arrives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None of the byte numbers in this segment include the value of </a:t>
            </a:r>
            <a:r>
              <a:rPr kumimoji="0" lang="en-US" altLang="zh-TW" sz="2000" i="1" smtClean="0"/>
              <a:t>lastack</a:t>
            </a:r>
            <a:r>
              <a:rPr kumimoji="0" lang="en-US" altLang="zh-TW" sz="20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kumimoji="0" lang="en-US" altLang="zh-TW" sz="1800" smtClean="0"/>
              <a:t>The value of the timestamp field is ignored.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When the receiver decides to send an accumulative acknowledgment with acknowledgment 12200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Changes the value of </a:t>
            </a:r>
            <a:r>
              <a:rPr kumimoji="0" lang="en-US" altLang="zh-TW" sz="2000" i="1" smtClean="0"/>
              <a:t>lastack</a:t>
            </a:r>
            <a:r>
              <a:rPr kumimoji="0" lang="en-US" altLang="zh-TW" sz="2000" smtClean="0"/>
              <a:t> to 12200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Inserts the value of </a:t>
            </a:r>
            <a:r>
              <a:rPr kumimoji="0" lang="en-US" altLang="zh-TW" sz="2000" i="1" smtClean="0"/>
              <a:t>tsrecent</a:t>
            </a:r>
            <a:r>
              <a:rPr kumimoji="0" lang="en-US" altLang="zh-TW" sz="2000" smtClean="0"/>
              <a:t> in the echo reply field. </a:t>
            </a:r>
          </a:p>
        </p:txBody>
      </p:sp>
      <p:sp>
        <p:nvSpPr>
          <p:cNvPr id="215043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15.5 </a:t>
            </a:r>
            <a:r>
              <a:rPr kumimoji="0" lang="en-US" altLang="zh-TW" sz="1600" b="1" i="1">
                <a:solidFill>
                  <a:schemeClr val="folHlink"/>
                </a:solidFill>
                <a:latin typeface="Algerian" pitchFamily="82" charset="0"/>
              </a:rPr>
              <a:t>(Continued)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813" y="762000"/>
            <a:ext cx="8437562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208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</a:t>
            </a:r>
            <a:r>
              <a:rPr kumimoji="0" lang="en-US" altLang="zh-TW" smtClean="0"/>
              <a:t> this example</a:t>
            </a:r>
          </a:p>
          <a:p>
            <a:pPr lvl="1" eaLnBrk="1" hangingPunct="1"/>
            <a:r>
              <a:rPr kumimoji="0" lang="en-US" altLang="zh-TW" smtClean="0"/>
              <a:t>RTT is calculated the time difference between </a:t>
            </a:r>
            <a:r>
              <a:rPr kumimoji="0" lang="en-US" altLang="zh-TW" i="1" smtClean="0"/>
              <a:t>sending the first segment </a:t>
            </a:r>
            <a:r>
              <a:rPr kumimoji="0" lang="en-US" altLang="zh-TW" smtClean="0"/>
              <a:t>and </a:t>
            </a:r>
            <a:r>
              <a:rPr kumimoji="0" lang="en-US" altLang="zh-TW" i="1" smtClean="0"/>
              <a:t>receiving the third segment. </a:t>
            </a:r>
          </a:p>
          <a:p>
            <a:pPr eaLnBrk="1" hangingPunct="1"/>
            <a:endParaRPr kumimoji="0" lang="en-US" altLang="zh-TW" smtClean="0"/>
          </a:p>
          <a:p>
            <a:pPr eaLnBrk="1" hangingPunct="1"/>
            <a:r>
              <a:rPr kumimoji="0" lang="en-US" altLang="zh-TW" smtClean="0"/>
              <a:t>This is actually the meaning of RTT: </a:t>
            </a:r>
          </a:p>
          <a:p>
            <a:pPr lvl="1" eaLnBrk="1" hangingPunct="1"/>
            <a:r>
              <a:rPr kumimoji="0" lang="en-US" altLang="zh-TW" i="1" smtClean="0">
                <a:solidFill>
                  <a:srgbClr val="FF3300"/>
                </a:solidFill>
              </a:rPr>
              <a:t>The time difference between a packet sent and the acknowledgment received. </a:t>
            </a:r>
          </a:p>
        </p:txBody>
      </p:sp>
      <p:sp>
        <p:nvSpPr>
          <p:cNvPr id="217091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15.5 </a:t>
            </a:r>
            <a:r>
              <a:rPr kumimoji="0" lang="en-US" altLang="zh-TW" sz="1600" b="1" i="1">
                <a:solidFill>
                  <a:schemeClr val="folHlink"/>
                </a:solidFill>
                <a:latin typeface="Algerian" pitchFamily="82" charset="0"/>
              </a:rPr>
              <a:t>(Continued)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209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Byte Numbers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numbers all data bytes that are transmitted in a connection</a:t>
            </a:r>
          </a:p>
          <a:p>
            <a:pPr eaLnBrk="1" hangingPunct="1"/>
            <a:r>
              <a:rPr lang="en-US" altLang="zh-TW" smtClean="0"/>
              <a:t>The numbering does not necessarily start from 0</a:t>
            </a:r>
          </a:p>
          <a:p>
            <a:pPr lvl="1" eaLnBrk="1" hangingPunct="1"/>
            <a:r>
              <a:rPr lang="en-US" altLang="zh-TW" i="1" smtClean="0">
                <a:solidFill>
                  <a:srgbClr val="FF3300"/>
                </a:solidFill>
              </a:rPr>
              <a:t>It starts randomly</a:t>
            </a:r>
          </a:p>
          <a:p>
            <a:pPr lvl="1" eaLnBrk="1" hangingPunct="1"/>
            <a:r>
              <a:rPr lang="en-US" altLang="zh-TW" smtClean="0"/>
              <a:t>Between </a:t>
            </a:r>
            <a:r>
              <a:rPr lang="en-US" altLang="zh-TW" i="1" smtClean="0"/>
              <a:t>0</a:t>
            </a:r>
            <a:r>
              <a:rPr lang="en-US" altLang="zh-TW" smtClean="0"/>
              <a:t> and </a:t>
            </a:r>
            <a:r>
              <a:rPr lang="en-US" altLang="zh-TW" i="1" smtClean="0"/>
              <a:t>2^32 </a:t>
            </a:r>
            <a:r>
              <a:rPr lang="en-US" altLang="zh-TW" i="1" smtClean="0">
                <a:latin typeface="Arial" charset="0"/>
              </a:rPr>
              <a:t>–</a:t>
            </a:r>
            <a:r>
              <a:rPr lang="en-US" altLang="zh-TW" i="1" smtClean="0"/>
              <a:t> 1 </a:t>
            </a:r>
            <a:r>
              <a:rPr lang="en-US" altLang="zh-TW" smtClean="0"/>
              <a:t>for the number of the first byte</a:t>
            </a:r>
          </a:p>
          <a:p>
            <a:pPr lvl="1" eaLnBrk="1" hangingPunct="1"/>
            <a:r>
              <a:rPr lang="en-US" altLang="zh-TW" smtClean="0"/>
              <a:t>Byte numbering is used for </a:t>
            </a:r>
            <a:r>
              <a:rPr lang="en-US" altLang="zh-TW" i="1" smtClean="0"/>
              <a:t>flow</a:t>
            </a:r>
            <a:r>
              <a:rPr lang="en-US" altLang="zh-TW" smtClean="0"/>
              <a:t> and </a:t>
            </a:r>
            <a:r>
              <a:rPr lang="en-US" altLang="zh-TW" i="1" smtClean="0"/>
              <a:t>error</a:t>
            </a:r>
            <a:r>
              <a:rPr lang="en-US" altLang="zh-TW" smtClean="0"/>
              <a:t> control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PAWS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963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Timestamp is also used for another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smtClean="0"/>
              <a:t>Protection against wrapped around sequence number (PAWS)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Although sequence number is 32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It could be wrapped around in a high-speed connection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smtClean="0"/>
              <a:t>T</a:t>
            </a:r>
            <a:r>
              <a:rPr lang="en-US" altLang="zh-TW" smtClean="0"/>
              <a:t>=0, a sequence number is </a:t>
            </a:r>
            <a:r>
              <a:rPr lang="en-US" altLang="zh-TW" i="1" smtClean="0"/>
              <a:t>n</a:t>
            </a:r>
            <a:r>
              <a:rPr lang="en-US" altLang="zh-TW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After </a:t>
            </a:r>
            <a:r>
              <a:rPr lang="en-US" altLang="zh-TW" b="1" i="1" smtClean="0"/>
              <a:t>T</a:t>
            </a:r>
            <a:r>
              <a:rPr lang="en-US" altLang="zh-TW" smtClean="0"/>
              <a:t>=</a:t>
            </a:r>
            <a:r>
              <a:rPr lang="en-US" altLang="zh-TW" i="1" smtClean="0"/>
              <a:t>t</a:t>
            </a:r>
            <a:r>
              <a:rPr lang="en-US" altLang="zh-TW" smtClean="0"/>
              <a:t>, the sequence number is also </a:t>
            </a:r>
            <a:r>
              <a:rPr lang="en-US" altLang="zh-TW" i="1" smtClean="0"/>
              <a:t>n</a:t>
            </a:r>
            <a:r>
              <a:rPr lang="en-US" altLang="zh-TW" smtClean="0"/>
              <a:t> in the same connection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PAWS (Cont.)</a:t>
            </a:r>
            <a:endParaRPr lang="zh-TW" altLang="en-US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Problem: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If the fist segment is duplicated and arrives during the second round of sequence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segment will be wrongly considered belonging to the second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smtClean="0">
                <a:solidFill>
                  <a:srgbClr val="FF3300"/>
                </a:solidFill>
              </a:rPr>
              <a:t>Increase the size of sequence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Change the window size and segment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i="1" smtClean="0">
                <a:solidFill>
                  <a:srgbClr val="FF3300"/>
                </a:solidFill>
              </a:rPr>
              <a:t>Include the timestamp</a:t>
            </a:r>
            <a:r>
              <a:rPr lang="en-US" altLang="zh-TW" sz="240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 identity of a segment is the combination of </a:t>
            </a:r>
            <a:r>
              <a:rPr lang="en-US" altLang="zh-TW" sz="2000" i="1" smtClean="0"/>
              <a:t>timestamp</a:t>
            </a:r>
            <a:r>
              <a:rPr lang="en-US" altLang="zh-TW" sz="2000" smtClean="0"/>
              <a:t> and </a:t>
            </a:r>
            <a:r>
              <a:rPr lang="en-US" altLang="zh-TW" sz="2000" i="1" smtClean="0"/>
              <a:t>sequence number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SACK-Permitted and SACK Options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TCP</a:t>
            </a:r>
            <a:r>
              <a:rPr lang="en-US" altLang="zh-TW" sz="2800" smtClean="0">
                <a:latin typeface="Arial" charset="0"/>
              </a:rPr>
              <a:t>’</a:t>
            </a:r>
            <a:r>
              <a:rPr lang="en-US" altLang="zh-TW" sz="2800" smtClean="0"/>
              <a:t>s ACK is accumulative</a:t>
            </a:r>
          </a:p>
          <a:p>
            <a:pPr eaLnBrk="1" hangingPunct="1"/>
            <a:r>
              <a:rPr lang="en-US" altLang="zh-TW" sz="2800" smtClean="0"/>
              <a:t>Problems</a:t>
            </a:r>
          </a:p>
          <a:p>
            <a:pPr lvl="1" eaLnBrk="1" hangingPunct="1"/>
            <a:r>
              <a:rPr lang="en-US" altLang="zh-TW" sz="2400" smtClean="0"/>
              <a:t>Does not report the bytes that have arrived out of order</a:t>
            </a:r>
          </a:p>
          <a:p>
            <a:pPr lvl="1" eaLnBrk="1" hangingPunct="1"/>
            <a:r>
              <a:rPr lang="en-US" altLang="zh-TW" sz="2400" smtClean="0"/>
              <a:t>Does not report about duplicate segments</a:t>
            </a:r>
          </a:p>
          <a:p>
            <a:pPr eaLnBrk="1" hangingPunct="1"/>
            <a:r>
              <a:rPr lang="en-US" altLang="zh-TW" sz="2800" smtClean="0"/>
              <a:t>Solutions</a:t>
            </a:r>
          </a:p>
          <a:p>
            <a:pPr lvl="1" eaLnBrk="1" hangingPunct="1"/>
            <a:r>
              <a:rPr lang="en-US" altLang="zh-TW" sz="2400" i="1" smtClean="0">
                <a:solidFill>
                  <a:srgbClr val="FF3300"/>
                </a:solidFill>
              </a:rPr>
              <a:t>Selective acknowledgment (SACK)</a:t>
            </a:r>
          </a:p>
          <a:p>
            <a:pPr eaLnBrk="1" hangingPunct="1"/>
            <a:r>
              <a:rPr lang="en-US" altLang="zh-TW" sz="2800" smtClean="0"/>
              <a:t>Thus, two new options</a:t>
            </a:r>
          </a:p>
          <a:p>
            <a:pPr lvl="1" eaLnBrk="1" hangingPunct="1"/>
            <a:r>
              <a:rPr lang="en-US" altLang="zh-TW" sz="2400" smtClean="0"/>
              <a:t>SACK permitted</a:t>
            </a:r>
          </a:p>
          <a:p>
            <a:pPr lvl="1" eaLnBrk="1" hangingPunct="1"/>
            <a:r>
              <a:rPr lang="en-US" altLang="zh-TW" sz="2400" smtClean="0"/>
              <a:t>SACK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SACK</a:t>
            </a:r>
          </a:p>
        </p:txBody>
      </p:sp>
      <p:pic>
        <p:nvPicPr>
          <p:cNvPr id="2211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1706563"/>
            <a:ext cx="8401050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SACK-Permitted Option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 bytes used </a:t>
            </a:r>
            <a:r>
              <a:rPr lang="en-US" altLang="zh-TW" b="1" i="1" smtClean="0"/>
              <a:t>only</a:t>
            </a:r>
            <a:r>
              <a:rPr lang="en-US" altLang="zh-TW" smtClean="0"/>
              <a:t> during connection establishment</a:t>
            </a:r>
          </a:p>
          <a:p>
            <a:pPr lvl="1" eaLnBrk="1" hangingPunct="1"/>
            <a:r>
              <a:rPr lang="en-US" altLang="zh-TW" smtClean="0"/>
              <a:t>Not allowed during the data transfer phase</a:t>
            </a:r>
          </a:p>
          <a:p>
            <a:pPr eaLnBrk="1" hangingPunct="1"/>
            <a:r>
              <a:rPr lang="en-US" altLang="zh-TW" smtClean="0"/>
              <a:t>Sender</a:t>
            </a:r>
          </a:p>
          <a:p>
            <a:pPr lvl="1" eaLnBrk="1" hangingPunct="1"/>
            <a:r>
              <a:rPr lang="en-US" altLang="zh-TW" smtClean="0"/>
              <a:t>SYN segment with SACK-permitted option</a:t>
            </a:r>
          </a:p>
          <a:p>
            <a:pPr eaLnBrk="1" hangingPunct="1"/>
            <a:r>
              <a:rPr lang="en-US" altLang="zh-TW" smtClean="0"/>
              <a:t>Receiver</a:t>
            </a:r>
          </a:p>
          <a:p>
            <a:pPr lvl="1" eaLnBrk="1" hangingPunct="1"/>
            <a:r>
              <a:rPr lang="en-US" altLang="zh-TW" smtClean="0"/>
              <a:t>SYN+ACK segment also with SACK-permitted option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SACK Option	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Variable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Include a list of blocks arriving out-of-order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The first block can also be used to report the duplicates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Each block occupies two 32-bit 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Defining the beginning and the end of the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SACK option cannot define more than 4 blocks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The allowed size of an option in TCP is 40 bytes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If 5 blocks, (5 x 2) x 4 + 2 = 42 &gt; 40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497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The first and second segments are in consecutive order.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Segments 3, 4, and 5 are out of order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A gap between the </a:t>
            </a:r>
            <a:r>
              <a:rPr kumimoji="0" lang="en-US" altLang="zh-TW" sz="2000" i="1" smtClean="0"/>
              <a:t>second and third</a:t>
            </a:r>
            <a:r>
              <a:rPr kumimoji="0" lang="en-US" altLang="zh-TW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Another gap between the </a:t>
            </a:r>
            <a:r>
              <a:rPr kumimoji="0" lang="en-US" altLang="zh-TW" sz="2000" i="1" smtClean="0"/>
              <a:t>fourth and the fifth</a:t>
            </a:r>
            <a:r>
              <a:rPr kumimoji="0" lang="en-US" altLang="zh-TW" sz="20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An ACK and a SACK together can easily clear the situation for the sender.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value of ACK is 2001</a:t>
            </a:r>
          </a:p>
          <a:p>
            <a:pPr lvl="2" eaLnBrk="1" hangingPunct="1">
              <a:lnSpc>
                <a:spcPct val="80000"/>
              </a:lnSpc>
            </a:pPr>
            <a:r>
              <a:rPr kumimoji="0" lang="en-US" altLang="zh-TW" sz="1800" smtClean="0"/>
              <a:t>Sender need not worry about bytes 1 to 2000.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en-US" altLang="zh-TW" sz="2000" smtClean="0"/>
              <a:t>The SACK has two blocks.</a:t>
            </a:r>
          </a:p>
          <a:p>
            <a:pPr lvl="2" eaLnBrk="1" hangingPunct="1">
              <a:lnSpc>
                <a:spcPct val="80000"/>
              </a:lnSpc>
            </a:pPr>
            <a:r>
              <a:rPr kumimoji="0" lang="en-US" altLang="zh-TW" sz="1800" smtClean="0"/>
              <a:t>The first block announces that bytes 4001 to 6000 have arrived out of order.</a:t>
            </a:r>
          </a:p>
          <a:p>
            <a:pPr lvl="2" eaLnBrk="1" hangingPunct="1">
              <a:lnSpc>
                <a:spcPct val="80000"/>
              </a:lnSpc>
            </a:pPr>
            <a:r>
              <a:rPr kumimoji="0" lang="en-US" altLang="zh-TW" sz="1800" smtClean="0"/>
              <a:t>The second block shows that bytes 8001 to 9000 have also arrived out of order.</a:t>
            </a:r>
          </a:p>
          <a:p>
            <a:pPr lvl="2" eaLnBrk="1" hangingPunct="1">
              <a:lnSpc>
                <a:spcPct val="80000"/>
              </a:lnSpc>
            </a:pPr>
            <a:r>
              <a:rPr kumimoji="0" lang="en-US" altLang="zh-TW" sz="1800" smtClean="0"/>
              <a:t>This means that bytes </a:t>
            </a:r>
            <a:r>
              <a:rPr kumimoji="0" lang="en-US" altLang="zh-TW" sz="1800" i="1" smtClean="0"/>
              <a:t>2001 to 4000</a:t>
            </a:r>
            <a:r>
              <a:rPr kumimoji="0" lang="en-US" altLang="zh-TW" sz="1800" smtClean="0"/>
              <a:t> and bytes </a:t>
            </a:r>
            <a:r>
              <a:rPr kumimoji="0" lang="en-US" altLang="zh-TW" sz="1800" i="1" smtClean="0"/>
              <a:t>6001 to 8000</a:t>
            </a:r>
            <a:r>
              <a:rPr kumimoji="0" lang="en-US" altLang="zh-TW" sz="1800" smtClean="0"/>
              <a:t> are lost or discarded.</a:t>
            </a:r>
          </a:p>
          <a:p>
            <a:pPr lvl="3" eaLnBrk="1" hangingPunct="1">
              <a:lnSpc>
                <a:spcPct val="80000"/>
              </a:lnSpc>
            </a:pPr>
            <a:r>
              <a:rPr kumimoji="0" lang="en-US" altLang="zh-TW" sz="1600" smtClean="0"/>
              <a:t>The sender can resend only these bytes.</a:t>
            </a:r>
          </a:p>
        </p:txBody>
      </p:sp>
      <p:sp>
        <p:nvSpPr>
          <p:cNvPr id="224259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15.6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50" y="2101850"/>
            <a:ext cx="7880350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83" name="Text Box 5"/>
          <p:cNvSpPr txBox="1">
            <a:spLocks noChangeArrowheads="1"/>
          </p:cNvSpPr>
          <p:nvPr/>
        </p:nvSpPr>
        <p:spPr bwMode="auto">
          <a:xfrm>
            <a:off x="2039938" y="5881688"/>
            <a:ext cx="530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i="1"/>
              <a:t>An end has received five segment of data</a:t>
            </a:r>
          </a:p>
        </p:txBody>
      </p:sp>
      <p:sp>
        <p:nvSpPr>
          <p:cNvPr id="225284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15.6 </a:t>
            </a:r>
            <a:r>
              <a:rPr kumimoji="0" lang="en-US" altLang="zh-TW" sz="1600" b="1" i="1">
                <a:solidFill>
                  <a:schemeClr val="folHlink"/>
                </a:solidFill>
                <a:latin typeface="Algerian" pitchFamily="82" charset="0"/>
              </a:rPr>
              <a:t>(Continued)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z="2800" smtClean="0"/>
              <a:t>Figure 12.49 shows how a duplicate segment can be detected with a combination of ACK and SACK.</a:t>
            </a:r>
          </a:p>
          <a:p>
            <a:pPr eaLnBrk="1" hangingPunct="1"/>
            <a:endParaRPr kumimoji="0" lang="en-US" altLang="zh-TW" sz="2800" smtClean="0"/>
          </a:p>
          <a:p>
            <a:pPr eaLnBrk="1" hangingPunct="1"/>
            <a:r>
              <a:rPr kumimoji="0" lang="en-US" altLang="zh-TW" sz="2800" smtClean="0"/>
              <a:t>In the figure, we have two out-of-order segments (in one block) and one duplicate segment.</a:t>
            </a:r>
          </a:p>
          <a:p>
            <a:pPr lvl="1" eaLnBrk="1" hangingPunct="1"/>
            <a:r>
              <a:rPr kumimoji="0" lang="en-US" altLang="zh-TW" sz="2400" smtClean="0"/>
              <a:t>SACK uses the first block to show the duplicate data </a:t>
            </a:r>
          </a:p>
          <a:p>
            <a:pPr lvl="2" eaLnBrk="1" hangingPunct="1"/>
            <a:r>
              <a:rPr kumimoji="0" lang="en-US" altLang="zh-TW" sz="2000" smtClean="0"/>
              <a:t>Note that only the first block can be used for duplicate data.</a:t>
            </a:r>
          </a:p>
          <a:p>
            <a:pPr lvl="1" eaLnBrk="1" hangingPunct="1"/>
            <a:r>
              <a:rPr kumimoji="0" lang="en-US" altLang="zh-TW" sz="2400" smtClean="0"/>
              <a:t>The other blocks to show out-of-order data.</a:t>
            </a:r>
            <a:endParaRPr lang="en-US" altLang="zh-TW" sz="2400" smtClean="0"/>
          </a:p>
        </p:txBody>
      </p:sp>
      <p:sp>
        <p:nvSpPr>
          <p:cNvPr id="226307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15.7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2041525"/>
            <a:ext cx="7934325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7331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15.7 </a:t>
            </a:r>
            <a:r>
              <a:rPr kumimoji="0" lang="en-US" altLang="zh-TW" sz="1600" b="1" i="1">
                <a:solidFill>
                  <a:schemeClr val="folHlink"/>
                </a:solidFill>
                <a:latin typeface="Algerian" pitchFamily="82" charset="0"/>
              </a:rPr>
              <a:t>(Continued)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Sequence Number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assigns a sequence number to each segment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sequence number for each segment is </a:t>
            </a:r>
            <a:r>
              <a:rPr lang="en-US" altLang="zh-TW" i="1" smtClean="0">
                <a:solidFill>
                  <a:srgbClr val="FF3300"/>
                </a:solidFill>
              </a:rPr>
              <a:t>the number of the first byte</a:t>
            </a:r>
            <a:r>
              <a:rPr lang="en-US" altLang="zh-TW" smtClean="0"/>
              <a:t> carried in that segment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The example shows what happens if one of the segments in the out-of-order section is also duplicated. </a:t>
            </a:r>
          </a:p>
          <a:p>
            <a:pPr eaLnBrk="1" hangingPunct="1"/>
            <a:r>
              <a:rPr kumimoji="0" lang="en-US" altLang="zh-TW" smtClean="0"/>
              <a:t>One of the segments (4001:5000) is duplicated. </a:t>
            </a:r>
          </a:p>
          <a:p>
            <a:pPr lvl="1" eaLnBrk="1" hangingPunct="1"/>
            <a:r>
              <a:rPr kumimoji="0" lang="en-US" altLang="zh-TW" smtClean="0"/>
              <a:t>The SACK option announces this duplicate data first </a:t>
            </a:r>
          </a:p>
          <a:p>
            <a:pPr lvl="1" eaLnBrk="1" hangingPunct="1"/>
            <a:r>
              <a:rPr kumimoji="0" lang="en-US" altLang="zh-TW" smtClean="0"/>
              <a:t>Then the out-of-order block. </a:t>
            </a:r>
            <a:endParaRPr lang="en-US" altLang="zh-TW" smtClean="0"/>
          </a:p>
        </p:txBody>
      </p:sp>
      <p:sp>
        <p:nvSpPr>
          <p:cNvPr id="228355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15.8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220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38" y="2241550"/>
            <a:ext cx="7961312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398463" y="1039813"/>
            <a:ext cx="510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2400" b="1" i="1">
                <a:solidFill>
                  <a:schemeClr val="folHlink"/>
                </a:solidFill>
                <a:latin typeface="Algerian" pitchFamily="82" charset="0"/>
              </a:rPr>
              <a:t>Example</a:t>
            </a:r>
            <a:r>
              <a:rPr kumimoji="0" lang="en-US" altLang="en-US" sz="2800" b="1" i="1">
                <a:solidFill>
                  <a:schemeClr val="folHlink"/>
                </a:solidFill>
                <a:latin typeface="Algerian" pitchFamily="82" charset="0"/>
              </a:rPr>
              <a:t> </a:t>
            </a:r>
            <a:r>
              <a:rPr kumimoji="0" lang="en-US" altLang="zh-TW" sz="2800" b="1" i="1">
                <a:solidFill>
                  <a:schemeClr val="folHlink"/>
                </a:solidFill>
                <a:latin typeface="Algerian" pitchFamily="82" charset="0"/>
              </a:rPr>
              <a:t>15.8 </a:t>
            </a:r>
            <a:r>
              <a:rPr kumimoji="0" lang="en-US" altLang="zh-TW" sz="1600" b="1" i="1">
                <a:solidFill>
                  <a:schemeClr val="folHlink"/>
                </a:solidFill>
                <a:latin typeface="Algerian" pitchFamily="82" charset="0"/>
              </a:rPr>
              <a:t>(Continued)</a:t>
            </a:r>
            <a:endParaRPr kumimoji="0" lang="en-US" altLang="en-US" sz="1600" b="1" i="1">
              <a:solidFill>
                <a:schemeClr val="folHlink"/>
              </a:solidFill>
              <a:latin typeface="Algerian" pitchFamily="82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667572"/>
            <a:ext cx="7772400" cy="1362075"/>
          </a:xfrm>
        </p:spPr>
        <p:txBody>
          <a:bodyPr/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</a:rPr>
              <a:t>範圍：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CHAPTER 11~15</a:t>
            </a:r>
            <a:br>
              <a:rPr lang="en-US" altLang="zh-TW" dirty="0" smtClean="0">
                <a:latin typeface="Calibri" pitchFamily="34" charset="0"/>
                <a:ea typeface="標楷體" pitchFamily="65" charset="-120"/>
              </a:rPr>
            </a:br>
            <a:r>
              <a:rPr lang="zh-TW" altLang="en-US" dirty="0" smtClean="0">
                <a:latin typeface="Calibri" pitchFamily="34" charset="0"/>
                <a:ea typeface="標楷體" pitchFamily="65" charset="-120"/>
              </a:rPr>
              <a:t>日期：</a:t>
            </a:r>
            <a:r>
              <a:rPr lang="en-US" altLang="zh-TW" smtClean="0">
                <a:latin typeface="Calibri" pitchFamily="34" charset="0"/>
                <a:ea typeface="標楷體" pitchFamily="65" charset="-120"/>
              </a:rPr>
              <a:t>6/17</a:t>
            </a:r>
            <a:endParaRPr lang="zh-TW" altLang="en-US" dirty="0">
              <a:latin typeface="Calibri" pitchFamily="34" charset="0"/>
              <a:ea typeface="標楷體" pitchFamily="65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943641"/>
            <a:ext cx="7772400" cy="1500187"/>
          </a:xfrm>
        </p:spPr>
        <p:txBody>
          <a:bodyPr/>
          <a:lstStyle/>
          <a:p>
            <a:r>
              <a:rPr lang="zh-TW" altLang="en-US" sz="6000" b="1" dirty="0" smtClean="0">
                <a:latin typeface="標楷體" pitchFamily="65" charset="-120"/>
                <a:ea typeface="標楷體" pitchFamily="65" charset="-120"/>
              </a:rPr>
              <a:t>第三次考試</a:t>
            </a:r>
            <a:endParaRPr lang="zh-TW" altLang="en-US" sz="6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96644-7BC5-4855-BC19-F3E6C7995B66}" type="slidenum">
              <a:rPr lang="zh-TW" altLang="en-US" smtClean="0"/>
              <a:pPr>
                <a:defRPr/>
              </a:pPr>
              <a:t>222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04813" y="2095500"/>
            <a:ext cx="8153400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TW" sz="3200" b="1" i="1"/>
              <a:t>Suppose a TCP connection is transferring a file of 5000 bytes. The first byte is numbered 10001. 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TW" sz="3200" b="1" i="1"/>
              <a:t>What are the sequence numbers for each segment if data is sent in five segments, each carrying 1000 bytes?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381000" y="2971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endParaRPr kumimoji="0" lang="en-US" altLang="zh-TW" sz="2400" b="1" i="1"/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484188" y="968375"/>
            <a:ext cx="2525712" cy="617538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TW" sz="32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 15.1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TW" b="0" i="1" smtClean="0">
                <a:solidFill>
                  <a:schemeClr val="folHlink"/>
                </a:solidFill>
              </a:rPr>
              <a:t>Solution</a:t>
            </a:r>
            <a:endParaRPr kumimoji="0" lang="zh-TW" altLang="en-US" b="0" i="1" smtClean="0">
              <a:solidFill>
                <a:schemeClr val="fol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2395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TW" b="1" i="1" smtClean="0"/>
              <a:t>The following shows the sequence number for each segment: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4988" y="3506788"/>
            <a:ext cx="8153400" cy="22256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folHlink"/>
                </a:solidFill>
              </a:rPr>
              <a:t>Segment 1</a:t>
            </a:r>
            <a:r>
              <a:rPr kumimoji="0" lang="en-US" altLang="zh-TW" sz="2000" b="1" i="1"/>
              <a:t> </a:t>
            </a:r>
            <a:r>
              <a:rPr kumimoji="0" lang="en-US" altLang="zh-TW" sz="2000" b="1" i="1">
                <a:solidFill>
                  <a:schemeClr val="hlink"/>
                </a:solidFill>
              </a:rPr>
              <a:t>➡</a:t>
            </a:r>
            <a:r>
              <a:rPr kumimoji="0" lang="en-US" altLang="zh-TW" sz="2000" b="1" i="1"/>
              <a:t> Sequence Number: 10,001 (range: 10,001 to 11,000)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folHlink"/>
                </a:solidFill>
              </a:rPr>
              <a:t>Segment 2</a:t>
            </a:r>
            <a:r>
              <a:rPr kumimoji="0" lang="en-US" altLang="zh-TW" sz="2000" b="1" i="1"/>
              <a:t> </a:t>
            </a:r>
            <a:r>
              <a:rPr kumimoji="0" lang="en-US" altLang="zh-TW" sz="2000" b="1" i="1">
                <a:solidFill>
                  <a:schemeClr val="hlink"/>
                </a:solidFill>
              </a:rPr>
              <a:t>➡</a:t>
            </a:r>
            <a:r>
              <a:rPr kumimoji="0" lang="en-US" altLang="zh-TW" sz="2000" b="1" i="1"/>
              <a:t> Sequence Number: 11,001 (range: 11,001 to 12,000)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folHlink"/>
                </a:solidFill>
              </a:rPr>
              <a:t>Segment 3</a:t>
            </a:r>
            <a:r>
              <a:rPr kumimoji="0" lang="en-US" altLang="zh-TW" sz="2000" b="1" i="1"/>
              <a:t> </a:t>
            </a:r>
            <a:r>
              <a:rPr kumimoji="0" lang="en-US" altLang="zh-TW" sz="2000" b="1" i="1">
                <a:solidFill>
                  <a:schemeClr val="hlink"/>
                </a:solidFill>
              </a:rPr>
              <a:t>➡</a:t>
            </a:r>
            <a:r>
              <a:rPr kumimoji="0" lang="en-US" altLang="zh-TW" sz="2000" b="1" i="1"/>
              <a:t> Sequence Number: 12,001 (range: 12,001 to 13,000)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folHlink"/>
                </a:solidFill>
              </a:rPr>
              <a:t>Segment 4</a:t>
            </a:r>
            <a:r>
              <a:rPr kumimoji="0" lang="en-US" altLang="zh-TW" sz="2000" b="1" i="1"/>
              <a:t> </a:t>
            </a:r>
            <a:r>
              <a:rPr kumimoji="0" lang="en-US" altLang="zh-TW" sz="2000" b="1" i="1">
                <a:solidFill>
                  <a:schemeClr val="hlink"/>
                </a:solidFill>
              </a:rPr>
              <a:t>➡</a:t>
            </a:r>
            <a:r>
              <a:rPr kumimoji="0" lang="en-US" altLang="zh-TW" sz="2000" b="1" i="1"/>
              <a:t> Sequence Number: 13,001 (range: 13,001 to 14,000)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TW" sz="2000" b="1" i="1">
                <a:solidFill>
                  <a:schemeClr val="folHlink"/>
                </a:solidFill>
              </a:rPr>
              <a:t>Segment 5</a:t>
            </a:r>
            <a:r>
              <a:rPr kumimoji="0" lang="en-US" altLang="zh-TW" sz="2000" b="1" i="1"/>
              <a:t> </a:t>
            </a:r>
            <a:r>
              <a:rPr kumimoji="0" lang="en-US" altLang="zh-TW" sz="2000" b="1" i="1">
                <a:solidFill>
                  <a:schemeClr val="hlink"/>
                </a:solidFill>
              </a:rPr>
              <a:t>➡</a:t>
            </a:r>
            <a:r>
              <a:rPr kumimoji="0" lang="en-US" altLang="zh-TW" sz="2000" b="1" i="1"/>
              <a:t> Sequence Number: 14,001 (range: 14,001 to 15,000)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Acknowledgment Number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Each party numbers the bytes, usually with a different starting byte number</a:t>
            </a:r>
          </a:p>
          <a:p>
            <a:pPr lvl="1" eaLnBrk="1" hangingPunct="1"/>
            <a:r>
              <a:rPr lang="en-US" altLang="zh-TW" i="1" smtClean="0">
                <a:solidFill>
                  <a:srgbClr val="FF3300"/>
                </a:solidFill>
              </a:rPr>
              <a:t>Sequence number</a:t>
            </a:r>
            <a:r>
              <a:rPr lang="en-US" altLang="zh-TW" smtClean="0"/>
              <a:t>: the number of the first byte carried by the segment</a:t>
            </a:r>
          </a:p>
          <a:p>
            <a:pPr lvl="1" eaLnBrk="1" hangingPunct="1"/>
            <a:r>
              <a:rPr lang="en-US" altLang="zh-TW" i="1" smtClean="0">
                <a:solidFill>
                  <a:srgbClr val="FF3300"/>
                </a:solidFill>
              </a:rPr>
              <a:t>Acknowledgment number</a:t>
            </a:r>
            <a:r>
              <a:rPr lang="en-US" altLang="zh-TW" smtClean="0"/>
              <a:t>: the number of the next byte that </a:t>
            </a:r>
            <a:r>
              <a:rPr lang="en-US" altLang="zh-TW" i="1" smtClean="0">
                <a:solidFill>
                  <a:srgbClr val="FF3300"/>
                </a:solidFill>
              </a:rPr>
              <a:t>the party expects to receive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Acknowledgment Number (Cont.)</a:t>
            </a:r>
            <a:endParaRPr lang="zh-TW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Acknowledgment number is </a:t>
            </a:r>
            <a:r>
              <a:rPr lang="en-US" altLang="zh-TW" i="1" smtClean="0">
                <a:solidFill>
                  <a:srgbClr val="FF3300"/>
                </a:solidFill>
              </a:rPr>
              <a:t>cumulative</a:t>
            </a:r>
          </a:p>
          <a:p>
            <a:pPr eaLnBrk="1" hangingPunct="1"/>
            <a:r>
              <a:rPr lang="en-US" altLang="zh-TW" smtClean="0"/>
              <a:t>For example, if a party uses 5,643 as an acknowledgment number</a:t>
            </a:r>
          </a:p>
          <a:p>
            <a:pPr lvl="1" eaLnBrk="1" hangingPunct="1"/>
            <a:r>
              <a:rPr lang="en-US" altLang="zh-TW" smtClean="0"/>
              <a:t>It has received all bytes from the beginning up to 5,642</a:t>
            </a:r>
          </a:p>
          <a:p>
            <a:pPr lvl="1" eaLnBrk="1" hangingPunct="1"/>
            <a:r>
              <a:rPr lang="en-US" altLang="zh-TW" smtClean="0"/>
              <a:t>Note that, </a:t>
            </a:r>
            <a:r>
              <a:rPr lang="en-US" altLang="zh-TW" i="1" smtClean="0"/>
              <a:t>this does not mean that the party has received 5642 bytes</a:t>
            </a:r>
          </a:p>
          <a:p>
            <a:pPr lvl="2" eaLnBrk="1" hangingPunct="1"/>
            <a:r>
              <a:rPr lang="en-US" altLang="zh-TW" smtClean="0"/>
              <a:t>The first byte number does not have to start from 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Control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receiver controls how much data are to be sent by the sender</a:t>
            </a:r>
          </a:p>
          <a:p>
            <a:pPr lvl="1" eaLnBrk="1" hangingPunct="1"/>
            <a:r>
              <a:rPr lang="en-US" altLang="zh-TW" smtClean="0"/>
              <a:t>Prevent the receiver from being overwhelmed with data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numbering system allow TCP to use a </a:t>
            </a:r>
            <a:r>
              <a:rPr lang="en-US" altLang="zh-TW" b="1" i="1" smtClean="0">
                <a:solidFill>
                  <a:srgbClr val="FF3300"/>
                </a:solidFill>
              </a:rPr>
              <a:t>byte-oriented flow control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Error Control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implements an error control mechanism</a:t>
            </a:r>
          </a:p>
          <a:p>
            <a:pPr lvl="1" eaLnBrk="1" hangingPunct="1"/>
            <a:r>
              <a:rPr lang="en-US" altLang="zh-TW" smtClean="0"/>
              <a:t>To provide reliable service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Also byte-oriented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Congestion Control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takes into account congestion in the network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Thus, the amount of data sent by a sender is controlled both by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The receiver (flow control)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The level of congestion in the network (congestion control)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12-1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06400" y="777875"/>
            <a:ext cx="826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latin typeface="Times" charset="0"/>
              </a:rPr>
              <a:t>Position of TCP in TCP/IP Protocol Suite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63" y="1960563"/>
            <a:ext cx="8437562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602538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337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338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338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3795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3714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12.3   SEGMENT</a:t>
            </a: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auto">
          <a:xfrm>
            <a:off x="533400" y="2782888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zh-TW" altLang="en-US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A packet in TCP is called a </a:t>
            </a:r>
            <a:r>
              <a:rPr kumimoji="0" lang="en-US" altLang="zh-TW" sz="20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segment</a:t>
            </a: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685800" y="4403725"/>
            <a:ext cx="7315200" cy="7016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Format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Encapsulation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12-19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2727325" y="766763"/>
            <a:ext cx="3997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TCP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S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egment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ormat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34821" name="Group 10"/>
          <p:cNvGrpSpPr>
            <a:grpSpLocks/>
          </p:cNvGrpSpPr>
          <p:nvPr/>
        </p:nvGrpSpPr>
        <p:grpSpPr bwMode="auto">
          <a:xfrm>
            <a:off x="820738" y="1820863"/>
            <a:ext cx="7624762" cy="4749800"/>
            <a:chOff x="374" y="675"/>
            <a:chExt cx="4803" cy="3339"/>
          </a:xfrm>
        </p:grpSpPr>
        <p:pic>
          <p:nvPicPr>
            <p:cNvPr id="34822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8" y="675"/>
              <a:ext cx="3030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" y="1539"/>
              <a:ext cx="4803" cy="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Segment Format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Source port address: 16-bit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Destination port address: 16-bit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Sequence number: 32-bit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first byte number in this segment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In connection establishment, each party randomly generate an </a:t>
            </a:r>
            <a:r>
              <a:rPr lang="en-US" altLang="zh-TW" sz="2400" b="1" i="1" smtClean="0">
                <a:solidFill>
                  <a:srgbClr val="FF3300"/>
                </a:solidFill>
              </a:rPr>
              <a:t>initial sequence number (ISN)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Usually different in each direction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Acknowledgment number: 32-bit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byte number that the receiver expects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If received byte number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, ack. number is </a:t>
            </a:r>
            <a:r>
              <a:rPr lang="en-US" altLang="zh-TW" sz="2000" i="1" smtClean="0"/>
              <a:t>x</a:t>
            </a:r>
            <a:r>
              <a:rPr lang="en-US" altLang="zh-TW" sz="2000" smtClean="0"/>
              <a:t>+1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>
                <a:solidFill>
                  <a:srgbClr val="FF3300"/>
                </a:solidFill>
              </a:rPr>
              <a:t>Acknowledgment and data can be piggybacked together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Segment Format (Cont.)</a:t>
            </a:r>
            <a:endParaRPr lang="zh-TW" altLang="en-US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Header length: 4-bit</a:t>
            </a:r>
          </a:p>
          <a:p>
            <a:pPr lvl="1" eaLnBrk="1" hangingPunct="1"/>
            <a:r>
              <a:rPr lang="en-US" altLang="zh-TW" smtClean="0"/>
              <a:t>The number of </a:t>
            </a:r>
            <a:r>
              <a:rPr lang="en-US" altLang="zh-TW" i="1" smtClean="0"/>
              <a:t>4-byte words</a:t>
            </a:r>
            <a:r>
              <a:rPr lang="en-US" altLang="zh-TW" smtClean="0"/>
              <a:t> in the TCP header</a:t>
            </a:r>
          </a:p>
          <a:p>
            <a:pPr lvl="1" eaLnBrk="1" hangingPunct="1"/>
            <a:r>
              <a:rPr lang="en-US" altLang="zh-TW" smtClean="0"/>
              <a:t>Value of this field is between 5 and 15</a:t>
            </a:r>
          </a:p>
          <a:p>
            <a:pPr lvl="2" eaLnBrk="1" hangingPunct="1"/>
            <a:r>
              <a:rPr lang="en-US" altLang="zh-TW" smtClean="0"/>
              <a:t>TCP header is between </a:t>
            </a:r>
            <a:r>
              <a:rPr lang="en-US" altLang="zh-TW" i="1" smtClean="0"/>
              <a:t>20-60</a:t>
            </a:r>
            <a:r>
              <a:rPr lang="en-US" altLang="zh-TW" smtClean="0"/>
              <a:t> bytes</a:t>
            </a:r>
          </a:p>
          <a:p>
            <a:pPr eaLnBrk="1" hangingPunct="1"/>
            <a:r>
              <a:rPr lang="en-US" altLang="zh-TW" smtClean="0"/>
              <a:t>Reserved: 6-bit</a:t>
            </a:r>
          </a:p>
          <a:p>
            <a:pPr lvl="1" eaLnBrk="1" hangingPunct="1"/>
            <a:r>
              <a:rPr lang="en-US" altLang="zh-TW" smtClean="0"/>
              <a:t>Reserved for future use</a:t>
            </a:r>
          </a:p>
          <a:p>
            <a:pPr eaLnBrk="1" hangingPunct="1"/>
            <a:r>
              <a:rPr lang="en-US" altLang="zh-TW" smtClean="0"/>
              <a:t>Control: 6-bits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12-20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547938" y="750888"/>
            <a:ext cx="38179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Control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ield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2286000"/>
            <a:ext cx="7769225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Segment Format (Cont.)</a:t>
            </a:r>
            <a:endParaRPr lang="zh-TW" alt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Control</a:t>
            </a:r>
          </a:p>
          <a:p>
            <a:pPr lvl="1" eaLnBrk="1" hangingPunct="1"/>
            <a:r>
              <a:rPr lang="en-US" altLang="zh-TW" smtClean="0"/>
              <a:t>URG: urgent pointer is valid</a:t>
            </a:r>
          </a:p>
          <a:p>
            <a:pPr lvl="1" eaLnBrk="1" hangingPunct="1"/>
            <a:r>
              <a:rPr lang="en-US" altLang="zh-TW" smtClean="0"/>
              <a:t>ACK: acknowledgment field is valid</a:t>
            </a:r>
          </a:p>
          <a:p>
            <a:pPr lvl="1" eaLnBrk="1" hangingPunct="1"/>
            <a:r>
              <a:rPr lang="en-US" altLang="zh-TW" smtClean="0"/>
              <a:t>PSH: push the data</a:t>
            </a:r>
          </a:p>
          <a:p>
            <a:pPr lvl="1" eaLnBrk="1" hangingPunct="1"/>
            <a:r>
              <a:rPr lang="en-US" altLang="zh-TW" smtClean="0"/>
              <a:t>RST: the connection must be reset</a:t>
            </a:r>
          </a:p>
          <a:p>
            <a:pPr lvl="1" eaLnBrk="1" hangingPunct="1"/>
            <a:r>
              <a:rPr lang="en-US" altLang="zh-TW" smtClean="0"/>
              <a:t>SYN: Synchronization sequence numbers during connection</a:t>
            </a:r>
          </a:p>
          <a:p>
            <a:pPr lvl="1" eaLnBrk="1" hangingPunct="1"/>
            <a:r>
              <a:rPr lang="en-US" altLang="zh-TW" smtClean="0"/>
              <a:t>FIN: terminate the connection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Segment Format (Cont.)</a:t>
            </a:r>
            <a:endParaRPr lang="zh-TW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Window size: 16-bit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Define the size of the receiving window, in bytes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Determined by the receiver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The maximum window size is 2^16 - 1= 65535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Checksum: 16-bit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Follow the same procedure as UDP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Checksum for TCP is mandatory (UDP is optional)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Urgent pointer: 16-bit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Valid only if the urgent bit is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Used when the segment contains urgent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Options: 0~40 bytes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804863"/>
            <a:ext cx="8516938" cy="879475"/>
          </a:xfrm>
        </p:spPr>
        <p:txBody>
          <a:bodyPr/>
          <a:lstStyle/>
          <a:p>
            <a:pPr algn="ctr" eaLnBrk="1" hangingPunct="1"/>
            <a:r>
              <a:rPr kumimoji="0" lang="en-US" altLang="en-US" sz="4000" smtClean="0">
                <a:solidFill>
                  <a:schemeClr val="bg2"/>
                </a:solidFill>
              </a:rPr>
              <a:t>Pseudoheader </a:t>
            </a:r>
            <a:r>
              <a:rPr kumimoji="0" lang="en-US" altLang="zh-TW" sz="4000" smtClean="0">
                <a:solidFill>
                  <a:schemeClr val="bg2"/>
                </a:solidFill>
              </a:rPr>
              <a:t>A</a:t>
            </a:r>
            <a:r>
              <a:rPr kumimoji="0" lang="en-US" altLang="en-US" sz="4000" smtClean="0">
                <a:solidFill>
                  <a:schemeClr val="bg2"/>
                </a:solidFill>
              </a:rPr>
              <a:t>dded to the TCP </a:t>
            </a:r>
            <a:r>
              <a:rPr kumimoji="0" lang="en-US" altLang="zh-TW" sz="4000" smtClean="0">
                <a:solidFill>
                  <a:schemeClr val="bg2"/>
                </a:solidFill>
              </a:rPr>
              <a:t>D</a:t>
            </a:r>
            <a:r>
              <a:rPr kumimoji="0" lang="en-US" altLang="en-US" sz="4000" smtClean="0">
                <a:solidFill>
                  <a:schemeClr val="bg2"/>
                </a:solidFill>
              </a:rPr>
              <a:t>atagram</a:t>
            </a:r>
            <a:endParaRPr kumimoji="0" lang="zh-TW" altLang="en-US" sz="4000" i="1" smtClean="0">
              <a:solidFill>
                <a:schemeClr val="tx1"/>
              </a:solidFill>
            </a:endParaRPr>
          </a:p>
        </p:txBody>
      </p:sp>
      <p:grpSp>
        <p:nvGrpSpPr>
          <p:cNvPr id="40963" name="Group 6"/>
          <p:cNvGrpSpPr>
            <a:grpSpLocks/>
          </p:cNvGrpSpPr>
          <p:nvPr/>
        </p:nvGrpSpPr>
        <p:grpSpPr bwMode="auto">
          <a:xfrm>
            <a:off x="668338" y="1965325"/>
            <a:ext cx="7691437" cy="4633913"/>
            <a:chOff x="688" y="817"/>
            <a:chExt cx="4038" cy="2603"/>
          </a:xfrm>
        </p:grpSpPr>
        <p:pic>
          <p:nvPicPr>
            <p:cNvPr id="40964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" y="1612"/>
              <a:ext cx="4002" cy="1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5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54" y="2851"/>
              <a:ext cx="3772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66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7" y="817"/>
              <a:ext cx="3967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Encapsulation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73163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A TCP segment is encapsulated in an IP datagram</a:t>
            </a:r>
          </a:p>
          <a:p>
            <a:pPr lvl="1" eaLnBrk="1" hangingPunct="1"/>
            <a:r>
              <a:rPr lang="en-US" altLang="zh-TW" sz="2400" smtClean="0"/>
              <a:t>Which in turn is encapsulated in a data-link frame</a:t>
            </a:r>
          </a:p>
        </p:txBody>
      </p:sp>
      <p:grpSp>
        <p:nvGrpSpPr>
          <p:cNvPr id="41988" name="Group 7"/>
          <p:cNvGrpSpPr>
            <a:grpSpLocks/>
          </p:cNvGrpSpPr>
          <p:nvPr/>
        </p:nvGrpSpPr>
        <p:grpSpPr bwMode="auto">
          <a:xfrm>
            <a:off x="763588" y="2897188"/>
            <a:ext cx="7496175" cy="3711575"/>
            <a:chOff x="802" y="709"/>
            <a:chExt cx="3962" cy="3104"/>
          </a:xfrm>
        </p:grpSpPr>
        <p:pic>
          <p:nvPicPr>
            <p:cNvPr id="41989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" y="2156"/>
              <a:ext cx="396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72" y="1388"/>
              <a:ext cx="3214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37" y="709"/>
              <a:ext cx="2494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01" y="2951"/>
              <a:ext cx="3351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6151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6152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6153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480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12.1   TCP SERVICES</a:t>
            </a: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533400" y="1371600"/>
            <a:ext cx="784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We explain the services offered by TCP to the processes at the application layer.</a:t>
            </a:r>
          </a:p>
        </p:txBody>
      </p:sp>
      <p:sp>
        <p:nvSpPr>
          <p:cNvPr id="855048" name="Rectangle 8"/>
          <p:cNvSpPr>
            <a:spLocks noChangeArrowheads="1"/>
          </p:cNvSpPr>
          <p:nvPr/>
        </p:nvSpPr>
        <p:spPr bwMode="auto">
          <a:xfrm>
            <a:off x="685800" y="28956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855049" name="Rectangle 9"/>
          <p:cNvSpPr>
            <a:spLocks noChangeArrowheads="1"/>
          </p:cNvSpPr>
          <p:nvPr/>
        </p:nvSpPr>
        <p:spPr bwMode="auto">
          <a:xfrm>
            <a:off x="685800" y="3413125"/>
            <a:ext cx="7315200" cy="19208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Process-to-Process Communication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Stream Delivery Service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Full-Duplex Communication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Multiplexing and Demultiplexing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Connection-Oriented Service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Reliable Service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58163" cy="46894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4403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4404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4404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602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12.4   A TCP CONNECTION</a:t>
            </a:r>
          </a:p>
        </p:txBody>
      </p:sp>
      <p:sp>
        <p:nvSpPr>
          <p:cNvPr id="900103" name="Rectangle 7"/>
          <p:cNvSpPr>
            <a:spLocks noChangeArrowheads="1"/>
          </p:cNvSpPr>
          <p:nvPr/>
        </p:nvSpPr>
        <p:spPr bwMode="auto">
          <a:xfrm>
            <a:off x="533400" y="1943100"/>
            <a:ext cx="7848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TCP is connection-oriented. A connection-oriented transmission requires three phases: connection establishment, data transfer, and connection termination.</a:t>
            </a:r>
          </a:p>
        </p:txBody>
      </p:sp>
      <p:sp>
        <p:nvSpPr>
          <p:cNvPr id="900104" name="Rectangle 8"/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900105" name="Rectangle 9"/>
          <p:cNvSpPr>
            <a:spLocks noChangeArrowheads="1"/>
          </p:cNvSpPr>
          <p:nvPr/>
        </p:nvSpPr>
        <p:spPr bwMode="auto">
          <a:xfrm>
            <a:off x="685800" y="4403725"/>
            <a:ext cx="7315200" cy="13112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Connection Establishment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Data Transfer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Connection Termination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Connection Reset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Introduction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TCP is connection-oriented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Establishes a virtual path.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All of the segments are then sent over this virtual path. 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TCP</a:t>
            </a:r>
            <a:r>
              <a:rPr lang="en-US" altLang="zh-TW" sz="2800" smtClean="0">
                <a:latin typeface="Arial" charset="0"/>
              </a:rPr>
              <a:t>’</a:t>
            </a:r>
            <a:r>
              <a:rPr lang="en-US" altLang="zh-TW" sz="2800" smtClean="0"/>
              <a:t>s connection-oriented transmission requires three phases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i="1" smtClean="0">
                <a:solidFill>
                  <a:srgbClr val="FF3300"/>
                </a:solidFill>
              </a:rPr>
              <a:t>Connection establishment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Three-way handshaking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i="1" smtClean="0">
                <a:solidFill>
                  <a:srgbClr val="FF3300"/>
                </a:solidFill>
              </a:rPr>
              <a:t>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i="1" smtClean="0">
                <a:solidFill>
                  <a:srgbClr val="FF3300"/>
                </a:solidFill>
              </a:rPr>
              <a:t>Connection 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Four-way handshaking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 Establishment</a:t>
            </a:r>
            <a:endParaRPr lang="zh-TW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Four actions are taken between host A and B</a:t>
            </a:r>
          </a:p>
          <a:p>
            <a:pPr lvl="1" eaLnBrk="1" hangingPunct="1"/>
            <a:r>
              <a:rPr lang="en-US" altLang="zh-TW" sz="2400" smtClean="0"/>
              <a:t>Host A sends a segment to announce its wish for connection and includes its initialization information</a:t>
            </a:r>
          </a:p>
          <a:p>
            <a:pPr lvl="1" eaLnBrk="1" hangingPunct="1"/>
            <a:r>
              <a:rPr lang="en-US" altLang="zh-TW" sz="2400" smtClean="0"/>
              <a:t>Host B sends a segment to acknowledge the request of A</a:t>
            </a:r>
          </a:p>
          <a:p>
            <a:pPr lvl="1" eaLnBrk="1" hangingPunct="1"/>
            <a:r>
              <a:rPr lang="en-US" altLang="zh-TW" sz="2400" smtClean="0"/>
              <a:t>Host B sends a segment that includes its initialization information</a:t>
            </a:r>
          </a:p>
          <a:p>
            <a:pPr lvl="1" eaLnBrk="1" hangingPunct="1"/>
            <a:r>
              <a:rPr lang="en-US" altLang="zh-TW" sz="2400" smtClean="0"/>
              <a:t>Host A sends a segment to acknowledge the request of B</a:t>
            </a:r>
          </a:p>
          <a:p>
            <a:pPr eaLnBrk="1" hangingPunct="1"/>
            <a:r>
              <a:rPr lang="en-US" altLang="zh-TW" sz="2800" smtClean="0"/>
              <a:t>However</a:t>
            </a:r>
          </a:p>
          <a:p>
            <a:pPr lvl="1" eaLnBrk="1" hangingPunct="1"/>
            <a:r>
              <a:rPr lang="en-US" altLang="zh-TW" sz="2400" smtClean="0"/>
              <a:t>Step 2 and 3 can be combined into one step</a:t>
            </a:r>
          </a:p>
          <a:p>
            <a:pPr lvl="1" eaLnBrk="1" hangingPunct="1"/>
            <a:endParaRPr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 Establishment</a:t>
            </a:r>
            <a:endParaRPr lang="zh-TW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Example, a client wants to make a connection to a server</a:t>
            </a:r>
          </a:p>
          <a:p>
            <a:pPr lvl="1" eaLnBrk="1" hangingPunct="1"/>
            <a:r>
              <a:rPr lang="en-US" altLang="zh-TW" smtClean="0"/>
              <a:t>Server performs the </a:t>
            </a:r>
            <a:r>
              <a:rPr lang="en-US" altLang="zh-TW" i="1" smtClean="0">
                <a:solidFill>
                  <a:srgbClr val="FF3300"/>
                </a:solidFill>
              </a:rPr>
              <a:t>passive open</a:t>
            </a:r>
          </a:p>
          <a:p>
            <a:pPr lvl="2" eaLnBrk="1" hangingPunct="1"/>
            <a:r>
              <a:rPr lang="en-US" altLang="zh-TW" smtClean="0"/>
              <a:t>Tell TCP that it is ready to accept a connection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Client performs the </a:t>
            </a:r>
            <a:r>
              <a:rPr lang="en-US" altLang="zh-TW" i="1" smtClean="0">
                <a:solidFill>
                  <a:srgbClr val="FF3300"/>
                </a:solidFill>
              </a:rPr>
              <a:t>active open</a:t>
            </a:r>
          </a:p>
          <a:p>
            <a:pPr lvl="2" eaLnBrk="1" hangingPunct="1"/>
            <a:r>
              <a:rPr lang="en-US" altLang="zh-TW" smtClean="0"/>
              <a:t>Tell TCP that it needs to be connected to the server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Three-way handshaking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altLang="zh-TW" sz="2400" smtClean="0"/>
              <a:t>The client sends the first segment, a </a:t>
            </a:r>
            <a:r>
              <a:rPr lang="en-US" altLang="zh-TW" sz="2400" i="1" smtClean="0">
                <a:solidFill>
                  <a:srgbClr val="FF3300"/>
                </a:solidFill>
              </a:rPr>
              <a:t>SYN</a:t>
            </a:r>
            <a:r>
              <a:rPr lang="en-US" altLang="zh-TW" sz="2400" smtClean="0"/>
              <a:t> segment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Set the </a:t>
            </a:r>
            <a:r>
              <a:rPr lang="en-US" altLang="zh-TW" sz="2000" i="1" smtClean="0">
                <a:solidFill>
                  <a:srgbClr val="FF3300"/>
                </a:solidFill>
              </a:rPr>
              <a:t>SYN</a:t>
            </a:r>
            <a:r>
              <a:rPr lang="en-US" altLang="zh-TW" sz="2000" smtClean="0"/>
              <a:t> flag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The segment is used for synchronization of sequence number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i="1" smtClean="0">
                <a:solidFill>
                  <a:srgbClr val="FF3300"/>
                </a:solidFill>
              </a:rPr>
              <a:t>Initialization sequence number (ISN)</a:t>
            </a:r>
            <a:endParaRPr lang="en-US" altLang="zh-TW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If client wants to define MSS, add MSS 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If client needs a larger window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Define the window scale factor option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Does not contain any acknowledgment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Does not define the window size either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A window size makes sense only when a segment includes an acknowledgment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Although a control segment and does not carry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/>
              <a:t>But consumes </a:t>
            </a:r>
            <a:r>
              <a:rPr lang="en-US" altLang="zh-TW" sz="1800" i="1" smtClean="0">
                <a:solidFill>
                  <a:srgbClr val="FF3300"/>
                </a:solidFill>
              </a:rPr>
              <a:t>one sequence number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45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Three-way handshaking (Cont.)</a:t>
            </a:r>
            <a:endParaRPr lang="zh-TW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r>
              <a:rPr lang="en-US" altLang="zh-TW" sz="2800" smtClean="0"/>
              <a:t>The server sends a second segment, a </a:t>
            </a:r>
            <a:r>
              <a:rPr lang="en-US" altLang="zh-TW" sz="2800" b="1" i="1" smtClean="0">
                <a:solidFill>
                  <a:srgbClr val="FF3300"/>
                </a:solidFill>
              </a:rPr>
              <a:t>SYN + ACK</a:t>
            </a:r>
            <a:r>
              <a:rPr lang="en-US" altLang="zh-TW" sz="2800" smtClean="0"/>
              <a:t> segment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altLang="zh-TW" sz="2400" smtClean="0"/>
              <a:t>Set the </a:t>
            </a:r>
            <a:r>
              <a:rPr lang="en-US" altLang="zh-TW" sz="2400" i="1" smtClean="0">
                <a:solidFill>
                  <a:srgbClr val="FF3300"/>
                </a:solidFill>
              </a:rPr>
              <a:t>SYN</a:t>
            </a:r>
            <a:r>
              <a:rPr lang="en-US" altLang="zh-TW" sz="2400" smtClean="0"/>
              <a:t> and </a:t>
            </a:r>
            <a:r>
              <a:rPr lang="en-US" altLang="zh-TW" sz="2400" i="1" smtClean="0">
                <a:solidFill>
                  <a:srgbClr val="FF3300"/>
                </a:solidFill>
              </a:rPr>
              <a:t>ACK</a:t>
            </a:r>
            <a:r>
              <a:rPr lang="en-US" altLang="zh-TW" sz="2400" smtClean="0"/>
              <a:t> flag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altLang="zh-TW" sz="2400" i="1" smtClean="0">
                <a:solidFill>
                  <a:srgbClr val="FF3300"/>
                </a:solidFill>
              </a:rPr>
              <a:t>Acknowledge</a:t>
            </a:r>
            <a:r>
              <a:rPr lang="en-US" altLang="zh-TW" sz="2400" smtClean="0"/>
              <a:t> the receipt of the first segment using the ACK flag and acknowledgment number field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Acknowledgment number = client initialization sequence number + 1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Must also define the </a:t>
            </a:r>
            <a:r>
              <a:rPr lang="en-US" altLang="zh-TW" sz="2000" b="1" i="1" smtClean="0">
                <a:solidFill>
                  <a:srgbClr val="FF3300"/>
                </a:solidFill>
              </a:rPr>
              <a:t>receiver window size</a:t>
            </a:r>
            <a:r>
              <a:rPr lang="en-US" altLang="zh-TW" sz="2000" smtClean="0"/>
              <a:t> for flow control</a:t>
            </a:r>
          </a:p>
          <a:p>
            <a:pPr marL="928688" lvl="1" indent="-457200" eaLnBrk="1" hangingPunct="1">
              <a:lnSpc>
                <a:spcPct val="80000"/>
              </a:lnSpc>
            </a:pPr>
            <a:r>
              <a:rPr lang="en-US" altLang="zh-TW" sz="2400" i="1" smtClean="0">
                <a:solidFill>
                  <a:srgbClr val="FF3300"/>
                </a:solidFill>
              </a:rPr>
              <a:t>SYN</a:t>
            </a:r>
            <a:r>
              <a:rPr lang="en-US" altLang="zh-TW" sz="2400" smtClean="0"/>
              <a:t> information for the server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Initialization sequence number from server to client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Window scale factor if used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/>
              <a:t>MSS is defined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2408238" y="754063"/>
            <a:ext cx="4484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Three-way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H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andshaking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50180" name="Group 18"/>
          <p:cNvGrpSpPr>
            <a:grpSpLocks/>
          </p:cNvGrpSpPr>
          <p:nvPr/>
        </p:nvGrpSpPr>
        <p:grpSpPr bwMode="auto">
          <a:xfrm>
            <a:off x="285750" y="1414463"/>
            <a:ext cx="8555038" cy="4865687"/>
            <a:chOff x="180" y="814"/>
            <a:chExt cx="5205" cy="2892"/>
          </a:xfrm>
        </p:grpSpPr>
        <p:pic>
          <p:nvPicPr>
            <p:cNvPr id="50182" name="Picture 1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0" y="814"/>
              <a:ext cx="5205" cy="2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3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3" y="2671"/>
              <a:ext cx="60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4" name="Picture 2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00" y="3218"/>
              <a:ext cx="61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5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410" y="1770"/>
              <a:ext cx="593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6" name="Picture 2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66" y="1831"/>
              <a:ext cx="593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7" name="Picture 2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02" y="1885"/>
              <a:ext cx="3075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8" name="Picture 2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70" y="2424"/>
              <a:ext cx="3098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9" name="Picture 2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72" y="2980"/>
              <a:ext cx="309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181" name="Text Box 27"/>
          <p:cNvSpPr txBox="1">
            <a:spLocks noChangeArrowheads="1"/>
          </p:cNvSpPr>
          <p:nvPr/>
        </p:nvSpPr>
        <p:spPr bwMode="auto">
          <a:xfrm>
            <a:off x="4008438" y="5153025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8001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Three-way handshaking (Cont.)</a:t>
            </a:r>
            <a:endParaRPr lang="zh-TW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0000FF"/>
              </a:buClr>
              <a:buSzTx/>
              <a:buFont typeface="Wingdings" pitchFamily="2" charset="2"/>
              <a:buAutoNum type="arabicPeriod" startAt="3"/>
            </a:pPr>
            <a:r>
              <a:rPr lang="en-US" altLang="zh-TW" sz="2800" smtClean="0"/>
              <a:t>The client sends the third segment, </a:t>
            </a:r>
            <a:r>
              <a:rPr lang="en-US" altLang="zh-TW" sz="2800" b="1" i="1" smtClean="0">
                <a:solidFill>
                  <a:srgbClr val="FF3300"/>
                </a:solidFill>
              </a:rPr>
              <a:t>ACK </a:t>
            </a:r>
            <a:r>
              <a:rPr lang="en-US" altLang="zh-TW" sz="2800" smtClean="0"/>
              <a:t>segment</a:t>
            </a:r>
          </a:p>
          <a:p>
            <a:pPr marL="1004888" lvl="1" indent="-533400" eaLnBrk="1" hangingPunct="1">
              <a:lnSpc>
                <a:spcPct val="90000"/>
              </a:lnSpc>
            </a:pPr>
            <a:r>
              <a:rPr lang="en-US" altLang="zh-TW" sz="2400" i="1" smtClean="0">
                <a:solidFill>
                  <a:srgbClr val="FF3300"/>
                </a:solidFill>
              </a:rPr>
              <a:t>Acknowledge</a:t>
            </a:r>
            <a:r>
              <a:rPr lang="en-US" altLang="zh-TW" sz="2400" smtClean="0"/>
              <a:t> the receipt of second segment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ACK flag is set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Acknowledgement number = server initialization sequence number + 1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Must also define the window size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800" smtClean="0"/>
              <a:t>Set the window size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The sequence number is the one in the SYN segment + 1</a:t>
            </a:r>
          </a:p>
          <a:p>
            <a:pPr marL="1004888" lvl="1" indent="-533400" eaLnBrk="1" hangingPunct="1">
              <a:lnSpc>
                <a:spcPct val="90000"/>
              </a:lnSpc>
            </a:pPr>
            <a:r>
              <a:rPr lang="en-US" altLang="zh-TW" sz="2400" smtClean="0"/>
              <a:t>However, in some implementation, data can be sent with the third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Must have a new sequence number showing the byte number of the first byte in the data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2400">
              <a:latin typeface="Tahoma" pitchFamily="34" charset="0"/>
            </a:endParaRPr>
          </a:p>
        </p:txBody>
      </p:sp>
      <p:grpSp>
        <p:nvGrpSpPr>
          <p:cNvPr id="52233" name="Group 22"/>
          <p:cNvGrpSpPr>
            <a:grpSpLocks/>
          </p:cNvGrpSpPr>
          <p:nvPr/>
        </p:nvGrpSpPr>
        <p:grpSpPr bwMode="auto">
          <a:xfrm>
            <a:off x="571500" y="5207000"/>
            <a:ext cx="8153400" cy="1262063"/>
            <a:chOff x="384" y="1653"/>
            <a:chExt cx="5136" cy="795"/>
          </a:xfrm>
        </p:grpSpPr>
        <p:sp>
          <p:nvSpPr>
            <p:cNvPr id="52245" name="Line 9"/>
            <p:cNvSpPr>
              <a:spLocks noChangeShapeType="1"/>
            </p:cNvSpPr>
            <p:nvPr/>
          </p:nvSpPr>
          <p:spPr bwMode="auto">
            <a:xfrm>
              <a:off x="384" y="1653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6" name="Line 10"/>
            <p:cNvSpPr>
              <a:spLocks noChangeShapeType="1"/>
            </p:cNvSpPr>
            <p:nvPr/>
          </p:nvSpPr>
          <p:spPr bwMode="auto">
            <a:xfrm>
              <a:off x="384" y="2448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7" name="Rectangle 11"/>
            <p:cNvSpPr>
              <a:spLocks noChangeArrowheads="1"/>
            </p:cNvSpPr>
            <p:nvPr/>
          </p:nvSpPr>
          <p:spPr bwMode="auto">
            <a:xfrm>
              <a:off x="408" y="1711"/>
              <a:ext cx="5088" cy="672"/>
            </a:xfrm>
            <a:prstGeom prst="rect">
              <a:avLst/>
            </a:prstGeom>
            <a:solidFill>
              <a:srgbClr val="3333CC"/>
            </a:solidFill>
            <a:ln w="762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zh-TW" sz="3200" b="1" i="1">
                  <a:solidFill>
                    <a:schemeClr val="bg1"/>
                  </a:solidFill>
                  <a:latin typeface="Arial" charset="0"/>
                </a:rPr>
                <a:t>An ACK segment, if carrying no data, consumes no sequence number.</a:t>
              </a:r>
            </a:p>
          </p:txBody>
        </p:sp>
      </p:grpSp>
      <p:grpSp>
        <p:nvGrpSpPr>
          <p:cNvPr id="52234" name="Group 15"/>
          <p:cNvGrpSpPr>
            <a:grpSpLocks/>
          </p:cNvGrpSpPr>
          <p:nvPr/>
        </p:nvGrpSpPr>
        <p:grpSpPr bwMode="auto">
          <a:xfrm>
            <a:off x="552450" y="846138"/>
            <a:ext cx="8153400" cy="1905000"/>
            <a:chOff x="384" y="1248"/>
            <a:chExt cx="5136" cy="1200"/>
          </a:xfrm>
        </p:grpSpPr>
        <p:sp>
          <p:nvSpPr>
            <p:cNvPr id="52239" name="Line 16"/>
            <p:cNvSpPr>
              <a:spLocks noChangeShapeType="1"/>
            </p:cNvSpPr>
            <p:nvPr/>
          </p:nvSpPr>
          <p:spPr bwMode="auto">
            <a:xfrm>
              <a:off x="384" y="1653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0" name="Line 17"/>
            <p:cNvSpPr>
              <a:spLocks noChangeShapeType="1"/>
            </p:cNvSpPr>
            <p:nvPr/>
          </p:nvSpPr>
          <p:spPr bwMode="auto">
            <a:xfrm>
              <a:off x="384" y="2448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41" name="Rectangle 18"/>
            <p:cNvSpPr>
              <a:spLocks noChangeArrowheads="1"/>
            </p:cNvSpPr>
            <p:nvPr/>
          </p:nvSpPr>
          <p:spPr bwMode="auto">
            <a:xfrm>
              <a:off x="408" y="1711"/>
              <a:ext cx="5088" cy="672"/>
            </a:xfrm>
            <a:prstGeom prst="rect">
              <a:avLst/>
            </a:prstGeom>
            <a:solidFill>
              <a:srgbClr val="3333CC"/>
            </a:solidFill>
            <a:ln w="762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zh-TW" sz="3200" b="1" i="1">
                  <a:solidFill>
                    <a:schemeClr val="bg1"/>
                  </a:solidFill>
                  <a:latin typeface="Arial" charset="0"/>
                </a:rPr>
                <a:t>A SYN segment cannot carry data, but it consumes one sequence number.</a:t>
              </a:r>
            </a:p>
          </p:txBody>
        </p:sp>
        <p:grpSp>
          <p:nvGrpSpPr>
            <p:cNvPr id="52242" name="Group 19"/>
            <p:cNvGrpSpPr>
              <a:grpSpLocks/>
            </p:cNvGrpSpPr>
            <p:nvPr/>
          </p:nvGrpSpPr>
          <p:grpSpPr bwMode="auto">
            <a:xfrm>
              <a:off x="384" y="1248"/>
              <a:ext cx="720" cy="357"/>
              <a:chOff x="1200" y="1248"/>
              <a:chExt cx="720" cy="357"/>
            </a:xfrm>
          </p:grpSpPr>
          <p:pic>
            <p:nvPicPr>
              <p:cNvPr id="52243" name="Picture 2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00" y="1248"/>
                <a:ext cx="72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244" name="Text Box 21"/>
              <p:cNvSpPr txBox="1">
                <a:spLocks noChangeArrowheads="1"/>
              </p:cNvSpPr>
              <p:nvPr/>
            </p:nvSpPr>
            <p:spPr bwMode="auto">
              <a:xfrm>
                <a:off x="1284" y="1248"/>
                <a:ext cx="5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TW" sz="2800" b="1" i="1">
                    <a:solidFill>
                      <a:schemeClr val="hlink"/>
                    </a:solidFill>
                  </a:rPr>
                  <a:t>Note</a:t>
                </a:r>
              </a:p>
            </p:txBody>
          </p:sp>
        </p:grpSp>
      </p:grpSp>
      <p:grpSp>
        <p:nvGrpSpPr>
          <p:cNvPr id="52235" name="Group 23"/>
          <p:cNvGrpSpPr>
            <a:grpSpLocks/>
          </p:cNvGrpSpPr>
          <p:nvPr/>
        </p:nvGrpSpPr>
        <p:grpSpPr bwMode="auto">
          <a:xfrm>
            <a:off x="609600" y="3095625"/>
            <a:ext cx="8153400" cy="1719263"/>
            <a:chOff x="384" y="1653"/>
            <a:chExt cx="5136" cy="1083"/>
          </a:xfrm>
        </p:grpSpPr>
        <p:sp>
          <p:nvSpPr>
            <p:cNvPr id="52236" name="Line 24"/>
            <p:cNvSpPr>
              <a:spLocks noChangeShapeType="1"/>
            </p:cNvSpPr>
            <p:nvPr/>
          </p:nvSpPr>
          <p:spPr bwMode="auto">
            <a:xfrm>
              <a:off x="384" y="1653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7" name="Line 25"/>
            <p:cNvSpPr>
              <a:spLocks noChangeShapeType="1"/>
            </p:cNvSpPr>
            <p:nvPr/>
          </p:nvSpPr>
          <p:spPr bwMode="auto">
            <a:xfrm>
              <a:off x="384" y="2736"/>
              <a:ext cx="513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38" name="Rectangle 26"/>
            <p:cNvSpPr>
              <a:spLocks noChangeArrowheads="1"/>
            </p:cNvSpPr>
            <p:nvPr/>
          </p:nvSpPr>
          <p:spPr bwMode="auto">
            <a:xfrm>
              <a:off x="408" y="1711"/>
              <a:ext cx="5088" cy="979"/>
            </a:xfrm>
            <a:prstGeom prst="rect">
              <a:avLst/>
            </a:prstGeom>
            <a:solidFill>
              <a:srgbClr val="3333CC"/>
            </a:solidFill>
            <a:ln w="762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kumimoji="0" lang="en-US" altLang="zh-TW" sz="3200" b="1" i="1">
                  <a:solidFill>
                    <a:schemeClr val="bg1"/>
                  </a:solidFill>
                  <a:latin typeface="Arial" charset="0"/>
                </a:rPr>
                <a:t>A SYN + ACK segment cannot carry data, but does consume one </a:t>
              </a:r>
              <a:br>
                <a:rPr kumimoji="0" lang="en-US" altLang="zh-TW" sz="3200" b="1" i="1">
                  <a:solidFill>
                    <a:schemeClr val="bg1"/>
                  </a:solidFill>
                  <a:latin typeface="Arial" charset="0"/>
                </a:rPr>
              </a:br>
              <a:r>
                <a:rPr kumimoji="0" lang="en-US" altLang="zh-TW" sz="3200" b="1" i="1">
                  <a:solidFill>
                    <a:schemeClr val="bg1"/>
                  </a:solidFill>
                  <a:latin typeface="Arial" charset="0"/>
                </a:rPr>
                <a:t>sequence number.</a:t>
              </a: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Services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provides services to the processes at the application layer</a:t>
            </a:r>
          </a:p>
          <a:p>
            <a:pPr lvl="1" eaLnBrk="1" hangingPunct="1"/>
            <a:r>
              <a:rPr lang="en-US" altLang="zh-TW" smtClean="0"/>
              <a:t>Process-to-Process Communication</a:t>
            </a:r>
          </a:p>
          <a:p>
            <a:pPr lvl="1" eaLnBrk="1" hangingPunct="1"/>
            <a:r>
              <a:rPr lang="en-US" altLang="zh-TW" smtClean="0"/>
              <a:t>Stream Delivery Service</a:t>
            </a:r>
          </a:p>
          <a:p>
            <a:pPr lvl="1" eaLnBrk="1" hangingPunct="1"/>
            <a:r>
              <a:rPr lang="en-US" altLang="zh-TW" smtClean="0"/>
              <a:t>Full-Duplex Service</a:t>
            </a:r>
          </a:p>
          <a:p>
            <a:pPr lvl="1" eaLnBrk="1" hangingPunct="1"/>
            <a:r>
              <a:rPr lang="en-US" altLang="zh-TW" smtClean="0"/>
              <a:t>Multiplexing and Demultiplexing</a:t>
            </a:r>
          </a:p>
          <a:p>
            <a:pPr lvl="1" eaLnBrk="1" hangingPunct="1"/>
            <a:r>
              <a:rPr lang="en-US" altLang="zh-TW" smtClean="0"/>
              <a:t>Connection-Oriented Service</a:t>
            </a:r>
          </a:p>
          <a:p>
            <a:pPr lvl="1" eaLnBrk="1" hangingPunct="1"/>
            <a:r>
              <a:rPr lang="en-US" altLang="zh-TW" smtClean="0"/>
              <a:t>Reliable Service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 Establishment (Cont.)</a:t>
            </a:r>
            <a:endParaRPr lang="zh-TW" alt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835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Active open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side that sends the first SYN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Passive open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side that receives this SYN and sends the next SYN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Simultaneous open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Both processes issue an </a:t>
            </a:r>
            <a:r>
              <a:rPr lang="en-US" altLang="zh-TW" i="1" dirty="0" smtClean="0"/>
              <a:t>active open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Improbable occur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But only a single connection is established.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 Flooding Attack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malicious attacker sends a larger number of SYN segment to a server</a:t>
            </a:r>
          </a:p>
          <a:p>
            <a:pPr lvl="1" eaLnBrk="1" hangingPunct="1"/>
            <a:r>
              <a:rPr lang="en-US" altLang="zh-TW" smtClean="0"/>
              <a:t>Each with a fading source IP address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The server will runs out of resource and may crash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Denial of service attack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SYN Flooding Attack (Cont.)</a:t>
            </a:r>
            <a:endParaRPr lang="zh-TW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Possible solutions</a:t>
            </a:r>
          </a:p>
          <a:p>
            <a:pPr lvl="1" eaLnBrk="1" hangingPunct="1"/>
            <a:r>
              <a:rPr lang="en-US" altLang="zh-TW" smtClean="0"/>
              <a:t>Impose a limit of connections requested during a period of time</a:t>
            </a:r>
          </a:p>
          <a:p>
            <a:pPr lvl="1" eaLnBrk="1" hangingPunct="1"/>
            <a:r>
              <a:rPr lang="en-US" altLang="zh-TW" smtClean="0"/>
              <a:t>Filter out datagrams coming from unwanted source addresses</a:t>
            </a:r>
          </a:p>
          <a:p>
            <a:pPr lvl="1" eaLnBrk="1" hangingPunct="1"/>
            <a:r>
              <a:rPr lang="en-US" altLang="zh-TW" smtClean="0"/>
              <a:t>Postpone resource allocation until the entire connection is set up</a:t>
            </a:r>
          </a:p>
          <a:p>
            <a:pPr lvl="2" eaLnBrk="1" hangingPunct="1"/>
            <a:r>
              <a:rPr lang="en-US" altLang="zh-TW" smtClean="0"/>
              <a:t>SCTP uses strategy, called </a:t>
            </a:r>
            <a:r>
              <a:rPr lang="en-US" altLang="zh-TW" b="1" i="1" smtClean="0">
                <a:solidFill>
                  <a:srgbClr val="FF3300"/>
                </a:solidFill>
              </a:rPr>
              <a:t>cookie</a:t>
            </a:r>
          </a:p>
          <a:p>
            <a:pPr lvl="2" eaLnBrk="1" hangingPunct="1"/>
            <a:r>
              <a:rPr lang="en-US" altLang="zh-TW" b="1" i="1" smtClean="0">
                <a:solidFill>
                  <a:srgbClr val="FF3300"/>
                </a:solidFill>
              </a:rPr>
              <a:t>P.73 in Chapter 16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Transfer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Bidirectional</a:t>
            </a:r>
            <a:r>
              <a:rPr lang="en-US" altLang="zh-TW" dirty="0" smtClean="0"/>
              <a:t> data transfer takes place after connection is established</a:t>
            </a:r>
          </a:p>
          <a:p>
            <a:pPr lvl="1" eaLnBrk="1" hangingPunct="1"/>
            <a:r>
              <a:rPr lang="en-US" altLang="zh-TW" dirty="0" smtClean="0"/>
              <a:t>Both parties can send data and acknowledgments in both direction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Piggyback</a:t>
            </a:r>
            <a:r>
              <a:rPr lang="en-US" altLang="zh-TW" dirty="0" smtClean="0"/>
              <a:t> acknowledgment </a:t>
            </a:r>
            <a:r>
              <a:rPr lang="en-US" altLang="zh-TW" b="1" dirty="0" smtClean="0">
                <a:solidFill>
                  <a:srgbClr val="FF0000"/>
                </a:solidFill>
              </a:rPr>
              <a:t>when sending a data segment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1115" y="536"/>
            <a:chExt cx="3443" cy="3389"/>
          </a:xfrm>
        </p:grpSpPr>
        <p:pic>
          <p:nvPicPr>
            <p:cNvPr id="57348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5" y="536"/>
              <a:ext cx="3443" cy="3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4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89" y="1455"/>
              <a:ext cx="2931" cy="2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50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47" y="1206"/>
              <a:ext cx="2038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51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46" y="3578"/>
              <a:ext cx="2027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47" name="Text Box 12"/>
          <p:cNvSpPr txBox="1">
            <a:spLocks noChangeArrowheads="1"/>
          </p:cNvSpPr>
          <p:nvPr/>
        </p:nvSpPr>
        <p:spPr bwMode="auto">
          <a:xfrm>
            <a:off x="3971925" y="527685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10001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Pushing Data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 TCP, both sender and receiver have buffers to hold data</a:t>
            </a:r>
          </a:p>
          <a:p>
            <a:pPr lvl="1" eaLnBrk="1" hangingPunct="1"/>
            <a:r>
              <a:rPr lang="en-US" altLang="zh-TW" smtClean="0"/>
              <a:t>In sender, application data to be sent is temporary hold in the buffer</a:t>
            </a:r>
          </a:p>
          <a:p>
            <a:pPr lvl="1" eaLnBrk="1" hangingPunct="1"/>
            <a:r>
              <a:rPr lang="en-US" altLang="zh-TW" smtClean="0"/>
              <a:t>In receiver, receiving data is temporary hold in the buffer</a:t>
            </a:r>
          </a:p>
          <a:p>
            <a:pPr lvl="1" eaLnBrk="1" hangingPunct="1"/>
            <a:r>
              <a:rPr lang="en-US" altLang="zh-TW" smtClean="0"/>
              <a:t>Thus, for applications, they may encounter delayed transmission and reception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12-5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003425" y="685800"/>
            <a:ext cx="5522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Sending and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R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eceiving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B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uffers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1719263"/>
            <a:ext cx="8491537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Pushing Data (Cont.)</a:t>
            </a:r>
            <a:endParaRPr lang="zh-TW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37563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 some cases, </a:t>
            </a:r>
            <a:r>
              <a:rPr lang="en-US" altLang="zh-TW" i="1" smtClean="0"/>
              <a:t>delayed transmission and reception</a:t>
            </a:r>
            <a:r>
              <a:rPr lang="en-US" altLang="zh-TW" smtClean="0"/>
              <a:t> may not be acceptable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TCP thus support </a:t>
            </a:r>
            <a:r>
              <a:rPr lang="en-US" altLang="zh-TW" b="1" i="1" smtClean="0">
                <a:solidFill>
                  <a:srgbClr val="FF3300"/>
                </a:solidFill>
              </a:rPr>
              <a:t>PUSH</a:t>
            </a:r>
            <a:r>
              <a:rPr lang="en-US" altLang="zh-TW" smtClean="0"/>
              <a:t>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Sending TCP must create a segment and send the data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Must not wait for the window to be filled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Receiving TCP must deliver data to the application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Does not wait for more data to come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Urgent Data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is a stream-oriented protocol</a:t>
            </a:r>
          </a:p>
          <a:p>
            <a:pPr lvl="1" eaLnBrk="1" hangingPunct="1"/>
            <a:r>
              <a:rPr lang="en-US" altLang="zh-TW" smtClean="0"/>
              <a:t>Data is presented as a stream of bytes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In some cases, an application needs to send </a:t>
            </a:r>
            <a:r>
              <a:rPr lang="en-US" altLang="zh-TW" i="1" smtClean="0"/>
              <a:t>urgent</a:t>
            </a:r>
            <a:r>
              <a:rPr lang="en-US" altLang="zh-TW" smtClean="0"/>
              <a:t> data</a:t>
            </a:r>
          </a:p>
          <a:p>
            <a:pPr lvl="1" eaLnBrk="1" hangingPunct="1"/>
            <a:r>
              <a:rPr lang="en-US" altLang="zh-TW" smtClean="0"/>
              <a:t>Sender wants a piece of data to be read out of order by the receiving application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Urgent Data (Cont.)</a:t>
            </a:r>
            <a:endParaRPr lang="zh-TW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Solution: send a segment with </a:t>
            </a:r>
            <a:r>
              <a:rPr lang="en-US" altLang="zh-TW" b="1" i="1" dirty="0" smtClean="0"/>
              <a:t>URG</a:t>
            </a:r>
            <a:r>
              <a:rPr lang="en-US" altLang="zh-TW" dirty="0" smtClean="0"/>
              <a:t> bit set</a:t>
            </a:r>
          </a:p>
          <a:p>
            <a:pPr lvl="1" eaLnBrk="1" hangingPunct="1"/>
            <a:r>
              <a:rPr lang="en-US" altLang="zh-TW" dirty="0" smtClean="0"/>
              <a:t>Sender creates a segment</a:t>
            </a:r>
          </a:p>
          <a:p>
            <a:pPr marL="1143000" lvl="2" indent="-228600" eaLnBrk="1" hangingPunct="1"/>
            <a:r>
              <a:rPr lang="en-US" altLang="zh-TW" dirty="0" smtClean="0"/>
              <a:t>Insert the urgent data at the beginning of the segment </a:t>
            </a:r>
          </a:p>
          <a:p>
            <a:pPr marL="1143000" lvl="2" indent="-228600" eaLnBrk="1" hangingPunct="1"/>
            <a:r>
              <a:rPr lang="en-US" altLang="zh-TW" dirty="0" smtClean="0"/>
              <a:t>The </a:t>
            </a:r>
            <a:r>
              <a:rPr lang="en-US" altLang="zh-TW" i="1" dirty="0" smtClean="0">
                <a:solidFill>
                  <a:srgbClr val="FF3300"/>
                </a:solidFill>
              </a:rPr>
              <a:t>urgent pointer</a:t>
            </a:r>
            <a:r>
              <a:rPr lang="en-US" altLang="zh-TW" dirty="0" smtClean="0"/>
              <a:t> field defines the end of the urgent data and the start of normal data</a:t>
            </a:r>
          </a:p>
          <a:p>
            <a:pPr marL="1143000" lvl="2" indent="-228600" eaLnBrk="1" hangingPunct="1"/>
            <a:r>
              <a:rPr lang="en-US" altLang="zh-TW" dirty="0" smtClean="0"/>
              <a:t>Send the segment with the URG bit set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521700" cy="1143000"/>
          </a:xfrm>
        </p:spPr>
        <p:txBody>
          <a:bodyPr/>
          <a:lstStyle/>
          <a:p>
            <a:pPr eaLnBrk="1" hangingPunct="1"/>
            <a:r>
              <a:rPr lang="en-US" altLang="zh-TW" sz="4200" smtClean="0"/>
              <a:t>Process-to-Process Communication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135063"/>
          </a:xfrm>
        </p:spPr>
        <p:txBody>
          <a:bodyPr/>
          <a:lstStyle/>
          <a:p>
            <a:pPr eaLnBrk="1" hangingPunct="1"/>
            <a:r>
              <a:rPr lang="en-US" altLang="zh-TW" smtClean="0"/>
              <a:t>Like UDP, TCP provides process-to-process communication using </a:t>
            </a:r>
            <a:r>
              <a:rPr lang="en-US" altLang="zh-TW" b="1" i="1" smtClean="0"/>
              <a:t>port numbers</a:t>
            </a:r>
          </a:p>
        </p:txBody>
      </p: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820738" y="2971800"/>
            <a:ext cx="7413625" cy="3595688"/>
            <a:chOff x="802" y="763"/>
            <a:chExt cx="4670" cy="2597"/>
          </a:xfrm>
        </p:grpSpPr>
        <p:pic>
          <p:nvPicPr>
            <p:cNvPr id="8197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2" y="763"/>
              <a:ext cx="4670" cy="1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9" y="2019"/>
              <a:ext cx="4653" cy="1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 Termination</a:t>
            </a:r>
            <a:endParaRPr lang="zh-TW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Two options</a:t>
            </a:r>
          </a:p>
          <a:p>
            <a:pPr lvl="1" eaLnBrk="1" hangingPunct="1"/>
            <a:r>
              <a:rPr lang="en-US" altLang="zh-TW" dirty="0" smtClean="0"/>
              <a:t>Three-way handshaking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Four-way handshaking with a half-close option</a:t>
            </a:r>
          </a:p>
          <a:p>
            <a:pPr lvl="2" eaLnBrk="1" hangingPunct="1"/>
            <a:r>
              <a:rPr lang="en-US" altLang="zh-TW" dirty="0" smtClean="0"/>
              <a:t>By calling </a:t>
            </a:r>
            <a:r>
              <a:rPr lang="en-US" altLang="zh-TW" b="1" dirty="0" smtClean="0">
                <a:latin typeface="Calibri" pitchFamily="34" charset="0"/>
              </a:rPr>
              <a:t>shutdown() </a:t>
            </a:r>
            <a:r>
              <a:rPr lang="en-US" altLang="zh-TW" dirty="0" smtClean="0"/>
              <a:t>with a second argument of 1</a:t>
            </a:r>
          </a:p>
          <a:p>
            <a:pPr lvl="3" eaLnBrk="1" hangingPunct="1"/>
            <a:r>
              <a:rPr lang="en-US" altLang="zh-TW" dirty="0" smtClean="0"/>
              <a:t>Instead of calling </a:t>
            </a:r>
            <a:r>
              <a:rPr lang="en-US" altLang="zh-TW" b="1" dirty="0" smtClean="0">
                <a:latin typeface="Calibri" pitchFamily="34" charset="0"/>
              </a:rPr>
              <a:t>close()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Three-Way Handshaking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rgbClr val="0000FF"/>
              </a:buClr>
              <a:buSzTx/>
              <a:buFont typeface="Wingdings" pitchFamily="2" charset="2"/>
              <a:buAutoNum type="arabicPeriod"/>
            </a:pPr>
            <a:r>
              <a:rPr lang="en-US" altLang="zh-TW" smtClean="0"/>
              <a:t>Client TCP sends the </a:t>
            </a:r>
            <a:r>
              <a:rPr lang="en-US" altLang="zh-TW" b="1" i="1" smtClean="0">
                <a:solidFill>
                  <a:srgbClr val="FF3300"/>
                </a:solidFill>
              </a:rPr>
              <a:t>FIN segment</a:t>
            </a:r>
          </a:p>
          <a:p>
            <a:pPr marL="1004888" lvl="1" indent="-533400" eaLnBrk="1" hangingPunct="1"/>
            <a:r>
              <a:rPr lang="en-US" altLang="zh-TW" b="1" i="1" smtClean="0">
                <a:solidFill>
                  <a:srgbClr val="FF3300"/>
                </a:solidFill>
              </a:rPr>
              <a:t>FIN</a:t>
            </a:r>
            <a:r>
              <a:rPr lang="en-US" altLang="zh-TW" smtClean="0">
                <a:solidFill>
                  <a:srgbClr val="FF3300"/>
                </a:solidFill>
              </a:rPr>
              <a:t> </a:t>
            </a:r>
            <a:r>
              <a:rPr lang="en-US" altLang="zh-TW" smtClean="0"/>
              <a:t>flag is set</a:t>
            </a:r>
          </a:p>
          <a:p>
            <a:pPr marL="1004888" lvl="1" indent="-533400" eaLnBrk="1" hangingPunct="1"/>
            <a:endParaRPr lang="en-US" altLang="zh-TW" smtClean="0"/>
          </a:p>
          <a:p>
            <a:pPr marL="1004888" lvl="1" indent="-533400" eaLnBrk="1" hangingPunct="1"/>
            <a:r>
              <a:rPr lang="en-US" altLang="zh-TW" smtClean="0"/>
              <a:t>Two choices</a:t>
            </a:r>
          </a:p>
          <a:p>
            <a:pPr lvl="2" eaLnBrk="1" hangingPunct="1"/>
            <a:r>
              <a:rPr lang="en-US" altLang="zh-TW" smtClean="0"/>
              <a:t>FIN segment is only a control segment</a:t>
            </a:r>
          </a:p>
          <a:p>
            <a:pPr lvl="3" eaLnBrk="1" hangingPunct="1"/>
            <a:r>
              <a:rPr lang="en-US" altLang="zh-TW" smtClean="0"/>
              <a:t>Consume only one sequence number</a:t>
            </a:r>
          </a:p>
          <a:p>
            <a:pPr lvl="2" eaLnBrk="1" hangingPunct="1"/>
            <a:r>
              <a:rPr lang="en-US" altLang="zh-TW" smtClean="0"/>
              <a:t>FIN segment can include the last chunk of data sent by the client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Three-Way Handshaking (Cont.)</a:t>
            </a:r>
            <a:endParaRPr lang="zh-TW" alt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Clr>
                <a:srgbClr val="0000FF"/>
              </a:buClr>
              <a:buSzTx/>
              <a:buFont typeface="Wingdings" pitchFamily="2" charset="2"/>
              <a:buAutoNum type="arabicPeriod" startAt="2"/>
            </a:pPr>
            <a:r>
              <a:rPr lang="en-US" altLang="zh-TW" sz="2800" smtClean="0"/>
              <a:t>The server TCP sends the </a:t>
            </a:r>
            <a:r>
              <a:rPr lang="en-US" altLang="zh-TW" sz="2800" b="1" i="1" smtClean="0">
                <a:solidFill>
                  <a:srgbClr val="FF3300"/>
                </a:solidFill>
              </a:rPr>
              <a:t>FIN+ACK segment</a:t>
            </a:r>
          </a:p>
          <a:p>
            <a:pPr marL="928688" lvl="1" indent="-457200" eaLnBrk="1" hangingPunct="1"/>
            <a:r>
              <a:rPr lang="en-US" altLang="zh-TW" sz="2400" b="1" i="1" smtClean="0">
                <a:solidFill>
                  <a:srgbClr val="FF3300"/>
                </a:solidFill>
              </a:rPr>
              <a:t>ACK </a:t>
            </a:r>
            <a:r>
              <a:rPr lang="en-US" altLang="zh-TW" sz="2400" smtClean="0"/>
              <a:t>bit is set </a:t>
            </a:r>
          </a:p>
          <a:p>
            <a:pPr lvl="2" eaLnBrk="1" hangingPunct="1"/>
            <a:r>
              <a:rPr lang="en-US" altLang="zh-TW" sz="2000" smtClean="0"/>
              <a:t>Confirm the receipt of FIN segment</a:t>
            </a:r>
          </a:p>
          <a:p>
            <a:pPr marL="928688" lvl="1" indent="-457200" eaLnBrk="1" hangingPunct="1"/>
            <a:r>
              <a:rPr lang="en-US" altLang="zh-TW" sz="2400" b="1" i="1" smtClean="0">
                <a:solidFill>
                  <a:srgbClr val="FF3300"/>
                </a:solidFill>
              </a:rPr>
              <a:t>FIN</a:t>
            </a:r>
            <a:r>
              <a:rPr lang="en-US" altLang="zh-TW" sz="2400" smtClean="0"/>
              <a:t> bit is set</a:t>
            </a:r>
          </a:p>
          <a:p>
            <a:pPr lvl="2" eaLnBrk="1" hangingPunct="1"/>
            <a:r>
              <a:rPr lang="en-US" altLang="zh-TW" sz="2000" smtClean="0"/>
              <a:t>Announce the closing of the connection in the other direction</a:t>
            </a:r>
          </a:p>
          <a:p>
            <a:pPr marL="928688" lvl="1" indent="-457200" eaLnBrk="1" hangingPunct="1"/>
            <a:r>
              <a:rPr lang="en-US" altLang="zh-TW" sz="2400" smtClean="0"/>
              <a:t>Two choices</a:t>
            </a:r>
          </a:p>
          <a:p>
            <a:pPr lvl="2" eaLnBrk="1" hangingPunct="1"/>
            <a:r>
              <a:rPr lang="en-US" altLang="zh-TW" sz="2000" smtClean="0"/>
              <a:t>FIN+ACK segment is only a control segment</a:t>
            </a:r>
          </a:p>
          <a:p>
            <a:pPr lvl="3" eaLnBrk="1" hangingPunct="1"/>
            <a:r>
              <a:rPr lang="en-US" altLang="zh-TW" sz="1800" smtClean="0"/>
              <a:t>Consume only one sequence number</a:t>
            </a:r>
          </a:p>
          <a:p>
            <a:pPr lvl="2" eaLnBrk="1" hangingPunct="1"/>
            <a:r>
              <a:rPr lang="en-US" altLang="zh-TW" sz="2000" smtClean="0"/>
              <a:t>FIN +ACK segment can include the last chunk of data sent by the server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2252663" y="696913"/>
            <a:ext cx="4597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Three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-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W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ay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H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andshaking</a:t>
            </a:r>
          </a:p>
        </p:txBody>
      </p:sp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6758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" y="1501775"/>
            <a:ext cx="8569325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Text Box 10"/>
          <p:cNvSpPr txBox="1">
            <a:spLocks noChangeArrowheads="1"/>
          </p:cNvSpPr>
          <p:nvPr/>
        </p:nvSpPr>
        <p:spPr bwMode="auto">
          <a:xfrm>
            <a:off x="3952875" y="5060950"/>
            <a:ext cx="541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x+1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63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Three-Way Handshaking (Cont.)</a:t>
            </a:r>
            <a:endParaRPr lang="zh-TW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</a:rPr>
              <a:t>3.</a:t>
            </a:r>
            <a:r>
              <a:rPr lang="en-US" altLang="zh-TW" smtClean="0"/>
              <a:t> Client TCP sends the last </a:t>
            </a:r>
            <a:r>
              <a:rPr lang="en-US" altLang="zh-TW" b="1" i="1" smtClean="0">
                <a:solidFill>
                  <a:srgbClr val="FF3300"/>
                </a:solidFill>
              </a:rPr>
              <a:t>ACK segment</a:t>
            </a:r>
          </a:p>
          <a:p>
            <a:pPr lvl="1" eaLnBrk="1" hangingPunct="1"/>
            <a:r>
              <a:rPr lang="en-US" altLang="zh-TW" b="1" i="1" smtClean="0">
                <a:solidFill>
                  <a:srgbClr val="FF3300"/>
                </a:solidFill>
              </a:rPr>
              <a:t>ACK</a:t>
            </a:r>
            <a:r>
              <a:rPr lang="en-US" altLang="zh-TW" smtClean="0"/>
              <a:t> bit is set</a:t>
            </a:r>
          </a:p>
          <a:p>
            <a:pPr lvl="2" eaLnBrk="1" hangingPunct="1"/>
            <a:r>
              <a:rPr lang="en-US" altLang="zh-TW" smtClean="0"/>
              <a:t>Confirm the receipt of the FIN+ACK segment for the TCP server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This segment cannot carry data and consume no sequence number</a:t>
            </a:r>
          </a:p>
          <a:p>
            <a:pPr lvl="2" eaLnBrk="1" hangingPunct="1"/>
            <a:r>
              <a:rPr lang="en-US" altLang="zh-TW" smtClean="0"/>
              <a:t>No further response!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Four-Way Handshaking with Half-Close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Host A sends a </a:t>
            </a:r>
            <a:r>
              <a:rPr lang="en-US" altLang="zh-TW" sz="2800" b="1" i="1" smtClean="0">
                <a:solidFill>
                  <a:srgbClr val="FF3300"/>
                </a:solidFill>
              </a:rPr>
              <a:t>FIN segment</a:t>
            </a:r>
            <a:r>
              <a:rPr lang="en-US" altLang="zh-TW" sz="2800" smtClean="0"/>
              <a:t> announcing its wish for connection termination</a:t>
            </a:r>
          </a:p>
          <a:p>
            <a:pPr eaLnBrk="1" hangingPunct="1"/>
            <a:r>
              <a:rPr lang="en-US" altLang="zh-TW" sz="2800" smtClean="0"/>
              <a:t>Host B sends a </a:t>
            </a:r>
            <a:r>
              <a:rPr lang="en-US" altLang="zh-TW" sz="2800" b="1" i="1" smtClean="0">
                <a:solidFill>
                  <a:srgbClr val="FF3300"/>
                </a:solidFill>
              </a:rPr>
              <a:t>ACK segment</a:t>
            </a:r>
            <a:r>
              <a:rPr lang="en-US" altLang="zh-TW" sz="2800" smtClean="0"/>
              <a:t> acknowledging the FIN segment from A</a:t>
            </a:r>
          </a:p>
          <a:p>
            <a:pPr lvl="1" eaLnBrk="1" hangingPunct="1"/>
            <a:r>
              <a:rPr lang="en-US" altLang="zh-TW" sz="2400" smtClean="0"/>
              <a:t>The connection is closed in one direction</a:t>
            </a:r>
          </a:p>
          <a:p>
            <a:pPr lvl="1" eaLnBrk="1" hangingPunct="1"/>
            <a:r>
              <a:rPr lang="en-US" altLang="zh-TW" sz="2400" i="1" smtClean="0">
                <a:solidFill>
                  <a:srgbClr val="FF3300"/>
                </a:solidFill>
              </a:rPr>
              <a:t>But host B can continue sending data to A</a:t>
            </a:r>
          </a:p>
          <a:p>
            <a:pPr eaLnBrk="1" hangingPunct="1"/>
            <a:r>
              <a:rPr lang="en-US" altLang="zh-TW" sz="2800" smtClean="0"/>
              <a:t>Host B sends a </a:t>
            </a:r>
            <a:r>
              <a:rPr lang="en-US" altLang="zh-TW" sz="2800" b="1" i="1" smtClean="0">
                <a:solidFill>
                  <a:srgbClr val="FF3300"/>
                </a:solidFill>
              </a:rPr>
              <a:t>FIN segment</a:t>
            </a:r>
            <a:r>
              <a:rPr lang="en-US" altLang="zh-TW" sz="2800" smtClean="0"/>
              <a:t> to close the connection</a:t>
            </a:r>
          </a:p>
          <a:p>
            <a:pPr eaLnBrk="1" hangingPunct="1"/>
            <a:r>
              <a:rPr lang="en-US" altLang="zh-TW" sz="2800" smtClean="0"/>
              <a:t>Host A sends a </a:t>
            </a:r>
            <a:r>
              <a:rPr lang="en-US" altLang="zh-TW" sz="2800" b="1" i="1" smtClean="0">
                <a:solidFill>
                  <a:srgbClr val="FF3300"/>
                </a:solidFill>
              </a:rPr>
              <a:t>ACK segment</a:t>
            </a:r>
            <a:r>
              <a:rPr lang="en-US" altLang="zh-TW" sz="2800" smtClean="0"/>
              <a:t> to acknowledges the FIN segment from B</a:t>
            </a:r>
            <a:endParaRPr lang="zh-TW" altLang="en-US" sz="28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50" y="1184275"/>
            <a:ext cx="83947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365500" y="588963"/>
            <a:ext cx="2035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Half-Close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70660" name="Text Box 8"/>
          <p:cNvSpPr txBox="1">
            <a:spLocks noChangeArrowheads="1"/>
          </p:cNvSpPr>
          <p:nvPr/>
        </p:nvSpPr>
        <p:spPr bwMode="auto">
          <a:xfrm>
            <a:off x="6016625" y="2909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y</a:t>
            </a:r>
          </a:p>
        </p:txBody>
      </p:sp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6016625" y="3097213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x+1</a:t>
            </a:r>
          </a:p>
        </p:txBody>
      </p:sp>
      <p:sp>
        <p:nvSpPr>
          <p:cNvPr id="70662" name="Text Box 11"/>
          <p:cNvSpPr txBox="1">
            <a:spLocks noChangeArrowheads="1"/>
          </p:cNvSpPr>
          <p:nvPr/>
        </p:nvSpPr>
        <p:spPr bwMode="auto">
          <a:xfrm>
            <a:off x="4108450" y="5816600"/>
            <a:ext cx="53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z+1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3987800" y="5653088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3300"/>
                </a:solidFill>
              </a:rPr>
              <a:t>x+1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5A234-5EAB-4579-90C9-5365E4A02B0F}" type="slidenum">
              <a:rPr lang="zh-TW" altLang="en-US" smtClean="0"/>
              <a:pPr>
                <a:defRPr/>
              </a:pPr>
              <a:t>66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Connection Reset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TCP at one end may</a:t>
            </a:r>
          </a:p>
          <a:p>
            <a:pPr lvl="1" eaLnBrk="1" hangingPunct="1"/>
            <a:r>
              <a:rPr lang="en-US" altLang="zh-TW" smtClean="0"/>
              <a:t>Deny a connection request</a:t>
            </a:r>
          </a:p>
          <a:p>
            <a:pPr lvl="1" eaLnBrk="1" hangingPunct="1"/>
            <a:r>
              <a:rPr lang="en-US" altLang="zh-TW" smtClean="0"/>
              <a:t>Abort a connection</a:t>
            </a:r>
          </a:p>
          <a:p>
            <a:pPr lvl="1" eaLnBrk="1" hangingPunct="1"/>
            <a:r>
              <a:rPr lang="en-US" altLang="zh-TW" smtClean="0"/>
              <a:t>Terminate an idle connection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How to achieve ?</a:t>
            </a:r>
          </a:p>
          <a:p>
            <a:pPr lvl="1" eaLnBrk="1" hangingPunct="1"/>
            <a:r>
              <a:rPr lang="en-US" altLang="zh-TW" smtClean="0"/>
              <a:t>By the </a:t>
            </a:r>
            <a:r>
              <a:rPr lang="en-US" altLang="zh-TW" b="1" i="1" smtClean="0">
                <a:solidFill>
                  <a:srgbClr val="FF3300"/>
                </a:solidFill>
              </a:rPr>
              <a:t>RST (reset) flag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Denying a Connection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  <a:p>
            <a:pPr lvl="1" eaLnBrk="1" hangingPunct="1"/>
            <a:r>
              <a:rPr lang="en-US" altLang="zh-TW" smtClean="0"/>
              <a:t>A TCP segment is received and requested a connection to a nonexistent port</a:t>
            </a:r>
          </a:p>
          <a:p>
            <a:pPr lvl="1" eaLnBrk="1" hangingPunct="1"/>
            <a:endParaRPr lang="en-US" altLang="zh-TW" smtClean="0"/>
          </a:p>
          <a:p>
            <a:pPr lvl="1" eaLnBrk="1" hangingPunct="1"/>
            <a:r>
              <a:rPr lang="en-US" altLang="zh-TW" smtClean="0"/>
              <a:t>The receiving TCP sends a segment with the RST bit set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Aborting a Connection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process may want to abort a connection instead of closing it normally</a:t>
            </a:r>
          </a:p>
          <a:p>
            <a:pPr lvl="1" eaLnBrk="1" hangingPunct="1"/>
            <a:r>
              <a:rPr lang="en-US" altLang="zh-TW" smtClean="0"/>
              <a:t>Example, the process does not want the data in the queue to be sent</a:t>
            </a:r>
          </a:p>
          <a:p>
            <a:pPr lvl="2" eaLnBrk="1" hangingPunct="1"/>
            <a:r>
              <a:rPr lang="en-US" altLang="zh-TW" smtClean="0"/>
              <a:t>If closed normally, the data will be sent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69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Stream Delivery Service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74075" cy="2012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UDP treats each chunk independently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No any relationship between the user datagrams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In contrast, TCP allow the data be delivered and received as a </a:t>
            </a:r>
            <a:r>
              <a:rPr lang="en-US" altLang="zh-TW" sz="2800" i="1" smtClean="0">
                <a:solidFill>
                  <a:srgbClr val="FF3300"/>
                </a:solidFill>
              </a:rPr>
              <a:t>stream of bytes</a:t>
            </a: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38" y="4397375"/>
            <a:ext cx="8018462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Terminate an Idle Connection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TCP on one side may discover that the TCP on the other side has been idle for a long time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Send an RST segment to destroy the connection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70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5227638" cy="45958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State Transition Diagram (Skip!)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  <a:endParaRPr kumimoji="0" lang="zh-TW" altLang="en-US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7680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7680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7680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818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12.5   STATE TRANSITION DIAGRAM</a:t>
            </a:r>
          </a:p>
        </p:txBody>
      </p:sp>
      <p:sp>
        <p:nvSpPr>
          <p:cNvPr id="924679" name="Rectangle 7"/>
          <p:cNvSpPr>
            <a:spLocks noChangeArrowheads="1"/>
          </p:cNvSpPr>
          <p:nvPr/>
        </p:nvSpPr>
        <p:spPr bwMode="auto">
          <a:xfrm>
            <a:off x="533400" y="2085975"/>
            <a:ext cx="7848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To keep track of all the different events happening during connection establishment, connection termination, and data transfer, the TCP software is implemented as a finite state machine. . </a:t>
            </a:r>
          </a:p>
        </p:txBody>
      </p:sp>
      <p:sp>
        <p:nvSpPr>
          <p:cNvPr id="924680" name="Rectangle 8"/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685800" y="4403725"/>
            <a:ext cx="7315200" cy="3968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Scenarios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72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600">
                <a:solidFill>
                  <a:schemeClr val="accent2"/>
                </a:solidFill>
              </a:rPr>
              <a:t>Figure  12-30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2312988" y="814388"/>
            <a:ext cx="46307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State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T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ransition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D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iagram</a:t>
            </a:r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7782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819275"/>
            <a:ext cx="7969250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73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1525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  <a:endParaRPr kumimoji="0" lang="zh-TW" altLang="en-US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Windows in TCP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TCP uses two windows for each direction</a:t>
            </a:r>
          </a:p>
          <a:p>
            <a:pPr lvl="1"/>
            <a:r>
              <a:rPr lang="en-US" altLang="zh-TW" smtClean="0"/>
              <a:t>Send window</a:t>
            </a:r>
          </a:p>
          <a:p>
            <a:pPr lvl="1"/>
            <a:r>
              <a:rPr lang="en-US" altLang="zh-TW" smtClean="0"/>
              <a:t>Receive window</a:t>
            </a:r>
          </a:p>
          <a:p>
            <a:r>
              <a:rPr lang="en-US" altLang="zh-TW" smtClean="0"/>
              <a:t>Thus, four windows for a bidirectional communication in TCP</a:t>
            </a:r>
          </a:p>
          <a:p>
            <a:r>
              <a:rPr lang="en-US" altLang="zh-TW" smtClean="0"/>
              <a:t>The windows in TCP number bytes</a:t>
            </a:r>
          </a:p>
          <a:p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75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Send Window</a:t>
            </a:r>
          </a:p>
        </p:txBody>
      </p:sp>
      <p:pic>
        <p:nvPicPr>
          <p:cNvPr id="289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992313"/>
            <a:ext cx="9029700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76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12-5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003425" y="685800"/>
            <a:ext cx="5522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Sending and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R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eceiving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B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uffers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396875" y="1931988"/>
            <a:ext cx="8464550" cy="4113212"/>
            <a:chOff x="393" y="1449"/>
            <a:chExt cx="4684" cy="1777"/>
          </a:xfrm>
        </p:grpSpPr>
        <p:pic>
          <p:nvPicPr>
            <p:cNvPr id="81926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" y="1449"/>
              <a:ext cx="1647" cy="1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3" y="1455"/>
              <a:ext cx="1584" cy="1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28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89" y="2781"/>
              <a:ext cx="1906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77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Send Window (Cont.)</a:t>
            </a:r>
            <a:endParaRPr lang="zh-TW" altLang="en-US" smtClean="0"/>
          </a:p>
        </p:txBody>
      </p:sp>
      <p:sp>
        <p:nvSpPr>
          <p:cNvPr id="829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104933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mtClean="0"/>
              <a:t>A send window can open, close, or shrink</a:t>
            </a:r>
          </a:p>
          <a:p>
            <a:pPr lvl="1">
              <a:lnSpc>
                <a:spcPct val="90000"/>
              </a:lnSpc>
            </a:pPr>
            <a:r>
              <a:rPr lang="en-US" altLang="zh-TW" smtClean="0"/>
              <a:t>Detailed are introduced later</a:t>
            </a:r>
          </a:p>
          <a:p>
            <a:pPr lvl="1">
              <a:lnSpc>
                <a:spcPct val="90000"/>
              </a:lnSpc>
            </a:pPr>
            <a:endParaRPr lang="en-US" altLang="zh-TW" smtClean="0"/>
          </a:p>
        </p:txBody>
      </p:sp>
      <p:pic>
        <p:nvPicPr>
          <p:cNvPr id="290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3189288"/>
            <a:ext cx="8351837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78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Receive Window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690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The receive window size, </a:t>
            </a:r>
            <a:r>
              <a:rPr lang="en-US" altLang="zh-TW" sz="2800" i="1" dirty="0" err="1">
                <a:solidFill>
                  <a:srgbClr val="FF3300"/>
                </a:solidFill>
              </a:rPr>
              <a:t>rwnd</a:t>
            </a:r>
            <a:r>
              <a:rPr lang="en-US" altLang="zh-TW" sz="2800" dirty="0"/>
              <a:t> is calculated as: </a:t>
            </a:r>
            <a:endParaRPr lang="en-US" altLang="zh-TW" sz="2800" i="1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As shown in the figure (a) of the next slide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A receive can open and close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It should never shrink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As shown in the next slide</a:t>
            </a:r>
            <a:endParaRPr lang="en-US" altLang="zh-TW" sz="2000" dirty="0" smtClean="0"/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Open: moves its right wall to the right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When more bytes are pulled by the process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Close: moves its left wall to the right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When more bytes arrive from the sender</a:t>
            </a:r>
          </a:p>
          <a:p>
            <a:pPr>
              <a:lnSpc>
                <a:spcPct val="90000"/>
              </a:lnSpc>
            </a:pPr>
            <a:endParaRPr lang="en-US" altLang="zh-TW" sz="2800" dirty="0" smtClean="0"/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720724" y="2292924"/>
            <a:ext cx="7437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b="1" i="1" dirty="0" err="1">
                <a:solidFill>
                  <a:srgbClr val="FF3300"/>
                </a:solidFill>
              </a:rPr>
              <a:t>rwnd</a:t>
            </a:r>
            <a:r>
              <a:rPr lang="en-US" altLang="zh-TW" sz="2400" b="1" i="1" dirty="0">
                <a:solidFill>
                  <a:srgbClr val="FF3300"/>
                </a:solidFill>
              </a:rPr>
              <a:t> = buffer size – number of waiting bytes to be </a:t>
            </a:r>
            <a:r>
              <a:rPr lang="en-US" altLang="zh-TW" sz="2400" b="1" i="1" dirty="0" smtClean="0">
                <a:solidFill>
                  <a:srgbClr val="FF3300"/>
                </a:solidFill>
              </a:rPr>
              <a:t>pulled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79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Stream Delivery Service (Cont.)</a:t>
            </a:r>
            <a:endParaRPr lang="zh-TW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However, the sending and receiving speed may not be the same</a:t>
            </a:r>
          </a:p>
          <a:p>
            <a:pPr lvl="1" eaLnBrk="1" hangingPunct="1"/>
            <a:r>
              <a:rPr lang="en-US" altLang="zh-TW" smtClean="0"/>
              <a:t>TCP needs buffers for storage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mtClean="0"/>
          </a:p>
          <a:p>
            <a:pPr eaLnBrk="1" hangingPunct="1"/>
            <a:r>
              <a:rPr lang="en-US" altLang="zh-TW" smtClean="0"/>
              <a:t>Two buffers in TCP</a:t>
            </a:r>
          </a:p>
          <a:p>
            <a:pPr lvl="1" eaLnBrk="1" hangingPunct="1"/>
            <a:r>
              <a:rPr lang="en-US" altLang="zh-TW" b="1" i="1" smtClean="0"/>
              <a:t>Sending buffer</a:t>
            </a:r>
            <a:r>
              <a:rPr lang="en-US" altLang="zh-TW" smtClean="0"/>
              <a:t> and </a:t>
            </a:r>
            <a:r>
              <a:rPr lang="en-US" altLang="zh-TW" b="1" i="1" smtClean="0"/>
              <a:t>receiving buffer</a:t>
            </a:r>
            <a:r>
              <a:rPr lang="en-US" altLang="zh-TW" smtClean="0"/>
              <a:t>, one for each connection</a:t>
            </a:r>
          </a:p>
          <a:p>
            <a:pPr lvl="1" eaLnBrk="1" hangingPunct="1"/>
            <a:r>
              <a:rPr lang="en-US" altLang="zh-TW" smtClean="0"/>
              <a:t>Also used in flow- and error-control mechanisms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713"/>
            <a:ext cx="9144000" cy="674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80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71525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Services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Features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Segment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A TCP Connection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State Transition Diagram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Windows in TCP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b="1" smtClean="0">
                <a:solidFill>
                  <a:srgbClr val="FF3300"/>
                </a:solidFill>
              </a:rPr>
              <a:t>Flow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Error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Congestion Control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Timers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Options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TW" sz="2400" smtClean="0"/>
              <a:t>TCP Package</a:t>
            </a:r>
            <a:endParaRPr kumimoji="0" lang="zh-TW" altLang="en-US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  <a:p>
            <a:pPr eaLnBrk="1" hangingPunct="1">
              <a:lnSpc>
                <a:spcPct val="80000"/>
              </a:lnSpc>
            </a:pPr>
            <a:endParaRPr kumimoji="0"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B2177-E30B-4886-A4AF-12FBAD09142C}" type="slidenum">
              <a:rPr lang="zh-TW" altLang="en-US" smtClean="0"/>
              <a:pPr>
                <a:defRPr/>
              </a:pPr>
              <a:t>81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87047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zh-TW" altLang="en-US" sz="2400" b="1"/>
            </a:p>
          </p:txBody>
        </p:sp>
        <p:sp>
          <p:nvSpPr>
            <p:cNvPr id="87048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266 w 7000"/>
                <a:gd name="T3" fmla="*/ 0 h 1000"/>
                <a:gd name="T4" fmla="*/ 1369 w 7000"/>
                <a:gd name="T5" fmla="*/ 103 h 1000"/>
                <a:gd name="T6" fmla="*/ 1266 w 7000"/>
                <a:gd name="T7" fmla="*/ 205 h 1000"/>
                <a:gd name="T8" fmla="*/ 0 w 7000"/>
                <a:gd name="T9" fmla="*/ 20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zh-TW" altLang="en-US" sz="2400" b="1"/>
            </a:p>
          </p:txBody>
        </p:sp>
        <p:sp>
          <p:nvSpPr>
            <p:cNvPr id="87049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7043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5187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 sz="3600" b="1">
                <a:solidFill>
                  <a:schemeClr val="bg1"/>
                </a:solidFill>
                <a:latin typeface="Arial" charset="0"/>
              </a:rPr>
              <a:t>12.6   FLOW CONTROL</a:t>
            </a:r>
          </a:p>
        </p:txBody>
      </p:sp>
      <p:sp>
        <p:nvSpPr>
          <p:cNvPr id="934919" name="Rectangle 7"/>
          <p:cNvSpPr>
            <a:spLocks noChangeArrowheads="1"/>
          </p:cNvSpPr>
          <p:nvPr/>
        </p:nvSpPr>
        <p:spPr bwMode="auto">
          <a:xfrm>
            <a:off x="533400" y="1866900"/>
            <a:ext cx="784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0" lang="en-US" altLang="zh-TW" sz="2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Flow control regulates the amount of data a source can </a:t>
            </a:r>
            <a:r>
              <a:rPr kumimoji="0" lang="en-US" altLang="zh-TW" sz="2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send</a:t>
            </a:r>
            <a:r>
              <a:rPr kumimoji="0" lang="en-US" altLang="zh-TW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before receiving an acknowledgment</a:t>
            </a:r>
            <a:r>
              <a:rPr kumimoji="0" lang="en-US" altLang="zh-TW" sz="2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 from the destination. TCP defines a window that is imposed on the buffer of data delivered from the application program. </a:t>
            </a:r>
          </a:p>
        </p:txBody>
      </p:sp>
      <p:sp>
        <p:nvSpPr>
          <p:cNvPr id="934920" name="Rectangle 8"/>
          <p:cNvSpPr>
            <a:spLocks noChangeArrowheads="1"/>
          </p:cNvSpPr>
          <p:nvPr/>
        </p:nvSpPr>
        <p:spPr bwMode="auto">
          <a:xfrm>
            <a:off x="685800" y="3870325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The topics discussed in this section include:</a:t>
            </a:r>
          </a:p>
        </p:txBody>
      </p:sp>
      <p:sp>
        <p:nvSpPr>
          <p:cNvPr id="934921" name="Rectangle 9"/>
          <p:cNvSpPr>
            <a:spLocks noChangeArrowheads="1"/>
          </p:cNvSpPr>
          <p:nvPr/>
        </p:nvSpPr>
        <p:spPr bwMode="auto">
          <a:xfrm>
            <a:off x="685800" y="4403725"/>
            <a:ext cx="7315200" cy="70167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Sliding Window Protocol</a:t>
            </a:r>
          </a:p>
          <a:p>
            <a:pPr eaLnBrk="0" hangingPunct="0">
              <a:defRPr/>
            </a:pPr>
            <a:r>
              <a:rPr kumimoji="0" lang="en-US" altLang="zh-TW" sz="2000" b="1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</a:rPr>
              <a:t>Silly Window Syndrome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82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Flow Control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Balance the rate a producer creates data with the rate a consumer can use the data</a:t>
            </a:r>
          </a:p>
          <a:p>
            <a:pPr eaLnBrk="1" hangingPunct="1">
              <a:defRPr/>
            </a:pPr>
            <a:r>
              <a:rPr lang="en-US" altLang="zh-TW" dirty="0" smtClean="0"/>
              <a:t>Solution: the </a:t>
            </a:r>
            <a:r>
              <a:rPr lang="en-US" altLang="zh-TW" b="1" i="1" dirty="0" smtClean="0">
                <a:solidFill>
                  <a:srgbClr val="FF3300"/>
                </a:solidFill>
              </a:rPr>
              <a:t>sliding window protocol</a:t>
            </a:r>
            <a:r>
              <a:rPr lang="en-US" altLang="zh-TW" dirty="0" smtClean="0"/>
              <a:t> by TCP</a:t>
            </a:r>
          </a:p>
          <a:p>
            <a:pPr lvl="1" eaLnBrk="1" hangingPunct="1">
              <a:defRPr/>
            </a:pPr>
            <a:r>
              <a:rPr lang="en-US" altLang="zh-TW" dirty="0" smtClean="0"/>
              <a:t>Both hosts use a </a:t>
            </a:r>
            <a:r>
              <a:rPr lang="en-US" altLang="zh-TW" i="1" dirty="0" smtClean="0"/>
              <a:t>window</a:t>
            </a:r>
            <a:r>
              <a:rPr lang="en-US" altLang="zh-TW" dirty="0" smtClean="0"/>
              <a:t> for each connection</a:t>
            </a:r>
          </a:p>
          <a:p>
            <a:pPr lvl="1" eaLnBrk="1" hangingPunct="1">
              <a:defRPr/>
            </a:pPr>
            <a:r>
              <a:rPr lang="en-US" altLang="zh-TW" dirty="0" smtClean="0"/>
              <a:t>Called </a:t>
            </a:r>
            <a:r>
              <a:rPr lang="en-US" altLang="zh-TW" i="1" dirty="0" smtClean="0">
                <a:solidFill>
                  <a:srgbClr val="FF3300"/>
                </a:solidFill>
              </a:rPr>
              <a:t>sliding windows</a:t>
            </a:r>
          </a:p>
          <a:p>
            <a:pPr lvl="2" eaLnBrk="1" hangingPunct="1">
              <a:defRPr/>
            </a:pPr>
            <a:r>
              <a:rPr lang="en-US" altLang="zh-TW" dirty="0" smtClean="0"/>
              <a:t>The window can slide over the buffer</a:t>
            </a:r>
          </a:p>
          <a:p>
            <a:pPr lvl="1" eaLnBrk="1" hangingPunct="1">
              <a:defRPr/>
            </a:pPr>
            <a:r>
              <a:rPr kumimoji="0" lang="en-US" altLang="zh-TW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TCP’s sliding windows are byte oriented</a:t>
            </a:r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83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12-5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2003425" y="685800"/>
            <a:ext cx="5522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Sending and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R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eceiving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B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uffers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1719263"/>
            <a:ext cx="8491537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84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Sliding Window Protocol (Cont.)</a:t>
            </a:r>
            <a:endParaRPr lang="zh-TW" altLang="en-U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window is </a:t>
            </a:r>
            <a:r>
              <a:rPr lang="en-US" altLang="zh-TW" i="1" smtClean="0"/>
              <a:t>opened</a:t>
            </a:r>
            <a:r>
              <a:rPr lang="en-US" altLang="zh-TW" smtClean="0"/>
              <a:t>, </a:t>
            </a:r>
            <a:r>
              <a:rPr lang="en-US" altLang="zh-TW" i="1" smtClean="0"/>
              <a:t>closed</a:t>
            </a:r>
            <a:r>
              <a:rPr lang="en-US" altLang="zh-TW" smtClean="0"/>
              <a:t>, or </a:t>
            </a:r>
            <a:r>
              <a:rPr lang="en-US" altLang="zh-TW" i="1" smtClean="0"/>
              <a:t>shrunk</a:t>
            </a:r>
          </a:p>
          <a:p>
            <a:pPr eaLnBrk="1" hangingPunct="1"/>
            <a:r>
              <a:rPr lang="en-US" altLang="zh-TW" b="1" i="1" smtClean="0">
                <a:solidFill>
                  <a:srgbClr val="FF3300"/>
                </a:solidFill>
              </a:rPr>
              <a:t>Opening</a:t>
            </a:r>
            <a:r>
              <a:rPr lang="en-US" altLang="zh-TW" smtClean="0"/>
              <a:t> a window</a:t>
            </a:r>
          </a:p>
          <a:p>
            <a:pPr lvl="1" eaLnBrk="1" hangingPunct="1"/>
            <a:r>
              <a:rPr lang="en-US" altLang="zh-TW" smtClean="0"/>
              <a:t>Moving the right wall to the right</a:t>
            </a:r>
          </a:p>
          <a:p>
            <a:pPr eaLnBrk="1" hangingPunct="1"/>
            <a:r>
              <a:rPr lang="en-US" altLang="zh-TW" b="1" i="1" smtClean="0">
                <a:solidFill>
                  <a:srgbClr val="FF3300"/>
                </a:solidFill>
              </a:rPr>
              <a:t>Closing</a:t>
            </a:r>
            <a:r>
              <a:rPr lang="en-US" altLang="zh-TW" smtClean="0"/>
              <a:t> a window</a:t>
            </a:r>
          </a:p>
          <a:p>
            <a:pPr lvl="1" eaLnBrk="1" hangingPunct="1"/>
            <a:r>
              <a:rPr lang="en-US" altLang="zh-TW" smtClean="0"/>
              <a:t>Moving the left wall to the right</a:t>
            </a:r>
          </a:p>
          <a:p>
            <a:pPr eaLnBrk="1" hangingPunct="1"/>
            <a:r>
              <a:rPr lang="en-US" altLang="zh-TW" b="1" i="1" smtClean="0">
                <a:solidFill>
                  <a:srgbClr val="FF3300"/>
                </a:solidFill>
              </a:rPr>
              <a:t>Shrinking</a:t>
            </a:r>
            <a:r>
              <a:rPr lang="en-US" altLang="zh-TW" smtClean="0"/>
              <a:t> the window</a:t>
            </a:r>
          </a:p>
          <a:p>
            <a:pPr lvl="1" eaLnBrk="1" hangingPunct="1"/>
            <a:r>
              <a:rPr lang="en-US" altLang="zh-TW" smtClean="0"/>
              <a:t>Moving the right wall to the left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85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Sliding Window Protocol (Cont.)</a:t>
            </a:r>
            <a:endParaRPr lang="zh-TW" altLang="en-U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size of the window at one end is determined by the minimum of two values</a:t>
            </a:r>
          </a:p>
          <a:p>
            <a:pPr lvl="1" eaLnBrk="1" hangingPunct="1"/>
            <a:r>
              <a:rPr lang="en-US" altLang="zh-TW" b="1" i="1" smtClean="0"/>
              <a:t>Receiver window (rwnd)</a:t>
            </a:r>
          </a:p>
          <a:p>
            <a:pPr lvl="2" eaLnBrk="1" hangingPunct="1"/>
            <a:r>
              <a:rPr lang="en-US" altLang="zh-TW" smtClean="0"/>
              <a:t>Advertised by the opposite end in a segment containing acknowledgement</a:t>
            </a:r>
          </a:p>
          <a:p>
            <a:pPr lvl="1" eaLnBrk="1" hangingPunct="1"/>
            <a:r>
              <a:rPr lang="en-US" altLang="zh-TW" b="1" i="1" smtClean="0"/>
              <a:t>Congestion window (cwnd)</a:t>
            </a:r>
          </a:p>
          <a:p>
            <a:pPr lvl="2" eaLnBrk="1" hangingPunct="1"/>
            <a:r>
              <a:rPr lang="en-US" altLang="zh-TW" smtClean="0"/>
              <a:t>Determined by the network to avoid congestion</a:t>
            </a:r>
          </a:p>
          <a:p>
            <a:pPr lvl="2" eaLnBrk="1" hangingPunct="1"/>
            <a:r>
              <a:rPr lang="en-US" altLang="zh-TW" smtClean="0"/>
              <a:t>Discussed later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86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12-11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420813" y="800100"/>
            <a:ext cx="6467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Sliding Window in the Sending TCP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92164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9216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2486025"/>
            <a:ext cx="7916862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6" name="AutoShape 7"/>
          <p:cNvSpPr>
            <a:spLocks noChangeArrowheads="1"/>
          </p:cNvSpPr>
          <p:nvPr/>
        </p:nvSpPr>
        <p:spPr bwMode="auto">
          <a:xfrm>
            <a:off x="407988" y="4741863"/>
            <a:ext cx="976312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167" name="Text Box 8"/>
          <p:cNvSpPr txBox="1">
            <a:spLocks noChangeArrowheads="1"/>
          </p:cNvSpPr>
          <p:nvPr/>
        </p:nvSpPr>
        <p:spPr bwMode="auto">
          <a:xfrm>
            <a:off x="654050" y="52355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FF3300"/>
                </a:solidFill>
              </a:rPr>
              <a:t>IP</a:t>
            </a:r>
          </a:p>
        </p:txBody>
      </p:sp>
      <p:sp>
        <p:nvSpPr>
          <p:cNvPr id="92168" name="AutoShape 9"/>
          <p:cNvSpPr>
            <a:spLocks noChangeArrowheads="1"/>
          </p:cNvSpPr>
          <p:nvPr/>
        </p:nvSpPr>
        <p:spPr bwMode="auto">
          <a:xfrm>
            <a:off x="274638" y="2405063"/>
            <a:ext cx="1893887" cy="844550"/>
          </a:xfrm>
          <a:prstGeom prst="wedgeRectCallout">
            <a:avLst>
              <a:gd name="adj1" fmla="val -3310"/>
              <a:gd name="adj2" fmla="val 1347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2200"/>
              <a:t>data has been sent and acked</a:t>
            </a:r>
          </a:p>
        </p:txBody>
      </p:sp>
      <p:sp>
        <p:nvSpPr>
          <p:cNvPr id="92169" name="Line 11"/>
          <p:cNvSpPr>
            <a:spLocks noChangeShapeType="1"/>
          </p:cNvSpPr>
          <p:nvPr/>
        </p:nvSpPr>
        <p:spPr bwMode="auto">
          <a:xfrm flipV="1">
            <a:off x="2178050" y="5675313"/>
            <a:ext cx="6334125" cy="95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87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A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z="2800" smtClean="0"/>
              <a:t>Suppose that Receiver B: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smtClean="0"/>
              <a:t>Buffer size = 5000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smtClean="0"/>
              <a:t>Receive 1000 bytes unprocessed data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smtClean="0"/>
              <a:t>What is the value of the receiver window (rwnd) for sender A?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800" i="1" smtClean="0">
                <a:solidFill>
                  <a:schemeClr val="folHlink"/>
                </a:solidFill>
              </a:rPr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smtClean="0"/>
              <a:t>The value of rwnd = 5,000 − 1,000 = 4,000.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smtClean="0"/>
              <a:t>Host B can receive only 4,000 bytes of data before overflowing its buffer.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400" smtClean="0"/>
              <a:t>Host B advertises this value in its next segment to A.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88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B</a:t>
            </a:r>
            <a:endParaRPr lang="zh-TW" alt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Suppose sender A:</a:t>
            </a:r>
          </a:p>
          <a:p>
            <a:pPr lvl="1" eaLnBrk="1" hangingPunct="1"/>
            <a:r>
              <a:rPr kumimoji="0" lang="en-US" altLang="zh-TW" smtClean="0"/>
              <a:t>rwnd = 3000 bytes</a:t>
            </a:r>
          </a:p>
          <a:p>
            <a:pPr lvl="1" eaLnBrk="1" hangingPunct="1"/>
            <a:r>
              <a:rPr kumimoji="0" lang="en-US" altLang="zh-TW" smtClean="0"/>
              <a:t>cwnd = 3500 bytes</a:t>
            </a:r>
          </a:p>
          <a:p>
            <a:pPr lvl="1" eaLnBrk="1" hangingPunct="1"/>
            <a:r>
              <a:rPr kumimoji="0" lang="en-US" altLang="zh-TW" smtClean="0"/>
              <a:t>What is the size of the window for host A?</a:t>
            </a:r>
          </a:p>
          <a:p>
            <a:pPr eaLnBrk="1" hangingPunct="1"/>
            <a:r>
              <a:rPr kumimoji="0" lang="en-US" altLang="zh-TW" i="1" smtClean="0">
                <a:solidFill>
                  <a:schemeClr val="folHlink"/>
                </a:solidFill>
              </a:rPr>
              <a:t>Solution</a:t>
            </a:r>
            <a:endParaRPr kumimoji="0" lang="en-US" altLang="zh-TW" i="1" smtClean="0"/>
          </a:p>
          <a:p>
            <a:pPr lvl="1" eaLnBrk="1" hangingPunct="1"/>
            <a:r>
              <a:rPr kumimoji="0" lang="en-US" altLang="zh-TW" smtClean="0"/>
              <a:t>The size of the window is the smaller of rwnd and cwnd</a:t>
            </a:r>
          </a:p>
          <a:p>
            <a:pPr lvl="1" eaLnBrk="1" hangingPunct="1"/>
            <a:r>
              <a:rPr kumimoji="0" lang="en-US" altLang="zh-TW" smtClean="0"/>
              <a:t>Ans: 3,000 bytes</a:t>
            </a:r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89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003425" y="685800"/>
            <a:ext cx="5522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Sending and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R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eceiving </a:t>
            </a:r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B</a:t>
            </a:r>
            <a:r>
              <a:rPr kumimoji="0" lang="en-US" altLang="en-US" sz="3200" b="1">
                <a:solidFill>
                  <a:schemeClr val="bg2"/>
                </a:solidFill>
                <a:latin typeface="Times" charset="0"/>
              </a:rPr>
              <a:t>uffers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396875" y="1931988"/>
            <a:ext cx="8464550" cy="4113212"/>
            <a:chOff x="393" y="1449"/>
            <a:chExt cx="4684" cy="1777"/>
          </a:xfrm>
        </p:grpSpPr>
        <p:pic>
          <p:nvPicPr>
            <p:cNvPr id="11270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" y="1449"/>
              <a:ext cx="1647" cy="1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3" y="1455"/>
              <a:ext cx="1584" cy="1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2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89" y="2781"/>
              <a:ext cx="1906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Example C: </a:t>
            </a:r>
            <a:r>
              <a:rPr kumimoji="0" lang="en-US" altLang="zh-TW" sz="3200" smtClean="0"/>
              <a:t>Figure 12.21 shows an unrealistic example of a sliding window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The sender has sent bytes up to 202. 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cwnd = 20 (in reality this value is thousands of bytes). 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The receiver has sent a ACK segment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000" smtClean="0"/>
              <a:t>Acknowledgment number = 200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000" smtClean="0"/>
              <a:t>rwnd = 9 bytes (in reality this value is thousands of bytes). </a:t>
            </a:r>
          </a:p>
          <a:p>
            <a:pPr eaLnBrk="1" hangingPunct="1">
              <a:lnSpc>
                <a:spcPct val="90000"/>
              </a:lnSpc>
            </a:pPr>
            <a:r>
              <a:rPr kumimoji="0" lang="en-US" altLang="zh-TW" sz="2400" smtClean="0"/>
              <a:t>Therefore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000" smtClean="0"/>
              <a:t>The size of the sender window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TW" sz="1800" smtClean="0"/>
              <a:t>The minimum of rwnd and cwnd or 9 bytes.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000" smtClean="0"/>
              <a:t>Bytes 200 to 202 are sent, but not acknowledged.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000" smtClean="0"/>
              <a:t>Bytes 203 to 208 can be sent without worrying about acknowledgment. 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en-US" altLang="zh-TW" sz="2000" smtClean="0"/>
              <a:t>Bytes 209 and above cannot be sent.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90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12-11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314700" y="750888"/>
            <a:ext cx="2351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Figure 12.21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962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00300"/>
            <a:ext cx="8391525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91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D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 Figure 12.21 </a:t>
            </a:r>
          </a:p>
          <a:p>
            <a:pPr lvl="1" eaLnBrk="1" hangingPunct="1"/>
            <a:r>
              <a:rPr kumimoji="0" lang="en-US" altLang="zh-TW" smtClean="0"/>
              <a:t>Server receives a packet </a:t>
            </a:r>
          </a:p>
          <a:p>
            <a:pPr lvl="2" eaLnBrk="1" hangingPunct="1"/>
            <a:r>
              <a:rPr kumimoji="0" lang="en-US" altLang="zh-TW" smtClean="0"/>
              <a:t>Acknowledgment value = 202 </a:t>
            </a:r>
          </a:p>
          <a:p>
            <a:pPr lvl="2" eaLnBrk="1" hangingPunct="1"/>
            <a:r>
              <a:rPr kumimoji="0" lang="en-US" altLang="zh-TW" smtClean="0"/>
              <a:t>rwnd = 9. </a:t>
            </a:r>
          </a:p>
          <a:p>
            <a:pPr lvl="1" eaLnBrk="1" hangingPunct="1"/>
            <a:r>
              <a:rPr kumimoji="0" lang="en-US" altLang="zh-TW" smtClean="0"/>
              <a:t>The host has already sent bytes 203, 204, and 205. </a:t>
            </a:r>
          </a:p>
          <a:p>
            <a:pPr lvl="1" eaLnBrk="1" hangingPunct="1"/>
            <a:r>
              <a:rPr kumimoji="0" lang="en-US" altLang="zh-TW" smtClean="0"/>
              <a:t>The value of cwnd is still 20. </a:t>
            </a:r>
          </a:p>
          <a:p>
            <a:pPr lvl="1" eaLnBrk="1" hangingPunct="1"/>
            <a:r>
              <a:rPr kumimoji="0" lang="en-US" altLang="zh-TW" smtClean="0"/>
              <a:t>Show the new window.</a:t>
            </a:r>
          </a:p>
          <a:p>
            <a:pPr eaLnBrk="1" hangingPunct="1"/>
            <a:endParaRPr lang="zh-TW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92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D (Cont.)</a:t>
            </a:r>
            <a:endParaRPr lang="zh-TW" altLang="en-U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</a:t>
            </a:r>
          </a:p>
          <a:p>
            <a:pPr lvl="1" eaLnBrk="1" hangingPunct="1"/>
            <a:r>
              <a:rPr kumimoji="0" lang="en-US" altLang="zh-TW" smtClean="0"/>
              <a:t>Figure 12.22 shows the new window. </a:t>
            </a:r>
          </a:p>
          <a:p>
            <a:pPr lvl="1" eaLnBrk="1" hangingPunct="1"/>
            <a:r>
              <a:rPr kumimoji="0" lang="en-US" altLang="zh-TW" smtClean="0"/>
              <a:t>Note that this is a case in which the window </a:t>
            </a:r>
          </a:p>
          <a:p>
            <a:pPr lvl="2" eaLnBrk="1" hangingPunct="1"/>
            <a:r>
              <a:rPr kumimoji="0" lang="en-US" altLang="zh-TW" smtClean="0"/>
              <a:t>Closes from the left and opens from the right by an equal number of bytes</a:t>
            </a:r>
          </a:p>
          <a:p>
            <a:pPr lvl="2" eaLnBrk="1" hangingPunct="1"/>
            <a:r>
              <a:rPr kumimoji="0" lang="en-US" altLang="zh-TW" smtClean="0"/>
              <a:t>The size of the window has not been changed. </a:t>
            </a:r>
          </a:p>
          <a:p>
            <a:pPr lvl="1" eaLnBrk="1" hangingPunct="1"/>
            <a:r>
              <a:rPr kumimoji="0" lang="en-US" altLang="zh-TW" smtClean="0"/>
              <a:t>The acknowledgment value, 202, declares that bytes 200 and 201 have been received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93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12-11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314700" y="750888"/>
            <a:ext cx="2351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Figure 12.22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250" y="2924175"/>
            <a:ext cx="742315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94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In Figure 12.22</a:t>
            </a:r>
          </a:p>
          <a:p>
            <a:pPr lvl="1" eaLnBrk="1" hangingPunct="1"/>
            <a:r>
              <a:rPr kumimoji="0" lang="en-US" altLang="zh-TW" smtClean="0"/>
              <a:t>Sender receives a packet</a:t>
            </a:r>
          </a:p>
          <a:p>
            <a:pPr lvl="2" eaLnBrk="1" hangingPunct="1"/>
            <a:r>
              <a:rPr kumimoji="0" lang="en-US" altLang="zh-TW" smtClean="0"/>
              <a:t>Acknowledgment value = 206 </a:t>
            </a:r>
          </a:p>
          <a:p>
            <a:pPr lvl="2" eaLnBrk="1" hangingPunct="1"/>
            <a:r>
              <a:rPr kumimoji="0" lang="en-US" altLang="zh-TW" smtClean="0"/>
              <a:t>rwnd = 12. </a:t>
            </a:r>
          </a:p>
          <a:p>
            <a:pPr lvl="1" eaLnBrk="1" hangingPunct="1"/>
            <a:r>
              <a:rPr kumimoji="0" lang="en-US" altLang="zh-TW" smtClean="0"/>
              <a:t>The host has not sent any new bytes. </a:t>
            </a:r>
          </a:p>
          <a:p>
            <a:pPr lvl="1" eaLnBrk="1" hangingPunct="1"/>
            <a:r>
              <a:rPr kumimoji="0" lang="en-US" altLang="zh-TW" smtClean="0"/>
              <a:t>The value of cwnd is still 20. </a:t>
            </a:r>
          </a:p>
          <a:p>
            <a:pPr lvl="1" eaLnBrk="1" hangingPunct="1"/>
            <a:r>
              <a:rPr kumimoji="0" lang="en-US" altLang="zh-TW" smtClean="0"/>
              <a:t>Show the new window.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95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E (Cont.)</a:t>
            </a:r>
            <a:endParaRPr lang="zh-TW" alt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Solution</a:t>
            </a:r>
          </a:p>
          <a:p>
            <a:pPr lvl="1" eaLnBrk="1" hangingPunct="1"/>
            <a:r>
              <a:rPr kumimoji="0" lang="en-US" altLang="zh-TW" smtClean="0"/>
              <a:t>rwnd &lt; cwnd</a:t>
            </a:r>
          </a:p>
          <a:p>
            <a:pPr lvl="2" eaLnBrk="1" hangingPunct="1"/>
            <a:r>
              <a:rPr kumimoji="0" lang="en-US" altLang="zh-TW" smtClean="0"/>
              <a:t>The size of the window is 12. </a:t>
            </a:r>
          </a:p>
          <a:p>
            <a:pPr lvl="1" eaLnBrk="1" hangingPunct="1"/>
            <a:endParaRPr kumimoji="0" lang="en-US" altLang="zh-TW" smtClean="0"/>
          </a:p>
          <a:p>
            <a:pPr lvl="1" eaLnBrk="1" hangingPunct="1"/>
            <a:r>
              <a:rPr kumimoji="0" lang="en-US" altLang="zh-TW" smtClean="0"/>
              <a:t>Figure 12.23 shows the new window. </a:t>
            </a:r>
          </a:p>
          <a:p>
            <a:pPr lvl="2" eaLnBrk="1" hangingPunct="1"/>
            <a:r>
              <a:rPr kumimoji="0" lang="en-US" altLang="zh-TW" smtClean="0"/>
              <a:t>The window has been opened from the right by 7 and closed from the left by 4</a:t>
            </a:r>
          </a:p>
          <a:p>
            <a:pPr lvl="2" eaLnBrk="1" hangingPunct="1"/>
            <a:endParaRPr kumimoji="0" lang="en-US" altLang="zh-TW" smtClean="0"/>
          </a:p>
          <a:p>
            <a:pPr lvl="2" eaLnBrk="1" hangingPunct="1"/>
            <a:r>
              <a:rPr kumimoji="0" lang="en-US" altLang="zh-TW" smtClean="0"/>
              <a:t>The size of the window has increased.</a:t>
            </a:r>
            <a:endParaRPr lang="en-US" altLang="zh-TW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96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en-US" sz="1600">
                <a:solidFill>
                  <a:schemeClr val="accent2"/>
                </a:solidFill>
              </a:rPr>
              <a:t>Figure  12-11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314700" y="750888"/>
            <a:ext cx="23510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TW" sz="3200" b="1">
                <a:solidFill>
                  <a:schemeClr val="bg2"/>
                </a:solidFill>
                <a:latin typeface="Times" charset="0"/>
              </a:rPr>
              <a:t>Figure 12.23</a:t>
            </a:r>
            <a:endParaRPr kumimoji="0" lang="en-US" altLang="en-US" sz="3200" b="1">
              <a:solidFill>
                <a:schemeClr val="bg2"/>
              </a:solidFill>
              <a:latin typeface="Times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154738" y="6583363"/>
            <a:ext cx="2989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200">
                <a:latin typeface="Comic Sans MS" pitchFamily="66" charset="0"/>
              </a:rPr>
              <a:t>The McGraw-Hill Companies, Inc., 2000</a:t>
            </a:r>
          </a:p>
        </p:txBody>
      </p:sp>
      <p:pic>
        <p:nvPicPr>
          <p:cNvPr id="10240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" y="2230438"/>
            <a:ext cx="8921750" cy="2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97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531225" cy="1143000"/>
          </a:xfrm>
        </p:spPr>
        <p:txBody>
          <a:bodyPr/>
          <a:lstStyle/>
          <a:p>
            <a:r>
              <a:rPr lang="en-US" altLang="zh-TW" sz="4000" smtClean="0"/>
              <a:t>A Scenario: An example of flow control (As Shown in the Next Figure)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790700"/>
            <a:ext cx="8229600" cy="5019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smtClean="0"/>
              <a:t>1. SYN segment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Client announces its initial seq. number = 100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When server receives, assume that the server allocates a buffer size of 800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2. ACK+SYN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The client also announces a buffer size of 800 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3. ACK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4. The client process pushes 200 bytes of data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Number from 101 to 300 and send this segment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5. Send ACK from server to client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6. The client process again push 300 more bytes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A new segment: seqNo=301, length = 300 bytes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Assume that the server process also pulled 100 bytes of data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/>
              <a:t>Thus, the receiver window only reduce 200 bytes</a:t>
            </a:r>
          </a:p>
          <a:p>
            <a:pPr>
              <a:lnSpc>
                <a:spcPct val="80000"/>
              </a:lnSpc>
            </a:pPr>
            <a:r>
              <a:rPr lang="en-US" altLang="zh-TW" sz="2400" smtClean="0"/>
              <a:t>7, 8. ACK from the server to the client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CC32C-E6BB-4C89-89BD-A8DBE7B13A9A}" type="slidenum">
              <a:rPr lang="zh-TW" altLang="en-US" smtClean="0"/>
              <a:pPr>
                <a:defRPr/>
              </a:pPr>
              <a:t>98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4257C9-6D57-4678-B80C-5CC42FDE3D67}" type="slidenum">
              <a:rPr lang="zh-TW" altLang="en-US" smtClean="0"/>
              <a:pPr>
                <a:defRPr/>
              </a:pPr>
              <a:t>99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30943</TotalTime>
  <Words>9000</Words>
  <Application>Microsoft Office PowerPoint</Application>
  <PresentationFormat>如螢幕大小 (4:3)</PresentationFormat>
  <Paragraphs>1616</Paragraphs>
  <Slides>222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222</vt:i4>
      </vt:variant>
    </vt:vector>
  </HeadingPairs>
  <TitlesOfParts>
    <vt:vector size="223" baseType="lpstr">
      <vt:lpstr>Quadrant</vt:lpstr>
      <vt:lpstr>Chapter 15  Transmission Control Protocol (TCP)</vt:lpstr>
      <vt:lpstr>Outline</vt:lpstr>
      <vt:lpstr>PowerPoint 簡報</vt:lpstr>
      <vt:lpstr>PowerPoint 簡報</vt:lpstr>
      <vt:lpstr>TCP Services</vt:lpstr>
      <vt:lpstr>Process-to-Process Communication</vt:lpstr>
      <vt:lpstr>Stream Delivery Service</vt:lpstr>
      <vt:lpstr>Stream Delivery Service (Cont.)</vt:lpstr>
      <vt:lpstr>PowerPoint 簡報</vt:lpstr>
      <vt:lpstr>Sending Buffers</vt:lpstr>
      <vt:lpstr>Receiving Buffer</vt:lpstr>
      <vt:lpstr>Segments</vt:lpstr>
      <vt:lpstr>PowerPoint 簡報</vt:lpstr>
      <vt:lpstr>Full-Duplex Communication</vt:lpstr>
      <vt:lpstr>Multiplexing and Demultiplexing</vt:lpstr>
      <vt:lpstr>Connection-Oriented Service</vt:lpstr>
      <vt:lpstr>Reliable Service</vt:lpstr>
      <vt:lpstr>Outline</vt:lpstr>
      <vt:lpstr>PowerPoint 簡報</vt:lpstr>
      <vt:lpstr>Numbering Bytes</vt:lpstr>
      <vt:lpstr>Byte Numbers</vt:lpstr>
      <vt:lpstr>Sequence Number</vt:lpstr>
      <vt:lpstr>PowerPoint 簡報</vt:lpstr>
      <vt:lpstr>Solution</vt:lpstr>
      <vt:lpstr>Acknowledgment Number</vt:lpstr>
      <vt:lpstr>Acknowledgment Number (Cont.)</vt:lpstr>
      <vt:lpstr>Flow Control</vt:lpstr>
      <vt:lpstr>Error Control</vt:lpstr>
      <vt:lpstr>Congestion Control</vt:lpstr>
      <vt:lpstr>Outline</vt:lpstr>
      <vt:lpstr>PowerPoint 簡報</vt:lpstr>
      <vt:lpstr>PowerPoint 簡報</vt:lpstr>
      <vt:lpstr>TCP Segment Format</vt:lpstr>
      <vt:lpstr>TCP Segment Format (Cont.)</vt:lpstr>
      <vt:lpstr>PowerPoint 簡報</vt:lpstr>
      <vt:lpstr>TCP Segment Format (Cont.)</vt:lpstr>
      <vt:lpstr>TCP Segment Format (Cont.)</vt:lpstr>
      <vt:lpstr>Pseudoheader Added to the TCP Datagram</vt:lpstr>
      <vt:lpstr>Encapsulation</vt:lpstr>
      <vt:lpstr>Outline</vt:lpstr>
      <vt:lpstr>PowerPoint 簡報</vt:lpstr>
      <vt:lpstr>Introduction</vt:lpstr>
      <vt:lpstr>Connection Establishment</vt:lpstr>
      <vt:lpstr>Connection Establishment</vt:lpstr>
      <vt:lpstr>Three-way handshaking</vt:lpstr>
      <vt:lpstr>Three-way handshaking (Cont.)</vt:lpstr>
      <vt:lpstr>PowerPoint 簡報</vt:lpstr>
      <vt:lpstr>Three-way handshaking (Cont.)</vt:lpstr>
      <vt:lpstr>PowerPoint 簡報</vt:lpstr>
      <vt:lpstr>Connection Establishment (Cont.)</vt:lpstr>
      <vt:lpstr>SYN Flooding Attack</vt:lpstr>
      <vt:lpstr>SYN Flooding Attack (Cont.)</vt:lpstr>
      <vt:lpstr>Data Transfer</vt:lpstr>
      <vt:lpstr>PowerPoint 簡報</vt:lpstr>
      <vt:lpstr>Pushing Data</vt:lpstr>
      <vt:lpstr>PowerPoint 簡報</vt:lpstr>
      <vt:lpstr>Pushing Data (Cont.)</vt:lpstr>
      <vt:lpstr>Urgent Data</vt:lpstr>
      <vt:lpstr>Urgent Data (Cont.)</vt:lpstr>
      <vt:lpstr>Connection Termination</vt:lpstr>
      <vt:lpstr>Three-Way Handshaking</vt:lpstr>
      <vt:lpstr>Three-Way Handshaking (Cont.)</vt:lpstr>
      <vt:lpstr>PowerPoint 簡報</vt:lpstr>
      <vt:lpstr>Three-Way Handshaking (Cont.)</vt:lpstr>
      <vt:lpstr>Four-Way Handshaking with Half-Close </vt:lpstr>
      <vt:lpstr>PowerPoint 簡報</vt:lpstr>
      <vt:lpstr>Connection Reset</vt:lpstr>
      <vt:lpstr>Denying a Connection</vt:lpstr>
      <vt:lpstr>Aborting a Connection</vt:lpstr>
      <vt:lpstr>Terminate an Idle Connection</vt:lpstr>
      <vt:lpstr>Outline</vt:lpstr>
      <vt:lpstr>PowerPoint 簡報</vt:lpstr>
      <vt:lpstr>PowerPoint 簡報</vt:lpstr>
      <vt:lpstr>Outline</vt:lpstr>
      <vt:lpstr>Windows in TCP</vt:lpstr>
      <vt:lpstr>Send Window</vt:lpstr>
      <vt:lpstr>PowerPoint 簡報</vt:lpstr>
      <vt:lpstr>Send Window (Cont.)</vt:lpstr>
      <vt:lpstr>Receive Window</vt:lpstr>
      <vt:lpstr>PowerPoint 簡報</vt:lpstr>
      <vt:lpstr>Outline</vt:lpstr>
      <vt:lpstr>PowerPoint 簡報</vt:lpstr>
      <vt:lpstr>Flow Control</vt:lpstr>
      <vt:lpstr>PowerPoint 簡報</vt:lpstr>
      <vt:lpstr>Sliding Window Protocol (Cont.)</vt:lpstr>
      <vt:lpstr>Sliding Window Protocol (Cont.)</vt:lpstr>
      <vt:lpstr>PowerPoint 簡報</vt:lpstr>
      <vt:lpstr>Example A</vt:lpstr>
      <vt:lpstr>Example B</vt:lpstr>
      <vt:lpstr>Example C: Figure 12.21 shows an unrealistic example of a sliding window</vt:lpstr>
      <vt:lpstr>PowerPoint 簡報</vt:lpstr>
      <vt:lpstr>Example D</vt:lpstr>
      <vt:lpstr>Example D (Cont.)</vt:lpstr>
      <vt:lpstr>PowerPoint 簡報</vt:lpstr>
      <vt:lpstr>Example E</vt:lpstr>
      <vt:lpstr>Example E (Cont.)</vt:lpstr>
      <vt:lpstr>PowerPoint 簡報</vt:lpstr>
      <vt:lpstr>A Scenario: An example of flow control (As Shown in the Next Figure)</vt:lpstr>
      <vt:lpstr>PowerPoint 簡報</vt:lpstr>
      <vt:lpstr>Shrinking of Windows</vt:lpstr>
      <vt:lpstr>PowerPoint 簡報</vt:lpstr>
      <vt:lpstr>PowerPoint 簡報</vt:lpstr>
      <vt:lpstr>Solution of Shrinking the Window</vt:lpstr>
      <vt:lpstr>Example 9 (Cont.)</vt:lpstr>
      <vt:lpstr>Example 9 (Cont.)</vt:lpstr>
      <vt:lpstr>Window Shutdown</vt:lpstr>
      <vt:lpstr>PowerPoint 簡報</vt:lpstr>
      <vt:lpstr>Silly Window Syndrome</vt:lpstr>
      <vt:lpstr>Syndrome Created by the Sender</vt:lpstr>
      <vt:lpstr>Nagle’s Algorithm</vt:lpstr>
      <vt:lpstr>Nagle’s Algorithm (Cont.)</vt:lpstr>
      <vt:lpstr>Syndrome Created by the Receiver</vt:lpstr>
      <vt:lpstr>Syndrome Created by the Receiver (Cont.)</vt:lpstr>
      <vt:lpstr>Clark’s Solution</vt:lpstr>
      <vt:lpstr>Delayed Acknowledgment</vt:lpstr>
      <vt:lpstr>Delayed Acknowledgment (Cont.)</vt:lpstr>
      <vt:lpstr>Outline</vt:lpstr>
      <vt:lpstr>PowerPoint 簡報</vt:lpstr>
      <vt:lpstr>Error Control</vt:lpstr>
      <vt:lpstr>Checksum</vt:lpstr>
      <vt:lpstr>Acknowledgment</vt:lpstr>
      <vt:lpstr>Acknowledgment Type</vt:lpstr>
      <vt:lpstr>Accumulative Acknowledgment (ACK)</vt:lpstr>
      <vt:lpstr>Selective Acknowledgment (SACK)</vt:lpstr>
      <vt:lpstr>PowerPoint 簡報</vt:lpstr>
      <vt:lpstr>Generating Acknowledgments: When Does a Receiver Generate Acknowledgment?</vt:lpstr>
      <vt:lpstr>Generating Acknowledgments: When Does a Receiver Generate Acknowledgment? (Cont.)</vt:lpstr>
      <vt:lpstr>Generating Acknowledgments: When Does a Receiver Generate Acknowledgment? (Cont.)</vt:lpstr>
      <vt:lpstr>Retransmission</vt:lpstr>
      <vt:lpstr>Retransmission After RTO</vt:lpstr>
      <vt:lpstr>Retransmission After Three Duplicated ACK Segments</vt:lpstr>
      <vt:lpstr>Out-of-Order Segment</vt:lpstr>
      <vt:lpstr>Out-of-Order Segment (Cont.)</vt:lpstr>
      <vt:lpstr>PowerPoint 簡報</vt:lpstr>
      <vt:lpstr>Some Scenarios</vt:lpstr>
      <vt:lpstr>PowerPoint 簡報</vt:lpstr>
      <vt:lpstr>Lost or Corrupted Segment</vt:lpstr>
      <vt:lpstr>Lost Segment</vt:lpstr>
      <vt:lpstr>Fast Retransmission</vt:lpstr>
      <vt:lpstr>PowerPoint 簡報</vt:lpstr>
      <vt:lpstr>Delayed Segment</vt:lpstr>
      <vt:lpstr>Duplicate Segment</vt:lpstr>
      <vt:lpstr>Automatically Corrected Lost ACK</vt:lpstr>
      <vt:lpstr>PowerPoint 簡報</vt:lpstr>
      <vt:lpstr>Lost Acknowledgment Corrected by Resending a Segment</vt:lpstr>
      <vt:lpstr>PowerPoint 簡報</vt:lpstr>
      <vt:lpstr>Deadlock Created by Lost Acknowledgment</vt:lpstr>
      <vt:lpstr>Outline</vt:lpstr>
      <vt:lpstr>PowerPoint 簡報</vt:lpstr>
      <vt:lpstr>Congestion Control in TCP</vt:lpstr>
      <vt:lpstr>Congestion Window</vt:lpstr>
      <vt:lpstr>Congestion Window (Cont.)</vt:lpstr>
      <vt:lpstr>Congestion Policy</vt:lpstr>
      <vt:lpstr>Slow Start: Exponential Increase</vt:lpstr>
      <vt:lpstr>Slow Start: Exponential Increase (Cont.)</vt:lpstr>
      <vt:lpstr>PowerPoint 簡報</vt:lpstr>
      <vt:lpstr>Slow Start: Exponential Increase (Cont.)</vt:lpstr>
      <vt:lpstr>Congestion Avoidance: Additive Increase</vt:lpstr>
      <vt:lpstr>PowerPoint 簡報</vt:lpstr>
      <vt:lpstr>Congestion Avoidance: Additive Increase (Cont.)</vt:lpstr>
      <vt:lpstr>PowerPoint 簡報</vt:lpstr>
      <vt:lpstr>Congestion Detection: Multiplicative Decrease</vt:lpstr>
      <vt:lpstr>Congestion Detection: Multiplicative Decrease (Cont.)</vt:lpstr>
      <vt:lpstr>Congestion Detection: Multiplicative Decrease (Cont.)</vt:lpstr>
      <vt:lpstr>PowerPoint 簡報</vt:lpstr>
      <vt:lpstr>PowerPoint 簡報</vt:lpstr>
      <vt:lpstr>Outline</vt:lpstr>
      <vt:lpstr>PowerPoint 簡報</vt:lpstr>
      <vt:lpstr>PowerPoint 簡報</vt:lpstr>
      <vt:lpstr>Retransmission Timer</vt:lpstr>
      <vt:lpstr>Calculation of Retransmission Timer</vt:lpstr>
      <vt:lpstr>Calculation of Retransmission Time (Cont.)</vt:lpstr>
      <vt:lpstr>Calculation of RTT</vt:lpstr>
      <vt:lpstr>Measured RTT</vt:lpstr>
      <vt:lpstr>Smoothed RTT</vt:lpstr>
      <vt:lpstr>RTT Deviation</vt:lpstr>
      <vt:lpstr>Retransmission Timeout (RTO)</vt:lpstr>
      <vt:lpstr>PowerPoint 簡報</vt:lpstr>
      <vt:lpstr>PowerPoint 簡報</vt:lpstr>
      <vt:lpstr>PowerPoint 簡報</vt:lpstr>
      <vt:lpstr>Karn’s Algorithm</vt:lpstr>
      <vt:lpstr>Exponential Backoff</vt:lpstr>
      <vt:lpstr>PowerPoint 簡報</vt:lpstr>
      <vt:lpstr>PowerPoint 簡報</vt:lpstr>
      <vt:lpstr>Persistence Timer</vt:lpstr>
      <vt:lpstr>Persistence Timer (Cont.)</vt:lpstr>
      <vt:lpstr>Persistence Timer (Cont.)</vt:lpstr>
      <vt:lpstr>Keepalive Timer</vt:lpstr>
      <vt:lpstr>Time-Waited Timer</vt:lpstr>
      <vt:lpstr>Outline</vt:lpstr>
      <vt:lpstr>PowerPoint 簡報</vt:lpstr>
      <vt:lpstr>PowerPoint 簡報</vt:lpstr>
      <vt:lpstr>No Operation</vt:lpstr>
      <vt:lpstr>PowerPoint 簡報</vt:lpstr>
      <vt:lpstr>End of Option</vt:lpstr>
      <vt:lpstr>PowerPoint 簡報</vt:lpstr>
      <vt:lpstr>Maximum Segment Size (MSS)</vt:lpstr>
      <vt:lpstr>PowerPoint 簡報</vt:lpstr>
      <vt:lpstr>Window Scale Factor</vt:lpstr>
      <vt:lpstr>Window Scale Factor (Cont.)</vt:lpstr>
      <vt:lpstr>PowerPoint 簡報</vt:lpstr>
      <vt:lpstr>Timestamp</vt:lpstr>
      <vt:lpstr>PowerPoint 簡報</vt:lpstr>
      <vt:lpstr>Measuring RTT</vt:lpstr>
      <vt:lpstr>Measuring RTT (Cont.)</vt:lpstr>
      <vt:lpstr>PowerPoint 簡報</vt:lpstr>
      <vt:lpstr>PowerPoint 簡報</vt:lpstr>
      <vt:lpstr>PowerPoint 簡報</vt:lpstr>
      <vt:lpstr>PowerPoint 簡報</vt:lpstr>
      <vt:lpstr>PAWS</vt:lpstr>
      <vt:lpstr>PAWS (Cont.)</vt:lpstr>
      <vt:lpstr>SACK-Permitted and SACK Options</vt:lpstr>
      <vt:lpstr>SACK</vt:lpstr>
      <vt:lpstr>SACK-Permitted Option</vt:lpstr>
      <vt:lpstr>SACK Option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範圍：CHAPTER 11~15 日期：6/17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16.01</dc:title>
  <dc:creator>Marilyn Turnamian</dc:creator>
  <cp:lastModifiedBy>lms0016</cp:lastModifiedBy>
  <cp:revision>5026</cp:revision>
  <cp:lastPrinted>2001-07-09T17:38:11Z</cp:lastPrinted>
  <dcterms:created xsi:type="dcterms:W3CDTF">1999-08-24T15:20:22Z</dcterms:created>
  <dcterms:modified xsi:type="dcterms:W3CDTF">2016-02-25T08:23:44Z</dcterms:modified>
</cp:coreProperties>
</file>