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</p:sldMasterIdLst>
  <p:notesMasterIdLst>
    <p:notesMasterId r:id="rId85"/>
  </p:notesMasterIdLst>
  <p:handoutMasterIdLst>
    <p:handoutMasterId r:id="rId86"/>
  </p:handoutMasterIdLst>
  <p:sldIdLst>
    <p:sldId id="410" r:id="rId2"/>
    <p:sldId id="383" r:id="rId3"/>
    <p:sldId id="484" r:id="rId4"/>
    <p:sldId id="485" r:id="rId5"/>
    <p:sldId id="486" r:id="rId6"/>
    <p:sldId id="487" r:id="rId7"/>
    <p:sldId id="488" r:id="rId8"/>
    <p:sldId id="411" r:id="rId9"/>
    <p:sldId id="412" r:id="rId10"/>
    <p:sldId id="413" r:id="rId11"/>
    <p:sldId id="464" r:id="rId12"/>
    <p:sldId id="414" r:id="rId13"/>
    <p:sldId id="415" r:id="rId14"/>
    <p:sldId id="416" r:id="rId15"/>
    <p:sldId id="417" r:id="rId16"/>
    <p:sldId id="418" r:id="rId17"/>
    <p:sldId id="419" r:id="rId18"/>
    <p:sldId id="483" r:id="rId19"/>
    <p:sldId id="420" r:id="rId20"/>
    <p:sldId id="489" r:id="rId21"/>
    <p:sldId id="421" r:id="rId22"/>
    <p:sldId id="422" r:id="rId23"/>
    <p:sldId id="465" r:id="rId24"/>
    <p:sldId id="423" r:id="rId25"/>
    <p:sldId id="424" r:id="rId26"/>
    <p:sldId id="425" r:id="rId27"/>
    <p:sldId id="426" r:id="rId28"/>
    <p:sldId id="466" r:id="rId29"/>
    <p:sldId id="427" r:id="rId30"/>
    <p:sldId id="428" r:id="rId31"/>
    <p:sldId id="429" r:id="rId32"/>
    <p:sldId id="430" r:id="rId33"/>
    <p:sldId id="431" r:id="rId34"/>
    <p:sldId id="432" r:id="rId35"/>
    <p:sldId id="433" r:id="rId36"/>
    <p:sldId id="434" r:id="rId37"/>
    <p:sldId id="435" r:id="rId38"/>
    <p:sldId id="467" r:id="rId39"/>
    <p:sldId id="436" r:id="rId40"/>
    <p:sldId id="437" r:id="rId41"/>
    <p:sldId id="438" r:id="rId42"/>
    <p:sldId id="439" r:id="rId43"/>
    <p:sldId id="440" r:id="rId44"/>
    <p:sldId id="441" r:id="rId45"/>
    <p:sldId id="442" r:id="rId46"/>
    <p:sldId id="443" r:id="rId47"/>
    <p:sldId id="444" r:id="rId48"/>
    <p:sldId id="445" r:id="rId49"/>
    <p:sldId id="446" r:id="rId50"/>
    <p:sldId id="447" r:id="rId51"/>
    <p:sldId id="448" r:id="rId52"/>
    <p:sldId id="492" r:id="rId53"/>
    <p:sldId id="490" r:id="rId54"/>
    <p:sldId id="468" r:id="rId55"/>
    <p:sldId id="449" r:id="rId56"/>
    <p:sldId id="494" r:id="rId57"/>
    <p:sldId id="495" r:id="rId58"/>
    <p:sldId id="469" r:id="rId59"/>
    <p:sldId id="493" r:id="rId60"/>
    <p:sldId id="470" r:id="rId61"/>
    <p:sldId id="501" r:id="rId62"/>
    <p:sldId id="476" r:id="rId63"/>
    <p:sldId id="519" r:id="rId64"/>
    <p:sldId id="507" r:id="rId65"/>
    <p:sldId id="504" r:id="rId66"/>
    <p:sldId id="509" r:id="rId67"/>
    <p:sldId id="450" r:id="rId68"/>
    <p:sldId id="512" r:id="rId69"/>
    <p:sldId id="452" r:id="rId70"/>
    <p:sldId id="479" r:id="rId71"/>
    <p:sldId id="453" r:id="rId72"/>
    <p:sldId id="454" r:id="rId73"/>
    <p:sldId id="455" r:id="rId74"/>
    <p:sldId id="513" r:id="rId75"/>
    <p:sldId id="456" r:id="rId76"/>
    <p:sldId id="514" r:id="rId77"/>
    <p:sldId id="516" r:id="rId78"/>
    <p:sldId id="458" r:id="rId79"/>
    <p:sldId id="481" r:id="rId80"/>
    <p:sldId id="515" r:id="rId81"/>
    <p:sldId id="460" r:id="rId82"/>
    <p:sldId id="461" r:id="rId83"/>
    <p:sldId id="518" r:id="rId84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3399"/>
    <a:srgbClr val="CCEC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-112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5849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</a:bodyPr>
          <a:lstStyle>
            <a:lvl1pPr defTabSz="965200" eaLnBrk="0" hangingPunct="0">
              <a:defRPr kumimoji="0" sz="13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3452" y="0"/>
            <a:ext cx="3075848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kumimoji="0" sz="13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883"/>
            <a:ext cx="3075849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kumimoji="0" sz="13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3452" y="9722883"/>
            <a:ext cx="3075848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kumimoji="0" sz="1300">
                <a:latin typeface="Helvetica" pitchFamily="34" charset="0"/>
              </a:defRPr>
            </a:lvl1pPr>
          </a:lstStyle>
          <a:p>
            <a:pPr>
              <a:defRPr/>
            </a:pPr>
            <a:fld id="{35153E66-99C1-478D-A5B3-E99214FCE8B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05304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5849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</a:bodyPr>
          <a:lstStyle>
            <a:lvl1pPr defTabSz="965200" eaLnBrk="0" hangingPunct="0">
              <a:defRPr kumimoji="0"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452" y="0"/>
            <a:ext cx="3075848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kumimoji="0"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6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060" y="4861442"/>
            <a:ext cx="5207182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3"/>
            <a:ext cx="3075849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kumimoji="0"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452" y="9722883"/>
            <a:ext cx="3075848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kumimoji="0" sz="1300"/>
            </a:lvl1pPr>
          </a:lstStyle>
          <a:p>
            <a:pPr>
              <a:defRPr/>
            </a:pPr>
            <a:fld id="{64C78D4F-C345-4ECA-8FC0-B7F5D8D9952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530801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930" y="4861442"/>
            <a:ext cx="5679440" cy="4605576"/>
          </a:xfrm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393424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930" y="4861442"/>
            <a:ext cx="5679440" cy="4605576"/>
          </a:xfrm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463034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930" y="4861442"/>
            <a:ext cx="5679440" cy="4605576"/>
          </a:xfrm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283115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zh-TW" altLang="en-US" sz="240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</p:grpSp>
      <p:sp>
        <p:nvSpPr>
          <p:cNvPr id="3706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706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latin typeface="Arial" charset="0"/>
              </a:defRPr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B7EB1D37-87B9-460B-B242-F8698DA377C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4C362B-E1E1-4766-9037-03C15BBE42D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5E435C-5877-498F-A528-2656E0838CC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8850C-2592-41F6-8BD9-84AB8ACE518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84DFB0-6D3A-4A89-92FF-73B56032B79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389A2-C7B2-4971-ADDB-6D67F33DDE1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EA6F5F-8866-45CB-BF58-DFA10D763F9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FCE03-AD24-4032-93C7-2ADB41B1A52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5D8C8-7437-4FE4-B49E-321B57BA07B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CECDC-5B82-4C63-82F3-4E721657C3E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0B3244-222F-4563-9E14-EB0D9AD73CC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696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96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96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>
                <a:latin typeface="Arial" charset="0"/>
              </a:defRPr>
            </a:lvl1pPr>
          </a:lstStyle>
          <a:p>
            <a:pPr>
              <a:defRPr/>
            </a:pPr>
            <a:fld id="{79A7973E-676F-48D9-8A19-A633D2F8392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369672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369673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369674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369675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369676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o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377950" indent="-4683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o"/>
        <a:defRPr kumimoji="1" sz="2400">
          <a:solidFill>
            <a:schemeClr val="tx1"/>
          </a:solidFill>
          <a:latin typeface="+mn-lt"/>
          <a:ea typeface="+mn-ea"/>
        </a:defRPr>
      </a:lvl3pPr>
      <a:lvl4pPr marL="1827213" indent="-438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297113" indent="-468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emf"/><Relationship Id="rId5" Type="http://schemas.openxmlformats.org/officeDocument/2006/relationships/image" Target="../media/image43.emf"/><Relationship Id="rId4" Type="http://schemas.openxmlformats.org/officeDocument/2006/relationships/image" Target="../media/image42.emf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hhe.com/" TargetMode="External"/><Relationship Id="rId2" Type="http://schemas.openxmlformats.org/officeDocument/2006/relationships/hyperlink" Target="mailto:forouzan@fhda.edu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76375" y="2781300"/>
            <a:ext cx="6400800" cy="2273300"/>
          </a:xfrm>
        </p:spPr>
        <p:txBody>
          <a:bodyPr/>
          <a:lstStyle/>
          <a:p>
            <a:pPr eaLnBrk="1" hangingPunct="1"/>
            <a:r>
              <a:rPr lang="en-US" altLang="zh-TW" sz="4800" b="0" smtClean="0"/>
              <a:t>Chapter 2</a:t>
            </a:r>
            <a:br>
              <a:rPr lang="en-US" altLang="zh-TW" sz="4800" b="0" smtClean="0"/>
            </a:br>
            <a:r>
              <a:rPr lang="en-US" altLang="zh-TW" sz="4800" b="0" smtClean="0"/>
              <a:t/>
            </a:r>
            <a:br>
              <a:rPr lang="en-US" altLang="zh-TW" sz="4800" b="0" smtClean="0"/>
            </a:br>
            <a:r>
              <a:rPr lang="en-US" altLang="zh-TW" sz="4800" b="0" smtClean="0"/>
              <a:t>The OSI Model and TCP/IP Protocol Suite</a:t>
            </a:r>
            <a:endParaRPr kumimoji="0" lang="en-US" altLang="zh-TW" sz="4800" b="0" smtClean="0">
              <a:solidFill>
                <a:srgbClr val="FF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/>
              <a:t>Layered Architecture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Within a single machine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Each layer calls upon the services of the layer just below 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For example, layer 3 uses the services provided by layer 2 and provides services for layer 4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08850C-2592-41F6-8BD9-84AB8ACE5181}" type="slidenum">
              <a:rPr lang="zh-TW" altLang="en-US" smtClean="0"/>
              <a:pPr>
                <a:defRPr/>
              </a:pPr>
              <a:t>10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Layered Architecture (Cont.)</a:t>
            </a:r>
            <a:endParaRPr lang="zh-TW" alt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Between machines</a:t>
            </a:r>
          </a:p>
          <a:p>
            <a:pPr lvl="1" eaLnBrk="1" hangingPunct="1"/>
            <a:r>
              <a:rPr lang="en-US" altLang="zh-TW" smtClean="0"/>
              <a:t>Layer x on one machine communicates with layer x on another machine</a:t>
            </a:r>
          </a:p>
          <a:p>
            <a:pPr lvl="1" eaLnBrk="1" hangingPunct="1"/>
            <a:endParaRPr lang="en-US" altLang="zh-TW" smtClean="0"/>
          </a:p>
          <a:p>
            <a:pPr lvl="1" eaLnBrk="1" hangingPunct="1"/>
            <a:r>
              <a:rPr lang="en-US" altLang="zh-TW" smtClean="0"/>
              <a:t>This communication is governed by a series of rules and conventions called </a:t>
            </a:r>
            <a:r>
              <a:rPr lang="en-US" altLang="zh-TW" b="1" smtClean="0"/>
              <a:t>protocols</a:t>
            </a:r>
            <a:endParaRPr lang="zh-TW" altLang="en-US" b="1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08850C-2592-41F6-8BD9-84AB8ACE5181}" type="slidenum">
              <a:rPr lang="zh-TW" altLang="en-US" smtClean="0"/>
              <a:pPr>
                <a:defRPr/>
              </a:pPr>
              <a:t>11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/>
              <a:t>Layered Architecture (Cont.)</a:t>
            </a:r>
            <a:endParaRPr lang="zh-TW" altLang="en-US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/>
              <a:t>As the message travels from A to B, it may pass through intermediate nodes</a:t>
            </a:r>
          </a:p>
          <a:p>
            <a:pPr lvl="1" eaLnBrk="1" hangingPunct="1"/>
            <a:r>
              <a:rPr lang="en-US" altLang="zh-TW" smtClean="0"/>
              <a:t>These intermediate nodes usually involve only the first three layers of the OSI model</a:t>
            </a:r>
          </a:p>
          <a:p>
            <a:pPr lvl="1" eaLnBrk="1" hangingPunct="1"/>
            <a:endParaRPr lang="en-US" altLang="zh-TW" smtClean="0"/>
          </a:p>
          <a:p>
            <a:pPr lvl="1" eaLnBrk="1" hangingPunct="1"/>
            <a:r>
              <a:rPr lang="en-US" altLang="zh-TW" smtClean="0"/>
              <a:t>As shown in the next slide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08850C-2592-41F6-8BD9-84AB8ACE5181}" type="slidenum">
              <a:rPr lang="zh-TW" altLang="en-US" smtClean="0"/>
              <a:pPr>
                <a:defRPr/>
              </a:pPr>
              <a:t>12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en-US" sz="1600">
                <a:solidFill>
                  <a:schemeClr val="accent2"/>
                </a:solidFill>
              </a:rPr>
              <a:t>Figure  2-2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3375025" y="431800"/>
            <a:ext cx="2184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en-US" sz="3200" b="1">
                <a:solidFill>
                  <a:schemeClr val="accent2"/>
                </a:solidFill>
                <a:latin typeface="Times" pitchFamily="18" charset="0"/>
              </a:rPr>
              <a:t>OSI </a:t>
            </a:r>
            <a:r>
              <a:rPr kumimoji="0" lang="en-US" altLang="zh-TW" sz="3200" b="1">
                <a:solidFill>
                  <a:schemeClr val="accent2"/>
                </a:solidFill>
                <a:latin typeface="Times" pitchFamily="18" charset="0"/>
              </a:rPr>
              <a:t>L</a:t>
            </a:r>
            <a:r>
              <a:rPr kumimoji="0" lang="en-US" altLang="en-US" sz="3200" b="1">
                <a:solidFill>
                  <a:schemeClr val="accent2"/>
                </a:solidFill>
                <a:latin typeface="Times" pitchFamily="18" charset="0"/>
              </a:rPr>
              <a:t>ayers</a:t>
            </a:r>
            <a:endParaRPr kumimoji="0" lang="en-US" altLang="en-US" sz="3200">
              <a:solidFill>
                <a:schemeClr val="accent2"/>
              </a:solidFill>
              <a:latin typeface="Times" pitchFamily="18" charset="0"/>
            </a:endParaRPr>
          </a:p>
        </p:txBody>
      </p:sp>
      <p:sp>
        <p:nvSpPr>
          <p:cNvPr id="15364" name="Text Box 6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grpSp>
        <p:nvGrpSpPr>
          <p:cNvPr id="15365" name="Group 7"/>
          <p:cNvGrpSpPr>
            <a:grpSpLocks/>
          </p:cNvGrpSpPr>
          <p:nvPr/>
        </p:nvGrpSpPr>
        <p:grpSpPr bwMode="auto">
          <a:xfrm>
            <a:off x="242888" y="1127125"/>
            <a:ext cx="8726487" cy="5197475"/>
            <a:chOff x="153" y="964"/>
            <a:chExt cx="5367" cy="3020"/>
          </a:xfrm>
        </p:grpSpPr>
        <p:pic>
          <p:nvPicPr>
            <p:cNvPr id="15366" name="Picture 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95" y="964"/>
              <a:ext cx="4445" cy="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67" name="Picture 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3" y="1568"/>
              <a:ext cx="5367" cy="2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95D8C8-7437-4FE4-B49E-321B57BA07B1}" type="slidenum">
              <a:rPr lang="zh-TW" altLang="en-US" smtClean="0"/>
              <a:pPr>
                <a:defRPr/>
              </a:pPr>
              <a:t>13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739775"/>
            <a:ext cx="8229600" cy="901700"/>
          </a:xfrm>
          <a:noFill/>
        </p:spPr>
        <p:txBody>
          <a:bodyPr/>
          <a:lstStyle/>
          <a:p>
            <a:pPr eaLnBrk="1" hangingPunct="1"/>
            <a:r>
              <a:rPr lang="en-US" altLang="zh-TW" smtClean="0"/>
              <a:t>Layer-to-Layer Communication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1747838"/>
            <a:ext cx="7696200" cy="4751387"/>
          </a:xfrm>
          <a:noFill/>
        </p:spPr>
        <p:txBody>
          <a:bodyPr/>
          <a:lstStyle/>
          <a:p>
            <a:pPr eaLnBrk="1" hangingPunct="1"/>
            <a:r>
              <a:rPr lang="en-US" altLang="zh-TW" smtClean="0"/>
              <a:t>Each layer in the sending device added its own information to the message 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At the receiving machine, the message is unwrapped layer by layer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08850C-2592-41F6-8BD9-84AB8ACE5181}" type="slidenum">
              <a:rPr lang="zh-TW" altLang="en-US" smtClean="0"/>
              <a:pPr>
                <a:defRPr/>
              </a:pPr>
              <a:t>14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ChangeArrowheads="1"/>
          </p:cNvSpPr>
          <p:nvPr/>
        </p:nvSpPr>
        <p:spPr bwMode="auto">
          <a:xfrm>
            <a:off x="838200" y="1905000"/>
            <a:ext cx="7467600" cy="289560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571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ts val="1100"/>
              </a:spcBef>
              <a:spcAft>
                <a:spcPts val="1100"/>
              </a:spcAft>
              <a:defRPr/>
            </a:pPr>
            <a:r>
              <a:rPr kumimoji="0" lang="en-US" altLang="zh-TW" sz="3600" b="1" i="1">
                <a:latin typeface="Times" charset="0"/>
              </a:rPr>
              <a:t>Headers are added </a:t>
            </a:r>
            <a:br>
              <a:rPr kumimoji="0" lang="en-US" altLang="zh-TW" sz="3600" b="1" i="1">
                <a:latin typeface="Times" charset="0"/>
              </a:rPr>
            </a:br>
            <a:r>
              <a:rPr kumimoji="0" lang="en-US" altLang="zh-TW" sz="3600" b="1" i="1">
                <a:latin typeface="Times" charset="0"/>
              </a:rPr>
              <a:t>to the data at layers </a:t>
            </a:r>
            <a:br>
              <a:rPr kumimoji="0" lang="en-US" altLang="zh-TW" sz="3600" b="1" i="1">
                <a:latin typeface="Times" charset="0"/>
              </a:rPr>
            </a:br>
            <a:r>
              <a:rPr kumimoji="0" lang="en-US" altLang="zh-TW" sz="3600" b="1" i="1">
                <a:latin typeface="Times" charset="0"/>
              </a:rPr>
              <a:t>6, 5, 4, 3, and 2. </a:t>
            </a:r>
            <a:br>
              <a:rPr kumimoji="0" lang="en-US" altLang="zh-TW" sz="3600" b="1" i="1">
                <a:latin typeface="Times" charset="0"/>
              </a:rPr>
            </a:br>
            <a:r>
              <a:rPr kumimoji="0" lang="en-US" altLang="zh-TW" sz="3600" b="1" i="1">
                <a:latin typeface="Times" charset="0"/>
              </a:rPr>
              <a:t>Trailers are usually </a:t>
            </a:r>
            <a:br>
              <a:rPr kumimoji="0" lang="en-US" altLang="zh-TW" sz="3600" b="1" i="1">
                <a:latin typeface="Times" charset="0"/>
              </a:rPr>
            </a:br>
            <a:r>
              <a:rPr kumimoji="0" lang="en-US" altLang="zh-TW" sz="3600" b="1" i="1">
                <a:latin typeface="Times" charset="0"/>
              </a:rPr>
              <a:t>added only at layer 2.</a:t>
            </a:r>
            <a:endParaRPr kumimoji="0" lang="en-US" altLang="zh-TW" sz="3600" b="1" i="1">
              <a:effectLst>
                <a:outerShdw blurRad="38100" dist="38100" dir="2700000" algn="tl">
                  <a:srgbClr val="FFFFFF"/>
                </a:outerShdw>
              </a:effectLst>
              <a:latin typeface="Times" charset="0"/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143000"/>
            <a:ext cx="20574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95D8C8-7437-4FE4-B49E-321B57BA07B1}" type="slidenum">
              <a:rPr lang="zh-TW" altLang="en-US" smtClean="0"/>
              <a:pPr>
                <a:defRPr/>
              </a:pPr>
              <a:t>15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en-US" sz="1600">
                <a:solidFill>
                  <a:schemeClr val="accent2"/>
                </a:solidFill>
              </a:rPr>
              <a:t>Figure  2-3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3886200" y="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kumimoji="0" lang="en-US" altLang="en-US" sz="3200">
              <a:latin typeface="Times" pitchFamily="18" charset="0"/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693863" y="949325"/>
            <a:ext cx="62468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en-US" sz="3200" b="1">
                <a:solidFill>
                  <a:schemeClr val="accent2"/>
                </a:solidFill>
                <a:latin typeface="Times" pitchFamily="18" charset="0"/>
              </a:rPr>
              <a:t>An </a:t>
            </a:r>
            <a:r>
              <a:rPr kumimoji="0" lang="en-US" altLang="zh-TW" sz="3200" b="1">
                <a:solidFill>
                  <a:schemeClr val="accent2"/>
                </a:solidFill>
                <a:latin typeface="Times" pitchFamily="18" charset="0"/>
              </a:rPr>
              <a:t>E</a:t>
            </a:r>
            <a:r>
              <a:rPr kumimoji="0" lang="en-US" altLang="en-US" sz="3200" b="1">
                <a:solidFill>
                  <a:schemeClr val="accent2"/>
                </a:solidFill>
                <a:latin typeface="Times" pitchFamily="18" charset="0"/>
              </a:rPr>
              <a:t>xchange </a:t>
            </a:r>
            <a:r>
              <a:rPr kumimoji="0" lang="en-US" altLang="zh-TW" sz="3200" b="1">
                <a:solidFill>
                  <a:schemeClr val="accent2"/>
                </a:solidFill>
                <a:latin typeface="Times" pitchFamily="18" charset="0"/>
              </a:rPr>
              <a:t>U</a:t>
            </a:r>
            <a:r>
              <a:rPr kumimoji="0" lang="en-US" altLang="en-US" sz="3200" b="1">
                <a:solidFill>
                  <a:schemeClr val="accent2"/>
                </a:solidFill>
                <a:latin typeface="Times" pitchFamily="18" charset="0"/>
              </a:rPr>
              <a:t>sing the OSI </a:t>
            </a:r>
            <a:r>
              <a:rPr kumimoji="0" lang="en-US" altLang="zh-TW" sz="3200" b="1">
                <a:solidFill>
                  <a:schemeClr val="accent2"/>
                </a:solidFill>
                <a:latin typeface="Times" pitchFamily="18" charset="0"/>
              </a:rPr>
              <a:t>M</a:t>
            </a:r>
            <a:r>
              <a:rPr kumimoji="0" lang="en-US" altLang="en-US" sz="3200" b="1">
                <a:solidFill>
                  <a:schemeClr val="accent2"/>
                </a:solidFill>
                <a:latin typeface="Times" pitchFamily="18" charset="0"/>
              </a:rPr>
              <a:t>odel</a:t>
            </a:r>
            <a:endParaRPr kumimoji="0" lang="en-US" altLang="en-US" sz="3200">
              <a:latin typeface="Times" pitchFamily="18" charset="0"/>
            </a:endParaRPr>
          </a:p>
        </p:txBody>
      </p:sp>
      <p:sp>
        <p:nvSpPr>
          <p:cNvPr id="18437" name="Text Box 7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grpSp>
        <p:nvGrpSpPr>
          <p:cNvPr id="18438" name="Group 11"/>
          <p:cNvGrpSpPr>
            <a:grpSpLocks/>
          </p:cNvGrpSpPr>
          <p:nvPr/>
        </p:nvGrpSpPr>
        <p:grpSpPr bwMode="auto">
          <a:xfrm>
            <a:off x="228600" y="2085975"/>
            <a:ext cx="8763000" cy="4038600"/>
            <a:chOff x="144" y="960"/>
            <a:chExt cx="5520" cy="2544"/>
          </a:xfrm>
        </p:grpSpPr>
        <p:pic>
          <p:nvPicPr>
            <p:cNvPr id="18439" name="Picture 1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2" y="960"/>
              <a:ext cx="3564" cy="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440" name="Picture 1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4" y="1392"/>
              <a:ext cx="2321" cy="1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441" name="Picture 1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43" y="1392"/>
              <a:ext cx="2321" cy="1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442" name="Picture 1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79" y="3092"/>
              <a:ext cx="3489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95D8C8-7437-4FE4-B49E-321B57BA07B1}" type="slidenum">
              <a:rPr lang="zh-TW" altLang="en-US" smtClean="0"/>
              <a:pPr>
                <a:defRPr/>
              </a:pPr>
              <a:t>16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2" descr="Large confetti"/>
          <p:cNvSpPr>
            <a:spLocks noChangeArrowheads="1"/>
          </p:cNvSpPr>
          <p:nvPr/>
        </p:nvSpPr>
        <p:spPr bwMode="auto">
          <a:xfrm>
            <a:off x="304800" y="1219200"/>
            <a:ext cx="8534400" cy="4419600"/>
          </a:xfrm>
          <a:prstGeom prst="verticalScroll">
            <a:avLst>
              <a:gd name="adj" fmla="val 12500"/>
            </a:avLst>
          </a:prstGeom>
          <a:pattFill prst="lgConfetti">
            <a:fgClr>
              <a:schemeClr val="hlink"/>
            </a:fgClr>
            <a:bgClr>
              <a:srgbClr val="6699FF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2054225" y="3062288"/>
            <a:ext cx="51816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en-US" altLang="zh-TW" sz="4400" b="1">
                <a:latin typeface="Times" pitchFamily="18" charset="0"/>
              </a:rPr>
              <a:t>LAYERS IN </a:t>
            </a:r>
          </a:p>
          <a:p>
            <a:pPr algn="ctr"/>
            <a:r>
              <a:rPr kumimoji="0" lang="en-US" altLang="zh-TW" sz="4400" b="1">
                <a:latin typeface="Times" pitchFamily="18" charset="0"/>
              </a:rPr>
              <a:t>THE OSI MODEL</a:t>
            </a:r>
          </a:p>
        </p:txBody>
      </p:sp>
      <p:sp>
        <p:nvSpPr>
          <p:cNvPr id="301060" name="Rectangle 4"/>
          <p:cNvSpPr>
            <a:spLocks noChangeArrowheads="1"/>
          </p:cNvSpPr>
          <p:nvPr/>
        </p:nvSpPr>
        <p:spPr bwMode="auto">
          <a:xfrm>
            <a:off x="1260475" y="1905000"/>
            <a:ext cx="882650" cy="76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0" lang="en-US" altLang="zh-TW" sz="44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2.3</a:t>
            </a:r>
            <a:endParaRPr kumimoji="0" lang="en-US" altLang="zh-TW" sz="4400" b="1" i="1">
              <a:solidFill>
                <a:srgbClr val="06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" charset="0"/>
            </a:endParaRPr>
          </a:p>
        </p:txBody>
      </p:sp>
      <p:sp>
        <p:nvSpPr>
          <p:cNvPr id="19461" name="Text Box 6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95D8C8-7437-4FE4-B49E-321B57BA07B1}" type="slidenum">
              <a:rPr lang="zh-TW" altLang="en-US" smtClean="0"/>
              <a:pPr>
                <a:defRPr/>
              </a:pPr>
              <a:t>17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en-US" sz="1600">
                <a:solidFill>
                  <a:schemeClr val="accent2"/>
                </a:solidFill>
              </a:rPr>
              <a:t>Figure  2-15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209800" y="425450"/>
            <a:ext cx="4794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en-US" sz="3600" b="1">
                <a:solidFill>
                  <a:schemeClr val="accent2"/>
                </a:solidFill>
                <a:latin typeface="Times" pitchFamily="18" charset="0"/>
              </a:rPr>
              <a:t>TCP/IP and OSI </a:t>
            </a:r>
            <a:r>
              <a:rPr kumimoji="0" lang="en-US" altLang="zh-TW" sz="3600" b="1">
                <a:solidFill>
                  <a:schemeClr val="accent2"/>
                </a:solidFill>
                <a:latin typeface="Times" pitchFamily="18" charset="0"/>
              </a:rPr>
              <a:t>M</a:t>
            </a:r>
            <a:r>
              <a:rPr kumimoji="0" lang="en-US" altLang="en-US" sz="3600" b="1">
                <a:solidFill>
                  <a:schemeClr val="accent2"/>
                </a:solidFill>
                <a:latin typeface="Times" pitchFamily="18" charset="0"/>
              </a:rPr>
              <a:t>odel</a:t>
            </a:r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pic>
        <p:nvPicPr>
          <p:cNvPr id="20485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7775" y="1139825"/>
            <a:ext cx="6900863" cy="535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95D8C8-7437-4FE4-B49E-321B57BA07B1}" type="slidenum">
              <a:rPr lang="zh-TW" altLang="en-US" smtClean="0"/>
              <a:pPr>
                <a:defRPr/>
              </a:pPr>
              <a:t>18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en-US" sz="1600">
                <a:solidFill>
                  <a:schemeClr val="accent2"/>
                </a:solidFill>
              </a:rPr>
              <a:t>Figure  2-4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003550" y="501650"/>
            <a:ext cx="3092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en-US" sz="3600" b="1">
                <a:solidFill>
                  <a:schemeClr val="accent2"/>
                </a:solidFill>
                <a:latin typeface="Times" pitchFamily="18" charset="0"/>
              </a:rPr>
              <a:t>Physical Layer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" y="1601788"/>
            <a:ext cx="8058150" cy="365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Text Box 6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95D8C8-7437-4FE4-B49E-321B57BA07B1}" type="slidenum">
              <a:rPr lang="zh-TW" altLang="en-US" smtClean="0"/>
              <a:pPr>
                <a:defRPr/>
              </a:pPr>
              <a:t>19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en-US" altLang="zh-TW" smtClean="0">
                <a:solidFill>
                  <a:srgbClr val="000000"/>
                </a:solidFill>
              </a:rPr>
              <a:t>PROTOCOL LAYERS</a:t>
            </a:r>
          </a:p>
          <a:p>
            <a:pPr eaLnBrk="1" hangingPunct="1"/>
            <a:r>
              <a:rPr kumimoji="0" lang="en-US" altLang="zh-TW" smtClean="0">
                <a:solidFill>
                  <a:srgbClr val="000000"/>
                </a:solidFill>
              </a:rPr>
              <a:t>THE OSI MODEL</a:t>
            </a:r>
            <a:endParaRPr kumimoji="0" lang="en-US" altLang="zh-TW" smtClean="0"/>
          </a:p>
          <a:p>
            <a:pPr eaLnBrk="1" hangingPunct="1"/>
            <a:r>
              <a:rPr kumimoji="0" lang="en-US" altLang="zh-TW" smtClean="0">
                <a:solidFill>
                  <a:srgbClr val="000000"/>
                </a:solidFill>
              </a:rPr>
              <a:t>TCP/IP PROTOCOL SUITE</a:t>
            </a:r>
          </a:p>
          <a:p>
            <a:pPr eaLnBrk="1" hangingPunct="1"/>
            <a:r>
              <a:rPr kumimoji="0" lang="en-US" altLang="zh-TW" smtClean="0">
                <a:solidFill>
                  <a:srgbClr val="000000"/>
                </a:solidFill>
              </a:rPr>
              <a:t>ADDRESSING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08850C-2592-41F6-8BD9-84AB8ACE5181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99337" name="Line 9"/>
          <p:cNvSpPr>
            <a:spLocks noChangeShapeType="1"/>
          </p:cNvSpPr>
          <p:nvPr/>
        </p:nvSpPr>
        <p:spPr bwMode="auto">
          <a:xfrm>
            <a:off x="609600" y="2971800"/>
            <a:ext cx="8153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99338" name="Line 10"/>
          <p:cNvSpPr>
            <a:spLocks noChangeShapeType="1"/>
          </p:cNvSpPr>
          <p:nvPr/>
        </p:nvSpPr>
        <p:spPr bwMode="auto">
          <a:xfrm>
            <a:off x="609600" y="4724400"/>
            <a:ext cx="8153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99339" name="Rectangle 11"/>
          <p:cNvSpPr>
            <a:spLocks noChangeArrowheads="1"/>
          </p:cNvSpPr>
          <p:nvPr/>
        </p:nvSpPr>
        <p:spPr bwMode="auto">
          <a:xfrm>
            <a:off x="647700" y="3063875"/>
            <a:ext cx="8077200" cy="1570038"/>
          </a:xfrm>
          <a:prstGeom prst="rect">
            <a:avLst/>
          </a:prstGeom>
          <a:solidFill>
            <a:schemeClr val="folHlink"/>
          </a:solidFill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kumimoji="0" lang="en-US" altLang="zh-TW" sz="3200" b="1" i="1">
                <a:solidFill>
                  <a:schemeClr val="bg1"/>
                </a:solidFill>
                <a:latin typeface="Arial" charset="0"/>
              </a:rPr>
              <a:t>The physical layer is responsible for moving individual bits from one</a:t>
            </a:r>
          </a:p>
          <a:p>
            <a:pPr algn="ctr" eaLnBrk="0" hangingPunct="0"/>
            <a:r>
              <a:rPr kumimoji="0" lang="en-US" altLang="zh-TW" sz="3200" b="1" i="1">
                <a:solidFill>
                  <a:schemeClr val="bg1"/>
                </a:solidFill>
                <a:latin typeface="Arial" charset="0"/>
              </a:rPr>
              <a:t>Node to the next.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09600" y="2133600"/>
            <a:ext cx="1143000" cy="566738"/>
            <a:chOff x="1200" y="1248"/>
            <a:chExt cx="720" cy="357"/>
          </a:xfrm>
        </p:grpSpPr>
        <p:pic>
          <p:nvPicPr>
            <p:cNvPr id="22541" name="Picture 1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542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800" b="1" i="1">
                  <a:solidFill>
                    <a:schemeClr val="hlink"/>
                  </a:solidFill>
                </a:rPr>
                <a:t>Note</a:t>
              </a:r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95D8C8-7437-4FE4-B49E-321B57BA07B1}" type="slidenum">
              <a:rPr lang="zh-TW" altLang="en-US" smtClean="0"/>
              <a:pPr>
                <a:defRPr/>
              </a:pPr>
              <a:t>20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9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99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9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7" grpId="0" animBg="1"/>
      <p:bldP spid="99338" grpId="0" animBg="1"/>
      <p:bldP spid="9933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/>
              <a:t>Physical Layer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Physical characteristics of interface and media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Interface between the devices and transmission media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The type of transmission media</a:t>
            </a:r>
          </a:p>
          <a:p>
            <a:pPr eaLnBrk="1" hangingPunct="1">
              <a:lnSpc>
                <a:spcPct val="90000"/>
              </a:lnSpc>
            </a:pPr>
            <a:endParaRPr lang="en-US" altLang="zh-TW" smtClean="0"/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solidFill>
                  <a:srgbClr val="FF0000"/>
                </a:solidFill>
              </a:rPr>
              <a:t>Representation of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Define the type of </a:t>
            </a:r>
            <a:r>
              <a:rPr lang="en-US" altLang="zh-TW" b="1" i="1" smtClean="0"/>
              <a:t>encoding</a:t>
            </a:r>
            <a:r>
              <a:rPr lang="en-US" altLang="zh-TW" smtClean="0"/>
              <a:t> (how 0s and 1s are changed to signals)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08850C-2592-41F6-8BD9-84AB8ACE5181}" type="slidenum">
              <a:rPr lang="zh-TW" altLang="en-US" smtClean="0"/>
              <a:pPr>
                <a:defRPr/>
              </a:pPr>
              <a:t>21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/>
              <a:t>Physical Layer (Cont.)</a:t>
            </a:r>
            <a:endParaRPr lang="zh-TW" altLang="en-US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17713"/>
            <a:ext cx="8229600" cy="424815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b="1" dirty="0" smtClean="0">
                <a:solidFill>
                  <a:srgbClr val="FF0000"/>
                </a:solidFill>
              </a:rPr>
              <a:t>Data rate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The number of bits sent each second</a:t>
            </a:r>
          </a:p>
          <a:p>
            <a:pPr eaLnBrk="1" hangingPunct="1">
              <a:lnSpc>
                <a:spcPct val="90000"/>
              </a:lnSpc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Synchronization of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The sender and receiver must not only use the same bit rate but must also be synchronized at the bit level</a:t>
            </a:r>
          </a:p>
          <a:p>
            <a:pPr eaLnBrk="1" hangingPunct="1">
              <a:lnSpc>
                <a:spcPct val="90000"/>
              </a:lnSpc>
            </a:pPr>
            <a:endParaRPr lang="en-US" altLang="zh-TW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08850C-2592-41F6-8BD9-84AB8ACE5181}" type="slidenum">
              <a:rPr lang="zh-TW" altLang="en-US" smtClean="0"/>
              <a:pPr>
                <a:defRPr/>
              </a:pPr>
              <a:t>22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Physical Layer (Cont.)</a:t>
            </a:r>
            <a:endParaRPr lang="zh-TW" altLang="en-US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696200" cy="39735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Line configuration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Be concerned with the connection of devices to the media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Point-to-point configuration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smtClean="0"/>
              <a:t>Two devices are connected through a dedicated link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Multipoint configuration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smtClean="0"/>
              <a:t>A link is shared between several devices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Physical topology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Define how devices are connected to make a network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For example, mesh, star, ring, or bus topology</a:t>
            </a:r>
            <a:endParaRPr lang="zh-TW" altLang="en-US" sz="240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08850C-2592-41F6-8BD9-84AB8ACE5181}" type="slidenum">
              <a:rPr lang="zh-TW" altLang="en-US" smtClean="0"/>
              <a:pPr>
                <a:defRPr/>
              </a:pPr>
              <a:t>23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/>
              <a:t>Physical Layer (Cont.)</a:t>
            </a:r>
            <a:endParaRPr lang="zh-TW" altLang="en-US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19288"/>
            <a:ext cx="8229600" cy="4346575"/>
          </a:xfrm>
          <a:noFill/>
        </p:spPr>
        <p:txBody>
          <a:bodyPr/>
          <a:lstStyle/>
          <a:p>
            <a:pPr eaLnBrk="1" hangingPunct="1"/>
            <a:r>
              <a:rPr lang="en-US" altLang="zh-TW" sz="2800" smtClean="0"/>
              <a:t>Transmission mode</a:t>
            </a:r>
          </a:p>
          <a:p>
            <a:pPr lvl="1" eaLnBrk="1" hangingPunct="1"/>
            <a:r>
              <a:rPr lang="en-US" altLang="zh-TW" sz="2400" smtClean="0"/>
              <a:t>Define the direction of transmission between two devices</a:t>
            </a:r>
          </a:p>
          <a:p>
            <a:pPr lvl="1" eaLnBrk="1" hangingPunct="1"/>
            <a:r>
              <a:rPr lang="en-US" altLang="zh-TW" sz="2400" smtClean="0"/>
              <a:t>Simple mode</a:t>
            </a:r>
          </a:p>
          <a:p>
            <a:pPr lvl="2" eaLnBrk="1" hangingPunct="1"/>
            <a:r>
              <a:rPr lang="en-US" altLang="zh-TW" sz="2000" smtClean="0"/>
              <a:t>only one device can send</a:t>
            </a:r>
          </a:p>
          <a:p>
            <a:pPr lvl="1" eaLnBrk="1" hangingPunct="1"/>
            <a:r>
              <a:rPr lang="en-US" altLang="zh-TW" sz="2400" smtClean="0"/>
              <a:t>Half-duplex mode</a:t>
            </a:r>
          </a:p>
          <a:p>
            <a:pPr lvl="2" eaLnBrk="1" hangingPunct="1"/>
            <a:r>
              <a:rPr lang="en-US" altLang="zh-TW" sz="2000" smtClean="0"/>
              <a:t>two devices can send and receive but not at the same time</a:t>
            </a:r>
          </a:p>
          <a:p>
            <a:pPr lvl="1" eaLnBrk="1" hangingPunct="1"/>
            <a:r>
              <a:rPr lang="en-US" altLang="zh-TW" sz="2400" smtClean="0"/>
              <a:t>Full-duplex mode</a:t>
            </a:r>
          </a:p>
          <a:p>
            <a:pPr lvl="2" eaLnBrk="1" hangingPunct="1"/>
            <a:r>
              <a:rPr lang="en-US" altLang="zh-TW" sz="2000" smtClean="0"/>
              <a:t>Two devices can send and receive at the same time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08850C-2592-41F6-8BD9-84AB8ACE5181}" type="slidenum">
              <a:rPr lang="zh-TW" altLang="en-US" smtClean="0"/>
              <a:pPr>
                <a:defRPr/>
              </a:pPr>
              <a:t>24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/>
              <a:t>Data Link Layer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/>
              <a:t>Transform the physical layer to a reliable link</a:t>
            </a:r>
          </a:p>
          <a:p>
            <a:pPr eaLnBrk="1" hangingPunct="1"/>
            <a:endParaRPr lang="en-US" altLang="zh-TW" smtClean="0"/>
          </a:p>
          <a:p>
            <a:pPr lvl="1" eaLnBrk="1" hangingPunct="1"/>
            <a:r>
              <a:rPr lang="en-US" altLang="zh-TW" smtClean="0"/>
              <a:t>Make the physical layer appear error free to the upper layer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08850C-2592-41F6-8BD9-84AB8ACE5181}" type="slidenum">
              <a:rPr lang="zh-TW" altLang="en-US" smtClean="0"/>
              <a:pPr>
                <a:defRPr/>
              </a:pPr>
              <a:t>25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en-US" sz="1600">
                <a:solidFill>
                  <a:schemeClr val="accent2"/>
                </a:solidFill>
              </a:rPr>
              <a:t>Figure  2-5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743200" y="349250"/>
            <a:ext cx="3460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en-US" sz="3600" b="1">
                <a:solidFill>
                  <a:schemeClr val="accent2"/>
                </a:solidFill>
                <a:latin typeface="Times" pitchFamily="18" charset="0"/>
              </a:rPr>
              <a:t>Data Link Layer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5438" y="1676400"/>
            <a:ext cx="8666162" cy="420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7" name="Text Box 6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95D8C8-7437-4FE4-B49E-321B57BA07B1}" type="slidenum">
              <a:rPr lang="zh-TW" altLang="en-US" smtClean="0"/>
              <a:pPr>
                <a:defRPr/>
              </a:pPr>
              <a:t>26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/>
              <a:t>Data Link Layer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89100"/>
            <a:ext cx="8229600" cy="4437063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Framing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Divide the stream of bits into </a:t>
            </a:r>
            <a:r>
              <a:rPr lang="en-US" altLang="zh-TW" b="1" dirty="0" smtClean="0"/>
              <a:t>frames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Physical addressing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only one hop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Flow control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Error control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Detect and retransmit damaged or lost frames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Prevent duplication of frames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08850C-2592-41F6-8BD9-84AB8ACE5181}" type="slidenum">
              <a:rPr lang="zh-TW" altLang="en-US" smtClean="0"/>
              <a:pPr>
                <a:defRPr/>
              </a:pPr>
              <a:t>27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Data Link Layer (Cont.)</a:t>
            </a:r>
            <a:endParaRPr lang="zh-TW" altLang="en-US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47863"/>
            <a:ext cx="7696200" cy="36576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FF0000"/>
                </a:solidFill>
              </a:rPr>
              <a:t>Access control</a:t>
            </a:r>
          </a:p>
          <a:p>
            <a:pPr lvl="1" eaLnBrk="1" hangingPunct="1"/>
            <a:r>
              <a:rPr lang="en-US" altLang="zh-TW" dirty="0" smtClean="0"/>
              <a:t>Determine which device has control over the link at any given time</a:t>
            </a:r>
            <a:endParaRPr lang="zh-TW" altLang="en-US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08850C-2592-41F6-8BD9-84AB8ACE5181}" type="slidenum">
              <a:rPr lang="zh-TW" altLang="en-US" smtClean="0"/>
              <a:pPr>
                <a:defRPr/>
              </a:pPr>
              <a:t>28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en-US" sz="1600">
                <a:solidFill>
                  <a:schemeClr val="accent2"/>
                </a:solidFill>
              </a:rPr>
              <a:t>Figure  2-6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1054100" y="442913"/>
            <a:ext cx="7448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en-US" sz="3600" b="1">
                <a:solidFill>
                  <a:schemeClr val="accent2"/>
                </a:solidFill>
                <a:latin typeface="Times" pitchFamily="18" charset="0"/>
              </a:rPr>
              <a:t>Node-to-</a:t>
            </a:r>
            <a:r>
              <a:rPr kumimoji="0" lang="en-US" altLang="zh-TW" sz="3600" b="1">
                <a:solidFill>
                  <a:schemeClr val="accent2"/>
                </a:solidFill>
                <a:latin typeface="Times" pitchFamily="18" charset="0"/>
              </a:rPr>
              <a:t>N</a:t>
            </a:r>
            <a:r>
              <a:rPr kumimoji="0" lang="en-US" altLang="en-US" sz="3600" b="1">
                <a:solidFill>
                  <a:schemeClr val="accent2"/>
                </a:solidFill>
                <a:latin typeface="Times" pitchFamily="18" charset="0"/>
              </a:rPr>
              <a:t>ode </a:t>
            </a:r>
            <a:r>
              <a:rPr kumimoji="0" lang="en-US" altLang="zh-TW" sz="3600" b="1">
                <a:solidFill>
                  <a:schemeClr val="accent2"/>
                </a:solidFill>
                <a:latin typeface="Times" pitchFamily="18" charset="0"/>
              </a:rPr>
              <a:t>(Hop-to-Hop) D</a:t>
            </a:r>
            <a:r>
              <a:rPr kumimoji="0" lang="en-US" altLang="en-US" sz="3600" b="1">
                <a:solidFill>
                  <a:schemeClr val="accent2"/>
                </a:solidFill>
                <a:latin typeface="Times" pitchFamily="18" charset="0"/>
              </a:rPr>
              <a:t>elivery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1038" y="1360488"/>
            <a:ext cx="8048625" cy="477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9" name="Text Box 6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95D8C8-7437-4FE4-B49E-321B57BA07B1}" type="slidenum">
              <a:rPr lang="zh-TW" altLang="en-US" smtClean="0"/>
              <a:pPr>
                <a:defRPr/>
              </a:pPr>
              <a:t>29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" descr="Large confetti"/>
          <p:cNvSpPr>
            <a:spLocks noChangeArrowheads="1"/>
          </p:cNvSpPr>
          <p:nvPr/>
        </p:nvSpPr>
        <p:spPr bwMode="auto">
          <a:xfrm>
            <a:off x="304800" y="1219200"/>
            <a:ext cx="8534400" cy="4419600"/>
          </a:xfrm>
          <a:prstGeom prst="verticalScroll">
            <a:avLst>
              <a:gd name="adj" fmla="val 12500"/>
            </a:avLst>
          </a:prstGeom>
          <a:pattFill prst="lgConfetti">
            <a:fgClr>
              <a:schemeClr val="hlink"/>
            </a:fgClr>
            <a:bgClr>
              <a:srgbClr val="6699FF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927225" y="3362325"/>
            <a:ext cx="578961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altLang="zh-TW" sz="4400" b="1">
                <a:latin typeface="Times" pitchFamily="18" charset="0"/>
              </a:rPr>
              <a:t>PROTOCOL LAYERS</a:t>
            </a:r>
          </a:p>
        </p:txBody>
      </p:sp>
      <p:sp>
        <p:nvSpPr>
          <p:cNvPr id="292868" name="Rectangle 4"/>
          <p:cNvSpPr>
            <a:spLocks noChangeArrowheads="1"/>
          </p:cNvSpPr>
          <p:nvPr/>
        </p:nvSpPr>
        <p:spPr bwMode="auto">
          <a:xfrm>
            <a:off x="1260475" y="1905000"/>
            <a:ext cx="882650" cy="76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0" lang="en-US" altLang="zh-TW" sz="44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2.1</a:t>
            </a:r>
            <a:endParaRPr kumimoji="0" lang="en-US" altLang="zh-TW" sz="4400" b="1" i="1">
              <a:solidFill>
                <a:srgbClr val="06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" charset="0"/>
            </a:endParaRPr>
          </a:p>
        </p:txBody>
      </p:sp>
      <p:sp>
        <p:nvSpPr>
          <p:cNvPr id="5125" name="Text Box 6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95D8C8-7437-4FE4-B49E-321B57BA07B1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/>
              <a:t>Network Layer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488" y="1851025"/>
            <a:ext cx="8078787" cy="4070350"/>
          </a:xfrm>
          <a:noFill/>
        </p:spPr>
        <p:txBody>
          <a:bodyPr/>
          <a:lstStyle/>
          <a:p>
            <a:pPr eaLnBrk="1" hangingPunct="1"/>
            <a:r>
              <a:rPr lang="en-US" altLang="zh-TW" smtClean="0"/>
              <a:t>Be responsible for the source-to-destination delivery of a packet possibly across multiple networks </a:t>
            </a:r>
          </a:p>
          <a:p>
            <a:pPr lvl="1" eaLnBrk="1" hangingPunct="1"/>
            <a:r>
              <a:rPr lang="en-US" altLang="zh-TW" smtClean="0"/>
              <a:t>Data link layer take care of the delivery of the packet between two systems on the same network </a:t>
            </a:r>
          </a:p>
          <a:p>
            <a:pPr lvl="1" eaLnBrk="1" hangingPunct="1"/>
            <a:r>
              <a:rPr lang="en-US" altLang="zh-TW" smtClean="0"/>
              <a:t>Network layer ensures the delivery of a packet from source to destination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08850C-2592-41F6-8BD9-84AB8ACE5181}" type="slidenum">
              <a:rPr lang="zh-TW" altLang="en-US" smtClean="0"/>
              <a:pPr>
                <a:defRPr/>
              </a:pPr>
              <a:t>30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en-US" sz="1600">
                <a:solidFill>
                  <a:schemeClr val="accent2"/>
                </a:solidFill>
              </a:rPr>
              <a:t>Figure  2-7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2906713" y="557213"/>
            <a:ext cx="3168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en-US" sz="3600" b="1">
                <a:solidFill>
                  <a:schemeClr val="accent2"/>
                </a:solidFill>
                <a:latin typeface="Times" pitchFamily="18" charset="0"/>
              </a:rPr>
              <a:t>Network Layer</a:t>
            </a: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9300" y="1809750"/>
            <a:ext cx="7632700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7" name="Text Box 6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95D8C8-7437-4FE4-B49E-321B57BA07B1}" type="slidenum">
              <a:rPr lang="zh-TW" altLang="en-US" smtClean="0"/>
              <a:pPr>
                <a:defRPr/>
              </a:pPr>
              <a:t>31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/>
              <a:t>Network Layer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/>
              <a:t>Logical addressing</a:t>
            </a:r>
          </a:p>
          <a:p>
            <a:pPr lvl="1" eaLnBrk="1" hangingPunct="1"/>
            <a:r>
              <a:rPr lang="en-US" altLang="zh-TW" dirty="0" smtClean="0"/>
              <a:t>Physical addressing in the data link layer handles the addressing problem locally</a:t>
            </a:r>
          </a:p>
          <a:p>
            <a:pPr lvl="1" eaLnBrk="1" hangingPunct="1"/>
            <a:r>
              <a:rPr lang="en-US" altLang="zh-TW" dirty="0" smtClean="0"/>
              <a:t>If a packet pass the network boundary</a:t>
            </a:r>
          </a:p>
          <a:p>
            <a:pPr lvl="2" eaLnBrk="1" hangingPunct="1"/>
            <a:r>
              <a:rPr lang="en-US" altLang="zh-TW" dirty="0" smtClean="0"/>
              <a:t>We need another addressing system</a:t>
            </a:r>
          </a:p>
          <a:p>
            <a:pPr eaLnBrk="1" hangingPunct="1"/>
            <a:r>
              <a:rPr lang="en-US" altLang="zh-TW" dirty="0" smtClean="0"/>
              <a:t>Routing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08850C-2592-41F6-8BD9-84AB8ACE5181}" type="slidenum">
              <a:rPr lang="zh-TW" altLang="en-US" smtClean="0"/>
              <a:pPr>
                <a:defRPr/>
              </a:pPr>
              <a:t>32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en-US" sz="1600">
                <a:solidFill>
                  <a:schemeClr val="accent2"/>
                </a:solidFill>
              </a:rPr>
              <a:t>Figure  2-8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269875" y="552450"/>
            <a:ext cx="8680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en-US" sz="3600" b="1">
                <a:solidFill>
                  <a:schemeClr val="accent2"/>
                </a:solidFill>
                <a:latin typeface="Times" pitchFamily="18" charset="0"/>
              </a:rPr>
              <a:t>End-to-</a:t>
            </a:r>
            <a:r>
              <a:rPr kumimoji="0" lang="en-US" altLang="zh-TW" sz="3600" b="1">
                <a:solidFill>
                  <a:schemeClr val="accent2"/>
                </a:solidFill>
                <a:latin typeface="Times" pitchFamily="18" charset="0"/>
              </a:rPr>
              <a:t>E</a:t>
            </a:r>
            <a:r>
              <a:rPr kumimoji="0" lang="en-US" altLang="en-US" sz="3600" b="1">
                <a:solidFill>
                  <a:schemeClr val="accent2"/>
                </a:solidFill>
                <a:latin typeface="Times" pitchFamily="18" charset="0"/>
              </a:rPr>
              <a:t>nd </a:t>
            </a:r>
            <a:r>
              <a:rPr kumimoji="0" lang="en-US" altLang="zh-TW" sz="3600" b="1">
                <a:solidFill>
                  <a:schemeClr val="accent2"/>
                </a:solidFill>
                <a:latin typeface="Times" pitchFamily="18" charset="0"/>
              </a:rPr>
              <a:t>D</a:t>
            </a:r>
            <a:r>
              <a:rPr kumimoji="0" lang="en-US" altLang="en-US" sz="3600" b="1">
                <a:solidFill>
                  <a:schemeClr val="accent2"/>
                </a:solidFill>
                <a:latin typeface="Times" pitchFamily="18" charset="0"/>
              </a:rPr>
              <a:t>elivery</a:t>
            </a:r>
            <a:r>
              <a:rPr kumimoji="0" lang="en-US" altLang="zh-TW" sz="3600" b="1">
                <a:solidFill>
                  <a:schemeClr val="accent2"/>
                </a:solidFill>
                <a:latin typeface="Times" pitchFamily="18" charset="0"/>
              </a:rPr>
              <a:t> by the Network Layer</a:t>
            </a:r>
            <a:endParaRPr kumimoji="0" lang="en-US" altLang="en-US" sz="3600" b="1">
              <a:solidFill>
                <a:schemeClr val="accent2"/>
              </a:solidFill>
              <a:latin typeface="Times" pitchFamily="18" charset="0"/>
            </a:endParaRP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6813" y="1122363"/>
            <a:ext cx="6224587" cy="534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5" name="Text Box 6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95D8C8-7437-4FE4-B49E-321B57BA07B1}" type="slidenum">
              <a:rPr lang="zh-TW" altLang="en-US" smtClean="0"/>
              <a:pPr>
                <a:defRPr/>
              </a:pPr>
              <a:t>33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/>
              <a:t>Transport Layer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/>
              <a:t>Be responsible for source-to-destination (end-to-end) delivery of the entire message</a:t>
            </a:r>
          </a:p>
          <a:p>
            <a:pPr lvl="1" eaLnBrk="1" hangingPunct="1"/>
            <a:r>
              <a:rPr lang="en-US" altLang="zh-TW" smtClean="0"/>
              <a:t>Network layer only oversees the end-to-end delivery of individual packets</a:t>
            </a:r>
          </a:p>
          <a:p>
            <a:pPr eaLnBrk="1" hangingPunct="1"/>
            <a:r>
              <a:rPr lang="en-US" altLang="zh-TW" smtClean="0"/>
              <a:t>Oversee both error control and flow control at the source-to-destination level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08850C-2592-41F6-8BD9-84AB8ACE5181}" type="slidenum">
              <a:rPr lang="zh-TW" altLang="en-US" smtClean="0"/>
              <a:pPr>
                <a:defRPr/>
              </a:pPr>
              <a:t>34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en-US" sz="1600">
                <a:solidFill>
                  <a:schemeClr val="accent2"/>
                </a:solidFill>
              </a:rPr>
              <a:t>Figure  2-9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2817813" y="685800"/>
            <a:ext cx="3473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en-US" sz="3600" b="1">
                <a:solidFill>
                  <a:schemeClr val="accent2"/>
                </a:solidFill>
                <a:latin typeface="Times" pitchFamily="18" charset="0"/>
              </a:rPr>
              <a:t>Transport Layer</a:t>
            </a:r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3550" y="1687513"/>
            <a:ext cx="8528050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3" name="Text Box 6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95D8C8-7437-4FE4-B49E-321B57BA07B1}" type="slidenum">
              <a:rPr lang="zh-TW" altLang="en-US" smtClean="0"/>
              <a:pPr>
                <a:defRPr/>
              </a:pPr>
              <a:t>35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/>
              <a:t>Transport Layer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z="2800" dirty="0" smtClean="0"/>
              <a:t>Service-point addressing</a:t>
            </a:r>
          </a:p>
          <a:p>
            <a:pPr lvl="1" eaLnBrk="1" hangingPunct="1"/>
            <a:r>
              <a:rPr lang="en-US" altLang="zh-TW" sz="2400" dirty="0" smtClean="0"/>
              <a:t>Service-point address: port address</a:t>
            </a:r>
          </a:p>
          <a:p>
            <a:pPr lvl="1" eaLnBrk="1" hangingPunct="1"/>
            <a:r>
              <a:rPr lang="en-US" altLang="zh-TW" sz="2400" dirty="0" smtClean="0"/>
              <a:t>The network layer gets each packet to the correct computer</a:t>
            </a:r>
          </a:p>
          <a:p>
            <a:pPr lvl="1" eaLnBrk="1" hangingPunct="1"/>
            <a:r>
              <a:rPr lang="en-US" altLang="zh-TW" sz="2400" dirty="0" smtClean="0"/>
              <a:t>The transport layer gets the entire message to the correct process on that computer</a:t>
            </a:r>
          </a:p>
          <a:p>
            <a:pPr eaLnBrk="1" hangingPunct="1"/>
            <a:r>
              <a:rPr lang="en-US" altLang="zh-TW" sz="2800" dirty="0" smtClean="0"/>
              <a:t>Segmentation and reassembly</a:t>
            </a:r>
          </a:p>
          <a:p>
            <a:pPr eaLnBrk="1" hangingPunct="1"/>
            <a:endParaRPr lang="en-US" altLang="zh-TW" sz="2800" dirty="0" smtClean="0"/>
          </a:p>
          <a:p>
            <a:pPr lvl="1" eaLnBrk="1" hangingPunct="1"/>
            <a:endParaRPr lang="en-US" altLang="zh-TW" sz="2400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08850C-2592-41F6-8BD9-84AB8ACE5181}" type="slidenum">
              <a:rPr lang="zh-TW" altLang="en-US" smtClean="0"/>
              <a:pPr>
                <a:defRPr/>
              </a:pPr>
              <a:t>36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/>
              <a:t>Transport Layer (Cont.)</a:t>
            </a:r>
            <a:endParaRPr lang="zh-TW" altLang="en-US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z="2800" smtClean="0"/>
              <a:t>Connection control</a:t>
            </a:r>
          </a:p>
          <a:p>
            <a:pPr lvl="1" eaLnBrk="1" hangingPunct="1"/>
            <a:r>
              <a:rPr lang="en-US" altLang="zh-TW" sz="2400" smtClean="0"/>
              <a:t>Connectionless</a:t>
            </a:r>
          </a:p>
          <a:p>
            <a:pPr lvl="1" eaLnBrk="1" hangingPunct="1"/>
            <a:r>
              <a:rPr lang="en-US" altLang="zh-TW" sz="2400" smtClean="0"/>
              <a:t>Connection-oriented</a:t>
            </a:r>
          </a:p>
          <a:p>
            <a:pPr eaLnBrk="1" hangingPunct="1"/>
            <a:r>
              <a:rPr lang="en-US" altLang="zh-TW" sz="2800" smtClean="0"/>
              <a:t>Flow control</a:t>
            </a:r>
          </a:p>
          <a:p>
            <a:pPr lvl="1" eaLnBrk="1" hangingPunct="1"/>
            <a:r>
              <a:rPr lang="en-US" altLang="zh-TW" sz="2400" smtClean="0"/>
              <a:t>End to end flow control</a:t>
            </a:r>
          </a:p>
          <a:p>
            <a:pPr lvl="1" eaLnBrk="1" hangingPunct="1"/>
            <a:r>
              <a:rPr lang="en-US" altLang="zh-TW" sz="2400" smtClean="0"/>
              <a:t>The flow control, however, at the data link layer is across a single link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08850C-2592-41F6-8BD9-84AB8ACE5181}" type="slidenum">
              <a:rPr lang="zh-TW" altLang="en-US" smtClean="0"/>
              <a:pPr>
                <a:defRPr/>
              </a:pPr>
              <a:t>37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Transport Layer (Cont.)</a:t>
            </a:r>
            <a:endParaRPr lang="zh-TW" altLang="en-US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6913" y="1938338"/>
            <a:ext cx="7696200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Error control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End to end error control that makes sure that the entire message arrives without error (damage, loss, or duplication)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Error correction is usually achieved through retransmission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The error control, however, at the data link layer is across a single link and applies to a single frame</a:t>
            </a:r>
            <a:endParaRPr lang="zh-TW" altLang="en-US" sz="240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08850C-2592-41F6-8BD9-84AB8ACE5181}" type="slidenum">
              <a:rPr lang="zh-TW" altLang="en-US" smtClean="0"/>
              <a:pPr>
                <a:defRPr/>
              </a:pPr>
              <a:t>38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en-US" sz="1600">
                <a:solidFill>
                  <a:schemeClr val="accent2"/>
                </a:solidFill>
              </a:rPr>
              <a:t>Figure  2-10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306388" y="760413"/>
            <a:ext cx="8578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en-US" sz="3600" b="1">
                <a:solidFill>
                  <a:schemeClr val="accent2"/>
                </a:solidFill>
                <a:latin typeface="Times" pitchFamily="18" charset="0"/>
              </a:rPr>
              <a:t>Reliable </a:t>
            </a:r>
            <a:r>
              <a:rPr kumimoji="0" lang="en-US" altLang="zh-TW" sz="3600" b="1">
                <a:solidFill>
                  <a:schemeClr val="accent2"/>
                </a:solidFill>
                <a:latin typeface="Times" pitchFamily="18" charset="0"/>
              </a:rPr>
              <a:t>E</a:t>
            </a:r>
            <a:r>
              <a:rPr kumimoji="0" lang="en-US" altLang="en-US" sz="3600" b="1">
                <a:solidFill>
                  <a:schemeClr val="accent2"/>
                </a:solidFill>
                <a:latin typeface="Times" pitchFamily="18" charset="0"/>
              </a:rPr>
              <a:t>nd-to-</a:t>
            </a:r>
            <a:r>
              <a:rPr kumimoji="0" lang="en-US" altLang="zh-TW" sz="3600" b="1">
                <a:solidFill>
                  <a:schemeClr val="accent2"/>
                </a:solidFill>
                <a:latin typeface="Times" pitchFamily="18" charset="0"/>
              </a:rPr>
              <a:t>E</a:t>
            </a:r>
            <a:r>
              <a:rPr kumimoji="0" lang="en-US" altLang="en-US" sz="3600" b="1">
                <a:solidFill>
                  <a:schemeClr val="accent2"/>
                </a:solidFill>
                <a:latin typeface="Times" pitchFamily="18" charset="0"/>
              </a:rPr>
              <a:t>nd </a:t>
            </a:r>
            <a:r>
              <a:rPr kumimoji="0" lang="en-US" altLang="zh-TW" sz="3600" b="1">
                <a:solidFill>
                  <a:schemeClr val="accent2"/>
                </a:solidFill>
                <a:latin typeface="Times" pitchFamily="18" charset="0"/>
              </a:rPr>
              <a:t>D</a:t>
            </a:r>
            <a:r>
              <a:rPr kumimoji="0" lang="en-US" altLang="en-US" sz="3600" b="1">
                <a:solidFill>
                  <a:schemeClr val="accent2"/>
                </a:solidFill>
                <a:latin typeface="Times" pitchFamily="18" charset="0"/>
              </a:rPr>
              <a:t>elivery of a </a:t>
            </a:r>
            <a:r>
              <a:rPr kumimoji="0" lang="en-US" altLang="zh-TW" sz="3600" b="1">
                <a:solidFill>
                  <a:schemeClr val="accent2"/>
                </a:solidFill>
                <a:latin typeface="Times" pitchFamily="18" charset="0"/>
              </a:rPr>
              <a:t>M</a:t>
            </a:r>
            <a:r>
              <a:rPr kumimoji="0" lang="en-US" altLang="en-US" sz="3600" b="1">
                <a:solidFill>
                  <a:schemeClr val="accent2"/>
                </a:solidFill>
                <a:latin typeface="Times" pitchFamily="18" charset="0"/>
              </a:rPr>
              <a:t>essage</a:t>
            </a:r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057400"/>
            <a:ext cx="8528050" cy="343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2195513" y="5805488"/>
            <a:ext cx="4729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en-US" sz="2000" b="1">
                <a:solidFill>
                  <a:schemeClr val="accent2"/>
                </a:solidFill>
                <a:latin typeface="Times" pitchFamily="18" charset="0"/>
              </a:rPr>
              <a:t>end-to-end delivery </a:t>
            </a:r>
            <a:r>
              <a:rPr kumimoji="0" lang="en-US" altLang="zh-TW" sz="2000" b="1">
                <a:solidFill>
                  <a:schemeClr val="accent2"/>
                </a:solidFill>
                <a:latin typeface="Times" pitchFamily="18" charset="0"/>
              </a:rPr>
              <a:t>by the transport layer</a:t>
            </a:r>
            <a:endParaRPr kumimoji="0" lang="en-US" altLang="en-US" sz="2000" b="1">
              <a:solidFill>
                <a:schemeClr val="accent2"/>
              </a:solidFill>
              <a:latin typeface="Times" pitchFamily="18" charset="0"/>
            </a:endParaRPr>
          </a:p>
        </p:txBody>
      </p:sp>
      <p:sp>
        <p:nvSpPr>
          <p:cNvPr id="41990" name="Text Box 7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95D8C8-7437-4FE4-B49E-321B57BA07B1}" type="slidenum">
              <a:rPr lang="zh-TW" altLang="en-US" smtClean="0"/>
              <a:pPr>
                <a:defRPr/>
              </a:pPr>
              <a:t>39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Protocols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A protocol is needed when two entities need to communicate</a:t>
            </a:r>
          </a:p>
          <a:p>
            <a:endParaRPr lang="en-US" altLang="zh-TW" smtClean="0"/>
          </a:p>
          <a:p>
            <a:r>
              <a:rPr lang="en-US" altLang="zh-TW" smtClean="0"/>
              <a:t>When communication is not simple</a:t>
            </a:r>
          </a:p>
          <a:p>
            <a:pPr lvl="1"/>
            <a:r>
              <a:rPr lang="en-US" altLang="zh-TW" smtClean="0"/>
              <a:t>Divide the complex task of communication into several layers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08850C-2592-41F6-8BD9-84AB8ACE5181}" type="slidenum">
              <a:rPr lang="zh-TW" altLang="en-US" smtClean="0"/>
              <a:pPr>
                <a:defRPr/>
              </a:pPr>
              <a:t>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/>
              <a:t>Session Layer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/>
              <a:t>Session layer is the network dialog controller</a:t>
            </a:r>
          </a:p>
          <a:p>
            <a:pPr lvl="1" eaLnBrk="1" hangingPunct="1"/>
            <a:r>
              <a:rPr lang="en-US" altLang="zh-TW" smtClean="0"/>
              <a:t>It establishes, maintains, and synchronizes the interaction between communication systems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08850C-2592-41F6-8BD9-84AB8ACE5181}" type="slidenum">
              <a:rPr lang="zh-TW" altLang="en-US" smtClean="0"/>
              <a:pPr>
                <a:defRPr/>
              </a:pPr>
              <a:t>40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en-US" sz="1600">
                <a:solidFill>
                  <a:schemeClr val="accent2"/>
                </a:solidFill>
              </a:rPr>
              <a:t>Figure  2-11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3048000" y="741363"/>
            <a:ext cx="2889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en-US" sz="3600" b="1">
                <a:solidFill>
                  <a:schemeClr val="accent2"/>
                </a:solidFill>
                <a:latin typeface="Times" pitchFamily="18" charset="0"/>
              </a:rPr>
              <a:t>Session Layer</a:t>
            </a:r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650" y="1830388"/>
            <a:ext cx="8235950" cy="388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7" name="Text Box 6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95D8C8-7437-4FE4-B49E-321B57BA07B1}" type="slidenum">
              <a:rPr lang="zh-TW" altLang="en-US" smtClean="0"/>
              <a:pPr>
                <a:defRPr/>
              </a:pPr>
              <a:t>41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/>
              <a:t>Session Layer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/>
              <a:t>Dialog control</a:t>
            </a:r>
          </a:p>
          <a:p>
            <a:pPr lvl="1" eaLnBrk="1" hangingPunct="1"/>
            <a:r>
              <a:rPr lang="en-US" altLang="zh-TW" smtClean="0"/>
              <a:t>Allow two systems to enter a dialog</a:t>
            </a:r>
          </a:p>
          <a:p>
            <a:pPr lvl="1" eaLnBrk="1" hangingPunct="1"/>
            <a:r>
              <a:rPr lang="en-US" altLang="zh-TW" smtClean="0"/>
              <a:t>Allow the communication between two processes in</a:t>
            </a:r>
          </a:p>
          <a:p>
            <a:pPr lvl="2" eaLnBrk="1" hangingPunct="1"/>
            <a:r>
              <a:rPr lang="en-US" altLang="zh-TW" smtClean="0"/>
              <a:t>Half-duplex</a:t>
            </a:r>
          </a:p>
          <a:p>
            <a:pPr lvl="2" eaLnBrk="1" hangingPunct="1"/>
            <a:r>
              <a:rPr lang="en-US" altLang="zh-TW" smtClean="0"/>
              <a:t>Full-duplex</a:t>
            </a:r>
          </a:p>
          <a:p>
            <a:pPr eaLnBrk="1" hangingPunct="1"/>
            <a:r>
              <a:rPr lang="en-US" altLang="zh-TW" smtClean="0"/>
              <a:t>Synchronization</a:t>
            </a:r>
          </a:p>
          <a:p>
            <a:pPr lvl="1" eaLnBrk="1" hangingPunct="1"/>
            <a:r>
              <a:rPr lang="en-US" altLang="zh-TW" smtClean="0"/>
              <a:t>Allow a process to add checkpoints (synchronization points) into a stream of data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08850C-2592-41F6-8BD9-84AB8ACE5181}" type="slidenum">
              <a:rPr lang="zh-TW" altLang="en-US" smtClean="0"/>
              <a:pPr>
                <a:defRPr/>
              </a:pPr>
              <a:t>42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/>
              <a:t>Presentation Layer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/>
              <a:t>Be concerned with the syntax and semantics of the information exchanged between two systems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08850C-2592-41F6-8BD9-84AB8ACE5181}" type="slidenum">
              <a:rPr lang="zh-TW" altLang="en-US" smtClean="0"/>
              <a:pPr>
                <a:defRPr/>
              </a:pPr>
              <a:t>43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en-US" sz="1600">
                <a:solidFill>
                  <a:schemeClr val="accent2"/>
                </a:solidFill>
              </a:rPr>
              <a:t>Figure  2-12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2590800" y="349250"/>
            <a:ext cx="3930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en-US" sz="3600" b="1">
                <a:solidFill>
                  <a:schemeClr val="accent2"/>
                </a:solidFill>
                <a:latin typeface="Times" pitchFamily="18" charset="0"/>
              </a:rPr>
              <a:t>Presentation Layer</a:t>
            </a:r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782763"/>
            <a:ext cx="7961313" cy="400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9" name="Text Box 6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95D8C8-7437-4FE4-B49E-321B57BA07B1}" type="slidenum">
              <a:rPr lang="zh-TW" altLang="en-US" smtClean="0"/>
              <a:pPr>
                <a:defRPr/>
              </a:pPr>
              <a:t>44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/>
              <a:t>Presentation Layer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/>
              <a:t>Translation</a:t>
            </a:r>
          </a:p>
          <a:p>
            <a:pPr lvl="1" eaLnBrk="1" hangingPunct="1"/>
            <a:r>
              <a:rPr lang="en-US" altLang="zh-TW" smtClean="0"/>
              <a:t>Different computers use different encoding systems </a:t>
            </a:r>
          </a:p>
          <a:p>
            <a:pPr lvl="1" eaLnBrk="1" hangingPunct="1"/>
            <a:r>
              <a:rPr lang="en-US" altLang="zh-TW" smtClean="0"/>
              <a:t>The presentation layer is responsible for interoperability between these different encoding methods</a:t>
            </a:r>
          </a:p>
          <a:p>
            <a:pPr eaLnBrk="1" hangingPunct="1"/>
            <a:r>
              <a:rPr lang="en-US" altLang="zh-TW" smtClean="0"/>
              <a:t>Encryption</a:t>
            </a:r>
          </a:p>
          <a:p>
            <a:pPr eaLnBrk="1" hangingPunct="1"/>
            <a:r>
              <a:rPr lang="en-US" altLang="zh-TW" smtClean="0"/>
              <a:t>Compression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08850C-2592-41F6-8BD9-84AB8ACE5181}" type="slidenum">
              <a:rPr lang="zh-TW" altLang="en-US" smtClean="0"/>
              <a:pPr>
                <a:defRPr/>
              </a:pPr>
              <a:t>45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/>
              <a:t>Application Layer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/>
              <a:t>The application layer enables the user, whether human or software, to access the network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08850C-2592-41F6-8BD9-84AB8ACE5181}" type="slidenum">
              <a:rPr lang="zh-TW" altLang="en-US" smtClean="0"/>
              <a:pPr>
                <a:defRPr/>
              </a:pPr>
              <a:t>46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en-US" sz="1600">
                <a:solidFill>
                  <a:schemeClr val="accent2"/>
                </a:solidFill>
              </a:rPr>
              <a:t>Figure  2-13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2590800" y="349250"/>
            <a:ext cx="3867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en-US" sz="3600" b="1">
                <a:solidFill>
                  <a:schemeClr val="accent2"/>
                </a:solidFill>
                <a:latin typeface="Times" pitchFamily="18" charset="0"/>
              </a:rPr>
              <a:t>Application  Layer</a:t>
            </a:r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7688" y="1741488"/>
            <a:ext cx="8062912" cy="359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1" name="Text Box 6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95D8C8-7437-4FE4-B49E-321B57BA07B1}" type="slidenum">
              <a:rPr lang="zh-TW" altLang="en-US" smtClean="0"/>
              <a:pPr>
                <a:defRPr/>
              </a:pPr>
              <a:t>47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/>
              <a:t>Application Layer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/>
              <a:t>Specific services provided by the application layer</a:t>
            </a:r>
          </a:p>
          <a:p>
            <a:pPr lvl="1" eaLnBrk="1" hangingPunct="1"/>
            <a:r>
              <a:rPr lang="en-US" altLang="zh-TW" smtClean="0"/>
              <a:t>Network virtual terminal</a:t>
            </a:r>
          </a:p>
          <a:p>
            <a:pPr lvl="1" eaLnBrk="1" hangingPunct="1"/>
            <a:r>
              <a:rPr lang="en-US" altLang="zh-TW" smtClean="0"/>
              <a:t>File transfer, access, and management (FTAM)</a:t>
            </a:r>
          </a:p>
          <a:p>
            <a:pPr lvl="1" eaLnBrk="1" hangingPunct="1"/>
            <a:r>
              <a:rPr lang="en-US" altLang="zh-TW" smtClean="0"/>
              <a:t>Mail services</a:t>
            </a:r>
          </a:p>
          <a:p>
            <a:pPr lvl="1" eaLnBrk="1" hangingPunct="1"/>
            <a:r>
              <a:rPr lang="en-US" altLang="zh-TW" smtClean="0"/>
              <a:t>Directory services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08850C-2592-41F6-8BD9-84AB8ACE5181}" type="slidenum">
              <a:rPr lang="zh-TW" altLang="en-US" smtClean="0"/>
              <a:pPr>
                <a:defRPr/>
              </a:pPr>
              <a:t>48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en-US" sz="1600">
                <a:solidFill>
                  <a:schemeClr val="accent2"/>
                </a:solidFill>
              </a:rPr>
              <a:t>Figure  2-14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2581275" y="523875"/>
            <a:ext cx="4070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en-US" sz="3600" b="1">
                <a:solidFill>
                  <a:schemeClr val="accent2"/>
                </a:solidFill>
                <a:latin typeface="Times" pitchFamily="18" charset="0"/>
              </a:rPr>
              <a:t>Summary of </a:t>
            </a:r>
            <a:r>
              <a:rPr kumimoji="0" lang="en-US" altLang="zh-TW" sz="3600" b="1">
                <a:solidFill>
                  <a:schemeClr val="accent2"/>
                </a:solidFill>
                <a:latin typeface="Times" pitchFamily="18" charset="0"/>
              </a:rPr>
              <a:t>L</a:t>
            </a:r>
            <a:r>
              <a:rPr kumimoji="0" lang="en-US" altLang="en-US" sz="3600" b="1">
                <a:solidFill>
                  <a:schemeClr val="accent2"/>
                </a:solidFill>
                <a:latin typeface="Times" pitchFamily="18" charset="0"/>
              </a:rPr>
              <a:t>ayers</a:t>
            </a:r>
          </a:p>
        </p:txBody>
      </p:sp>
      <p:sp>
        <p:nvSpPr>
          <p:cNvPr id="52228" name="Text Box 6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pic>
        <p:nvPicPr>
          <p:cNvPr id="4608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450" y="1443038"/>
            <a:ext cx="6535738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95D8C8-7437-4FE4-B49E-321B57BA07B1}" type="slidenum">
              <a:rPr lang="zh-TW" altLang="en-US" smtClean="0"/>
              <a:pPr>
                <a:defRPr/>
              </a:pPr>
              <a:t>49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smtClean="0"/>
              <a:t>Example 2.1: Communication Using Only One Layer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Assume </a:t>
            </a:r>
          </a:p>
          <a:p>
            <a:pPr lvl="1"/>
            <a:r>
              <a:rPr lang="en-US" altLang="zh-TW" smtClean="0"/>
              <a:t>Maria speaks only Spanish</a:t>
            </a:r>
          </a:p>
          <a:p>
            <a:pPr lvl="1"/>
            <a:r>
              <a:rPr lang="en-US" altLang="zh-TW" smtClean="0"/>
              <a:t>Ann speaks only English</a:t>
            </a:r>
          </a:p>
          <a:p>
            <a:pPr lvl="1"/>
            <a:r>
              <a:rPr lang="en-US" altLang="zh-TW" smtClean="0"/>
              <a:t>But they both learned the sign language (</a:t>
            </a:r>
            <a:r>
              <a:rPr lang="zh-TW" altLang="en-US" smtClean="0">
                <a:ea typeface="標楷體" pitchFamily="65" charset="-120"/>
              </a:rPr>
              <a:t>手語</a:t>
            </a:r>
            <a:r>
              <a:rPr lang="zh-TW" altLang="en-US" smtClean="0"/>
              <a:t>）</a:t>
            </a:r>
          </a:p>
          <a:p>
            <a:r>
              <a:rPr lang="en-US" altLang="zh-TW" smtClean="0"/>
              <a:t>Thus, they can communicate by sign language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3913" y="5289550"/>
            <a:ext cx="7669212" cy="76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08850C-2592-41F6-8BD9-84AB8ACE5181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AutoShape 2" descr="Large confetti"/>
          <p:cNvSpPr>
            <a:spLocks noChangeArrowheads="1"/>
          </p:cNvSpPr>
          <p:nvPr/>
        </p:nvSpPr>
        <p:spPr bwMode="auto">
          <a:xfrm>
            <a:off x="304800" y="1219200"/>
            <a:ext cx="8534400" cy="4419600"/>
          </a:xfrm>
          <a:prstGeom prst="verticalScroll">
            <a:avLst>
              <a:gd name="adj" fmla="val 12500"/>
            </a:avLst>
          </a:prstGeom>
          <a:pattFill prst="lgConfetti">
            <a:fgClr>
              <a:schemeClr val="hlink"/>
            </a:fgClr>
            <a:bgClr>
              <a:srgbClr val="6699FF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2849563" y="2514600"/>
            <a:ext cx="3522662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altLang="zh-TW" sz="4400" b="1">
                <a:latin typeface="Times" pitchFamily="18" charset="0"/>
              </a:rPr>
              <a:t>TCP/IP </a:t>
            </a:r>
          </a:p>
          <a:p>
            <a:pPr algn="ctr"/>
            <a:r>
              <a:rPr kumimoji="0" lang="en-US" altLang="zh-TW" sz="4400" b="1">
                <a:latin typeface="Times" pitchFamily="18" charset="0"/>
              </a:rPr>
              <a:t>PROTOCOL </a:t>
            </a:r>
          </a:p>
          <a:p>
            <a:pPr algn="ctr"/>
            <a:r>
              <a:rPr kumimoji="0" lang="en-US" altLang="zh-TW" sz="4400" b="1">
                <a:latin typeface="Times" pitchFamily="18" charset="0"/>
              </a:rPr>
              <a:t>SUITE</a:t>
            </a:r>
          </a:p>
        </p:txBody>
      </p:sp>
      <p:sp>
        <p:nvSpPr>
          <p:cNvPr id="329732" name="Rectangle 4"/>
          <p:cNvSpPr>
            <a:spLocks noChangeArrowheads="1"/>
          </p:cNvSpPr>
          <p:nvPr/>
        </p:nvSpPr>
        <p:spPr bwMode="auto">
          <a:xfrm>
            <a:off x="1260475" y="1905000"/>
            <a:ext cx="882650" cy="76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0" lang="en-US" altLang="zh-TW" sz="44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2.3</a:t>
            </a:r>
            <a:endParaRPr kumimoji="0" lang="en-US" altLang="zh-TW" sz="4400" b="1" i="1">
              <a:solidFill>
                <a:srgbClr val="06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95D8C8-7437-4FE4-B49E-321B57BA07B1}" type="slidenum">
              <a:rPr lang="zh-TW" altLang="en-US" smtClean="0"/>
              <a:pPr>
                <a:defRPr/>
              </a:pPr>
              <a:t>50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/>
              <a:t>TCP/IP Protocol Suite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TCP/IP protocol suite was developed prior to the OSI model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The original TCP/IP protocol suite was defined as four software layers built upon the hardware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Today, TCP/IP is thought of as a five-layer model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altLang="zh-TW" smtClean="0"/>
              <a:t>Physical, data link, network, transport, and application</a:t>
            </a:r>
          </a:p>
          <a:p>
            <a:pPr eaLnBrk="1" hangingPunct="1">
              <a:lnSpc>
                <a:spcPct val="90000"/>
              </a:lnSpc>
            </a:pPr>
            <a:endParaRPr lang="en-US" altLang="zh-TW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08850C-2592-41F6-8BD9-84AB8ACE5181}" type="slidenum">
              <a:rPr lang="zh-TW" altLang="en-US" smtClean="0"/>
              <a:pPr>
                <a:defRPr/>
              </a:pPr>
              <a:t>51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504825" y="944563"/>
            <a:ext cx="82613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en-US" sz="4000"/>
              <a:t>Layers in the TCP/IP Protocol Suite</a:t>
            </a: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grpSp>
        <p:nvGrpSpPr>
          <p:cNvPr id="55306" name="Group 13"/>
          <p:cNvGrpSpPr>
            <a:grpSpLocks/>
          </p:cNvGrpSpPr>
          <p:nvPr/>
        </p:nvGrpSpPr>
        <p:grpSpPr bwMode="auto">
          <a:xfrm>
            <a:off x="381000" y="2286000"/>
            <a:ext cx="8686800" cy="3776663"/>
            <a:chOff x="240" y="1140"/>
            <a:chExt cx="5472" cy="2379"/>
          </a:xfrm>
        </p:grpSpPr>
        <p:pic>
          <p:nvPicPr>
            <p:cNvPr id="55307" name="Picture 1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0" y="1140"/>
              <a:ext cx="1825" cy="2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5308" name="Picture 1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45" y="1152"/>
              <a:ext cx="2367" cy="2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5309" name="Picture 1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56" y="1248"/>
              <a:ext cx="898" cy="18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95D8C8-7437-4FE4-B49E-321B57BA07B1}" type="slidenum">
              <a:rPr lang="zh-TW" altLang="en-US" smtClean="0"/>
              <a:pPr>
                <a:defRPr/>
              </a:pPr>
              <a:t>52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smtClean="0"/>
              <a:t>Comparison between OSI and TCP/IP Protocol Suite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Session and presentation layers are missing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The application layer in the suite is considered to be the combination of three layers in the OSI model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08850C-2592-41F6-8BD9-84AB8ACE5181}" type="slidenum">
              <a:rPr lang="zh-TW" altLang="en-US" smtClean="0"/>
              <a:pPr>
                <a:defRPr/>
              </a:pPr>
              <a:t>53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en-US" smtClean="0">
                <a:solidFill>
                  <a:schemeClr val="accent2"/>
                </a:solidFill>
              </a:rPr>
              <a:t>TCP/IP and OSI </a:t>
            </a:r>
            <a:r>
              <a:rPr kumimoji="0" lang="en-US" altLang="zh-TW" smtClean="0">
                <a:solidFill>
                  <a:schemeClr val="accent2"/>
                </a:solidFill>
              </a:rPr>
              <a:t>M</a:t>
            </a:r>
            <a:r>
              <a:rPr kumimoji="0" lang="en-US" altLang="en-US" smtClean="0">
                <a:solidFill>
                  <a:schemeClr val="accent2"/>
                </a:solidFill>
              </a:rPr>
              <a:t>odel</a:t>
            </a:r>
            <a:endParaRPr kumimoji="0" lang="zh-TW" altLang="en-US" smtClean="0">
              <a:solidFill>
                <a:schemeClr val="accent2"/>
              </a:solidFill>
            </a:endParaRPr>
          </a:p>
        </p:txBody>
      </p:sp>
      <p:pic>
        <p:nvPicPr>
          <p:cNvPr id="57347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866900"/>
            <a:ext cx="1858963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8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0438" y="1866900"/>
            <a:ext cx="5491162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08850C-2592-41F6-8BD9-84AB8ACE5181}" type="slidenum">
              <a:rPr lang="zh-TW" altLang="en-US" smtClean="0"/>
              <a:pPr>
                <a:defRPr/>
              </a:pPr>
              <a:t>54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en-US" sz="1600">
                <a:solidFill>
                  <a:schemeClr val="accent2"/>
                </a:solidFill>
              </a:rPr>
              <a:t>Figure  2-15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2209800" y="425450"/>
            <a:ext cx="4794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en-US" sz="3600" b="1">
                <a:solidFill>
                  <a:schemeClr val="accent2"/>
                </a:solidFill>
                <a:latin typeface="Times" pitchFamily="18" charset="0"/>
              </a:rPr>
              <a:t>TCP/IP and OSI </a:t>
            </a:r>
            <a:r>
              <a:rPr kumimoji="0" lang="en-US" altLang="zh-TW" sz="3600" b="1">
                <a:solidFill>
                  <a:schemeClr val="accent2"/>
                </a:solidFill>
                <a:latin typeface="Times" pitchFamily="18" charset="0"/>
              </a:rPr>
              <a:t>M</a:t>
            </a:r>
            <a:r>
              <a:rPr kumimoji="0" lang="en-US" altLang="en-US" sz="3600" b="1">
                <a:solidFill>
                  <a:schemeClr val="accent2"/>
                </a:solidFill>
                <a:latin typeface="Times" pitchFamily="18" charset="0"/>
              </a:rPr>
              <a:t>odel</a:t>
            </a:r>
          </a:p>
        </p:txBody>
      </p:sp>
      <p:sp>
        <p:nvSpPr>
          <p:cNvPr id="58372" name="Text Box 6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pic>
        <p:nvPicPr>
          <p:cNvPr id="58373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8263" y="1165225"/>
            <a:ext cx="6900862" cy="535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95D8C8-7437-4FE4-B49E-321B57BA07B1}" type="slidenum">
              <a:rPr lang="zh-TW" altLang="en-US" smtClean="0"/>
              <a:pPr>
                <a:defRPr/>
              </a:pPr>
              <a:t>55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smtClean="0"/>
              <a:t>Layers in the TCP/IP Protocol Suite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smtClean="0"/>
              <a:t>Definition: </a:t>
            </a:r>
            <a:r>
              <a:rPr lang="en-US" altLang="zh-TW" sz="2800" b="1" smtClean="0"/>
              <a:t>Link</a:t>
            </a:r>
          </a:p>
          <a:p>
            <a:pPr lvl="1">
              <a:lnSpc>
                <a:spcPct val="90000"/>
              </a:lnSpc>
            </a:pPr>
            <a:r>
              <a:rPr lang="en-US" altLang="zh-TW" sz="2400" smtClean="0"/>
              <a:t>A network that allows a set of computers to communicate with each other</a:t>
            </a:r>
          </a:p>
          <a:p>
            <a:pPr lvl="1">
              <a:lnSpc>
                <a:spcPct val="90000"/>
              </a:lnSpc>
            </a:pPr>
            <a:r>
              <a:rPr lang="en-US" altLang="zh-TW" sz="2400" smtClean="0"/>
              <a:t>A link can be a LAN (Local Area Network) or a WAN (Wide Area Network)</a:t>
            </a:r>
          </a:p>
          <a:p>
            <a:pPr>
              <a:lnSpc>
                <a:spcPct val="90000"/>
              </a:lnSpc>
            </a:pPr>
            <a:endParaRPr lang="en-US" altLang="zh-TW" sz="2800" smtClean="0"/>
          </a:p>
          <a:p>
            <a:pPr>
              <a:lnSpc>
                <a:spcPct val="90000"/>
              </a:lnSpc>
            </a:pPr>
            <a:r>
              <a:rPr lang="en-US" altLang="zh-TW" sz="2800" smtClean="0"/>
              <a:t>Different links connected by devices called </a:t>
            </a:r>
            <a:r>
              <a:rPr lang="en-US" altLang="zh-TW" sz="2800" i="1" smtClean="0"/>
              <a:t>routers</a:t>
            </a:r>
            <a:r>
              <a:rPr lang="en-US" altLang="zh-TW" sz="2800" smtClean="0"/>
              <a:t> or </a:t>
            </a:r>
            <a:r>
              <a:rPr lang="en-US" altLang="zh-TW" sz="2800" i="1" smtClean="0"/>
              <a:t>switches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08850C-2592-41F6-8BD9-84AB8ACE5181}" type="slidenum">
              <a:rPr lang="zh-TW" altLang="en-US" smtClean="0"/>
              <a:pPr>
                <a:defRPr/>
              </a:pPr>
              <a:t>56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An internet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1620838"/>
          </a:xfrm>
        </p:spPr>
        <p:txBody>
          <a:bodyPr/>
          <a:lstStyle/>
          <a:p>
            <a:r>
              <a:rPr lang="en-US" altLang="zh-TW" smtClean="0"/>
              <a:t>Six links and four routers</a:t>
            </a:r>
          </a:p>
        </p:txBody>
      </p:sp>
      <p:pic>
        <p:nvPicPr>
          <p:cNvPr id="6042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2338" y="2841625"/>
            <a:ext cx="7513637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08850C-2592-41F6-8BD9-84AB8ACE5181}" type="slidenum">
              <a:rPr lang="zh-TW" altLang="en-US" smtClean="0"/>
              <a:pPr>
                <a:defRPr/>
              </a:pPr>
              <a:t>57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Physical Layers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497888" cy="4302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TCP/IP does not define any specific protocol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zh-TW" sz="2400" smtClean="0"/>
              <a:t>TCP/IP supports all of the standard and proprietary protocols</a:t>
            </a:r>
          </a:p>
          <a:p>
            <a:pPr eaLnBrk="1" hangingPunct="1">
              <a:lnSpc>
                <a:spcPct val="90000"/>
              </a:lnSpc>
            </a:pPr>
            <a:endParaRPr lang="en-US" altLang="zh-TW" sz="280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The communication is between two hops or nodes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The unit of communication is </a:t>
            </a:r>
            <a:r>
              <a:rPr lang="en-US" altLang="zh-TW" sz="2800" b="1" i="1" smtClean="0"/>
              <a:t>a single bit</a:t>
            </a:r>
          </a:p>
          <a:p>
            <a:pPr eaLnBrk="1" hangingPunct="1">
              <a:lnSpc>
                <a:spcPct val="90000"/>
              </a:lnSpc>
            </a:pPr>
            <a:endParaRPr lang="en-US" altLang="zh-TW" sz="2800" b="1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If a node is connected to </a:t>
            </a:r>
            <a:r>
              <a:rPr lang="en-US" altLang="zh-TW" sz="2800" i="1" smtClean="0"/>
              <a:t>n</a:t>
            </a:r>
            <a:r>
              <a:rPr lang="en-US" altLang="zh-TW" sz="2800" smtClean="0"/>
              <a:t> links, it needs </a:t>
            </a:r>
            <a:r>
              <a:rPr lang="en-US" altLang="zh-TW" sz="2800" i="1" smtClean="0"/>
              <a:t>n</a:t>
            </a:r>
            <a:r>
              <a:rPr lang="en-US" altLang="zh-TW" sz="2800" smtClean="0"/>
              <a:t> physical-layer protocol, one for each link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zh-TW" sz="2400" smtClean="0"/>
              <a:t>Since different link may use different physical-layer protocols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08850C-2592-41F6-8BD9-84AB8ACE5181}" type="slidenum">
              <a:rPr lang="zh-TW" altLang="en-US" smtClean="0"/>
              <a:pPr>
                <a:defRPr/>
              </a:pPr>
              <a:t>58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Data Link Layers</a:t>
            </a:r>
            <a:endParaRPr lang="zh-TW" altLang="en-US" smtClean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426450" cy="4614863"/>
          </a:xfrm>
        </p:spPr>
        <p:txBody>
          <a:bodyPr/>
          <a:lstStyle/>
          <a:p>
            <a:pPr eaLnBrk="1" hangingPunct="1"/>
            <a:r>
              <a:rPr lang="en-US" altLang="zh-TW" sz="2800" dirty="0" smtClean="0"/>
              <a:t>TCP/IP does not define any specific protocol</a:t>
            </a:r>
          </a:p>
          <a:p>
            <a:pPr lvl="1" eaLnBrk="1" hangingPunct="1"/>
            <a:r>
              <a:rPr lang="en-US" altLang="zh-TW" sz="2400" dirty="0" smtClean="0"/>
              <a:t>TCP/IP supports all of the standard and proprietary protocols</a:t>
            </a:r>
          </a:p>
          <a:p>
            <a:pPr eaLnBrk="1" hangingPunct="1"/>
            <a:endParaRPr lang="en-US" altLang="zh-TW" sz="2800" dirty="0" smtClean="0"/>
          </a:p>
          <a:p>
            <a:pPr eaLnBrk="1" hangingPunct="1"/>
            <a:r>
              <a:rPr lang="en-US" altLang="zh-TW" sz="2800" dirty="0" smtClean="0"/>
              <a:t>The unit of communication is a packet called a </a:t>
            </a:r>
            <a:r>
              <a:rPr lang="en-US" altLang="zh-TW" sz="2800" b="1" i="1" dirty="0" smtClean="0"/>
              <a:t>frame</a:t>
            </a:r>
          </a:p>
          <a:p>
            <a:pPr eaLnBrk="1" hangingPunct="1"/>
            <a:endParaRPr lang="en-US" altLang="zh-TW" sz="2800" dirty="0" smtClean="0"/>
          </a:p>
          <a:p>
            <a:pPr eaLnBrk="1" hangingPunct="1"/>
            <a:r>
              <a:rPr lang="en-US" altLang="zh-TW" sz="2800" dirty="0" smtClean="0"/>
              <a:t>The communication is between two hops or nodes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08850C-2592-41F6-8BD9-84AB8ACE5181}" type="slidenum">
              <a:rPr lang="zh-TW" altLang="en-US" smtClean="0"/>
              <a:pPr>
                <a:defRPr/>
              </a:pPr>
              <a:t>59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smtClean="0"/>
              <a:t>Example 2.2: Communication Using Three Layers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534400" cy="43021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smtClean="0"/>
              <a:t>Assume </a:t>
            </a:r>
          </a:p>
          <a:p>
            <a:pPr lvl="1">
              <a:lnSpc>
                <a:spcPct val="90000"/>
              </a:lnSpc>
            </a:pPr>
            <a:r>
              <a:rPr lang="en-US" altLang="zh-TW" sz="2400" smtClean="0"/>
              <a:t>Ann moves to another town</a:t>
            </a:r>
          </a:p>
          <a:p>
            <a:pPr lvl="1">
              <a:lnSpc>
                <a:spcPct val="90000"/>
              </a:lnSpc>
            </a:pPr>
            <a:r>
              <a:rPr lang="en-US" altLang="zh-TW" sz="2400" smtClean="0"/>
              <a:t>Two machines:</a:t>
            </a:r>
          </a:p>
          <a:p>
            <a:pPr lvl="2">
              <a:lnSpc>
                <a:spcPct val="90000"/>
              </a:lnSpc>
            </a:pPr>
            <a:r>
              <a:rPr lang="en-US" altLang="zh-TW" sz="2000" smtClean="0"/>
              <a:t>1st machine: scan and transform a letter in English to a secret code and vice versa</a:t>
            </a:r>
          </a:p>
          <a:p>
            <a:pPr lvl="2">
              <a:lnSpc>
                <a:spcPct val="90000"/>
              </a:lnSpc>
            </a:pPr>
            <a:r>
              <a:rPr lang="en-US" altLang="zh-TW" sz="2000" smtClean="0"/>
              <a:t>2nd machine: scan and transform a letter in Spanish to a secret code and vice versa</a:t>
            </a:r>
          </a:p>
          <a:p>
            <a:pPr>
              <a:lnSpc>
                <a:spcPct val="90000"/>
              </a:lnSpc>
            </a:pPr>
            <a:r>
              <a:rPr lang="en-US" altLang="zh-TW" sz="2800" smtClean="0"/>
              <a:t>Communication now needs three layers</a:t>
            </a:r>
          </a:p>
          <a:p>
            <a:pPr lvl="1">
              <a:lnSpc>
                <a:spcPct val="90000"/>
              </a:lnSpc>
            </a:pPr>
            <a:r>
              <a:rPr lang="en-US" altLang="zh-TW" sz="2400" smtClean="0"/>
              <a:t>3</a:t>
            </a:r>
            <a:r>
              <a:rPr lang="en-US" altLang="zh-TW" sz="2400" baseline="30000" smtClean="0"/>
              <a:t>rd</a:t>
            </a:r>
            <a:r>
              <a:rPr lang="en-US" altLang="zh-TW" sz="2400" smtClean="0"/>
              <a:t> layer: Maria (Ann) writes a letter in Spanish (English)</a:t>
            </a:r>
          </a:p>
          <a:p>
            <a:pPr lvl="1">
              <a:lnSpc>
                <a:spcPct val="90000"/>
              </a:lnSpc>
            </a:pPr>
            <a:r>
              <a:rPr lang="en-US" altLang="zh-TW" sz="2400" smtClean="0"/>
              <a:t>2</a:t>
            </a:r>
            <a:r>
              <a:rPr lang="en-US" altLang="zh-TW" sz="2400" baseline="30000" smtClean="0"/>
              <a:t>nd</a:t>
            </a:r>
            <a:r>
              <a:rPr lang="en-US" altLang="zh-TW" sz="2400" smtClean="0"/>
              <a:t> layer: Use the machine to generate the secret code</a:t>
            </a:r>
          </a:p>
          <a:p>
            <a:pPr lvl="1">
              <a:lnSpc>
                <a:spcPct val="90000"/>
              </a:lnSpc>
            </a:pPr>
            <a:r>
              <a:rPr lang="en-US" altLang="zh-TW" sz="2400" smtClean="0"/>
              <a:t>1</a:t>
            </a:r>
            <a:r>
              <a:rPr lang="en-US" altLang="zh-TW" sz="2400" baseline="30000" smtClean="0"/>
              <a:t>st</a:t>
            </a:r>
            <a:r>
              <a:rPr lang="en-US" altLang="zh-TW" sz="2400" smtClean="0"/>
              <a:t> layer : sent by the post office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08850C-2592-41F6-8BD9-84AB8ACE5181}" type="slidenum">
              <a:rPr lang="zh-TW" altLang="en-US" smtClean="0"/>
              <a:pPr>
                <a:defRPr/>
              </a:pPr>
              <a:t>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Network Layer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Internetworking Protocols (IP)</a:t>
            </a:r>
          </a:p>
          <a:p>
            <a:pPr lvl="1" eaLnBrk="1" hangingPunct="1"/>
            <a:r>
              <a:rPr lang="en-US" altLang="zh-TW" smtClean="0"/>
              <a:t>IP transport data in packets called </a:t>
            </a:r>
            <a:r>
              <a:rPr lang="en-US" altLang="zh-TW" b="1" i="1" smtClean="0"/>
              <a:t>datagrams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The communication is </a:t>
            </a:r>
            <a:r>
              <a:rPr lang="en-US" altLang="zh-TW" i="1" smtClean="0">
                <a:solidFill>
                  <a:srgbClr val="FF0000"/>
                </a:solidFill>
              </a:rPr>
              <a:t>end-to-end</a:t>
            </a:r>
          </a:p>
          <a:p>
            <a:pPr lvl="1" eaLnBrk="1" hangingPunct="1"/>
            <a:r>
              <a:rPr lang="en-US" altLang="zh-TW" smtClean="0"/>
              <a:t>The communication in layer 1 and layer 2 is </a:t>
            </a:r>
            <a:r>
              <a:rPr lang="en-US" altLang="zh-TW" i="1" smtClean="0">
                <a:solidFill>
                  <a:srgbClr val="FF0000"/>
                </a:solidFill>
              </a:rPr>
              <a:t>node-to-node</a:t>
            </a:r>
            <a:endParaRPr lang="en-US" altLang="zh-TW" b="1" i="1" smtClean="0">
              <a:solidFill>
                <a:srgbClr val="FF0000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08850C-2592-41F6-8BD9-84AB8ACE5181}" type="slidenum">
              <a:rPr lang="zh-TW" altLang="en-US" smtClean="0"/>
              <a:pPr>
                <a:defRPr/>
              </a:pPr>
              <a:t>60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Network Layer (Cont.)</a:t>
            </a:r>
            <a:endParaRPr lang="zh-TW" altLang="en-US" smtClean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Four supporting protocols</a:t>
            </a:r>
          </a:p>
          <a:p>
            <a:pPr lvl="1" eaLnBrk="1" hangingPunct="1"/>
            <a:r>
              <a:rPr lang="en-US" altLang="zh-TW" smtClean="0"/>
              <a:t>ARP</a:t>
            </a:r>
          </a:p>
          <a:p>
            <a:pPr lvl="1" eaLnBrk="1" hangingPunct="1"/>
            <a:r>
              <a:rPr lang="en-US" altLang="zh-TW" smtClean="0"/>
              <a:t>RARP</a:t>
            </a:r>
          </a:p>
          <a:p>
            <a:pPr lvl="1" eaLnBrk="1" hangingPunct="1"/>
            <a:r>
              <a:rPr lang="en-US" altLang="zh-TW" smtClean="0"/>
              <a:t>ICMP</a:t>
            </a:r>
          </a:p>
          <a:p>
            <a:pPr lvl="1" eaLnBrk="1" hangingPunct="1"/>
            <a:r>
              <a:rPr lang="en-US" altLang="zh-TW" smtClean="0"/>
              <a:t>IGMP</a:t>
            </a:r>
          </a:p>
          <a:p>
            <a:endParaRPr lang="zh-TW" altLang="en-US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08850C-2592-41F6-8BD9-84AB8ACE5181}" type="slidenum">
              <a:rPr lang="zh-TW" altLang="en-US" smtClean="0"/>
              <a:pPr>
                <a:defRPr/>
              </a:pPr>
              <a:t>61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Transport Layer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534400" cy="4786313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Main difference between transport layer and network layer</a:t>
            </a:r>
          </a:p>
          <a:p>
            <a:pPr lvl="1" eaLnBrk="1" hangingPunct="1"/>
            <a:r>
              <a:rPr lang="en-US" altLang="zh-TW" sz="2400" smtClean="0"/>
              <a:t>All nodes in a network need to have the network layer</a:t>
            </a:r>
          </a:p>
          <a:p>
            <a:pPr lvl="1" eaLnBrk="1" hangingPunct="1"/>
            <a:r>
              <a:rPr lang="en-US" altLang="zh-TW" sz="2400" smtClean="0"/>
              <a:t>Only the two end computers need to have the transport layer</a:t>
            </a:r>
          </a:p>
          <a:p>
            <a:pPr eaLnBrk="1" hangingPunct="1"/>
            <a:endParaRPr lang="en-US" altLang="zh-TW" sz="2800" smtClean="0"/>
          </a:p>
          <a:p>
            <a:pPr eaLnBrk="1" hangingPunct="1"/>
            <a:r>
              <a:rPr lang="en-US" altLang="zh-TW" sz="2800" smtClean="0"/>
              <a:t>Deliver the whole message, which is called a </a:t>
            </a:r>
            <a:r>
              <a:rPr lang="en-US" altLang="zh-TW" sz="2800" b="1" smtClean="0"/>
              <a:t>segment</a:t>
            </a:r>
            <a:r>
              <a:rPr lang="en-US" altLang="zh-TW" sz="2800" smtClean="0"/>
              <a:t>, a </a:t>
            </a:r>
            <a:r>
              <a:rPr lang="en-US" altLang="zh-TW" sz="2800" b="1" smtClean="0"/>
              <a:t>user datagram</a:t>
            </a:r>
            <a:r>
              <a:rPr lang="en-US" altLang="zh-TW" sz="2800" smtClean="0"/>
              <a:t>, or a packet, from A to B</a:t>
            </a:r>
          </a:p>
          <a:p>
            <a:pPr lvl="1" eaLnBrk="1" hangingPunct="1"/>
            <a:r>
              <a:rPr lang="en-US" altLang="zh-TW" sz="2400" smtClean="0"/>
              <a:t>A segment may consists of a few or tens of datagrams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08850C-2592-41F6-8BD9-84AB8ACE5181}" type="slidenum">
              <a:rPr lang="zh-TW" altLang="en-US" smtClean="0"/>
              <a:pPr>
                <a:defRPr/>
              </a:pPr>
              <a:t>62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Summary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zh-TW" smtClean="0"/>
              <a:t>A packet in the data link layer is called a </a:t>
            </a:r>
            <a:r>
              <a:rPr lang="en-US" altLang="zh-TW" b="1" smtClean="0">
                <a:solidFill>
                  <a:srgbClr val="FF0000"/>
                </a:solidFill>
              </a:rPr>
              <a:t>frame</a:t>
            </a:r>
            <a:r>
              <a:rPr lang="en-US" altLang="zh-TW" smtClean="0"/>
              <a:t>.</a:t>
            </a:r>
          </a:p>
          <a:p>
            <a:pPr marL="609600" indent="-609600"/>
            <a:r>
              <a:rPr lang="en-US" altLang="zh-TW" smtClean="0"/>
              <a:t>A packet in the network layer is called a </a:t>
            </a:r>
            <a:r>
              <a:rPr lang="en-US" altLang="zh-TW" b="1" smtClean="0">
                <a:solidFill>
                  <a:srgbClr val="FF0000"/>
                </a:solidFill>
              </a:rPr>
              <a:t>datagram</a:t>
            </a:r>
            <a:r>
              <a:rPr lang="en-US" altLang="zh-TW" smtClean="0"/>
              <a:t>.</a:t>
            </a:r>
          </a:p>
          <a:p>
            <a:pPr marL="609600" indent="-609600"/>
            <a:r>
              <a:rPr lang="en-US" altLang="zh-TW" smtClean="0"/>
              <a:t>A packet in the transport layer is called a </a:t>
            </a:r>
            <a:r>
              <a:rPr lang="en-US" altLang="zh-TW" b="1" smtClean="0">
                <a:solidFill>
                  <a:srgbClr val="FF0000"/>
                </a:solidFill>
              </a:rPr>
              <a:t>user datagram</a:t>
            </a:r>
            <a:r>
              <a:rPr lang="en-US" altLang="zh-TW" smtClean="0"/>
              <a:t>, </a:t>
            </a:r>
            <a:r>
              <a:rPr lang="en-US" altLang="zh-TW" b="1" smtClean="0">
                <a:solidFill>
                  <a:srgbClr val="FF0000"/>
                </a:solidFill>
              </a:rPr>
              <a:t>segment</a:t>
            </a:r>
            <a:r>
              <a:rPr lang="en-US" altLang="zh-TW" smtClean="0"/>
              <a:t>, or </a:t>
            </a:r>
            <a:r>
              <a:rPr lang="en-US" altLang="zh-TW" b="1" smtClean="0">
                <a:solidFill>
                  <a:srgbClr val="FF0000"/>
                </a:solidFill>
              </a:rPr>
              <a:t>packet</a:t>
            </a:r>
            <a:r>
              <a:rPr lang="en-US" altLang="zh-TW" smtClean="0"/>
              <a:t>.</a:t>
            </a:r>
            <a:endParaRPr lang="zh-TW" altLang="en-US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08850C-2592-41F6-8BD9-84AB8ACE5181}" type="slidenum">
              <a:rPr lang="zh-TW" altLang="en-US" smtClean="0"/>
              <a:pPr>
                <a:defRPr/>
              </a:pPr>
              <a:t>63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Transport Layer (Cont.)</a:t>
            </a:r>
            <a:endParaRPr lang="zh-TW" altLang="en-US" smtClean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Three transport layer protocols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b="1" dirty="0" smtClean="0"/>
              <a:t>UDP (User Datagram Protocol)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b="1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TW" b="1" dirty="0" smtClean="0"/>
              <a:t>TCP (Transmission Control Protocol)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b="1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TW" b="1" dirty="0" smtClean="0"/>
              <a:t>SCTP (Stream Control Transmission Protocol)</a:t>
            </a:r>
            <a:endParaRPr lang="zh-TW" altLang="en-US" b="1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08850C-2592-41F6-8BD9-84AB8ACE5181}" type="slidenum">
              <a:rPr lang="zh-TW" altLang="en-US" smtClean="0"/>
              <a:pPr>
                <a:defRPr/>
              </a:pPr>
              <a:t>64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Comparison</a:t>
            </a:r>
            <a:endParaRPr lang="zh-TW" altLang="en-US" smtClean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Transport Layer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A process-to-process protocol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mtClean="0"/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Network Layer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A host-to-host protocol</a:t>
            </a:r>
          </a:p>
          <a:p>
            <a:pPr lvl="1" eaLnBrk="1" hangingPunct="1">
              <a:lnSpc>
                <a:spcPct val="90000"/>
              </a:lnSpc>
            </a:pPr>
            <a:endParaRPr lang="zh-TW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Layer 1 and Layer 2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A node-to-node protocol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08850C-2592-41F6-8BD9-84AB8ACE5181}" type="slidenum">
              <a:rPr lang="zh-TW" altLang="en-US" smtClean="0"/>
              <a:pPr>
                <a:defRPr/>
              </a:pPr>
              <a:t>65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Application Layer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The application layer in TCP/IP is equivalent to the combined session, presentation, and application layers in the OSI model</a:t>
            </a:r>
          </a:p>
          <a:p>
            <a:endParaRPr lang="en-US" altLang="zh-TW" smtClean="0"/>
          </a:p>
          <a:p>
            <a:r>
              <a:rPr lang="en-US" altLang="zh-TW" smtClean="0"/>
              <a:t>Many protocols are defined in this layer</a:t>
            </a:r>
          </a:p>
          <a:p>
            <a:pPr lvl="1"/>
            <a:r>
              <a:rPr lang="en-US" altLang="zh-TW" smtClean="0"/>
              <a:t>DHCP,DNS, TELNET, SSH, FTP, TFTP, HTTP, SMTP, POP, IMAP, MIME, SNMP…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08850C-2592-41F6-8BD9-84AB8ACE5181}" type="slidenum">
              <a:rPr lang="zh-TW" altLang="en-US" smtClean="0"/>
              <a:pPr>
                <a:defRPr/>
              </a:pPr>
              <a:t>66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AutoShape 2" descr="Large confetti"/>
          <p:cNvSpPr>
            <a:spLocks noChangeArrowheads="1"/>
          </p:cNvSpPr>
          <p:nvPr/>
        </p:nvSpPr>
        <p:spPr bwMode="auto">
          <a:xfrm>
            <a:off x="304800" y="1219200"/>
            <a:ext cx="8534400" cy="4419600"/>
          </a:xfrm>
          <a:prstGeom prst="verticalScroll">
            <a:avLst>
              <a:gd name="adj" fmla="val 12500"/>
            </a:avLst>
          </a:prstGeom>
          <a:pattFill prst="lgConfetti">
            <a:fgClr>
              <a:schemeClr val="hlink"/>
            </a:fgClr>
            <a:bgClr>
              <a:srgbClr val="6699FF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2687638" y="3352800"/>
            <a:ext cx="38481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altLang="zh-TW" sz="4400" b="1">
                <a:latin typeface="Times" pitchFamily="18" charset="0"/>
              </a:rPr>
              <a:t>ADDRESSING</a:t>
            </a:r>
          </a:p>
        </p:txBody>
      </p:sp>
      <p:sp>
        <p:nvSpPr>
          <p:cNvPr id="332804" name="Rectangle 4"/>
          <p:cNvSpPr>
            <a:spLocks noChangeArrowheads="1"/>
          </p:cNvSpPr>
          <p:nvPr/>
        </p:nvSpPr>
        <p:spPr bwMode="auto">
          <a:xfrm>
            <a:off x="1260475" y="1905000"/>
            <a:ext cx="882650" cy="76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0" lang="en-US" altLang="zh-TW" sz="44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2.4</a:t>
            </a:r>
            <a:endParaRPr kumimoji="0" lang="en-US" altLang="zh-TW" sz="4400" b="1" i="1">
              <a:solidFill>
                <a:srgbClr val="06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" charset="0"/>
            </a:endParaRPr>
          </a:p>
        </p:txBody>
      </p:sp>
      <p:sp>
        <p:nvSpPr>
          <p:cNvPr id="77829" name="Text Box 6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95D8C8-7437-4FE4-B49E-321B57BA07B1}" type="slidenum">
              <a:rPr lang="zh-TW" altLang="en-US" smtClean="0"/>
              <a:pPr>
                <a:defRPr/>
              </a:pPr>
              <a:t>67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Addresses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Four levels of addresses in TCP/IP protocols</a:t>
            </a:r>
          </a:p>
          <a:p>
            <a:pPr lvl="1"/>
            <a:r>
              <a:rPr lang="en-US" altLang="zh-TW" b="1" smtClean="0"/>
              <a:t>Physical address</a:t>
            </a:r>
          </a:p>
          <a:p>
            <a:pPr lvl="1"/>
            <a:endParaRPr lang="en-US" altLang="zh-TW" b="1" smtClean="0"/>
          </a:p>
          <a:p>
            <a:pPr lvl="1"/>
            <a:r>
              <a:rPr lang="en-US" altLang="zh-TW" b="1" smtClean="0"/>
              <a:t>Logical address</a:t>
            </a:r>
          </a:p>
          <a:p>
            <a:pPr lvl="1"/>
            <a:endParaRPr lang="en-US" altLang="zh-TW" b="1" smtClean="0"/>
          </a:p>
          <a:p>
            <a:pPr lvl="1"/>
            <a:r>
              <a:rPr lang="en-US" altLang="zh-TW" b="1" smtClean="0"/>
              <a:t>Port address</a:t>
            </a:r>
          </a:p>
          <a:p>
            <a:pPr lvl="1"/>
            <a:endParaRPr lang="en-US" altLang="zh-TW" b="1" smtClean="0"/>
          </a:p>
          <a:p>
            <a:pPr lvl="1"/>
            <a:r>
              <a:rPr lang="en-US" altLang="zh-TW" b="1" smtClean="0"/>
              <a:t>Application-specific address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08850C-2592-41F6-8BD9-84AB8ACE5181}" type="slidenum">
              <a:rPr lang="zh-TW" altLang="en-US" smtClean="0"/>
              <a:pPr>
                <a:defRPr/>
              </a:pPr>
              <a:t>68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3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en-US" sz="1600">
                <a:solidFill>
                  <a:schemeClr val="accent2"/>
                </a:solidFill>
              </a:rPr>
              <a:t>Figure  2-17</a:t>
            </a:r>
          </a:p>
        </p:txBody>
      </p:sp>
      <p:sp>
        <p:nvSpPr>
          <p:cNvPr id="79875" name="Text Box 4"/>
          <p:cNvSpPr txBox="1">
            <a:spLocks noChangeArrowheads="1"/>
          </p:cNvSpPr>
          <p:nvPr/>
        </p:nvSpPr>
        <p:spPr bwMode="auto">
          <a:xfrm>
            <a:off x="657225" y="596900"/>
            <a:ext cx="7918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en-US" sz="2800" b="1">
                <a:solidFill>
                  <a:schemeClr val="accent2"/>
                </a:solidFill>
                <a:latin typeface="Times" pitchFamily="18" charset="0"/>
              </a:rPr>
              <a:t>Relationship</a:t>
            </a:r>
            <a:r>
              <a:rPr kumimoji="0" lang="en-US" altLang="zh-TW" sz="2800" b="1">
                <a:solidFill>
                  <a:schemeClr val="accent2"/>
                </a:solidFill>
                <a:latin typeface="Times" pitchFamily="18" charset="0"/>
              </a:rPr>
              <a:t> </a:t>
            </a:r>
            <a:r>
              <a:rPr kumimoji="0" lang="en-US" altLang="en-US" sz="2800" b="1">
                <a:solidFill>
                  <a:schemeClr val="accent2"/>
                </a:solidFill>
                <a:latin typeface="Times" pitchFamily="18" charset="0"/>
              </a:rPr>
              <a:t>of</a:t>
            </a:r>
            <a:r>
              <a:rPr kumimoji="0" lang="en-US" altLang="zh-TW" sz="2800" b="1">
                <a:solidFill>
                  <a:schemeClr val="accent2"/>
                </a:solidFill>
                <a:latin typeface="Times" pitchFamily="18" charset="0"/>
              </a:rPr>
              <a:t> L</a:t>
            </a:r>
            <a:r>
              <a:rPr kumimoji="0" lang="en-US" altLang="en-US" sz="2800" b="1">
                <a:solidFill>
                  <a:schemeClr val="accent2"/>
                </a:solidFill>
                <a:latin typeface="Times" pitchFamily="18" charset="0"/>
              </a:rPr>
              <a:t>ayers</a:t>
            </a:r>
            <a:r>
              <a:rPr kumimoji="0" lang="en-US" altLang="zh-TW" sz="2800" b="1">
                <a:solidFill>
                  <a:schemeClr val="accent2"/>
                </a:solidFill>
                <a:latin typeface="Times" pitchFamily="18" charset="0"/>
              </a:rPr>
              <a:t> </a:t>
            </a:r>
            <a:r>
              <a:rPr kumimoji="0" lang="en-US" altLang="en-US" sz="2800" b="1">
                <a:solidFill>
                  <a:schemeClr val="accent2"/>
                </a:solidFill>
                <a:latin typeface="Times" pitchFamily="18" charset="0"/>
              </a:rPr>
              <a:t>and</a:t>
            </a:r>
            <a:r>
              <a:rPr kumimoji="0" lang="en-US" altLang="zh-TW" sz="2800" b="1">
                <a:solidFill>
                  <a:schemeClr val="accent2"/>
                </a:solidFill>
                <a:latin typeface="Times" pitchFamily="18" charset="0"/>
              </a:rPr>
              <a:t> A</a:t>
            </a:r>
            <a:r>
              <a:rPr kumimoji="0" lang="en-US" altLang="en-US" sz="2800" b="1">
                <a:solidFill>
                  <a:schemeClr val="accent2"/>
                </a:solidFill>
                <a:latin typeface="Times" pitchFamily="18" charset="0"/>
              </a:rPr>
              <a:t>ddresses</a:t>
            </a:r>
            <a:r>
              <a:rPr kumimoji="0" lang="en-US" altLang="zh-TW" sz="2800" b="1">
                <a:solidFill>
                  <a:schemeClr val="accent2"/>
                </a:solidFill>
                <a:latin typeface="Times" pitchFamily="18" charset="0"/>
              </a:rPr>
              <a:t> </a:t>
            </a:r>
            <a:r>
              <a:rPr kumimoji="0" lang="en-US" altLang="en-US" sz="2800" b="1">
                <a:solidFill>
                  <a:schemeClr val="accent2"/>
                </a:solidFill>
                <a:latin typeface="Times" pitchFamily="18" charset="0"/>
              </a:rPr>
              <a:t>in TCP/IP</a:t>
            </a:r>
          </a:p>
        </p:txBody>
      </p:sp>
      <p:sp>
        <p:nvSpPr>
          <p:cNvPr id="79876" name="Text Box 6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pic>
        <p:nvPicPr>
          <p:cNvPr id="6349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" y="1716088"/>
            <a:ext cx="8428038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95D8C8-7437-4FE4-B49E-321B57BA07B1}" type="slidenum">
              <a:rPr lang="zh-TW" altLang="en-US" smtClean="0"/>
              <a:pPr>
                <a:defRPr/>
              </a:pPr>
              <a:t>69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175" y="2249488"/>
            <a:ext cx="8372475" cy="372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/>
            <a:r>
              <a:rPr lang="en-US" altLang="zh-TW" sz="4000" b="1">
                <a:solidFill>
                  <a:schemeClr val="tx2"/>
                </a:solidFill>
              </a:rPr>
              <a:t>Example 2: Communication Using Three Layers (Cont.)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95D8C8-7437-4FE4-B49E-321B57BA07B1}" type="slidenum">
              <a:rPr lang="zh-TW" altLang="en-US" smtClean="0"/>
              <a:pPr>
                <a:defRPr/>
              </a:pPr>
              <a:t>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Physical Address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524875" cy="4302125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Also called </a:t>
            </a:r>
            <a:r>
              <a:rPr lang="en-US" altLang="zh-TW" sz="2800" i="1" smtClean="0">
                <a:solidFill>
                  <a:srgbClr val="FF0000"/>
                </a:solidFill>
              </a:rPr>
              <a:t>link address</a:t>
            </a:r>
            <a:r>
              <a:rPr lang="en-US" altLang="zh-TW" sz="2800" smtClean="0"/>
              <a:t>, the address of a node as defined by its LAN or WAN</a:t>
            </a:r>
          </a:p>
          <a:p>
            <a:pPr lvl="1" eaLnBrk="1" hangingPunct="1"/>
            <a:r>
              <a:rPr lang="en-US" altLang="zh-TW" sz="2400" smtClean="0"/>
              <a:t>Ethernet: 6 byte imprinted on NIC (Network Interface Card)</a:t>
            </a:r>
          </a:p>
          <a:p>
            <a:pPr lvl="1" eaLnBrk="1" hangingPunct="1"/>
            <a:r>
              <a:rPr lang="en-US" altLang="zh-TW" sz="2400" smtClean="0"/>
              <a:t>LocalTalk: 1 byte dynamic address</a:t>
            </a:r>
          </a:p>
          <a:p>
            <a:pPr eaLnBrk="1" hangingPunct="1"/>
            <a:r>
              <a:rPr lang="en-US" altLang="zh-TW" sz="2800" smtClean="0"/>
              <a:t>Physical address can be either</a:t>
            </a:r>
          </a:p>
          <a:p>
            <a:pPr lvl="1" eaLnBrk="1" hangingPunct="1"/>
            <a:r>
              <a:rPr lang="en-US" altLang="zh-TW" sz="2400" smtClean="0"/>
              <a:t>Unicast address</a:t>
            </a:r>
          </a:p>
          <a:p>
            <a:pPr lvl="1" eaLnBrk="1" hangingPunct="1"/>
            <a:r>
              <a:rPr lang="en-US" altLang="zh-TW" sz="2400" smtClean="0"/>
              <a:t>Multicast address</a:t>
            </a:r>
          </a:p>
          <a:p>
            <a:pPr lvl="1" eaLnBrk="1" hangingPunct="1"/>
            <a:r>
              <a:rPr lang="en-US" altLang="zh-TW" sz="2400" smtClean="0"/>
              <a:t>Broadcast address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08850C-2592-41F6-8BD9-84AB8ACE5181}" type="slidenum">
              <a:rPr lang="zh-TW" altLang="en-US" smtClean="0"/>
              <a:pPr>
                <a:defRPr/>
              </a:pPr>
              <a:t>70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Text Box 2"/>
          <p:cNvSpPr txBox="1">
            <a:spLocks noChangeArrowheads="1"/>
          </p:cNvSpPr>
          <p:nvPr/>
        </p:nvSpPr>
        <p:spPr bwMode="auto">
          <a:xfrm>
            <a:off x="515938" y="946150"/>
            <a:ext cx="2322512" cy="617538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32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 2.3</a:t>
            </a:r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412750" y="2276475"/>
            <a:ext cx="84582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3600">
                <a:latin typeface="Times" pitchFamily="18" charset="0"/>
              </a:rPr>
              <a:t>Next Figure shows an example of physical addresses. </a:t>
            </a:r>
          </a:p>
        </p:txBody>
      </p:sp>
      <p:sp>
        <p:nvSpPr>
          <p:cNvPr id="81924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95D8C8-7437-4FE4-B49E-321B57BA07B1}" type="slidenum">
              <a:rPr lang="zh-TW" altLang="en-US" smtClean="0"/>
              <a:pPr>
                <a:defRPr/>
              </a:pPr>
              <a:t>71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en-US" sz="1600">
                <a:solidFill>
                  <a:schemeClr val="accent2"/>
                </a:solidFill>
              </a:rPr>
              <a:t>Figure  2-18</a:t>
            </a:r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2673350" y="882650"/>
            <a:ext cx="3905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altLang="en-US" sz="3600" b="1">
                <a:solidFill>
                  <a:schemeClr val="accent2"/>
                </a:solidFill>
                <a:latin typeface="Times" pitchFamily="18" charset="0"/>
              </a:rPr>
              <a:t>Physical </a:t>
            </a:r>
            <a:r>
              <a:rPr kumimoji="0" lang="en-US" altLang="zh-TW" sz="3600" b="1">
                <a:solidFill>
                  <a:schemeClr val="accent2"/>
                </a:solidFill>
                <a:latin typeface="Times" pitchFamily="18" charset="0"/>
              </a:rPr>
              <a:t>A</a:t>
            </a:r>
            <a:r>
              <a:rPr kumimoji="0" lang="en-US" altLang="en-US" sz="3600" b="1">
                <a:solidFill>
                  <a:schemeClr val="accent2"/>
                </a:solidFill>
                <a:latin typeface="Times" pitchFamily="18" charset="0"/>
              </a:rPr>
              <a:t>ddresses</a:t>
            </a:r>
            <a:endParaRPr kumimoji="0" lang="en-US" altLang="zh-TW" sz="3600" b="1">
              <a:solidFill>
                <a:schemeClr val="accent2"/>
              </a:solidFill>
              <a:latin typeface="Times" pitchFamily="18" charset="0"/>
            </a:endParaRPr>
          </a:p>
        </p:txBody>
      </p:sp>
      <p:sp>
        <p:nvSpPr>
          <p:cNvPr id="82948" name="Text Box 7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grpSp>
        <p:nvGrpSpPr>
          <p:cNvPr id="82949" name="Group 9"/>
          <p:cNvGrpSpPr>
            <a:grpSpLocks/>
          </p:cNvGrpSpPr>
          <p:nvPr/>
        </p:nvGrpSpPr>
        <p:grpSpPr bwMode="auto">
          <a:xfrm>
            <a:off x="666750" y="2438400"/>
            <a:ext cx="7970838" cy="3354388"/>
            <a:chOff x="288" y="1152"/>
            <a:chExt cx="5021" cy="2113"/>
          </a:xfrm>
        </p:grpSpPr>
        <p:pic>
          <p:nvPicPr>
            <p:cNvPr id="82950" name="Picture 1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8" y="1152"/>
              <a:ext cx="5021" cy="2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951" name="Picture 1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0" y="2400"/>
              <a:ext cx="1946" cy="6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952" name="Picture 1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22" y="2215"/>
              <a:ext cx="662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953" name="Picture 1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832" y="2208"/>
              <a:ext cx="622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954" name="Picture 1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216" y="2448"/>
              <a:ext cx="2027" cy="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95D8C8-7437-4FE4-B49E-321B57BA07B1}" type="slidenum">
              <a:rPr lang="zh-TW" altLang="en-US" smtClean="0"/>
              <a:pPr>
                <a:defRPr/>
              </a:pPr>
              <a:t>72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Text Box 2"/>
          <p:cNvSpPr txBox="1">
            <a:spLocks noChangeArrowheads="1"/>
          </p:cNvSpPr>
          <p:nvPr/>
        </p:nvSpPr>
        <p:spPr bwMode="auto">
          <a:xfrm>
            <a:off x="668338" y="608013"/>
            <a:ext cx="2322512" cy="617537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32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 2.4</a:t>
            </a:r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409575" y="1727200"/>
            <a:ext cx="8458200" cy="311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0" lang="en-US" altLang="zh-TW" sz="3600">
                <a:latin typeface="Times" pitchFamily="18" charset="0"/>
              </a:rPr>
              <a:t>Most local area networks use a 48-bit (6 bytes) physical address written as 12 hexadecimal digits, with every 2 digits separated by a hyphen as shown below:</a:t>
            </a:r>
          </a:p>
          <a:p>
            <a:pPr algn="just">
              <a:spcBef>
                <a:spcPct val="50000"/>
              </a:spcBef>
            </a:pPr>
            <a:endParaRPr kumimoji="0" lang="zh-TW" altLang="en-US" sz="3600">
              <a:latin typeface="Times" pitchFamily="18" charset="0"/>
            </a:endParaRPr>
          </a:p>
        </p:txBody>
      </p:sp>
      <p:sp>
        <p:nvSpPr>
          <p:cNvPr id="83972" name="Text Box 6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304800" y="5108575"/>
            <a:ext cx="8839200" cy="82232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kumimoji="0" lang="en-US" altLang="zh-TW" sz="24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Unicode MS" pitchFamily="34" charset="-128"/>
              </a:rPr>
              <a:t>07:01:02:01:2C:4B</a:t>
            </a:r>
          </a:p>
          <a:p>
            <a:pPr algn="ctr" eaLnBrk="0" hangingPunct="0">
              <a:defRPr/>
            </a:pPr>
            <a:r>
              <a:rPr kumimoji="0" lang="en-US" altLang="zh-TW" sz="2400" b="1">
                <a:latin typeface="Arial Unicode MS" pitchFamily="34" charset="-128"/>
              </a:rPr>
              <a:t>A 6-byte (12 hexadecimal digits) physical address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95D8C8-7437-4FE4-B49E-321B57BA07B1}" type="slidenum">
              <a:rPr lang="zh-TW" altLang="en-US" smtClean="0"/>
              <a:pPr>
                <a:defRPr/>
              </a:pPr>
              <a:t>73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Logical Address</a:t>
            </a:r>
            <a:endParaRPr lang="zh-TW" altLang="en-US" smtClean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Provide universal communication services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Different networks can have different physical address format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A universal addressing system is thus needed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Internet address can also be either in unicast, multicast and broadcast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4 bytes long in IPv4</a:t>
            </a:r>
            <a:endParaRPr lang="zh-TW" altLang="en-US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08850C-2592-41F6-8BD9-84AB8ACE5181}" type="slidenum">
              <a:rPr lang="zh-TW" altLang="en-US" smtClean="0"/>
              <a:pPr>
                <a:defRPr/>
              </a:pPr>
              <a:t>74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Text Box 2"/>
          <p:cNvSpPr txBox="1">
            <a:spLocks noChangeArrowheads="1"/>
          </p:cNvSpPr>
          <p:nvPr/>
        </p:nvSpPr>
        <p:spPr bwMode="auto">
          <a:xfrm>
            <a:off x="563563" y="962025"/>
            <a:ext cx="2322512" cy="617538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32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 2.5</a:t>
            </a:r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376238" y="1739900"/>
            <a:ext cx="84582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3600">
                <a:latin typeface="Times" pitchFamily="18" charset="0"/>
              </a:rPr>
              <a:t>Next slide shows an example of Internet addresses. 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561975" y="2970213"/>
            <a:ext cx="7696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</a:pPr>
            <a:r>
              <a:rPr lang="en-US" altLang="zh-TW" sz="2800"/>
              <a:t>Network address A and physical address 10  =&gt; send data to =&gt; Network address P and physical address 95</a:t>
            </a:r>
          </a:p>
          <a:p>
            <a:pPr marL="469900" indent="-469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</a:pPr>
            <a:r>
              <a:rPr lang="en-US" altLang="zh-TW" sz="2800"/>
              <a:t>IP address does not change along the trip</a:t>
            </a:r>
          </a:p>
          <a:p>
            <a:pPr marL="469900" indent="-469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</a:pPr>
            <a:r>
              <a:rPr lang="en-US" altLang="zh-TW" sz="2800"/>
              <a:t>However, physical address changes from network to network (or from hop to hop)</a:t>
            </a:r>
          </a:p>
          <a:p>
            <a:pPr marL="469900" indent="-469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</a:pPr>
            <a:endParaRPr lang="en-US" altLang="zh-TW" sz="2800"/>
          </a:p>
        </p:txBody>
      </p:sp>
      <p:sp>
        <p:nvSpPr>
          <p:cNvPr id="86021" name="Text Box 6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95D8C8-7437-4FE4-B49E-321B57BA07B1}" type="slidenum">
              <a:rPr lang="zh-TW" altLang="en-US" smtClean="0"/>
              <a:pPr>
                <a:defRPr/>
              </a:pPr>
              <a:t>75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42" name="Group 5"/>
          <p:cNvGrpSpPr>
            <a:grpSpLocks/>
          </p:cNvGrpSpPr>
          <p:nvPr/>
        </p:nvGrpSpPr>
        <p:grpSpPr bwMode="auto">
          <a:xfrm>
            <a:off x="214313" y="788988"/>
            <a:ext cx="8821737" cy="5575300"/>
            <a:chOff x="781" y="718"/>
            <a:chExt cx="4451" cy="3218"/>
          </a:xfrm>
        </p:grpSpPr>
        <p:pic>
          <p:nvPicPr>
            <p:cNvPr id="87043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81" y="718"/>
              <a:ext cx="4451" cy="3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7044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68" y="1200"/>
              <a:ext cx="2528" cy="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7045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946" y="1209"/>
              <a:ext cx="1094" cy="2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7046" name="Picture 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109" y="2829"/>
              <a:ext cx="2539" cy="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AFCE03-AD24-4032-93C7-2ADB41B1A52A}" type="slidenum">
              <a:rPr lang="zh-TW" altLang="en-US" smtClean="0"/>
              <a:pPr>
                <a:defRPr/>
              </a:pPr>
              <a:t>76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88071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88072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139273" name="Line 9"/>
          <p:cNvSpPr>
            <a:spLocks noChangeShapeType="1"/>
          </p:cNvSpPr>
          <p:nvPr/>
        </p:nvSpPr>
        <p:spPr bwMode="auto">
          <a:xfrm>
            <a:off x="609600" y="2971800"/>
            <a:ext cx="8153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39274" name="Line 10"/>
          <p:cNvSpPr>
            <a:spLocks noChangeShapeType="1"/>
          </p:cNvSpPr>
          <p:nvPr/>
        </p:nvSpPr>
        <p:spPr bwMode="auto">
          <a:xfrm>
            <a:off x="609600" y="4724400"/>
            <a:ext cx="8153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39275" name="Rectangle 11"/>
          <p:cNvSpPr>
            <a:spLocks noChangeArrowheads="1"/>
          </p:cNvSpPr>
          <p:nvPr/>
        </p:nvSpPr>
        <p:spPr bwMode="auto">
          <a:xfrm>
            <a:off x="647700" y="3063875"/>
            <a:ext cx="8077200" cy="1554163"/>
          </a:xfrm>
          <a:prstGeom prst="rect">
            <a:avLst/>
          </a:prstGeom>
          <a:solidFill>
            <a:schemeClr val="folHlink"/>
          </a:solidFill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kumimoji="0" lang="en-US" altLang="zh-TW" sz="3200" b="1" i="1">
                <a:solidFill>
                  <a:schemeClr val="bg1"/>
                </a:solidFill>
                <a:latin typeface="Arial" charset="0"/>
              </a:rPr>
              <a:t>The physical addresses will change from hop to hop, but the logical addresses remain the same.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09600" y="2133600"/>
            <a:ext cx="1143000" cy="566738"/>
            <a:chOff x="1200" y="1248"/>
            <a:chExt cx="720" cy="357"/>
          </a:xfrm>
        </p:grpSpPr>
        <p:pic>
          <p:nvPicPr>
            <p:cNvPr id="88077" name="Picture 1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8078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800" b="1" i="1">
                  <a:solidFill>
                    <a:schemeClr val="hlink"/>
                  </a:solidFill>
                </a:rPr>
                <a:t>Note</a:t>
              </a:r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95D8C8-7437-4FE4-B49E-321B57BA07B1}" type="slidenum">
              <a:rPr lang="zh-TW" altLang="en-US" smtClean="0"/>
              <a:pPr>
                <a:defRPr/>
              </a:pPr>
              <a:t>77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3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3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3" grpId="0" animBg="1"/>
      <p:bldP spid="139274" grpId="0" animBg="1"/>
      <p:bldP spid="13927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3"/>
          <p:cNvSpPr>
            <a:spLocks noChangeArrowheads="1"/>
          </p:cNvSpPr>
          <p:nvPr/>
        </p:nvSpPr>
        <p:spPr bwMode="auto">
          <a:xfrm>
            <a:off x="457200" y="1793875"/>
            <a:ext cx="84582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0" lang="en-US" altLang="zh-TW" sz="3600">
                <a:latin typeface="Times" pitchFamily="18" charset="0"/>
              </a:rPr>
              <a:t>Internet address (in IPv4) is 32 bits in length, normally written as four decimal numbers, with each number representing 1 byte. The numbers are separated by a dot. Below is an example of such an address.</a:t>
            </a:r>
          </a:p>
        </p:txBody>
      </p:sp>
      <p:sp>
        <p:nvSpPr>
          <p:cNvPr id="89091" name="Rectangle 4"/>
          <p:cNvSpPr>
            <a:spLocks noChangeArrowheads="1"/>
          </p:cNvSpPr>
          <p:nvPr/>
        </p:nvSpPr>
        <p:spPr bwMode="auto">
          <a:xfrm>
            <a:off x="3270250" y="5394325"/>
            <a:ext cx="2597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1100"/>
              </a:spcBef>
              <a:spcAft>
                <a:spcPts val="1100"/>
              </a:spcAft>
            </a:pPr>
            <a:r>
              <a:rPr kumimoji="0" lang="en-US" altLang="zh-TW" sz="4000" b="1">
                <a:solidFill>
                  <a:schemeClr val="bg2"/>
                </a:solidFill>
                <a:latin typeface="Times" pitchFamily="18" charset="0"/>
              </a:rPr>
              <a:t>132.24.75.9</a:t>
            </a:r>
            <a:endParaRPr kumimoji="0" lang="en-US" altLang="zh-TW" sz="4000">
              <a:solidFill>
                <a:schemeClr val="bg2"/>
              </a:solidFill>
              <a:latin typeface="Times" pitchFamily="18" charset="0"/>
            </a:endParaRPr>
          </a:p>
        </p:txBody>
      </p:sp>
      <p:sp>
        <p:nvSpPr>
          <p:cNvPr id="89092" name="Text Box 6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sp>
        <p:nvSpPr>
          <p:cNvPr id="89093" name="Rectangle 8"/>
          <p:cNvSpPr>
            <a:spLocks noChangeArrowheads="1"/>
          </p:cNvSpPr>
          <p:nvPr/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/>
            <a:r>
              <a:rPr lang="en-US" altLang="zh-TW" sz="4400" b="1">
                <a:solidFill>
                  <a:schemeClr val="tx2"/>
                </a:solidFill>
              </a:rPr>
              <a:t>IP Address</a:t>
            </a:r>
            <a:endParaRPr lang="zh-TW" altLang="en-US" sz="4400" b="1">
              <a:solidFill>
                <a:schemeClr val="tx2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95D8C8-7437-4FE4-B49E-321B57BA07B1}" type="slidenum">
              <a:rPr lang="zh-TW" altLang="en-US" smtClean="0"/>
              <a:pPr>
                <a:defRPr/>
              </a:pPr>
              <a:t>78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Port Address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label assigns to a process </a:t>
            </a:r>
          </a:p>
          <a:p>
            <a:pPr eaLnBrk="1" hangingPunct="1"/>
            <a:r>
              <a:rPr lang="en-US" altLang="zh-TW" smtClean="0"/>
              <a:t>16 bits long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08850C-2592-41F6-8BD9-84AB8ACE5181}" type="slidenum">
              <a:rPr lang="zh-TW" altLang="en-US" smtClean="0"/>
              <a:pPr>
                <a:defRPr/>
              </a:pPr>
              <a:t>79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2" descr="Large confetti"/>
          <p:cNvSpPr>
            <a:spLocks noChangeArrowheads="1"/>
          </p:cNvSpPr>
          <p:nvPr/>
        </p:nvSpPr>
        <p:spPr bwMode="auto">
          <a:xfrm>
            <a:off x="304800" y="1219200"/>
            <a:ext cx="8534400" cy="4419600"/>
          </a:xfrm>
          <a:prstGeom prst="verticalScroll">
            <a:avLst>
              <a:gd name="adj" fmla="val 12500"/>
            </a:avLst>
          </a:prstGeom>
          <a:pattFill prst="lgConfetti">
            <a:fgClr>
              <a:schemeClr val="hlink"/>
            </a:fgClr>
            <a:bgClr>
              <a:srgbClr val="6699FF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463925" y="2590800"/>
            <a:ext cx="2295525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altLang="zh-TW" sz="4400" b="1">
                <a:latin typeface="Times" pitchFamily="18" charset="0"/>
              </a:rPr>
              <a:t>THE </a:t>
            </a:r>
          </a:p>
          <a:p>
            <a:pPr algn="ctr"/>
            <a:r>
              <a:rPr kumimoji="0" lang="en-US" altLang="zh-TW" sz="4400" b="1">
                <a:latin typeface="Times" pitchFamily="18" charset="0"/>
              </a:rPr>
              <a:t>OSI </a:t>
            </a:r>
          </a:p>
          <a:p>
            <a:pPr algn="ctr"/>
            <a:r>
              <a:rPr kumimoji="0" lang="en-US" altLang="zh-TW" sz="4400" b="1">
                <a:latin typeface="Times" pitchFamily="18" charset="0"/>
              </a:rPr>
              <a:t>MODEL</a:t>
            </a:r>
          </a:p>
        </p:txBody>
      </p:sp>
      <p:sp>
        <p:nvSpPr>
          <p:cNvPr id="292868" name="Rectangle 4"/>
          <p:cNvSpPr>
            <a:spLocks noChangeArrowheads="1"/>
          </p:cNvSpPr>
          <p:nvPr/>
        </p:nvSpPr>
        <p:spPr bwMode="auto">
          <a:xfrm>
            <a:off x="1260475" y="1905000"/>
            <a:ext cx="882650" cy="76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0" lang="en-US" altLang="zh-TW" sz="44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2.2</a:t>
            </a:r>
            <a:endParaRPr kumimoji="0" lang="en-US" altLang="zh-TW" sz="4400" b="1" i="1">
              <a:solidFill>
                <a:srgbClr val="06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" charset="0"/>
            </a:endParaRPr>
          </a:p>
        </p:txBody>
      </p:sp>
      <p:sp>
        <p:nvSpPr>
          <p:cNvPr id="10245" name="Text Box 6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95D8C8-7437-4FE4-B49E-321B57BA07B1}" type="slidenum">
              <a:rPr lang="zh-TW" altLang="en-US" smtClean="0"/>
              <a:pPr>
                <a:defRPr/>
              </a:pPr>
              <a:t>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TW" smtClean="0"/>
              <a:t>Next slide shows an example of transport layer communication</a:t>
            </a:r>
          </a:p>
          <a:p>
            <a:pPr lvl="1"/>
            <a:r>
              <a:rPr lang="en-US" altLang="zh-TW" smtClean="0"/>
              <a:t>Three processes in the sending computer</a:t>
            </a:r>
          </a:p>
          <a:p>
            <a:pPr lvl="2"/>
            <a:r>
              <a:rPr lang="en-US" altLang="zh-TW" smtClean="0"/>
              <a:t>Their port numbers are: a, b and c</a:t>
            </a:r>
          </a:p>
          <a:p>
            <a:pPr lvl="1"/>
            <a:r>
              <a:rPr lang="en-US" altLang="zh-TW" smtClean="0"/>
              <a:t>Two processes in the receiving computer</a:t>
            </a:r>
          </a:p>
          <a:p>
            <a:pPr lvl="2"/>
            <a:r>
              <a:rPr lang="en-US" altLang="zh-TW" smtClean="0"/>
              <a:t>The port addresses are: j and k</a:t>
            </a:r>
          </a:p>
          <a:p>
            <a:pPr lvl="1"/>
            <a:r>
              <a:rPr lang="en-US" altLang="zh-TW" smtClean="0"/>
              <a:t>Assume that process with port address </a:t>
            </a:r>
            <a:r>
              <a:rPr lang="en-US" altLang="zh-TW" i="1" smtClean="0"/>
              <a:t>a</a:t>
            </a:r>
            <a:r>
              <a:rPr lang="en-US" altLang="zh-TW" smtClean="0"/>
              <a:t> send data to another process with port address </a:t>
            </a:r>
            <a:r>
              <a:rPr lang="en-US" altLang="zh-TW" i="1" smtClean="0"/>
              <a:t>j</a:t>
            </a:r>
            <a:endParaRPr lang="zh-TW" altLang="en-US" i="1" smtClean="0"/>
          </a:p>
        </p:txBody>
      </p:sp>
      <p:sp>
        <p:nvSpPr>
          <p:cNvPr id="342018" name="Text Box 2"/>
          <p:cNvSpPr txBox="1">
            <a:spLocks noChangeArrowheads="1"/>
          </p:cNvSpPr>
          <p:nvPr/>
        </p:nvSpPr>
        <p:spPr bwMode="auto">
          <a:xfrm>
            <a:off x="514350" y="839788"/>
            <a:ext cx="2322513" cy="617537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32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 2.6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08850C-2592-41F6-8BD9-84AB8ACE5181}" type="slidenum">
              <a:rPr lang="zh-TW" altLang="en-US" smtClean="0"/>
              <a:pPr>
                <a:defRPr/>
              </a:pPr>
              <a:t>80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en-US" sz="1600">
                <a:solidFill>
                  <a:schemeClr val="accent2"/>
                </a:solidFill>
              </a:rPr>
              <a:t>Figure  2-20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2949575" y="641350"/>
            <a:ext cx="2965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en-US" sz="3600" b="1">
                <a:solidFill>
                  <a:schemeClr val="accent2"/>
                </a:solidFill>
                <a:latin typeface="Times" pitchFamily="18" charset="0"/>
              </a:rPr>
              <a:t>Port </a:t>
            </a:r>
            <a:r>
              <a:rPr kumimoji="0" lang="en-US" altLang="zh-TW" sz="3600" b="1">
                <a:solidFill>
                  <a:schemeClr val="accent2"/>
                </a:solidFill>
                <a:latin typeface="Times" pitchFamily="18" charset="0"/>
              </a:rPr>
              <a:t>Numbers</a:t>
            </a:r>
            <a:endParaRPr kumimoji="0" lang="en-US" altLang="en-US" sz="3600" b="1">
              <a:solidFill>
                <a:schemeClr val="accent2"/>
              </a:solidFill>
              <a:latin typeface="Times" pitchFamily="18" charset="0"/>
            </a:endParaRPr>
          </a:p>
        </p:txBody>
      </p:sp>
      <p:sp>
        <p:nvSpPr>
          <p:cNvPr id="92164" name="Text Box 6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grpSp>
        <p:nvGrpSpPr>
          <p:cNvPr id="92165" name="Group 8"/>
          <p:cNvGrpSpPr>
            <a:grpSpLocks/>
          </p:cNvGrpSpPr>
          <p:nvPr/>
        </p:nvGrpSpPr>
        <p:grpSpPr bwMode="auto">
          <a:xfrm>
            <a:off x="212725" y="1414463"/>
            <a:ext cx="8643938" cy="4783137"/>
            <a:chOff x="586" y="768"/>
            <a:chExt cx="4164" cy="3013"/>
          </a:xfrm>
        </p:grpSpPr>
        <p:grpSp>
          <p:nvGrpSpPr>
            <p:cNvPr id="92166" name="Group 9"/>
            <p:cNvGrpSpPr>
              <a:grpSpLocks/>
            </p:cNvGrpSpPr>
            <p:nvPr/>
          </p:nvGrpSpPr>
          <p:grpSpPr bwMode="auto">
            <a:xfrm>
              <a:off x="1090" y="768"/>
              <a:ext cx="3614" cy="3013"/>
              <a:chOff x="1090" y="768"/>
              <a:chExt cx="3614" cy="3013"/>
            </a:xfrm>
          </p:grpSpPr>
          <p:pic>
            <p:nvPicPr>
              <p:cNvPr id="92169" name="Picture 10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090" y="768"/>
                <a:ext cx="3518" cy="3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2170" name="Picture 1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49" y="1429"/>
                <a:ext cx="3455" cy="3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2171" name="Picture 1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525" y="3393"/>
                <a:ext cx="709" cy="2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92167" name="Picture 1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86" y="1200"/>
              <a:ext cx="1382" cy="2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168" name="Picture 1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552" y="1199"/>
              <a:ext cx="1198" cy="23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95D8C8-7437-4FE4-B49E-321B57BA07B1}" type="slidenum">
              <a:rPr lang="zh-TW" altLang="en-US" smtClean="0"/>
              <a:pPr>
                <a:defRPr/>
              </a:pPr>
              <a:t>81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498475" y="915988"/>
            <a:ext cx="2322513" cy="617537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32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 2.7</a:t>
            </a:r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438150" y="1803400"/>
            <a:ext cx="84582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0" lang="en-US" altLang="zh-TW" sz="3600">
                <a:latin typeface="Times" pitchFamily="18" charset="0"/>
              </a:rPr>
              <a:t>As we will see in future chapters, a port address is a 16-bit address represented by one decimal number as shown below. </a:t>
            </a:r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1063625" y="4206875"/>
            <a:ext cx="7194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spcBef>
                <a:spcPts val="1100"/>
              </a:spcBef>
              <a:spcAft>
                <a:spcPts val="1100"/>
              </a:spcAft>
            </a:pPr>
            <a:r>
              <a:rPr kumimoji="0" lang="zh-TW" altLang="en-US" sz="3600" b="1">
                <a:solidFill>
                  <a:schemeClr val="bg2"/>
                </a:solidFill>
                <a:latin typeface="Times" pitchFamily="18" charset="0"/>
              </a:rPr>
              <a:t> </a:t>
            </a:r>
            <a:r>
              <a:rPr kumimoji="0" lang="en-US" altLang="zh-TW" sz="3600" b="1">
                <a:solidFill>
                  <a:schemeClr val="bg2"/>
                </a:solidFill>
                <a:latin typeface="Times" pitchFamily="18" charset="0"/>
              </a:rPr>
              <a:t>753                  A 16-bit port address</a:t>
            </a:r>
          </a:p>
        </p:txBody>
      </p:sp>
      <p:sp>
        <p:nvSpPr>
          <p:cNvPr id="94213" name="Text Box 6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95D8C8-7437-4FE4-B49E-321B57BA07B1}" type="slidenum">
              <a:rPr lang="zh-TW" altLang="en-US" smtClean="0"/>
              <a:pPr>
                <a:defRPr/>
              </a:pPr>
              <a:t>82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Application-Specific Addresses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507413" cy="4302125"/>
          </a:xfrm>
        </p:spPr>
        <p:txBody>
          <a:bodyPr/>
          <a:lstStyle/>
          <a:p>
            <a:r>
              <a:rPr lang="en-US" altLang="zh-TW" smtClean="0"/>
              <a:t>Some applications have user-friendly addresses</a:t>
            </a:r>
          </a:p>
          <a:p>
            <a:pPr lvl="1"/>
            <a:r>
              <a:rPr lang="en-US" altLang="zh-TW" smtClean="0"/>
              <a:t>E-mail address: </a:t>
            </a:r>
            <a:r>
              <a:rPr lang="en-US" altLang="zh-TW" smtClean="0">
                <a:hlinkClick r:id="rId2"/>
              </a:rPr>
              <a:t>forouzan@fhda.edu</a:t>
            </a:r>
            <a:endParaRPr lang="en-US" altLang="zh-TW" smtClean="0"/>
          </a:p>
          <a:p>
            <a:pPr lvl="1"/>
            <a:r>
              <a:rPr lang="en-US" altLang="zh-TW" smtClean="0"/>
              <a:t>Universal Resource Locator (URL): </a:t>
            </a:r>
            <a:r>
              <a:rPr lang="en-US" altLang="zh-TW" smtClean="0">
                <a:hlinkClick r:id="rId3"/>
              </a:rPr>
              <a:t>www.mhhe.com</a:t>
            </a:r>
            <a:endParaRPr lang="en-US" altLang="zh-TW" smtClean="0"/>
          </a:p>
          <a:p>
            <a:endParaRPr lang="en-US" altLang="zh-TW" smtClean="0"/>
          </a:p>
          <a:p>
            <a:r>
              <a:rPr lang="en-US" altLang="zh-TW" smtClean="0"/>
              <a:t>However, above addresses get changed to the corresponding port and logical addresses by the sending computer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08850C-2592-41F6-8BD9-84AB8ACE5181}" type="slidenum">
              <a:rPr lang="zh-TW" altLang="en-US" smtClean="0"/>
              <a:pPr>
                <a:defRPr/>
              </a:pPr>
              <a:t>83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3775" y="598488"/>
            <a:ext cx="5584825" cy="564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en-US" sz="1600">
                <a:solidFill>
                  <a:schemeClr val="accent2"/>
                </a:solidFill>
              </a:rPr>
              <a:t>Figure  2-1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457200" y="2590800"/>
            <a:ext cx="12906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altLang="en-US" sz="3200" b="1">
                <a:solidFill>
                  <a:schemeClr val="accent2"/>
                </a:solidFill>
                <a:latin typeface="Times" pitchFamily="18" charset="0"/>
              </a:rPr>
              <a:t>OSI </a:t>
            </a:r>
            <a:br>
              <a:rPr kumimoji="0" lang="en-US" altLang="en-US" sz="3200" b="1">
                <a:solidFill>
                  <a:schemeClr val="accent2"/>
                </a:solidFill>
                <a:latin typeface="Times" pitchFamily="18" charset="0"/>
              </a:rPr>
            </a:br>
            <a:r>
              <a:rPr kumimoji="0" lang="en-US" altLang="en-US" sz="3200" b="1">
                <a:solidFill>
                  <a:schemeClr val="accent2"/>
                </a:solidFill>
                <a:latin typeface="Times" pitchFamily="18" charset="0"/>
              </a:rPr>
              <a:t>Model</a:t>
            </a:r>
          </a:p>
        </p:txBody>
      </p:sp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7083425" y="6643688"/>
            <a:ext cx="206057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800">
                <a:latin typeface="Comic Sans MS" pitchFamily="66" charset="0"/>
              </a:rPr>
              <a:t>The McGraw-Hill Companies, Inc., 2000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95D8C8-7437-4FE4-B49E-321B57BA07B1}" type="slidenum">
              <a:rPr lang="zh-TW" altLang="en-US" smtClean="0"/>
              <a:pPr>
                <a:defRPr/>
              </a:pPr>
              <a:t>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20022</TotalTime>
  <Words>2271</Words>
  <Application>Microsoft Office PowerPoint</Application>
  <PresentationFormat>如螢幕大小 (4:3)</PresentationFormat>
  <Paragraphs>460</Paragraphs>
  <Slides>83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83</vt:i4>
      </vt:variant>
    </vt:vector>
  </HeadingPairs>
  <TitlesOfParts>
    <vt:vector size="84" baseType="lpstr">
      <vt:lpstr>Quadrant</vt:lpstr>
      <vt:lpstr>Chapter 2  The OSI Model and TCP/IP Protocol Suite</vt:lpstr>
      <vt:lpstr>Outline</vt:lpstr>
      <vt:lpstr>PowerPoint 簡報</vt:lpstr>
      <vt:lpstr>Protocols</vt:lpstr>
      <vt:lpstr>Example 2.1: Communication Using Only One Layer</vt:lpstr>
      <vt:lpstr>Example 2.2: Communication Using Three Layers</vt:lpstr>
      <vt:lpstr>PowerPoint 簡報</vt:lpstr>
      <vt:lpstr>PowerPoint 簡報</vt:lpstr>
      <vt:lpstr>PowerPoint 簡報</vt:lpstr>
      <vt:lpstr>Layered Architecture</vt:lpstr>
      <vt:lpstr>Layered Architecture (Cont.)</vt:lpstr>
      <vt:lpstr>Layered Architecture (Cont.)</vt:lpstr>
      <vt:lpstr>PowerPoint 簡報</vt:lpstr>
      <vt:lpstr>Layer-to-Layer Communication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Physical Layer</vt:lpstr>
      <vt:lpstr>Physical Layer (Cont.)</vt:lpstr>
      <vt:lpstr>Physical Layer (Cont.)</vt:lpstr>
      <vt:lpstr>Physical Layer (Cont.)</vt:lpstr>
      <vt:lpstr>Data Link Layer</vt:lpstr>
      <vt:lpstr>PowerPoint 簡報</vt:lpstr>
      <vt:lpstr>Data Link Layer</vt:lpstr>
      <vt:lpstr>Data Link Layer (Cont.)</vt:lpstr>
      <vt:lpstr>PowerPoint 簡報</vt:lpstr>
      <vt:lpstr>Network Layer</vt:lpstr>
      <vt:lpstr>PowerPoint 簡報</vt:lpstr>
      <vt:lpstr>Network Layer</vt:lpstr>
      <vt:lpstr>PowerPoint 簡報</vt:lpstr>
      <vt:lpstr>Transport Layer</vt:lpstr>
      <vt:lpstr>PowerPoint 簡報</vt:lpstr>
      <vt:lpstr>Transport Layer</vt:lpstr>
      <vt:lpstr>Transport Layer (Cont.)</vt:lpstr>
      <vt:lpstr>Transport Layer (Cont.)</vt:lpstr>
      <vt:lpstr>PowerPoint 簡報</vt:lpstr>
      <vt:lpstr>Session Layer</vt:lpstr>
      <vt:lpstr>PowerPoint 簡報</vt:lpstr>
      <vt:lpstr>Session Layer</vt:lpstr>
      <vt:lpstr>Presentation Layer</vt:lpstr>
      <vt:lpstr>PowerPoint 簡報</vt:lpstr>
      <vt:lpstr>Presentation Layer</vt:lpstr>
      <vt:lpstr>Application Layer</vt:lpstr>
      <vt:lpstr>PowerPoint 簡報</vt:lpstr>
      <vt:lpstr>Application Layer</vt:lpstr>
      <vt:lpstr>PowerPoint 簡報</vt:lpstr>
      <vt:lpstr>PowerPoint 簡報</vt:lpstr>
      <vt:lpstr>TCP/IP Protocol Suite</vt:lpstr>
      <vt:lpstr>PowerPoint 簡報</vt:lpstr>
      <vt:lpstr>Comparison between OSI and TCP/IP Protocol Suite</vt:lpstr>
      <vt:lpstr>TCP/IP and OSI Model</vt:lpstr>
      <vt:lpstr>PowerPoint 簡報</vt:lpstr>
      <vt:lpstr>Layers in the TCP/IP Protocol Suite</vt:lpstr>
      <vt:lpstr>An internet</vt:lpstr>
      <vt:lpstr>Physical Layers</vt:lpstr>
      <vt:lpstr>Data Link Layers</vt:lpstr>
      <vt:lpstr>Network Layer</vt:lpstr>
      <vt:lpstr>Network Layer (Cont.)</vt:lpstr>
      <vt:lpstr>Transport Layer</vt:lpstr>
      <vt:lpstr>Summary</vt:lpstr>
      <vt:lpstr>Transport Layer (Cont.)</vt:lpstr>
      <vt:lpstr>Comparison</vt:lpstr>
      <vt:lpstr>Application Layer</vt:lpstr>
      <vt:lpstr>PowerPoint 簡報</vt:lpstr>
      <vt:lpstr>Addresses</vt:lpstr>
      <vt:lpstr>PowerPoint 簡報</vt:lpstr>
      <vt:lpstr>Physical Address</vt:lpstr>
      <vt:lpstr>PowerPoint 簡報</vt:lpstr>
      <vt:lpstr>PowerPoint 簡報</vt:lpstr>
      <vt:lpstr>PowerPoint 簡報</vt:lpstr>
      <vt:lpstr>Logical Address</vt:lpstr>
      <vt:lpstr>PowerPoint 簡報</vt:lpstr>
      <vt:lpstr>PowerPoint 簡報</vt:lpstr>
      <vt:lpstr>PowerPoint 簡報</vt:lpstr>
      <vt:lpstr>PowerPoint 簡報</vt:lpstr>
      <vt:lpstr>Port Address</vt:lpstr>
      <vt:lpstr>PowerPoint 簡報</vt:lpstr>
      <vt:lpstr>PowerPoint 簡報</vt:lpstr>
      <vt:lpstr>PowerPoint 簡報</vt:lpstr>
      <vt:lpstr>Application-Specific Addresses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16.01</dc:title>
  <dc:creator>Marilyn Turnamian</dc:creator>
  <cp:lastModifiedBy>lms0016</cp:lastModifiedBy>
  <cp:revision>1755</cp:revision>
  <cp:lastPrinted>2001-07-09T17:38:11Z</cp:lastPrinted>
  <dcterms:created xsi:type="dcterms:W3CDTF">1999-08-24T15:20:22Z</dcterms:created>
  <dcterms:modified xsi:type="dcterms:W3CDTF">2016-02-24T13:11:24Z</dcterms:modified>
</cp:coreProperties>
</file>