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85"/>
  </p:notesMasterIdLst>
  <p:handoutMasterIdLst>
    <p:handoutMasterId r:id="rId86"/>
  </p:handoutMasterIdLst>
  <p:sldIdLst>
    <p:sldId id="410" r:id="rId2"/>
    <p:sldId id="519" r:id="rId3"/>
    <p:sldId id="383" r:id="rId4"/>
    <p:sldId id="469" r:id="rId5"/>
    <p:sldId id="520" r:id="rId6"/>
    <p:sldId id="521" r:id="rId7"/>
    <p:sldId id="526" r:id="rId8"/>
    <p:sldId id="523" r:id="rId9"/>
    <p:sldId id="524" r:id="rId10"/>
    <p:sldId id="529" r:id="rId11"/>
    <p:sldId id="527" r:id="rId12"/>
    <p:sldId id="525" r:id="rId13"/>
    <p:sldId id="531" r:id="rId14"/>
    <p:sldId id="533" r:id="rId15"/>
    <p:sldId id="535" r:id="rId16"/>
    <p:sldId id="536" r:id="rId17"/>
    <p:sldId id="537" r:id="rId18"/>
    <p:sldId id="539" r:id="rId19"/>
    <p:sldId id="540" r:id="rId20"/>
    <p:sldId id="471" r:id="rId21"/>
    <p:sldId id="543" r:id="rId22"/>
    <p:sldId id="542" r:id="rId23"/>
    <p:sldId id="545" r:id="rId24"/>
    <p:sldId id="546" r:id="rId25"/>
    <p:sldId id="516" r:id="rId26"/>
    <p:sldId id="517" r:id="rId27"/>
    <p:sldId id="518" r:id="rId28"/>
    <p:sldId id="548" r:id="rId29"/>
    <p:sldId id="481" r:id="rId30"/>
    <p:sldId id="549" r:id="rId31"/>
    <p:sldId id="482" r:id="rId32"/>
    <p:sldId id="550" r:id="rId33"/>
    <p:sldId id="552" r:id="rId34"/>
    <p:sldId id="584" r:id="rId35"/>
    <p:sldId id="484" r:id="rId36"/>
    <p:sldId id="508" r:id="rId37"/>
    <p:sldId id="504" r:id="rId38"/>
    <p:sldId id="505" r:id="rId39"/>
    <p:sldId id="506" r:id="rId40"/>
    <p:sldId id="509" r:id="rId41"/>
    <p:sldId id="555" r:id="rId42"/>
    <p:sldId id="488" r:id="rId43"/>
    <p:sldId id="562" r:id="rId44"/>
    <p:sldId id="558" r:id="rId45"/>
    <p:sldId id="561" r:id="rId46"/>
    <p:sldId id="583" r:id="rId47"/>
    <p:sldId id="563" r:id="rId48"/>
    <p:sldId id="567" r:id="rId49"/>
    <p:sldId id="568" r:id="rId50"/>
    <p:sldId id="569" r:id="rId51"/>
    <p:sldId id="570" r:id="rId52"/>
    <p:sldId id="510" r:id="rId53"/>
    <p:sldId id="511" r:id="rId54"/>
    <p:sldId id="588" r:id="rId55"/>
    <p:sldId id="556" r:id="rId56"/>
    <p:sldId id="571" r:id="rId57"/>
    <p:sldId id="573" r:id="rId58"/>
    <p:sldId id="585" r:id="rId59"/>
    <p:sldId id="489" r:id="rId60"/>
    <p:sldId id="490" r:id="rId61"/>
    <p:sldId id="586" r:id="rId62"/>
    <p:sldId id="491" r:id="rId63"/>
    <p:sldId id="500" r:id="rId64"/>
    <p:sldId id="587" r:id="rId65"/>
    <p:sldId id="492" r:id="rId66"/>
    <p:sldId id="457" r:id="rId67"/>
    <p:sldId id="493" r:id="rId68"/>
    <p:sldId id="458" r:id="rId69"/>
    <p:sldId id="513" r:id="rId70"/>
    <p:sldId id="494" r:id="rId71"/>
    <p:sldId id="461" r:id="rId72"/>
    <p:sldId id="577" r:id="rId73"/>
    <p:sldId id="495" r:id="rId74"/>
    <p:sldId id="501" r:id="rId75"/>
    <p:sldId id="463" r:id="rId76"/>
    <p:sldId id="496" r:id="rId77"/>
    <p:sldId id="515" r:id="rId78"/>
    <p:sldId id="579" r:id="rId79"/>
    <p:sldId id="581" r:id="rId80"/>
    <p:sldId id="497" r:id="rId81"/>
    <p:sldId id="498" r:id="rId82"/>
    <p:sldId id="467" r:id="rId83"/>
    <p:sldId id="499" r:id="rId8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84AC7F85-CA64-4A4F-9FDC-49C66F9319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55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fld id="{AE626B01-E4ED-49ED-8997-CC079AF059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0706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E5974-7E33-448D-8C5E-357794639F2B}" type="slidenum">
              <a:rPr lang="zh-TW" altLang="en-US" smtClean="0"/>
              <a:pPr/>
              <a:t>14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1442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9FF85-644C-4B46-95A5-0DA04AA40C05}" type="slidenum">
              <a:rPr lang="zh-TW" altLang="en-US" smtClean="0"/>
              <a:pPr/>
              <a:t>72</a:t>
            </a:fld>
            <a:endParaRPr lang="en-US" altLang="zh-TW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3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2188F-6748-4A15-82FC-6DEF918E4435}" type="slidenum">
              <a:rPr lang="zh-TW" altLang="en-US" smtClean="0"/>
              <a:pPr/>
              <a:t>79</a:t>
            </a:fld>
            <a:endParaRPr lang="en-US" altLang="zh-TW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3029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621AAF-4321-4664-8CF4-80300D9A9F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6E4CF-C03B-4E2D-9E84-EF2BEA186C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6A8F1-BBA0-4616-9910-1547663E88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63AE-1055-4D39-9A55-DB0CCD1938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EF932-D8C6-4212-A758-D860EA3F68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0627-AE6A-44B6-981B-455317B07C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8FA9A-C701-4EB3-9C58-ACCFC82D48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DD2B-656A-4841-8562-9ED470EC5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E322-25EC-4BF1-AE75-DE6085288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492A4-75AC-4895-9911-E00E2A1177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4EC77-6CE7-462D-ACEB-A88ABFAE4E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419FFDCF-1CE9-4038-B879-05B29B1E1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7325" y="2219325"/>
            <a:ext cx="6400800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3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Underlying Technologies</a:t>
            </a:r>
            <a:endParaRPr kumimoji="0" lang="en-US" altLang="zh-TW" sz="48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Length</a:t>
            </a:r>
            <a:endParaRPr lang="zh-TW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44303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Ethernet frame must have a minimum and maximum frame length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3522663"/>
            <a:ext cx="8364537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Length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78850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Why impose the minimum frame length restriction ?</a:t>
            </a:r>
          </a:p>
          <a:p>
            <a:pPr lvl="1" eaLnBrk="1" hangingPunct="1"/>
            <a:r>
              <a:rPr lang="en-US" altLang="zh-TW" sz="2400" smtClean="0"/>
              <a:t>Required for the operation of CSMA/CD</a:t>
            </a:r>
          </a:p>
          <a:p>
            <a:pPr lvl="1" eaLnBrk="1" hangingPunct="1"/>
            <a:r>
              <a:rPr lang="en-US" altLang="zh-TW" sz="2400" smtClean="0"/>
              <a:t>Introduced later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Why impose the Maximum frame length restriction ?</a:t>
            </a:r>
          </a:p>
          <a:p>
            <a:pPr lvl="1" eaLnBrk="1" hangingPunct="1"/>
            <a:r>
              <a:rPr lang="en-US" altLang="zh-TW" sz="2400" smtClean="0"/>
              <a:t>Memory was expensive when Ethernet was design</a:t>
            </a:r>
          </a:p>
          <a:p>
            <a:pPr lvl="2" eaLnBrk="1" hangingPunct="1"/>
            <a:r>
              <a:rPr lang="en-US" altLang="zh-TW" sz="2000" smtClean="0"/>
              <a:t>Helped to reduce the size of the buffer if maximum frame length is imposed</a:t>
            </a:r>
          </a:p>
          <a:p>
            <a:pPr lvl="1" eaLnBrk="1" hangingPunct="1"/>
            <a:r>
              <a:rPr lang="en-US" altLang="zh-TW" sz="2400" smtClean="0"/>
              <a:t>Prevent one station from monopolizing the shared medium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1352550"/>
          </a:xfrm>
        </p:spPr>
        <p:txBody>
          <a:bodyPr/>
          <a:lstStyle/>
          <a:p>
            <a:pPr eaLnBrk="1" hangingPunct="1"/>
            <a:r>
              <a:rPr lang="en-US" altLang="zh-TW" smtClean="0"/>
              <a:t>Data link address = physical address = MAC address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986213"/>
            <a:ext cx="6727825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(Cont.)</a:t>
            </a:r>
            <a:endParaRPr lang="zh-TW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Source address is always unicast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Destination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Unicast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One single recipient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least significant bit of the first byte in a destination address is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Multicast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 group of recipients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least significant bit of the first byte in a destination address is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Broadcast: a special case of multicast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All stations connected to the LAN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48 1s</a:t>
            </a:r>
            <a:endParaRPr lang="zh-TW" altLang="en-US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39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Unicast and Multicast Addresses</a:t>
            </a:r>
          </a:p>
        </p:txBody>
      </p:sp>
      <p:grpSp>
        <p:nvGrpSpPr>
          <p:cNvPr id="16394" name="Group 20"/>
          <p:cNvGrpSpPr>
            <a:grpSpLocks/>
          </p:cNvGrpSpPr>
          <p:nvPr/>
        </p:nvGrpSpPr>
        <p:grpSpPr bwMode="auto">
          <a:xfrm>
            <a:off x="857250" y="2921000"/>
            <a:ext cx="7615238" cy="1517650"/>
            <a:chOff x="483" y="1588"/>
            <a:chExt cx="4797" cy="956"/>
          </a:xfrm>
        </p:grpSpPr>
        <p:pic>
          <p:nvPicPr>
            <p:cNvPr id="16395" name="Picture 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" y="2093"/>
              <a:ext cx="47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" y="1588"/>
              <a:ext cx="1825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3.1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61388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Define the type of the following destination addresses: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mtClean="0"/>
              <a:t>	 	</a:t>
            </a:r>
            <a:r>
              <a:rPr kumimoji="0" lang="en-US" altLang="zh-TW" sz="2400" smtClean="0">
                <a:solidFill>
                  <a:srgbClr val="FF0000"/>
                </a:solidFill>
              </a:rPr>
              <a:t>a.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4A:30:10:21:10:1B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smtClean="0">
                <a:solidFill>
                  <a:srgbClr val="000000"/>
                </a:solidFill>
              </a:rPr>
              <a:t>  		</a:t>
            </a:r>
            <a:r>
              <a:rPr kumimoji="0" lang="en-US" altLang="zh-TW" sz="2400" smtClean="0">
                <a:solidFill>
                  <a:srgbClr val="FF0000"/>
                </a:solidFill>
              </a:rPr>
              <a:t>b.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47:20:1B:2E:08:EE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smtClean="0">
                <a:solidFill>
                  <a:srgbClr val="000000"/>
                </a:solidFill>
              </a:rPr>
              <a:t>  		</a:t>
            </a:r>
            <a:r>
              <a:rPr kumimoji="0" lang="en-US" altLang="zh-TW" sz="2400" smtClean="0">
                <a:solidFill>
                  <a:srgbClr val="FF0000"/>
                </a:solidFill>
              </a:rPr>
              <a:t>c.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FF:FF:FF:FF:FF:FF</a:t>
            </a:r>
            <a:endParaRPr lang="en-US" altLang="zh-TW" smtClean="0"/>
          </a:p>
          <a:p>
            <a:pPr eaLnBrk="1" hangingPunct="1">
              <a:buFont typeface="Wingdings" pitchFamily="2" charset="2"/>
              <a:buNone/>
            </a:pPr>
            <a:endParaRPr kumimoji="0" lang="en-US" altLang="zh-TW" sz="2800" b="1" i="1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TW" sz="2800" b="1" i="1" smtClean="0">
                <a:solidFill>
                  <a:schemeClr val="bg2"/>
                </a:solidFill>
              </a:rPr>
              <a:t>Solution</a:t>
            </a:r>
            <a:endParaRPr lang="en-US" altLang="zh-TW" sz="2800" smtClean="0">
              <a:solidFill>
                <a:schemeClr val="bg2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smtClean="0">
                <a:solidFill>
                  <a:srgbClr val="FF0000"/>
                </a:solidFill>
              </a:rPr>
              <a:t>a.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This is a unicast address because A in binary is 1010 (even).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smtClean="0">
                <a:solidFill>
                  <a:srgbClr val="FF0000"/>
                </a:solidFill>
              </a:rPr>
              <a:t>b.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This is a multicast address because 7 in binary is 0111 (odd).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smtClean="0">
                <a:solidFill>
                  <a:srgbClr val="FF0000"/>
                </a:solidFill>
              </a:rPr>
              <a:t>c.</a:t>
            </a:r>
            <a:r>
              <a:rPr kumimoji="0" lang="en-US" altLang="zh-TW" sz="2400" smtClean="0">
                <a:solidFill>
                  <a:srgbClr val="000000"/>
                </a:solidFill>
              </a:rPr>
              <a:t> This is a broadcast address because all digits are F’s.</a:t>
            </a:r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way the addresses are sent out on the line</a:t>
            </a:r>
          </a:p>
          <a:p>
            <a:pPr lvl="1" eaLnBrk="1" hangingPunct="1"/>
            <a:r>
              <a:rPr lang="en-US" altLang="zh-TW" smtClean="0"/>
              <a:t>The transmission is left-to-right, byte by byte</a:t>
            </a:r>
          </a:p>
          <a:p>
            <a:pPr lvl="1" eaLnBrk="1" hangingPunct="1"/>
            <a:r>
              <a:rPr lang="en-US" altLang="zh-TW" smtClean="0"/>
              <a:t>However, for each byte, it is sent right-to left, bit by bit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Thus, the bit that defines an address as unicast or multicast arrives first at the receiver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3.2: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smtClean="0"/>
              <a:t>Show how the address 47:20:1B:2E:08:EE is sent out on line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TW" sz="2800" b="1" i="1" smtClean="0">
                <a:solidFill>
                  <a:schemeClr val="bg2"/>
                </a:solidFill>
              </a:rPr>
              <a:t>Solution: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0" lang="en-US" altLang="zh-TW" sz="2800" b="1" i="1" smtClean="0">
                <a:solidFill>
                  <a:schemeClr val="bg2"/>
                </a:solidFill>
              </a:rPr>
              <a:t>Transform to binary: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kumimoji="0" lang="en-US" altLang="zh-TW" sz="2800" b="1" i="1" smtClean="0">
              <a:solidFill>
                <a:schemeClr val="bg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kumimoji="0" lang="en-US" altLang="zh-TW" sz="2800" b="1" i="1" smtClean="0">
              <a:solidFill>
                <a:schemeClr val="bg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0" lang="en-US" altLang="zh-TW" sz="2800" b="1" i="1" smtClean="0">
                <a:solidFill>
                  <a:schemeClr val="bg2"/>
                </a:solidFill>
              </a:rPr>
              <a:t>Since the address is sent left-to-right, byte-by-byte; for each byte, it is sent right-to-left, bit by bit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TW" sz="2800" b="1" i="1" smtClean="0">
                <a:solidFill>
                  <a:schemeClr val="bg2"/>
                </a:solidFill>
              </a:rPr>
              <a:t>	</a:t>
            </a:r>
            <a:endParaRPr kumimoji="0" lang="en-US" altLang="zh-TW" sz="2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kumimoji="0" lang="en-US" altLang="zh-TW" sz="2800" b="1" i="1" smtClean="0">
              <a:solidFill>
                <a:schemeClr val="bg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kumimoji="0" lang="zh-TW" altLang="en-US" sz="240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2875" y="5462588"/>
            <a:ext cx="883920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zh-TW" altLang="en-US" b="1">
                <a:solidFill>
                  <a:schemeClr val="hlink"/>
                </a:solidFill>
                <a:latin typeface="Arial Unicode MS" pitchFamily="34" charset="-120"/>
              </a:rPr>
              <a:t>←</a:t>
            </a:r>
            <a:r>
              <a:rPr kumimoji="0" lang="zh-TW" altLang="en-US" sz="2400" b="1">
                <a:solidFill>
                  <a:schemeClr val="hlink"/>
                </a:solidFill>
                <a:latin typeface="Arial Unicode MS" pitchFamily="34" charset="-120"/>
              </a:rPr>
              <a:t>   </a:t>
            </a:r>
            <a:r>
              <a:rPr kumimoji="0" lang="en-US" altLang="zh-TW" sz="2000" b="1">
                <a:solidFill>
                  <a:schemeClr val="hlink"/>
                </a:solidFill>
                <a:latin typeface="Arial Unicode MS" pitchFamily="34" charset="-120"/>
              </a:rPr>
              <a:t>11100010 00000100 11011000 01110100 00010000 01110111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04800" y="3770313"/>
            <a:ext cx="88392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01000111:00100000:00011011:00101110:11101110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Evolution</a:t>
            </a:r>
            <a:endParaRPr lang="zh-TW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67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Designed in 1973 by Xerox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Four Generations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Standard Ethernet (10 Mbps)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Fast Ethernet (100 Mbps)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Gigabit Ethernet (1 Gbps)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Ten-Gigabit Ethernet (10 Gbps)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4471988"/>
            <a:ext cx="7577137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Standard Ethernet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topology is a bus</a:t>
            </a:r>
          </a:p>
          <a:p>
            <a:pPr lvl="1" eaLnBrk="1" hangingPunct="1"/>
            <a:r>
              <a:rPr lang="en-US" altLang="zh-TW" smtClean="0"/>
              <a:t>Physical topology may be a bus or a star</a:t>
            </a:r>
          </a:p>
          <a:p>
            <a:pPr lvl="1" eaLnBrk="1" hangingPunct="1"/>
            <a:r>
              <a:rPr lang="en-US" altLang="zh-TW" smtClean="0"/>
              <a:t>The medium is shared between stations</a:t>
            </a:r>
          </a:p>
          <a:p>
            <a:pPr lvl="2" eaLnBrk="1" hangingPunct="1"/>
            <a:r>
              <a:rPr lang="en-US" altLang="zh-TW" smtClean="0"/>
              <a:t>Only one station at a time can use it</a:t>
            </a:r>
          </a:p>
          <a:p>
            <a:pPr lvl="1" eaLnBrk="1" hangingPunct="1"/>
            <a:r>
              <a:rPr lang="en-US" altLang="zh-TW" smtClean="0"/>
              <a:t>All stations</a:t>
            </a:r>
            <a:r>
              <a:rPr lang="en-US" altLang="zh-TW" b="1" i="1" smtClean="0"/>
              <a:t> </a:t>
            </a:r>
            <a:r>
              <a:rPr lang="en-US" altLang="zh-TW" smtClean="0">
                <a:solidFill>
                  <a:schemeClr val="tx2"/>
                </a:solidFill>
              </a:rPr>
              <a:t>receive</a:t>
            </a:r>
            <a:r>
              <a:rPr lang="en-US" altLang="zh-TW" smtClean="0"/>
              <a:t> a frame sent by a station</a:t>
            </a:r>
          </a:p>
          <a:p>
            <a:pPr lvl="2" eaLnBrk="1" hangingPunct="1"/>
            <a:r>
              <a:rPr lang="en-US" altLang="zh-TW" smtClean="0"/>
              <a:t>Only destination keeps it while the rest drop it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Access Method: CSMA/CD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Internet Model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82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Internet is a set of switched WANs (backbones), LANs, point-to-point WANs, and connecting or switching devices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3394075"/>
            <a:ext cx="7905750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 Method: CSMA/CD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4434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CSMA/CD: Carrier Sense Multiple Accesses with Collision Detection</a:t>
            </a:r>
          </a:p>
          <a:p>
            <a:pPr eaLnBrk="1" hangingPunct="1"/>
            <a:r>
              <a:rPr lang="en-US" altLang="zh-TW" sz="2800" smtClean="0"/>
              <a:t>CSMA:</a:t>
            </a:r>
          </a:p>
          <a:p>
            <a:pPr lvl="1" eaLnBrk="1" hangingPunct="1"/>
            <a:r>
              <a:rPr lang="en-US" altLang="zh-TW" sz="2400" smtClean="0"/>
              <a:t>Multiple access: every station has an equal right</a:t>
            </a:r>
          </a:p>
          <a:p>
            <a:pPr lvl="1" eaLnBrk="1" hangingPunct="1"/>
            <a:r>
              <a:rPr lang="en-US" altLang="zh-TW" sz="2400" smtClean="0"/>
              <a:t>Carrier sense: sense the medium before sending a frame. </a:t>
            </a:r>
          </a:p>
          <a:p>
            <a:pPr lvl="2" eaLnBrk="1" hangingPunct="1"/>
            <a:r>
              <a:rPr lang="en-US" altLang="zh-TW" sz="2000" smtClean="0"/>
              <a:t>Starting transmission if not data on the medium</a:t>
            </a:r>
          </a:p>
          <a:p>
            <a:pPr lvl="2" eaLnBrk="1" hangingPunct="1"/>
            <a:r>
              <a:rPr lang="en-US" altLang="zh-TW" sz="2000" smtClean="0">
                <a:latin typeface="Arial" charset="0"/>
              </a:rPr>
              <a:t>“</a:t>
            </a:r>
            <a:r>
              <a:rPr lang="en-US" altLang="zh-TW" sz="2000" smtClean="0"/>
              <a:t>Sense before sending</a:t>
            </a:r>
            <a:r>
              <a:rPr lang="en-US" altLang="zh-TW" sz="2000" smtClean="0">
                <a:latin typeface="Arial" charset="0"/>
              </a:rPr>
              <a:t>”</a:t>
            </a:r>
            <a:r>
              <a:rPr lang="en-US" altLang="zh-TW" sz="2000" smtClean="0"/>
              <a:t> or </a:t>
            </a:r>
            <a:r>
              <a:rPr lang="en-US" altLang="zh-TW" sz="2000" smtClean="0">
                <a:latin typeface="Arial" charset="0"/>
              </a:rPr>
              <a:t>“</a:t>
            </a:r>
            <a:r>
              <a:rPr lang="en-US" altLang="zh-TW" sz="2000" smtClean="0"/>
              <a:t>listen before talk</a:t>
            </a:r>
            <a:r>
              <a:rPr lang="en-US" altLang="zh-TW" sz="2000" smtClean="0">
                <a:latin typeface="Arial" charset="0"/>
              </a:rPr>
              <a:t>”</a:t>
            </a:r>
            <a:endParaRPr lang="en-US" altLang="zh-TW" sz="2000" smtClean="0"/>
          </a:p>
          <a:p>
            <a:pPr eaLnBrk="1" hangingPunct="1"/>
            <a:r>
              <a:rPr lang="en-US" altLang="zh-TW" sz="2800" smtClean="0"/>
              <a:t>However, CSMA only reduce the possibility of collision, but it can not eliminate it.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911350"/>
            <a:ext cx="7612063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141663" y="777875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CSMA Problem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 Method: CSMA/CD</a:t>
            </a:r>
            <a:endParaRPr lang="zh-TW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Collision Detection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Station must continue to listen after sending has begun (</a:t>
            </a:r>
            <a:r>
              <a:rPr lang="en-US" altLang="zh-TW" sz="2400" smtClean="0">
                <a:solidFill>
                  <a:schemeClr val="tx2"/>
                </a:solidFill>
              </a:rPr>
              <a:t>sending while listening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If a collision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Send a jam signal to destroy the data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Wait for a random time and try again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 the next slide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/>
              <a:t>t</a:t>
            </a:r>
            <a:r>
              <a:rPr lang="en-US" altLang="zh-TW" sz="2400" b="1" i="1" baseline="-25000" smtClean="0"/>
              <a:t>1</a:t>
            </a:r>
            <a:r>
              <a:rPr lang="en-US" altLang="zh-TW" sz="2400" smtClean="0"/>
              <a:t>: A sense the medium and find it idle, so sends a frame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/>
              <a:t>t</a:t>
            </a:r>
            <a:r>
              <a:rPr lang="en-US" altLang="zh-TW" sz="2400" b="1" i="1" baseline="-25000" smtClean="0"/>
              <a:t>2</a:t>
            </a:r>
            <a:r>
              <a:rPr lang="en-US" altLang="zh-TW" sz="2400" smtClean="0"/>
              <a:t>: C sense the medium and find it idle, so sends a frame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/>
              <a:t>t</a:t>
            </a:r>
            <a:r>
              <a:rPr lang="en-US" altLang="zh-TW" sz="2400" b="1" i="1" baseline="-25000" smtClean="0"/>
              <a:t>3</a:t>
            </a:r>
            <a:r>
              <a:rPr lang="en-US" altLang="zh-TW" sz="2400" smtClean="0"/>
              <a:t>: C detects a collision and abort the transmission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/>
              <a:t>t</a:t>
            </a:r>
            <a:r>
              <a:rPr lang="en-US" altLang="zh-TW" sz="2400" b="1" i="1" baseline="-25000" smtClean="0"/>
              <a:t>4</a:t>
            </a:r>
            <a:r>
              <a:rPr lang="en-US" altLang="zh-TW" sz="2400" smtClean="0"/>
              <a:t>: A detects a collision and abort the transmission</a:t>
            </a:r>
            <a:endParaRPr lang="zh-TW" altLang="en-US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Collision of the First Bit in CSMA/CD</a:t>
            </a:r>
            <a:endParaRPr lang="zh-TW" altLang="en-US" sz="4000" smtClean="0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1954213"/>
            <a:ext cx="86614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Minimum Frame Size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CSMA/CD to work</a:t>
            </a:r>
          </a:p>
          <a:p>
            <a:pPr lvl="1" eaLnBrk="1" hangingPunct="1"/>
            <a:r>
              <a:rPr lang="en-US" altLang="zh-TW" smtClean="0"/>
              <a:t>We need a restriction on the frame size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transmission time of a frame must be at least two times the maximum propagation time</a:t>
            </a:r>
          </a:p>
          <a:p>
            <a:pPr lvl="2" eaLnBrk="1" hangingPunct="1"/>
            <a:r>
              <a:rPr lang="en-US" altLang="zh-TW" smtClean="0"/>
              <a:t>Assume that worst-case that the two stations are the maximum distance apart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07400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Assume that</a:t>
            </a:r>
          </a:p>
          <a:p>
            <a:pPr lvl="1" eaLnBrk="1" hangingPunct="1"/>
            <a:r>
              <a:rPr lang="en-US" altLang="zh-TW" sz="2400" smtClean="0"/>
              <a:t>The length of a 10BASE5 cable is 2500 meters</a:t>
            </a:r>
          </a:p>
          <a:p>
            <a:pPr lvl="1" eaLnBrk="1" hangingPunct="1"/>
            <a:r>
              <a:rPr lang="en-US" altLang="zh-TW" sz="2400" smtClean="0"/>
              <a:t>The data rate is 10 Mbps</a:t>
            </a:r>
          </a:p>
          <a:p>
            <a:pPr lvl="1" eaLnBrk="1" hangingPunct="1"/>
            <a:r>
              <a:rPr lang="en-US" altLang="zh-TW" sz="2400" smtClean="0"/>
              <a:t>Propagation speed is 200,000,000 meters/sec</a:t>
            </a:r>
          </a:p>
          <a:p>
            <a:pPr lvl="1" eaLnBrk="1" hangingPunct="1"/>
            <a:r>
              <a:rPr lang="en-US" altLang="zh-TW" sz="2400" smtClean="0"/>
              <a:t>Ignore any propagation delay in the connecting devices</a:t>
            </a:r>
          </a:p>
          <a:p>
            <a:pPr eaLnBrk="1" hangingPunct="1"/>
            <a:r>
              <a:rPr lang="en-US" altLang="zh-TW" sz="2800" smtClean="0"/>
              <a:t>Question 1: how long does it take for a bit to travel from the network distance ?</a:t>
            </a:r>
          </a:p>
          <a:p>
            <a:pPr eaLnBrk="1" hangingPunct="1"/>
            <a:r>
              <a:rPr lang="en-US" altLang="zh-TW" sz="2800" smtClean="0"/>
              <a:t>Answer: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i="1" smtClean="0"/>
              <a:t>2500 m / 200,000,000 meters/second = 12.5 microseconds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(Cont.):</a:t>
            </a:r>
            <a:endParaRPr lang="zh-TW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Questions 2: find the maximum time it takes to sense a collision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Note: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worst case occurs when data are sent from one end and collision happens at the other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signal needs to take a round-trip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 Answer: 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i="1" smtClean="0"/>
              <a:t>In the worst case, the collision would be sensed in 2 × 12.5 = 25 microseconds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(Cont.):</a:t>
            </a:r>
            <a:endParaRPr lang="zh-TW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Questions 3: find the minimum size of a frame for collision detection to work properly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Assume that </a:t>
            </a:r>
            <a:r>
              <a:rPr lang="en-US" altLang="zh-TW" sz="2400" b="1" i="1" dirty="0" smtClean="0">
                <a:solidFill>
                  <a:srgbClr val="FF3300"/>
                </a:solidFill>
              </a:rPr>
              <a:t>x</a:t>
            </a:r>
            <a:r>
              <a:rPr lang="en-US" altLang="zh-TW" sz="2400" dirty="0" smtClean="0"/>
              <a:t> equal the minimum number of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i="1" dirty="0" smtClean="0"/>
              <a:t>X bits / 10M bits/second = 0.000025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i="1" dirty="0" smtClean="0"/>
              <a:t>X = 10,000,000 </a:t>
            </a:r>
            <a:r>
              <a:rPr lang="en-US" altLang="zh-TW" sz="2400" dirty="0" smtClean="0"/>
              <a:t>× </a:t>
            </a:r>
            <a:r>
              <a:rPr lang="en-US" altLang="zh-TW" sz="2400" b="1" i="1" dirty="0" smtClean="0"/>
              <a:t>0.000025 = 250 bits = 31.25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minimum frame size must be larger than 32 bytes for an Ethernet network of 2500 meters to work properly.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 fact, the minimum size is set to </a:t>
            </a:r>
            <a:r>
              <a:rPr lang="en-US" altLang="zh-TW" sz="2800" b="1" i="1" dirty="0" smtClean="0"/>
              <a:t>512 bits</a:t>
            </a:r>
            <a:r>
              <a:rPr lang="en-US" altLang="zh-TW" sz="2800" dirty="0" smtClean="0"/>
              <a:t> to allow for </a:t>
            </a:r>
            <a:r>
              <a:rPr lang="en-US" altLang="zh-TW" sz="2800" i="1" dirty="0" smtClean="0">
                <a:solidFill>
                  <a:srgbClr val="FF3300"/>
                </a:solidFill>
              </a:rPr>
              <a:t>propagation delay in the connecting devices</a:t>
            </a:r>
            <a:r>
              <a:rPr lang="en-US" altLang="zh-TW" sz="2800" dirty="0" smtClean="0"/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Procedure: CSMA/CD Flow Diagram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779588"/>
            <a:ext cx="7440613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Fast Ethernet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</a:t>
            </a:r>
          </a:p>
          <a:p>
            <a:pPr lvl="1" eaLnBrk="1" hangingPunct="1"/>
            <a:r>
              <a:rPr lang="en-US" altLang="zh-TW" smtClean="0"/>
              <a:t>Upgrade the data rate to 100 Mbps</a:t>
            </a:r>
          </a:p>
          <a:p>
            <a:pPr lvl="1" eaLnBrk="1" hangingPunct="1"/>
            <a:r>
              <a:rPr lang="en-US" altLang="zh-TW" smtClean="0"/>
              <a:t>Make it compatible with Standard Ethernet</a:t>
            </a:r>
          </a:p>
          <a:p>
            <a:pPr lvl="1" eaLnBrk="1" hangingPunct="1"/>
            <a:r>
              <a:rPr lang="en-US" altLang="zh-TW" smtClean="0"/>
              <a:t>Keep the same 48-bit address</a:t>
            </a:r>
          </a:p>
          <a:p>
            <a:pPr lvl="1" eaLnBrk="1" hangingPunct="1"/>
            <a:r>
              <a:rPr lang="en-US" altLang="zh-TW" smtClean="0"/>
              <a:t>Keep the same frame format</a:t>
            </a:r>
          </a:p>
          <a:p>
            <a:pPr lvl="1" eaLnBrk="1" hangingPunct="1"/>
            <a:r>
              <a:rPr lang="en-US" altLang="zh-TW" smtClean="0"/>
              <a:t>Keep the same minimum and maximum frame lengths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Wired Local Area Networks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Wireless LANs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Point-to-Point WANs</a:t>
            </a:r>
            <a:endParaRPr kumimoji="0" lang="en-US" altLang="zh-TW" smtClean="0"/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Switch WANs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Connecting Devices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Fast Ethernet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Keep the MAC sub-layer untouched</a:t>
            </a:r>
          </a:p>
          <a:p>
            <a:pPr eaLnBrk="1" hangingPunct="1"/>
            <a:r>
              <a:rPr lang="en-US" altLang="zh-TW" sz="2800" smtClean="0"/>
              <a:t>However, drop the bus and keep only star topology</a:t>
            </a:r>
          </a:p>
          <a:p>
            <a:pPr eaLnBrk="1" hangingPunct="1"/>
            <a:r>
              <a:rPr lang="en-US" altLang="zh-TW" sz="2800" smtClean="0"/>
              <a:t>Two implementation choice for star topology</a:t>
            </a:r>
          </a:p>
          <a:p>
            <a:pPr lvl="1" eaLnBrk="1" hangingPunct="1"/>
            <a:r>
              <a:rPr lang="en-US" altLang="zh-TW" sz="2400" smtClean="0"/>
              <a:t>Half duplex: stations are connected via a hub</a:t>
            </a:r>
          </a:p>
          <a:p>
            <a:pPr lvl="2" eaLnBrk="1" hangingPunct="1"/>
            <a:r>
              <a:rPr lang="en-US" altLang="zh-TW" sz="2000" smtClean="0"/>
              <a:t>Use CSMA/CD</a:t>
            </a:r>
          </a:p>
          <a:p>
            <a:pPr lvl="1" eaLnBrk="1" hangingPunct="1"/>
            <a:r>
              <a:rPr lang="en-US" altLang="zh-TW" sz="2400" smtClean="0"/>
              <a:t>Full duplex: station are connected via a switch</a:t>
            </a:r>
          </a:p>
          <a:p>
            <a:pPr lvl="2" eaLnBrk="1" hangingPunct="1"/>
            <a:r>
              <a:rPr lang="en-US" altLang="zh-TW" sz="2000" smtClean="0"/>
              <a:t>Every station is connected by two separate paths to the hub</a:t>
            </a:r>
          </a:p>
          <a:p>
            <a:pPr lvl="2" eaLnBrk="1" hangingPunct="1"/>
            <a:r>
              <a:rPr lang="en-US" altLang="zh-TW" sz="2000" smtClean="0"/>
              <a:t>No collision and no need for CSMA/CD</a:t>
            </a:r>
          </a:p>
          <a:p>
            <a:pPr lvl="2" eaLnBrk="1" hangingPunct="1"/>
            <a:r>
              <a:rPr lang="en-US" altLang="zh-TW" sz="2000" smtClean="0"/>
              <a:t>But keep CSMA/CD for backward compatibility</a:t>
            </a:r>
            <a:endParaRPr lang="zh-TW" altLang="en-US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Gigabit Ethernet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94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Upgrade the data rate to 1 Gbps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Make it compatible with Standard or Fast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Keep the same 48-bit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Keep the same frame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Keep the same minimum and maximum frame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 support auto-negotiation as defined in Fast Ethernet (Skip!)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Gigabit Ethernet (Cont.)</a:t>
            </a:r>
            <a:endParaRPr lang="zh-TW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Also two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Full-Duplex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Almost all implementations of Gigabit Ethernet uses this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No collision and CSMA/CD is not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Thus, the maximum length of the cable is determined by the signal attenuation (</a:t>
            </a:r>
            <a:r>
              <a:rPr lang="zh-TW" altLang="en-US" smtClean="0">
                <a:ea typeface="標楷體" pitchFamily="65" charset="-120"/>
              </a:rPr>
              <a:t>衰減</a:t>
            </a:r>
            <a:r>
              <a:rPr lang="en-US" altLang="zh-TW" smtClean="0">
                <a:ea typeface="標楷體" pitchFamily="65" charset="-120"/>
              </a:rPr>
              <a:t>)</a:t>
            </a:r>
            <a:r>
              <a:rPr lang="en-US" altLang="zh-TW" smtClean="0"/>
              <a:t> of the cable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Not by the collision detection process</a:t>
            </a:r>
            <a:endParaRPr lang="zh-TW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Half-Duplex Mode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Ten-Gigabit Ethernet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Upgrade the data rate to 10 Gbps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Make it compatible with Standard, Fast, and Gigabit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Keep the same 48-bit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Keep the same frame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Keep the same minimum and maximum frame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Allow the interconnection of existing LANs into a metropolitan area network (MAN) or a wide are network (WAN)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Make Ethernet compatible with technologies such as Frame Relay or ATM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Operate only in full duplex mode</a:t>
            </a:r>
            <a:endParaRPr lang="zh-TW" altLang="en-US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Wired Local Area Networks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Wireless LANs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Point-to-Point WANs</a:t>
            </a:r>
            <a:endParaRPr kumimoji="0" lang="en-US" altLang="zh-TW" smtClean="0"/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Switch WANs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Connecting Devices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IEEE 802.11 Wireless LANs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800" smtClean="0"/>
              <a:t>Sometimes called </a:t>
            </a:r>
            <a:r>
              <a:rPr kumimoji="0" lang="en-US" altLang="zh-TW" sz="2800" b="1" smtClean="0"/>
              <a:t>wireless Ethernet</a:t>
            </a:r>
            <a:endParaRPr lang="en-US" altLang="zh-TW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Family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IEEE 802.11: 2 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2.40~2.48 GHz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IEEE 802.11b: 11 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2.40~2.48 GHz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IEEE 802.11a: 54 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5 GHz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IEEE 802.11g: 54 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2.40~2.48 GHz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IEEE 802.11n: 300 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2.4 or 5 GHz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3-12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660650"/>
            <a:ext cx="876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38513" y="889000"/>
            <a:ext cx="213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ISM Bands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36588" y="4738688"/>
            <a:ext cx="8207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 dirty="0"/>
              <a:t>ISM: Industrial, Scientific and Medical </a:t>
            </a:r>
            <a:r>
              <a:rPr kumimoji="0" lang="en-US" altLang="zh-TW" sz="3200" b="1" dirty="0" smtClean="0"/>
              <a:t>bands</a:t>
            </a:r>
          </a:p>
          <a:p>
            <a:pPr algn="ctr"/>
            <a:r>
              <a:rPr kumimoji="0" lang="en-US" altLang="zh-TW" sz="3200" b="1" dirty="0" smtClean="0"/>
              <a:t>Unlicensed band</a:t>
            </a:r>
            <a:endParaRPr kumimoji="0" lang="en-US" altLang="zh-TW" sz="3200" b="1" dirty="0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Architecture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Basic Service Set (BSS)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With an 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Without an AP: independent BSS, also called </a:t>
            </a:r>
            <a:r>
              <a:rPr lang="en-US" altLang="zh-TW" b="1" i="1" smtClean="0">
                <a:solidFill>
                  <a:srgbClr val="FF3300"/>
                </a:solidFill>
              </a:rPr>
              <a:t>ad hoc architecture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Extended Service Set (ESS)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Made of two or more BSSs with 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BSSs are connected through a </a:t>
            </a:r>
            <a:r>
              <a:rPr lang="en-US" altLang="zh-TW" i="1" smtClean="0"/>
              <a:t>distribution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Usually a wired LAN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3-13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41763" y="749300"/>
            <a:ext cx="1065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BSSs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700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" y="2581275"/>
            <a:ext cx="38354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388" y="2549525"/>
            <a:ext cx="3527425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3-14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262188" y="815975"/>
            <a:ext cx="5253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Extended Service Sets (ESSs)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2043113"/>
            <a:ext cx="8288337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Local Area Network (LAN)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a limited geographic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department, a building, or a campus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Popular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Ethernet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Token Ring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Token Bus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FDDI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ATM LANs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 Layer in IEEE 802.11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171700"/>
          </a:xfrm>
        </p:spPr>
        <p:txBody>
          <a:bodyPr/>
          <a:lstStyle/>
          <a:p>
            <a:pPr eaLnBrk="1" hangingPunct="1"/>
            <a:r>
              <a:rPr lang="en-US" altLang="zh-TW" smtClean="0"/>
              <a:t>DCF (Distributed Coordination Function): CSMA/CA</a:t>
            </a:r>
          </a:p>
          <a:p>
            <a:pPr eaLnBrk="1" hangingPunct="1"/>
            <a:r>
              <a:rPr lang="en-US" altLang="zh-TW" smtClean="0"/>
              <a:t>PCF (Point Coordination Function): polling</a:t>
            </a:r>
          </a:p>
          <a:p>
            <a:pPr lvl="1" eaLnBrk="1" hangingPunct="1"/>
            <a:r>
              <a:rPr lang="en-US" altLang="zh-TW" smtClean="0"/>
              <a:t>Option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25" y="4170363"/>
            <a:ext cx="556895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MAC Layer in IEEE 802.11 (Cont.)</a:t>
            </a:r>
            <a:endParaRPr lang="zh-TW" altLang="en-US" sz="40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Why not adopt CSMA/CD?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For collision detection, must send data and receive collision signals at the same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Mean costly stations and increased bandwidth requirements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Collisions may not be detected due to hidden station problem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distance between stations would be great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Signal fading in a large distance could prevent a station at one end from hearing a collision at the other end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CSMA/CA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Carrier Sense Multiple Access with Collision Avoidance: CSMA/CA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Cannot detect collision</a:t>
            </a:r>
          </a:p>
          <a:p>
            <a:pPr lvl="1" eaLnBrk="1" hangingPunct="1"/>
            <a:r>
              <a:rPr lang="en-US" altLang="zh-TW" smtClean="0"/>
              <a:t>Need ack. packet</a:t>
            </a:r>
          </a:p>
          <a:p>
            <a:pPr lvl="1" eaLnBrk="1" hangingPunct="1"/>
            <a:r>
              <a:rPr lang="en-US" altLang="zh-TW" smtClean="0"/>
              <a:t>However, Ethernet does not use ack. packet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Exchange Time Line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References the next two slides</a:t>
            </a:r>
          </a:p>
          <a:p>
            <a:pPr lvl="1" eaLnBrk="1" hangingPunct="1"/>
            <a:r>
              <a:rPr lang="en-US" altLang="zh-TW" smtClean="0"/>
              <a:t>Sense the medium before sending a frame</a:t>
            </a:r>
          </a:p>
          <a:p>
            <a:pPr lvl="2" eaLnBrk="1" hangingPunct="1"/>
            <a:r>
              <a:rPr lang="en-US" altLang="zh-TW" smtClean="0"/>
              <a:t>If channel is idle, wait for a DIFS period and then sends a RTS (request to send) frame</a:t>
            </a:r>
          </a:p>
          <a:p>
            <a:pPr lvl="1" eaLnBrk="1" hangingPunct="1"/>
            <a:r>
              <a:rPr lang="en-US" altLang="zh-TW" smtClean="0"/>
              <a:t>After receiving the RTS and wait for a SIFS period</a:t>
            </a:r>
          </a:p>
          <a:p>
            <a:pPr lvl="2" eaLnBrk="1" hangingPunct="1"/>
            <a:r>
              <a:rPr lang="en-US" altLang="zh-TW" smtClean="0"/>
              <a:t>Destination node sends a CTS (clear to send) frame</a:t>
            </a:r>
          </a:p>
          <a:p>
            <a:pPr lvl="1" eaLnBrk="1" hangingPunct="1"/>
            <a:r>
              <a:rPr lang="en-US" altLang="zh-TW" smtClean="0"/>
              <a:t>Send the data after waiting SIFS period</a:t>
            </a:r>
          </a:p>
          <a:p>
            <a:pPr lvl="1" eaLnBrk="1" hangingPunct="1"/>
            <a:r>
              <a:rPr lang="en-US" altLang="zh-TW" smtClean="0"/>
              <a:t>Return an ACK after waiting SIFS period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CSMA/CA Flow Diagram</a:t>
            </a:r>
            <a:endParaRPr lang="zh-TW" altLang="en-US" smtClean="0"/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296988"/>
            <a:ext cx="8596312" cy="55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4476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CSMA/CA and NAV</a:t>
            </a:r>
          </a:p>
        </p:txBody>
      </p:sp>
      <p:sp>
        <p:nvSpPr>
          <p:cNvPr id="50179" name="Rectangle 10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grpSp>
        <p:nvGrpSpPr>
          <p:cNvPr id="50180" name="Group 11"/>
          <p:cNvGrpSpPr>
            <a:grpSpLocks/>
          </p:cNvGrpSpPr>
          <p:nvPr/>
        </p:nvGrpSpPr>
        <p:grpSpPr bwMode="auto">
          <a:xfrm>
            <a:off x="838200" y="1776413"/>
            <a:ext cx="7469188" cy="4410075"/>
            <a:chOff x="528" y="825"/>
            <a:chExt cx="4705" cy="2778"/>
          </a:xfrm>
        </p:grpSpPr>
        <p:grpSp>
          <p:nvGrpSpPr>
            <p:cNvPr id="50181" name="Group 12"/>
            <p:cNvGrpSpPr>
              <a:grpSpLocks/>
            </p:cNvGrpSpPr>
            <p:nvPr/>
          </p:nvGrpSpPr>
          <p:grpSpPr bwMode="auto">
            <a:xfrm>
              <a:off x="528" y="1296"/>
              <a:ext cx="2519" cy="1967"/>
              <a:chOff x="528" y="1296"/>
              <a:chExt cx="2519" cy="1967"/>
            </a:xfrm>
          </p:grpSpPr>
          <p:pic>
            <p:nvPicPr>
              <p:cNvPr id="51109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8" y="1296"/>
                <a:ext cx="3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0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6" y="2880"/>
                <a:ext cx="311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1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55" y="1585"/>
                <a:ext cx="173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2" name="Picture 1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88" y="1776"/>
                <a:ext cx="311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3" name="Picture 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12" y="2017"/>
                <a:ext cx="173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4" name="Picture 1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6" y="2208"/>
                <a:ext cx="34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5" name="Picture 19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55" y="2440"/>
                <a:ext cx="1733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116" name="Picture 20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938" y="3072"/>
                <a:ext cx="175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0182" name="Picture 2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20" y="1758"/>
              <a:ext cx="1468" cy="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0183" name="Group 22"/>
            <p:cNvGrpSpPr>
              <a:grpSpLocks noChangeAspect="1"/>
            </p:cNvGrpSpPr>
            <p:nvPr/>
          </p:nvGrpSpPr>
          <p:grpSpPr bwMode="auto">
            <a:xfrm>
              <a:off x="764" y="825"/>
              <a:ext cx="4469" cy="2778"/>
              <a:chOff x="764" y="825"/>
              <a:chExt cx="4469" cy="2778"/>
            </a:xfrm>
          </p:grpSpPr>
          <p:sp>
            <p:nvSpPr>
              <p:cNvPr id="50184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764" y="831"/>
                <a:ext cx="4468" cy="2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0185" name="Group 24"/>
              <p:cNvGrpSpPr>
                <a:grpSpLocks/>
              </p:cNvGrpSpPr>
              <p:nvPr/>
            </p:nvGrpSpPr>
            <p:grpSpPr bwMode="auto">
              <a:xfrm>
                <a:off x="781" y="825"/>
                <a:ext cx="4429" cy="2778"/>
                <a:chOff x="781" y="825"/>
                <a:chExt cx="4429" cy="2778"/>
              </a:xfrm>
            </p:grpSpPr>
            <p:sp>
              <p:nvSpPr>
                <p:cNvPr id="50909" name="Rectangle 25"/>
                <p:cNvSpPr>
                  <a:spLocks noChangeArrowheads="1"/>
                </p:cNvSpPr>
                <p:nvPr/>
              </p:nvSpPr>
              <p:spPr bwMode="auto">
                <a:xfrm>
                  <a:off x="3978" y="825"/>
                  <a:ext cx="8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A</a:t>
                  </a:r>
                  <a:endParaRPr kumimoji="0" lang="en-US" altLang="zh-TW" sz="1800" b="1"/>
                </a:p>
              </p:txBody>
            </p:sp>
            <p:sp>
              <p:nvSpPr>
                <p:cNvPr id="509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056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l</a:t>
                  </a:r>
                  <a:endParaRPr kumimoji="0" lang="en-US" altLang="zh-TW" sz="1800" b="1"/>
                </a:p>
              </p:txBody>
            </p:sp>
            <p:sp>
              <p:nvSpPr>
                <p:cNvPr id="50911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7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l</a:t>
                  </a:r>
                  <a:endParaRPr kumimoji="0" lang="en-US" altLang="zh-TW" sz="1800" b="1"/>
                </a:p>
              </p:txBody>
            </p:sp>
            <p:sp>
              <p:nvSpPr>
                <p:cNvPr id="50912" name="Rectangle 28"/>
                <p:cNvSpPr>
                  <a:spLocks noChangeArrowheads="1"/>
                </p:cNvSpPr>
                <p:nvPr/>
              </p:nvSpPr>
              <p:spPr bwMode="auto">
                <a:xfrm>
                  <a:off x="4144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o</a:t>
                  </a:r>
                  <a:endParaRPr kumimoji="0" lang="en-US" altLang="zh-TW" sz="1800" b="1"/>
                </a:p>
              </p:txBody>
            </p:sp>
            <p:sp>
              <p:nvSpPr>
                <p:cNvPr id="50913" name="Rectangle 29"/>
                <p:cNvSpPr>
                  <a:spLocks noChangeArrowheads="1"/>
                </p:cNvSpPr>
                <p:nvPr/>
              </p:nvSpPr>
              <p:spPr bwMode="auto">
                <a:xfrm>
                  <a:off x="4199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14" name="Rectangle 30"/>
                <p:cNvSpPr>
                  <a:spLocks noChangeArrowheads="1"/>
                </p:cNvSpPr>
                <p:nvPr/>
              </p:nvSpPr>
              <p:spPr bwMode="auto">
                <a:xfrm>
                  <a:off x="4229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h</a:t>
                  </a:r>
                  <a:endParaRPr kumimoji="0" lang="en-US" altLang="zh-TW" sz="1800" b="1"/>
                </a:p>
              </p:txBody>
            </p:sp>
            <p:sp>
              <p:nvSpPr>
                <p:cNvPr id="50915" name="Rectangle 31"/>
                <p:cNvSpPr>
                  <a:spLocks noChangeArrowheads="1"/>
                </p:cNvSpPr>
                <p:nvPr/>
              </p:nvSpPr>
              <p:spPr bwMode="auto">
                <a:xfrm>
                  <a:off x="4284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16" name="Rectangle 32"/>
                <p:cNvSpPr>
                  <a:spLocks noChangeArrowheads="1"/>
                </p:cNvSpPr>
                <p:nvPr/>
              </p:nvSpPr>
              <p:spPr bwMode="auto">
                <a:xfrm>
                  <a:off x="4332" y="825"/>
                  <a:ext cx="3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r</a:t>
                  </a:r>
                  <a:endParaRPr kumimoji="0" lang="en-US" altLang="zh-TW" sz="1800" b="1"/>
                </a:p>
              </p:txBody>
            </p:sp>
            <p:sp>
              <p:nvSpPr>
                <p:cNvPr id="5091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96" y="825"/>
                  <a:ext cx="44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s</a:t>
                  </a:r>
                  <a:endParaRPr kumimoji="0" lang="en-US" altLang="zh-TW" sz="1800" b="1"/>
                </a:p>
              </p:txBody>
            </p:sp>
            <p:sp>
              <p:nvSpPr>
                <p:cNvPr id="50918" name="Rectangle 34"/>
                <p:cNvSpPr>
                  <a:spLocks noChangeArrowheads="1"/>
                </p:cNvSpPr>
                <p:nvPr/>
              </p:nvSpPr>
              <p:spPr bwMode="auto">
                <a:xfrm>
                  <a:off x="4438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19" name="Rectangle 35"/>
                <p:cNvSpPr>
                  <a:spLocks noChangeArrowheads="1"/>
                </p:cNvSpPr>
                <p:nvPr/>
              </p:nvSpPr>
              <p:spPr bwMode="auto">
                <a:xfrm>
                  <a:off x="4468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a</a:t>
                  </a:r>
                  <a:endParaRPr kumimoji="0" lang="en-US" altLang="zh-TW" sz="1800" b="1"/>
                </a:p>
              </p:txBody>
            </p:sp>
            <p:sp>
              <p:nvSpPr>
                <p:cNvPr id="50920" name="Rectangle 36"/>
                <p:cNvSpPr>
                  <a:spLocks noChangeArrowheads="1"/>
                </p:cNvSpPr>
                <p:nvPr/>
              </p:nvSpPr>
              <p:spPr bwMode="auto">
                <a:xfrm>
                  <a:off x="4517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21" name="Rectangle 37"/>
                <p:cNvSpPr>
                  <a:spLocks noChangeArrowheads="1"/>
                </p:cNvSpPr>
                <p:nvPr/>
              </p:nvSpPr>
              <p:spPr bwMode="auto">
                <a:xfrm>
                  <a:off x="4547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22" name="Rectangle 38"/>
                <p:cNvSpPr>
                  <a:spLocks noChangeArrowheads="1"/>
                </p:cNvSpPr>
                <p:nvPr/>
              </p:nvSpPr>
              <p:spPr bwMode="auto">
                <a:xfrm>
                  <a:off x="4577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o</a:t>
                  </a:r>
                  <a:endParaRPr kumimoji="0" lang="en-US" altLang="zh-TW" sz="1800" b="1"/>
                </a:p>
              </p:txBody>
            </p:sp>
            <p:sp>
              <p:nvSpPr>
                <p:cNvPr id="509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632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zh-TW" sz="1800" b="1"/>
                </a:p>
              </p:txBody>
            </p:sp>
            <p:sp>
              <p:nvSpPr>
                <p:cNvPr id="509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87" y="825"/>
                  <a:ext cx="44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s</a:t>
                  </a:r>
                  <a:endParaRPr kumimoji="0" lang="en-US" altLang="zh-TW" sz="1800" b="1"/>
                </a:p>
              </p:txBody>
            </p:sp>
            <p:sp>
              <p:nvSpPr>
                <p:cNvPr id="509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257" y="1066"/>
                  <a:ext cx="4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600">
                      <a:solidFill>
                        <a:srgbClr val="000000"/>
                      </a:solidFill>
                    </a:rPr>
                    <a:t>•</a:t>
                  </a:r>
                  <a:endParaRPr kumimoji="0" lang="en-US" altLang="zh-TW" sz="1800" b="1"/>
                </a:p>
              </p:txBody>
            </p:sp>
            <p:sp>
              <p:nvSpPr>
                <p:cNvPr id="5092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32" y="1066"/>
                  <a:ext cx="4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600">
                      <a:solidFill>
                        <a:srgbClr val="000000"/>
                      </a:solidFill>
                    </a:rPr>
                    <a:t>•</a:t>
                  </a:r>
                  <a:endParaRPr kumimoji="0" lang="en-US" altLang="zh-TW" sz="1800" b="1"/>
                </a:p>
              </p:txBody>
            </p:sp>
            <p:sp>
              <p:nvSpPr>
                <p:cNvPr id="50927" name="Rectangle 43"/>
                <p:cNvSpPr>
                  <a:spLocks noChangeArrowheads="1"/>
                </p:cNvSpPr>
                <p:nvPr/>
              </p:nvSpPr>
              <p:spPr bwMode="auto">
                <a:xfrm>
                  <a:off x="4406" y="1066"/>
                  <a:ext cx="4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600">
                      <a:solidFill>
                        <a:srgbClr val="000000"/>
                      </a:solidFill>
                    </a:rPr>
                    <a:t>•</a:t>
                  </a:r>
                  <a:endParaRPr kumimoji="0" lang="en-US" altLang="zh-TW" sz="1800" b="1"/>
                </a:p>
              </p:txBody>
            </p:sp>
            <p:sp>
              <p:nvSpPr>
                <p:cNvPr id="50928" name="Line 44"/>
                <p:cNvSpPr>
                  <a:spLocks noChangeShapeType="1"/>
                </p:cNvSpPr>
                <p:nvPr/>
              </p:nvSpPr>
              <p:spPr bwMode="auto">
                <a:xfrm>
                  <a:off x="932" y="1300"/>
                  <a:ext cx="1" cy="21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29" name="Freeform 45"/>
                <p:cNvSpPr>
                  <a:spLocks/>
                </p:cNvSpPr>
                <p:nvPr/>
              </p:nvSpPr>
              <p:spPr bwMode="auto">
                <a:xfrm>
                  <a:off x="909" y="3407"/>
                  <a:ext cx="46" cy="40"/>
                </a:xfrm>
                <a:custGeom>
                  <a:avLst/>
                  <a:gdLst>
                    <a:gd name="T0" fmla="*/ 38 w 35"/>
                    <a:gd name="T1" fmla="*/ 67 h 31"/>
                    <a:gd name="T2" fmla="*/ 0 w 35"/>
                    <a:gd name="T3" fmla="*/ 0 h 31"/>
                    <a:gd name="T4" fmla="*/ 38 w 35"/>
                    <a:gd name="T5" fmla="*/ 13 h 31"/>
                    <a:gd name="T6" fmla="*/ 79 w 35"/>
                    <a:gd name="T7" fmla="*/ 0 h 31"/>
                    <a:gd name="T8" fmla="*/ 38 w 35"/>
                    <a:gd name="T9" fmla="*/ 67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31"/>
                    <a:gd name="T17" fmla="*/ 35 w 3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31">
                      <a:moveTo>
                        <a:pt x="17" y="31"/>
                      </a:moveTo>
                      <a:cubicBezTo>
                        <a:pt x="14" y="21"/>
                        <a:pt x="7" y="8"/>
                        <a:pt x="0" y="0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8" y="8"/>
                        <a:pt x="21" y="21"/>
                        <a:pt x="17" y="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30" name="Rectangle 46"/>
                <p:cNvSpPr>
                  <a:spLocks noChangeArrowheads="1"/>
                </p:cNvSpPr>
                <p:nvPr/>
              </p:nvSpPr>
              <p:spPr bwMode="auto">
                <a:xfrm>
                  <a:off x="781" y="825"/>
                  <a:ext cx="6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S</a:t>
                  </a:r>
                  <a:endParaRPr kumimoji="0" lang="en-US" altLang="zh-TW" sz="1800" b="1"/>
                </a:p>
              </p:txBody>
            </p:sp>
            <p:sp>
              <p:nvSpPr>
                <p:cNvPr id="50931" name="Rectangle 47"/>
                <p:cNvSpPr>
                  <a:spLocks noChangeArrowheads="1"/>
                </p:cNvSpPr>
                <p:nvPr/>
              </p:nvSpPr>
              <p:spPr bwMode="auto">
                <a:xfrm>
                  <a:off x="841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o</a:t>
                  </a:r>
                  <a:endParaRPr kumimoji="0" lang="en-US" altLang="zh-TW" sz="1800" b="1"/>
                </a:p>
              </p:txBody>
            </p:sp>
            <p:sp>
              <p:nvSpPr>
                <p:cNvPr id="50932" name="Rectangle 48"/>
                <p:cNvSpPr>
                  <a:spLocks noChangeArrowheads="1"/>
                </p:cNvSpPr>
                <p:nvPr/>
              </p:nvSpPr>
              <p:spPr bwMode="auto">
                <a:xfrm>
                  <a:off x="896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u</a:t>
                  </a:r>
                  <a:endParaRPr kumimoji="0" lang="en-US" altLang="zh-TW" sz="1800" b="1"/>
                </a:p>
              </p:txBody>
            </p:sp>
            <p:sp>
              <p:nvSpPr>
                <p:cNvPr id="50933" name="Rectangle 49"/>
                <p:cNvSpPr>
                  <a:spLocks noChangeArrowheads="1"/>
                </p:cNvSpPr>
                <p:nvPr/>
              </p:nvSpPr>
              <p:spPr bwMode="auto">
                <a:xfrm>
                  <a:off x="950" y="825"/>
                  <a:ext cx="3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r</a:t>
                  </a:r>
                  <a:endParaRPr kumimoji="0" lang="en-US" altLang="zh-TW" sz="1800" b="1"/>
                </a:p>
              </p:txBody>
            </p:sp>
            <p:sp>
              <p:nvSpPr>
                <p:cNvPr id="50934" name="Rectangle 50"/>
                <p:cNvSpPr>
                  <a:spLocks noChangeArrowheads="1"/>
                </p:cNvSpPr>
                <p:nvPr/>
              </p:nvSpPr>
              <p:spPr bwMode="auto">
                <a:xfrm>
                  <a:off x="987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c</a:t>
                  </a:r>
                  <a:endParaRPr kumimoji="0" lang="en-US" altLang="zh-TW" sz="1800" b="1"/>
                </a:p>
              </p:txBody>
            </p:sp>
            <p:sp>
              <p:nvSpPr>
                <p:cNvPr id="509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035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36" name="Rectangle 52"/>
                <p:cNvSpPr>
                  <a:spLocks noChangeArrowheads="1"/>
                </p:cNvSpPr>
                <p:nvPr/>
              </p:nvSpPr>
              <p:spPr bwMode="auto">
                <a:xfrm>
                  <a:off x="2421" y="825"/>
                  <a:ext cx="8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D</a:t>
                  </a:r>
                  <a:endParaRPr kumimoji="0" lang="en-US" altLang="zh-TW" sz="1800" b="1"/>
                </a:p>
              </p:txBody>
            </p:sp>
            <p:sp>
              <p:nvSpPr>
                <p:cNvPr id="50937" name="Rectangle 53"/>
                <p:cNvSpPr>
                  <a:spLocks noChangeArrowheads="1"/>
                </p:cNvSpPr>
                <p:nvPr/>
              </p:nvSpPr>
              <p:spPr bwMode="auto">
                <a:xfrm>
                  <a:off x="2500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38" name="Rectangle 54"/>
                <p:cNvSpPr>
                  <a:spLocks noChangeArrowheads="1"/>
                </p:cNvSpPr>
                <p:nvPr/>
              </p:nvSpPr>
              <p:spPr bwMode="auto">
                <a:xfrm>
                  <a:off x="2548" y="825"/>
                  <a:ext cx="44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s</a:t>
                  </a:r>
                  <a:endParaRPr kumimoji="0" lang="en-US" altLang="zh-TW" sz="1800" b="1"/>
                </a:p>
              </p:txBody>
            </p:sp>
            <p:sp>
              <p:nvSpPr>
                <p:cNvPr id="50939" name="Rectangle 55"/>
                <p:cNvSpPr>
                  <a:spLocks noChangeArrowheads="1"/>
                </p:cNvSpPr>
                <p:nvPr/>
              </p:nvSpPr>
              <p:spPr bwMode="auto">
                <a:xfrm>
                  <a:off x="2591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40" name="Rectangle 56"/>
                <p:cNvSpPr>
                  <a:spLocks noChangeArrowheads="1"/>
                </p:cNvSpPr>
                <p:nvPr/>
              </p:nvSpPr>
              <p:spPr bwMode="auto">
                <a:xfrm>
                  <a:off x="2621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41" name="Rectangle 57"/>
                <p:cNvSpPr>
                  <a:spLocks noChangeArrowheads="1"/>
                </p:cNvSpPr>
                <p:nvPr/>
              </p:nvSpPr>
              <p:spPr bwMode="auto">
                <a:xfrm>
                  <a:off x="2651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zh-TW" sz="1800" b="1"/>
                </a:p>
              </p:txBody>
            </p:sp>
            <p:sp>
              <p:nvSpPr>
                <p:cNvPr id="50942" name="Rectangle 58"/>
                <p:cNvSpPr>
                  <a:spLocks noChangeArrowheads="1"/>
                </p:cNvSpPr>
                <p:nvPr/>
              </p:nvSpPr>
              <p:spPr bwMode="auto">
                <a:xfrm>
                  <a:off x="2706" y="825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a</a:t>
                  </a:r>
                  <a:endParaRPr kumimoji="0" lang="en-US" altLang="zh-TW" sz="1800" b="1"/>
                </a:p>
              </p:txBody>
            </p:sp>
            <p:sp>
              <p:nvSpPr>
                <p:cNvPr id="50943" name="Rectangle 59"/>
                <p:cNvSpPr>
                  <a:spLocks noChangeArrowheads="1"/>
                </p:cNvSpPr>
                <p:nvPr/>
              </p:nvSpPr>
              <p:spPr bwMode="auto">
                <a:xfrm>
                  <a:off x="2754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44" name="Rectangle 60"/>
                <p:cNvSpPr>
                  <a:spLocks noChangeArrowheads="1"/>
                </p:cNvSpPr>
                <p:nvPr/>
              </p:nvSpPr>
              <p:spPr bwMode="auto">
                <a:xfrm>
                  <a:off x="2784" y="825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45" name="Rectangle 61"/>
                <p:cNvSpPr>
                  <a:spLocks noChangeArrowheads="1"/>
                </p:cNvSpPr>
                <p:nvPr/>
              </p:nvSpPr>
              <p:spPr bwMode="auto">
                <a:xfrm>
                  <a:off x="2815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o</a:t>
                  </a:r>
                  <a:endParaRPr kumimoji="0" lang="en-US" altLang="zh-TW" sz="1800" b="1"/>
                </a:p>
              </p:txBody>
            </p:sp>
            <p:sp>
              <p:nvSpPr>
                <p:cNvPr id="50946" name="Rectangle 62"/>
                <p:cNvSpPr>
                  <a:spLocks noChangeArrowheads="1"/>
                </p:cNvSpPr>
                <p:nvPr/>
              </p:nvSpPr>
              <p:spPr bwMode="auto">
                <a:xfrm>
                  <a:off x="2869" y="825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zh-TW" sz="1800" b="1"/>
                </a:p>
              </p:txBody>
            </p:sp>
            <p:sp>
              <p:nvSpPr>
                <p:cNvPr id="50947" name="Rectangle 63"/>
                <p:cNvSpPr>
                  <a:spLocks noChangeArrowheads="1"/>
                </p:cNvSpPr>
                <p:nvPr/>
              </p:nvSpPr>
              <p:spPr bwMode="auto">
                <a:xfrm>
                  <a:off x="2557" y="3469"/>
                  <a:ext cx="68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48" name="Rectangle 64"/>
                <p:cNvSpPr>
                  <a:spLocks noChangeArrowheads="1"/>
                </p:cNvSpPr>
                <p:nvPr/>
              </p:nvSpPr>
              <p:spPr bwMode="auto">
                <a:xfrm>
                  <a:off x="2624" y="3469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49" name="Rectangle 65"/>
                <p:cNvSpPr>
                  <a:spLocks noChangeArrowheads="1"/>
                </p:cNvSpPr>
                <p:nvPr/>
              </p:nvSpPr>
              <p:spPr bwMode="auto">
                <a:xfrm>
                  <a:off x="2654" y="3469"/>
                  <a:ext cx="8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m</a:t>
                  </a:r>
                  <a:endParaRPr kumimoji="0" lang="en-US" altLang="zh-TW" sz="1800" b="1"/>
                </a:p>
              </p:txBody>
            </p:sp>
            <p:sp>
              <p:nvSpPr>
                <p:cNvPr id="50950" name="Rectangle 66"/>
                <p:cNvSpPr>
                  <a:spLocks noChangeArrowheads="1"/>
                </p:cNvSpPr>
                <p:nvPr/>
              </p:nvSpPr>
              <p:spPr bwMode="auto">
                <a:xfrm>
                  <a:off x="2739" y="3469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51" name="Rectangle 67"/>
                <p:cNvSpPr>
                  <a:spLocks noChangeArrowheads="1"/>
                </p:cNvSpPr>
                <p:nvPr/>
              </p:nvSpPr>
              <p:spPr bwMode="auto">
                <a:xfrm>
                  <a:off x="817" y="3469"/>
                  <a:ext cx="68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52" name="Rectangle 68"/>
                <p:cNvSpPr>
                  <a:spLocks noChangeArrowheads="1"/>
                </p:cNvSpPr>
                <p:nvPr/>
              </p:nvSpPr>
              <p:spPr bwMode="auto">
                <a:xfrm>
                  <a:off x="884" y="3469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53" name="Rectangle 69"/>
                <p:cNvSpPr>
                  <a:spLocks noChangeArrowheads="1"/>
                </p:cNvSpPr>
                <p:nvPr/>
              </p:nvSpPr>
              <p:spPr bwMode="auto">
                <a:xfrm>
                  <a:off x="914" y="3469"/>
                  <a:ext cx="8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m</a:t>
                  </a:r>
                  <a:endParaRPr kumimoji="0" lang="en-US" altLang="zh-TW" sz="1800" b="1"/>
                </a:p>
              </p:txBody>
            </p:sp>
            <p:sp>
              <p:nvSpPr>
                <p:cNvPr id="50954" name="Rectangle 70"/>
                <p:cNvSpPr>
                  <a:spLocks noChangeArrowheads="1"/>
                </p:cNvSpPr>
                <p:nvPr/>
              </p:nvSpPr>
              <p:spPr bwMode="auto">
                <a:xfrm>
                  <a:off x="999" y="3469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55" name="Line 71"/>
                <p:cNvSpPr>
                  <a:spLocks noChangeShapeType="1"/>
                </p:cNvSpPr>
                <p:nvPr/>
              </p:nvSpPr>
              <p:spPr bwMode="auto">
                <a:xfrm>
                  <a:off x="2673" y="1279"/>
                  <a:ext cx="1" cy="21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56" name="Freeform 72"/>
                <p:cNvSpPr>
                  <a:spLocks/>
                </p:cNvSpPr>
                <p:nvPr/>
              </p:nvSpPr>
              <p:spPr bwMode="auto">
                <a:xfrm>
                  <a:off x="2651" y="3407"/>
                  <a:ext cx="44" cy="40"/>
                </a:xfrm>
                <a:custGeom>
                  <a:avLst/>
                  <a:gdLst>
                    <a:gd name="T0" fmla="*/ 36 w 34"/>
                    <a:gd name="T1" fmla="*/ 67 h 31"/>
                    <a:gd name="T2" fmla="*/ 0 w 34"/>
                    <a:gd name="T3" fmla="*/ 0 h 31"/>
                    <a:gd name="T4" fmla="*/ 36 w 34"/>
                    <a:gd name="T5" fmla="*/ 13 h 31"/>
                    <a:gd name="T6" fmla="*/ 74 w 34"/>
                    <a:gd name="T7" fmla="*/ 0 h 31"/>
                    <a:gd name="T8" fmla="*/ 36 w 34"/>
                    <a:gd name="T9" fmla="*/ 67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31"/>
                    <a:gd name="T17" fmla="*/ 34 w 34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31">
                      <a:moveTo>
                        <a:pt x="17" y="31"/>
                      </a:moveTo>
                      <a:cubicBezTo>
                        <a:pt x="13" y="21"/>
                        <a:pt x="6" y="8"/>
                        <a:pt x="0" y="0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7" y="8"/>
                        <a:pt x="20" y="21"/>
                        <a:pt x="17" y="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57" name="Line 73"/>
                <p:cNvSpPr>
                  <a:spLocks noChangeShapeType="1"/>
                </p:cNvSpPr>
                <p:nvPr/>
              </p:nvSpPr>
              <p:spPr bwMode="auto">
                <a:xfrm>
                  <a:off x="3617" y="1296"/>
                  <a:ext cx="1" cy="21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58" name="Freeform 74"/>
                <p:cNvSpPr>
                  <a:spLocks/>
                </p:cNvSpPr>
                <p:nvPr/>
              </p:nvSpPr>
              <p:spPr bwMode="auto">
                <a:xfrm>
                  <a:off x="3593" y="3433"/>
                  <a:ext cx="46" cy="40"/>
                </a:xfrm>
                <a:custGeom>
                  <a:avLst/>
                  <a:gdLst>
                    <a:gd name="T0" fmla="*/ 42 w 35"/>
                    <a:gd name="T1" fmla="*/ 67 h 31"/>
                    <a:gd name="T2" fmla="*/ 0 w 35"/>
                    <a:gd name="T3" fmla="*/ 0 h 31"/>
                    <a:gd name="T4" fmla="*/ 42 w 35"/>
                    <a:gd name="T5" fmla="*/ 15 h 31"/>
                    <a:gd name="T6" fmla="*/ 79 w 35"/>
                    <a:gd name="T7" fmla="*/ 0 h 31"/>
                    <a:gd name="T8" fmla="*/ 42 w 35"/>
                    <a:gd name="T9" fmla="*/ 67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31"/>
                    <a:gd name="T17" fmla="*/ 35 w 3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31">
                      <a:moveTo>
                        <a:pt x="18" y="31"/>
                      </a:moveTo>
                      <a:cubicBezTo>
                        <a:pt x="14" y="21"/>
                        <a:pt x="7" y="8"/>
                        <a:pt x="0" y="0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8" y="8"/>
                        <a:pt x="21" y="21"/>
                        <a:pt x="18" y="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59" name="Rectangle 75"/>
                <p:cNvSpPr>
                  <a:spLocks noChangeArrowheads="1"/>
                </p:cNvSpPr>
                <p:nvPr/>
              </p:nvSpPr>
              <p:spPr bwMode="auto">
                <a:xfrm>
                  <a:off x="3501" y="3459"/>
                  <a:ext cx="68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60" name="Rectangle 76"/>
                <p:cNvSpPr>
                  <a:spLocks noChangeArrowheads="1"/>
                </p:cNvSpPr>
                <p:nvPr/>
              </p:nvSpPr>
              <p:spPr bwMode="auto">
                <a:xfrm>
                  <a:off x="3568" y="3459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61" name="Rectangle 77"/>
                <p:cNvSpPr>
                  <a:spLocks noChangeArrowheads="1"/>
                </p:cNvSpPr>
                <p:nvPr/>
              </p:nvSpPr>
              <p:spPr bwMode="auto">
                <a:xfrm>
                  <a:off x="3598" y="3459"/>
                  <a:ext cx="8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m</a:t>
                  </a:r>
                  <a:endParaRPr kumimoji="0" lang="en-US" altLang="zh-TW" sz="1800" b="1"/>
                </a:p>
              </p:txBody>
            </p:sp>
            <p:sp>
              <p:nvSpPr>
                <p:cNvPr id="509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683" y="3459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978" y="3434"/>
                  <a:ext cx="68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TW" sz="1800" b="1"/>
                </a:p>
              </p:txBody>
            </p:sp>
            <p:sp>
              <p:nvSpPr>
                <p:cNvPr id="50964" name="Rectangle 80"/>
                <p:cNvSpPr>
                  <a:spLocks noChangeArrowheads="1"/>
                </p:cNvSpPr>
                <p:nvPr/>
              </p:nvSpPr>
              <p:spPr bwMode="auto">
                <a:xfrm>
                  <a:off x="5045" y="3434"/>
                  <a:ext cx="3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i</a:t>
                  </a:r>
                  <a:endParaRPr kumimoji="0" lang="en-US" altLang="zh-TW" sz="1800" b="1"/>
                </a:p>
              </p:txBody>
            </p:sp>
            <p:sp>
              <p:nvSpPr>
                <p:cNvPr id="50965" name="Rectangle 81"/>
                <p:cNvSpPr>
                  <a:spLocks noChangeArrowheads="1"/>
                </p:cNvSpPr>
                <p:nvPr/>
              </p:nvSpPr>
              <p:spPr bwMode="auto">
                <a:xfrm>
                  <a:off x="5075" y="3434"/>
                  <a:ext cx="8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m</a:t>
                  </a:r>
                  <a:endParaRPr kumimoji="0" lang="en-US" altLang="zh-TW" sz="1800" b="1"/>
                </a:p>
              </p:txBody>
            </p:sp>
            <p:sp>
              <p:nvSpPr>
                <p:cNvPr id="50966" name="Rectangle 82"/>
                <p:cNvSpPr>
                  <a:spLocks noChangeArrowheads="1"/>
                </p:cNvSpPr>
                <p:nvPr/>
              </p:nvSpPr>
              <p:spPr bwMode="auto">
                <a:xfrm>
                  <a:off x="5160" y="3434"/>
                  <a:ext cx="50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kumimoji="0" lang="en-US" altLang="zh-TW" sz="1400">
                      <a:solidFill>
                        <a:srgbClr val="000000"/>
                      </a:solidFill>
                    </a:rPr>
                    <a:t>e</a:t>
                  </a:r>
                  <a:endParaRPr kumimoji="0" lang="en-US" altLang="zh-TW" sz="1800" b="1"/>
                </a:p>
              </p:txBody>
            </p:sp>
            <p:sp>
              <p:nvSpPr>
                <p:cNvPr id="50967" name="Line 83"/>
                <p:cNvSpPr>
                  <a:spLocks noChangeShapeType="1"/>
                </p:cNvSpPr>
                <p:nvPr/>
              </p:nvSpPr>
              <p:spPr bwMode="auto">
                <a:xfrm>
                  <a:off x="5093" y="1296"/>
                  <a:ext cx="1" cy="21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68" name="Freeform 84"/>
                <p:cNvSpPr>
                  <a:spLocks/>
                </p:cNvSpPr>
                <p:nvPr/>
              </p:nvSpPr>
              <p:spPr bwMode="auto">
                <a:xfrm>
                  <a:off x="5071" y="3433"/>
                  <a:ext cx="44" cy="40"/>
                </a:xfrm>
                <a:custGeom>
                  <a:avLst/>
                  <a:gdLst>
                    <a:gd name="T0" fmla="*/ 36 w 34"/>
                    <a:gd name="T1" fmla="*/ 67 h 31"/>
                    <a:gd name="T2" fmla="*/ 0 w 34"/>
                    <a:gd name="T3" fmla="*/ 0 h 31"/>
                    <a:gd name="T4" fmla="*/ 36 w 34"/>
                    <a:gd name="T5" fmla="*/ 15 h 31"/>
                    <a:gd name="T6" fmla="*/ 74 w 34"/>
                    <a:gd name="T7" fmla="*/ 0 h 31"/>
                    <a:gd name="T8" fmla="*/ 36 w 34"/>
                    <a:gd name="T9" fmla="*/ 67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31"/>
                    <a:gd name="T17" fmla="*/ 34 w 34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31">
                      <a:moveTo>
                        <a:pt x="17" y="31"/>
                      </a:moveTo>
                      <a:cubicBezTo>
                        <a:pt x="13" y="21"/>
                        <a:pt x="7" y="8"/>
                        <a:pt x="0" y="0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7" y="8"/>
                        <a:pt x="21" y="21"/>
                        <a:pt x="17" y="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69" name="Freeform 85"/>
                <p:cNvSpPr>
                  <a:spLocks/>
                </p:cNvSpPr>
                <p:nvPr/>
              </p:nvSpPr>
              <p:spPr bwMode="auto">
                <a:xfrm>
                  <a:off x="1046" y="1159"/>
                  <a:ext cx="11" cy="7"/>
                </a:xfrm>
                <a:custGeom>
                  <a:avLst/>
                  <a:gdLst>
                    <a:gd name="T0" fmla="*/ 2 w 9"/>
                    <a:gd name="T1" fmla="*/ 11 h 5"/>
                    <a:gd name="T2" fmla="*/ 13 w 9"/>
                    <a:gd name="T3" fmla="*/ 11 h 5"/>
                    <a:gd name="T4" fmla="*/ 13 w 9"/>
                    <a:gd name="T5" fmla="*/ 1 h 5"/>
                    <a:gd name="T6" fmla="*/ 2 w 9"/>
                    <a:gd name="T7" fmla="*/ 1 h 5"/>
                    <a:gd name="T8" fmla="*/ 2 w 9"/>
                    <a:gd name="T9" fmla="*/ 11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5"/>
                    <a:gd name="T17" fmla="*/ 9 w 9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5">
                      <a:moveTo>
                        <a:pt x="2" y="4"/>
                      </a:moveTo>
                      <a:cubicBezTo>
                        <a:pt x="4" y="5"/>
                        <a:pt x="6" y="5"/>
                        <a:pt x="7" y="4"/>
                      </a:cubicBezTo>
                      <a:cubicBezTo>
                        <a:pt x="9" y="3"/>
                        <a:pt x="9" y="2"/>
                        <a:pt x="7" y="1"/>
                      </a:cubicBezTo>
                      <a:cubicBezTo>
                        <a:pt x="6" y="0"/>
                        <a:pt x="3" y="0"/>
                        <a:pt x="2" y="1"/>
                      </a:cubicBezTo>
                      <a:cubicBezTo>
                        <a:pt x="0" y="2"/>
                        <a:pt x="1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0" name="Freeform 86"/>
                <p:cNvSpPr>
                  <a:spLocks/>
                </p:cNvSpPr>
                <p:nvPr/>
              </p:nvSpPr>
              <p:spPr bwMode="auto">
                <a:xfrm>
                  <a:off x="816" y="1105"/>
                  <a:ext cx="262" cy="152"/>
                </a:xfrm>
                <a:custGeom>
                  <a:avLst/>
                  <a:gdLst>
                    <a:gd name="T0" fmla="*/ 0 w 262"/>
                    <a:gd name="T1" fmla="*/ 93 h 152"/>
                    <a:gd name="T2" fmla="*/ 162 w 262"/>
                    <a:gd name="T3" fmla="*/ 0 h 152"/>
                    <a:gd name="T4" fmla="*/ 262 w 262"/>
                    <a:gd name="T5" fmla="*/ 58 h 152"/>
                    <a:gd name="T6" fmla="*/ 100 w 262"/>
                    <a:gd name="T7" fmla="*/ 152 h 152"/>
                    <a:gd name="T8" fmla="*/ 0 w 262"/>
                    <a:gd name="T9" fmla="*/ 9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152"/>
                    <a:gd name="T17" fmla="*/ 262 w 26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152">
                      <a:moveTo>
                        <a:pt x="0" y="93"/>
                      </a:moveTo>
                      <a:lnTo>
                        <a:pt x="162" y="0"/>
                      </a:lnTo>
                      <a:lnTo>
                        <a:pt x="262" y="58"/>
                      </a:lnTo>
                      <a:lnTo>
                        <a:pt x="100" y="152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1" name="Freeform 87"/>
                <p:cNvSpPr>
                  <a:spLocks/>
                </p:cNvSpPr>
                <p:nvPr/>
              </p:nvSpPr>
              <p:spPr bwMode="auto">
                <a:xfrm>
                  <a:off x="837" y="1118"/>
                  <a:ext cx="150" cy="87"/>
                </a:xfrm>
                <a:custGeom>
                  <a:avLst/>
                  <a:gdLst>
                    <a:gd name="T0" fmla="*/ 1 w 116"/>
                    <a:gd name="T1" fmla="*/ 142 h 67"/>
                    <a:gd name="T2" fmla="*/ 1 w 116"/>
                    <a:gd name="T3" fmla="*/ 138 h 67"/>
                    <a:gd name="T4" fmla="*/ 235 w 116"/>
                    <a:gd name="T5" fmla="*/ 1 h 67"/>
                    <a:gd name="T6" fmla="*/ 243 w 116"/>
                    <a:gd name="T7" fmla="*/ 1 h 67"/>
                    <a:gd name="T8" fmla="*/ 250 w 116"/>
                    <a:gd name="T9" fmla="*/ 6 h 67"/>
                    <a:gd name="T10" fmla="*/ 250 w 116"/>
                    <a:gd name="T11" fmla="*/ 8 h 67"/>
                    <a:gd name="T12" fmla="*/ 16 w 116"/>
                    <a:gd name="T13" fmla="*/ 147 h 67"/>
                    <a:gd name="T14" fmla="*/ 10 w 116"/>
                    <a:gd name="T15" fmla="*/ 147 h 67"/>
                    <a:gd name="T16" fmla="*/ 1 w 116"/>
                    <a:gd name="T17" fmla="*/ 142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6"/>
                    <a:gd name="T28" fmla="*/ 0 h 67"/>
                    <a:gd name="T29" fmla="*/ 116 w 116"/>
                    <a:gd name="T30" fmla="*/ 67 h 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6" h="67">
                      <a:moveTo>
                        <a:pt x="1" y="65"/>
                      </a:moveTo>
                      <a:cubicBezTo>
                        <a:pt x="0" y="64"/>
                        <a:pt x="0" y="64"/>
                        <a:pt x="1" y="63"/>
                      </a:cubicBezTo>
                      <a:cubicBezTo>
                        <a:pt x="109" y="1"/>
                        <a:pt x="109" y="1"/>
                        <a:pt x="109" y="1"/>
                      </a:cubicBezTo>
                      <a:cubicBezTo>
                        <a:pt x="110" y="0"/>
                        <a:pt x="111" y="0"/>
                        <a:pt x="112" y="1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116" y="3"/>
                        <a:pt x="116" y="4"/>
                        <a:pt x="115" y="4"/>
                      </a:cubicBezTo>
                      <a:cubicBezTo>
                        <a:pt x="7" y="67"/>
                        <a:pt x="7" y="67"/>
                        <a:pt x="7" y="67"/>
                      </a:cubicBezTo>
                      <a:cubicBezTo>
                        <a:pt x="7" y="67"/>
                        <a:pt x="5" y="67"/>
                        <a:pt x="5" y="67"/>
                      </a:cubicBezTo>
                      <a:lnTo>
                        <a:pt x="1" y="6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2" name="Freeform 88"/>
                <p:cNvSpPr>
                  <a:spLocks noEditPoints="1"/>
                </p:cNvSpPr>
                <p:nvPr/>
              </p:nvSpPr>
              <p:spPr bwMode="auto">
                <a:xfrm>
                  <a:off x="837" y="1118"/>
                  <a:ext cx="152" cy="88"/>
                </a:xfrm>
                <a:custGeom>
                  <a:avLst/>
                  <a:gdLst>
                    <a:gd name="T0" fmla="*/ 8 w 117"/>
                    <a:gd name="T1" fmla="*/ 148 h 68"/>
                    <a:gd name="T2" fmla="*/ 1 w 117"/>
                    <a:gd name="T3" fmla="*/ 141 h 68"/>
                    <a:gd name="T4" fmla="*/ 1 w 117"/>
                    <a:gd name="T5" fmla="*/ 141 h 68"/>
                    <a:gd name="T6" fmla="*/ 0 w 117"/>
                    <a:gd name="T7" fmla="*/ 138 h 68"/>
                    <a:gd name="T8" fmla="*/ 0 w 117"/>
                    <a:gd name="T9" fmla="*/ 138 h 68"/>
                    <a:gd name="T10" fmla="*/ 1 w 117"/>
                    <a:gd name="T11" fmla="*/ 137 h 68"/>
                    <a:gd name="T12" fmla="*/ 1 w 117"/>
                    <a:gd name="T13" fmla="*/ 137 h 68"/>
                    <a:gd name="T14" fmla="*/ 239 w 117"/>
                    <a:gd name="T15" fmla="*/ 0 h 68"/>
                    <a:gd name="T16" fmla="*/ 242 w 117"/>
                    <a:gd name="T17" fmla="*/ 0 h 68"/>
                    <a:gd name="T18" fmla="*/ 242 w 117"/>
                    <a:gd name="T19" fmla="*/ 0 h 68"/>
                    <a:gd name="T20" fmla="*/ 247 w 117"/>
                    <a:gd name="T21" fmla="*/ 0 h 68"/>
                    <a:gd name="T22" fmla="*/ 247 w 117"/>
                    <a:gd name="T23" fmla="*/ 0 h 68"/>
                    <a:gd name="T24" fmla="*/ 255 w 117"/>
                    <a:gd name="T25" fmla="*/ 5 h 68"/>
                    <a:gd name="T26" fmla="*/ 256 w 117"/>
                    <a:gd name="T27" fmla="*/ 8 h 68"/>
                    <a:gd name="T28" fmla="*/ 256 w 117"/>
                    <a:gd name="T29" fmla="*/ 8 h 68"/>
                    <a:gd name="T30" fmla="*/ 255 w 117"/>
                    <a:gd name="T31" fmla="*/ 10 h 68"/>
                    <a:gd name="T32" fmla="*/ 255 w 117"/>
                    <a:gd name="T33" fmla="*/ 10 h 68"/>
                    <a:gd name="T34" fmla="*/ 17 w 117"/>
                    <a:gd name="T35" fmla="*/ 148 h 68"/>
                    <a:gd name="T36" fmla="*/ 13 w 117"/>
                    <a:gd name="T37" fmla="*/ 148 h 68"/>
                    <a:gd name="T38" fmla="*/ 13 w 117"/>
                    <a:gd name="T39" fmla="*/ 148 h 68"/>
                    <a:gd name="T40" fmla="*/ 8 w 117"/>
                    <a:gd name="T41" fmla="*/ 148 h 68"/>
                    <a:gd name="T42" fmla="*/ 10 w 117"/>
                    <a:gd name="T43" fmla="*/ 142 h 68"/>
                    <a:gd name="T44" fmla="*/ 13 w 117"/>
                    <a:gd name="T45" fmla="*/ 142 h 68"/>
                    <a:gd name="T46" fmla="*/ 13 w 117"/>
                    <a:gd name="T47" fmla="*/ 142 h 68"/>
                    <a:gd name="T48" fmla="*/ 16 w 117"/>
                    <a:gd name="T49" fmla="*/ 142 h 68"/>
                    <a:gd name="T50" fmla="*/ 16 w 117"/>
                    <a:gd name="T51" fmla="*/ 142 h 68"/>
                    <a:gd name="T52" fmla="*/ 252 w 117"/>
                    <a:gd name="T53" fmla="*/ 8 h 68"/>
                    <a:gd name="T54" fmla="*/ 252 w 117"/>
                    <a:gd name="T55" fmla="*/ 8 h 68"/>
                    <a:gd name="T56" fmla="*/ 252 w 117"/>
                    <a:gd name="T57" fmla="*/ 8 h 68"/>
                    <a:gd name="T58" fmla="*/ 243 w 117"/>
                    <a:gd name="T59" fmla="*/ 5 h 68"/>
                    <a:gd name="T60" fmla="*/ 242 w 117"/>
                    <a:gd name="T61" fmla="*/ 1 h 68"/>
                    <a:gd name="T62" fmla="*/ 242 w 117"/>
                    <a:gd name="T63" fmla="*/ 1 h 68"/>
                    <a:gd name="T64" fmla="*/ 242 w 117"/>
                    <a:gd name="T65" fmla="*/ 5 h 68"/>
                    <a:gd name="T66" fmla="*/ 242 w 117"/>
                    <a:gd name="T67" fmla="*/ 5 h 68"/>
                    <a:gd name="T68" fmla="*/ 1 w 117"/>
                    <a:gd name="T69" fmla="*/ 138 h 68"/>
                    <a:gd name="T70" fmla="*/ 1 w 117"/>
                    <a:gd name="T71" fmla="*/ 138 h 68"/>
                    <a:gd name="T72" fmla="*/ 1 w 117"/>
                    <a:gd name="T73" fmla="*/ 141 h 68"/>
                    <a:gd name="T74" fmla="*/ 1 w 117"/>
                    <a:gd name="T75" fmla="*/ 138 h 68"/>
                    <a:gd name="T76" fmla="*/ 10 w 117"/>
                    <a:gd name="T77" fmla="*/ 142 h 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7"/>
                    <a:gd name="T118" fmla="*/ 0 h 68"/>
                    <a:gd name="T119" fmla="*/ 117 w 117"/>
                    <a:gd name="T120" fmla="*/ 68 h 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7" h="68">
                      <a:moveTo>
                        <a:pt x="4" y="68"/>
                      </a:move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1" y="0"/>
                        <a:pt x="112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6" y="3"/>
                        <a:pt x="117" y="3"/>
                        <a:pt x="117" y="4"/>
                      </a:cubicBezTo>
                      <a:cubicBezTo>
                        <a:pt x="117" y="4"/>
                        <a:pt x="117" y="4"/>
                        <a:pt x="117" y="4"/>
                      </a:cubicBezTo>
                      <a:cubicBezTo>
                        <a:pt x="117" y="4"/>
                        <a:pt x="116" y="5"/>
                        <a:pt x="116" y="5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7" y="68"/>
                        <a:pt x="7" y="68"/>
                        <a:pt x="6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5" y="68"/>
                        <a:pt x="4" y="68"/>
                      </a:cubicBezTo>
                      <a:close/>
                      <a:moveTo>
                        <a:pt x="5" y="66"/>
                      </a:moveTo>
                      <a:cubicBezTo>
                        <a:pt x="5" y="66"/>
                        <a:pt x="6" y="66"/>
                        <a:pt x="6" y="66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6"/>
                        <a:pt x="7" y="66"/>
                        <a:pt x="7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1" y="2"/>
                        <a:pt x="111" y="2"/>
                        <a:pt x="111" y="2"/>
                      </a:cubicBezTo>
                      <a:cubicBezTo>
                        <a:pt x="111" y="1"/>
                        <a:pt x="111" y="1"/>
                        <a:pt x="110" y="1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1"/>
                        <a:pt x="110" y="1"/>
                        <a:pt x="110" y="2"/>
                      </a:cubicBez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5" y="66"/>
                        <a:pt x="5" y="66"/>
                        <a:pt x="5" y="6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3" name="Freeform 89"/>
                <p:cNvSpPr>
                  <a:spLocks/>
                </p:cNvSpPr>
                <p:nvPr/>
              </p:nvSpPr>
              <p:spPr bwMode="auto">
                <a:xfrm>
                  <a:off x="850" y="1202"/>
                  <a:ext cx="15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6 h 7"/>
                    <a:gd name="T4" fmla="*/ 10 w 12"/>
                    <a:gd name="T5" fmla="*/ 1 h 7"/>
                    <a:gd name="T6" fmla="*/ 14 w 12"/>
                    <a:gd name="T7" fmla="*/ 1 h 7"/>
                    <a:gd name="T8" fmla="*/ 24 w 12"/>
                    <a:gd name="T9" fmla="*/ 6 h 7"/>
                    <a:gd name="T10" fmla="*/ 24 w 12"/>
                    <a:gd name="T11" fmla="*/ 10 h 7"/>
                    <a:gd name="T12" fmla="*/ 16 w 12"/>
                    <a:gd name="T13" fmla="*/ 15 h 7"/>
                    <a:gd name="T14" fmla="*/ 10 w 12"/>
                    <a:gd name="T15" fmla="*/ 15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4"/>
                        <a:pt x="0" y="3"/>
                        <a:pt x="1" y="3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6" y="7"/>
                        <a:pt x="5" y="7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4" name="Freeform 90"/>
                <p:cNvSpPr>
                  <a:spLocks noEditPoints="1"/>
                </p:cNvSpPr>
                <p:nvPr/>
              </p:nvSpPr>
              <p:spPr bwMode="auto">
                <a:xfrm>
                  <a:off x="848" y="1202"/>
                  <a:ext cx="19" cy="11"/>
                </a:xfrm>
                <a:custGeom>
                  <a:avLst/>
                  <a:gdLst>
                    <a:gd name="T0" fmla="*/ 15 w 14"/>
                    <a:gd name="T1" fmla="*/ 21 h 8"/>
                    <a:gd name="T2" fmla="*/ 1 w 14"/>
                    <a:gd name="T3" fmla="*/ 14 h 8"/>
                    <a:gd name="T4" fmla="*/ 5 w 14"/>
                    <a:gd name="T5" fmla="*/ 11 h 8"/>
                    <a:gd name="T6" fmla="*/ 1 w 14"/>
                    <a:gd name="T7" fmla="*/ 14 h 8"/>
                    <a:gd name="T8" fmla="*/ 0 w 14"/>
                    <a:gd name="T9" fmla="*/ 11 h 8"/>
                    <a:gd name="T10" fmla="*/ 0 w 14"/>
                    <a:gd name="T11" fmla="*/ 11 h 8"/>
                    <a:gd name="T12" fmla="*/ 1 w 14"/>
                    <a:gd name="T13" fmla="*/ 6 h 8"/>
                    <a:gd name="T14" fmla="*/ 1 w 14"/>
                    <a:gd name="T15" fmla="*/ 6 h 8"/>
                    <a:gd name="T16" fmla="*/ 14 w 14"/>
                    <a:gd name="T17" fmla="*/ 0 h 8"/>
                    <a:gd name="T18" fmla="*/ 19 w 14"/>
                    <a:gd name="T19" fmla="*/ 0 h 8"/>
                    <a:gd name="T20" fmla="*/ 19 w 14"/>
                    <a:gd name="T21" fmla="*/ 0 h 8"/>
                    <a:gd name="T22" fmla="*/ 22 w 14"/>
                    <a:gd name="T23" fmla="*/ 0 h 8"/>
                    <a:gd name="T24" fmla="*/ 22 w 14"/>
                    <a:gd name="T25" fmla="*/ 0 h 8"/>
                    <a:gd name="T26" fmla="*/ 33 w 14"/>
                    <a:gd name="T27" fmla="*/ 8 h 8"/>
                    <a:gd name="T28" fmla="*/ 35 w 14"/>
                    <a:gd name="T29" fmla="*/ 11 h 8"/>
                    <a:gd name="T30" fmla="*/ 35 w 14"/>
                    <a:gd name="T31" fmla="*/ 11 h 8"/>
                    <a:gd name="T32" fmla="*/ 33 w 14"/>
                    <a:gd name="T33" fmla="*/ 14 h 8"/>
                    <a:gd name="T34" fmla="*/ 33 w 14"/>
                    <a:gd name="T35" fmla="*/ 14 h 8"/>
                    <a:gd name="T36" fmla="*/ 22 w 14"/>
                    <a:gd name="T37" fmla="*/ 21 h 8"/>
                    <a:gd name="T38" fmla="*/ 19 w 14"/>
                    <a:gd name="T39" fmla="*/ 21 h 8"/>
                    <a:gd name="T40" fmla="*/ 19 w 14"/>
                    <a:gd name="T41" fmla="*/ 21 h 8"/>
                    <a:gd name="T42" fmla="*/ 15 w 14"/>
                    <a:gd name="T43" fmla="*/ 21 h 8"/>
                    <a:gd name="T44" fmla="*/ 19 w 14"/>
                    <a:gd name="T45" fmla="*/ 15 h 8"/>
                    <a:gd name="T46" fmla="*/ 19 w 14"/>
                    <a:gd name="T47" fmla="*/ 15 h 8"/>
                    <a:gd name="T48" fmla="*/ 19 w 14"/>
                    <a:gd name="T49" fmla="*/ 15 h 8"/>
                    <a:gd name="T50" fmla="*/ 20 w 14"/>
                    <a:gd name="T51" fmla="*/ 15 h 8"/>
                    <a:gd name="T52" fmla="*/ 20 w 14"/>
                    <a:gd name="T53" fmla="*/ 15 h 8"/>
                    <a:gd name="T54" fmla="*/ 30 w 14"/>
                    <a:gd name="T55" fmla="*/ 11 h 8"/>
                    <a:gd name="T56" fmla="*/ 30 w 14"/>
                    <a:gd name="T57" fmla="*/ 11 h 8"/>
                    <a:gd name="T58" fmla="*/ 30 w 14"/>
                    <a:gd name="T59" fmla="*/ 11 h 8"/>
                    <a:gd name="T60" fmla="*/ 20 w 14"/>
                    <a:gd name="T61" fmla="*/ 1 h 8"/>
                    <a:gd name="T62" fmla="*/ 19 w 14"/>
                    <a:gd name="T63" fmla="*/ 1 h 8"/>
                    <a:gd name="T64" fmla="*/ 19 w 14"/>
                    <a:gd name="T65" fmla="*/ 1 h 8"/>
                    <a:gd name="T66" fmla="*/ 15 w 14"/>
                    <a:gd name="T67" fmla="*/ 1 h 8"/>
                    <a:gd name="T68" fmla="*/ 15 w 14"/>
                    <a:gd name="T69" fmla="*/ 1 h 8"/>
                    <a:gd name="T70" fmla="*/ 5 w 14"/>
                    <a:gd name="T71" fmla="*/ 11 h 8"/>
                    <a:gd name="T72" fmla="*/ 5 w 14"/>
                    <a:gd name="T73" fmla="*/ 11 h 8"/>
                    <a:gd name="T74" fmla="*/ 5 w 14"/>
                    <a:gd name="T75" fmla="*/ 11 h 8"/>
                    <a:gd name="T76" fmla="*/ 19 w 14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4"/>
                    <a:gd name="T118" fmla="*/ 0 h 8"/>
                    <a:gd name="T119" fmla="*/ 14 w 14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7" y="6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5" name="Freeform 91"/>
                <p:cNvSpPr>
                  <a:spLocks/>
                </p:cNvSpPr>
                <p:nvPr/>
              </p:nvSpPr>
              <p:spPr bwMode="auto">
                <a:xfrm>
                  <a:off x="904" y="1218"/>
                  <a:ext cx="16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5 h 7"/>
                    <a:gd name="T4" fmla="*/ 12 w 12"/>
                    <a:gd name="T5" fmla="*/ 0 h 7"/>
                    <a:gd name="T6" fmla="*/ 16 w 12"/>
                    <a:gd name="T7" fmla="*/ 0 h 7"/>
                    <a:gd name="T8" fmla="*/ 28 w 12"/>
                    <a:gd name="T9" fmla="*/ 6 h 7"/>
                    <a:gd name="T10" fmla="*/ 28 w 12"/>
                    <a:gd name="T11" fmla="*/ 8 h 7"/>
                    <a:gd name="T12" fmla="*/ 20 w 12"/>
                    <a:gd name="T13" fmla="*/ 13 h 7"/>
                    <a:gd name="T14" fmla="*/ 12 w 12"/>
                    <a:gd name="T15" fmla="*/ 13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7" y="0"/>
                        <a:pt x="7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6" name="Freeform 92"/>
                <p:cNvSpPr>
                  <a:spLocks/>
                </p:cNvSpPr>
                <p:nvPr/>
              </p:nvSpPr>
              <p:spPr bwMode="auto">
                <a:xfrm>
                  <a:off x="904" y="1217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0 w 13"/>
                    <a:gd name="T3" fmla="*/ 9 h 8"/>
                    <a:gd name="T4" fmla="*/ 1 w 13"/>
                    <a:gd name="T5" fmla="*/ 9 h 8"/>
                    <a:gd name="T6" fmla="*/ 1 w 13"/>
                    <a:gd name="T7" fmla="*/ 7 h 8"/>
                    <a:gd name="T8" fmla="*/ 13 w 13"/>
                    <a:gd name="T9" fmla="*/ 14 h 8"/>
                    <a:gd name="T10" fmla="*/ 16 w 13"/>
                    <a:gd name="T11" fmla="*/ 14 h 8"/>
                    <a:gd name="T12" fmla="*/ 16 w 13"/>
                    <a:gd name="T13" fmla="*/ 14 h 8"/>
                    <a:gd name="T14" fmla="*/ 16 w 13"/>
                    <a:gd name="T15" fmla="*/ 14 h 8"/>
                    <a:gd name="T16" fmla="*/ 16 w 13"/>
                    <a:gd name="T17" fmla="*/ 14 h 8"/>
                    <a:gd name="T18" fmla="*/ 24 w 13"/>
                    <a:gd name="T19" fmla="*/ 7 h 8"/>
                    <a:gd name="T20" fmla="*/ 24 w 13"/>
                    <a:gd name="T21" fmla="*/ 7 h 8"/>
                    <a:gd name="T22" fmla="*/ 24 w 13"/>
                    <a:gd name="T23" fmla="*/ 7 h 8"/>
                    <a:gd name="T24" fmla="*/ 16 w 13"/>
                    <a:gd name="T25" fmla="*/ 5 h 8"/>
                    <a:gd name="T26" fmla="*/ 13 w 13"/>
                    <a:gd name="T27" fmla="*/ 5 h 8"/>
                    <a:gd name="T28" fmla="*/ 13 w 13"/>
                    <a:gd name="T29" fmla="*/ 5 h 8"/>
                    <a:gd name="T30" fmla="*/ 12 w 13"/>
                    <a:gd name="T31" fmla="*/ 5 h 8"/>
                    <a:gd name="T32" fmla="*/ 12 w 13"/>
                    <a:gd name="T33" fmla="*/ 5 h 8"/>
                    <a:gd name="T34" fmla="*/ 1 w 13"/>
                    <a:gd name="T35" fmla="*/ 7 h 8"/>
                    <a:gd name="T36" fmla="*/ 1 w 13"/>
                    <a:gd name="T37" fmla="*/ 7 h 8"/>
                    <a:gd name="T38" fmla="*/ 1 w 13"/>
                    <a:gd name="T39" fmla="*/ 9 h 8"/>
                    <a:gd name="T40" fmla="*/ 0 w 13"/>
                    <a:gd name="T41" fmla="*/ 9 h 8"/>
                    <a:gd name="T42" fmla="*/ 0 w 13"/>
                    <a:gd name="T43" fmla="*/ 7 h 8"/>
                    <a:gd name="T44" fmla="*/ 0 w 13"/>
                    <a:gd name="T45" fmla="*/ 7 h 8"/>
                    <a:gd name="T46" fmla="*/ 0 w 13"/>
                    <a:gd name="T47" fmla="*/ 6 h 8"/>
                    <a:gd name="T48" fmla="*/ 0 w 13"/>
                    <a:gd name="T49" fmla="*/ 6 h 8"/>
                    <a:gd name="T50" fmla="*/ 9 w 13"/>
                    <a:gd name="T51" fmla="*/ 0 h 8"/>
                    <a:gd name="T52" fmla="*/ 13 w 13"/>
                    <a:gd name="T53" fmla="*/ 0 h 8"/>
                    <a:gd name="T54" fmla="*/ 13 w 13"/>
                    <a:gd name="T55" fmla="*/ 0 h 8"/>
                    <a:gd name="T56" fmla="*/ 17 w 13"/>
                    <a:gd name="T57" fmla="*/ 0 h 8"/>
                    <a:gd name="T58" fmla="*/ 17 w 13"/>
                    <a:gd name="T59" fmla="*/ 0 h 8"/>
                    <a:gd name="T60" fmla="*/ 27 w 13"/>
                    <a:gd name="T61" fmla="*/ 6 h 8"/>
                    <a:gd name="T62" fmla="*/ 29 w 13"/>
                    <a:gd name="T63" fmla="*/ 7 h 8"/>
                    <a:gd name="T64" fmla="*/ 29 w 13"/>
                    <a:gd name="T65" fmla="*/ 7 h 8"/>
                    <a:gd name="T66" fmla="*/ 27 w 13"/>
                    <a:gd name="T67" fmla="*/ 11 h 8"/>
                    <a:gd name="T68" fmla="*/ 27 w 13"/>
                    <a:gd name="T69" fmla="*/ 11 h 8"/>
                    <a:gd name="T70" fmla="*/ 17 w 13"/>
                    <a:gd name="T71" fmla="*/ 15 h 8"/>
                    <a:gd name="T72" fmla="*/ 16 w 13"/>
                    <a:gd name="T73" fmla="*/ 15 h 8"/>
                    <a:gd name="T74" fmla="*/ 16 w 13"/>
                    <a:gd name="T75" fmla="*/ 15 h 8"/>
                    <a:gd name="T76" fmla="*/ 12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5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7" name="Freeform 93"/>
                <p:cNvSpPr>
                  <a:spLocks/>
                </p:cNvSpPr>
                <p:nvPr/>
              </p:nvSpPr>
              <p:spPr bwMode="auto">
                <a:xfrm>
                  <a:off x="916" y="1211"/>
                  <a:ext cx="16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5 h 7"/>
                    <a:gd name="T4" fmla="*/ 12 w 12"/>
                    <a:gd name="T5" fmla="*/ 0 h 7"/>
                    <a:gd name="T6" fmla="*/ 16 w 12"/>
                    <a:gd name="T7" fmla="*/ 0 h 7"/>
                    <a:gd name="T8" fmla="*/ 28 w 12"/>
                    <a:gd name="T9" fmla="*/ 5 h 7"/>
                    <a:gd name="T10" fmla="*/ 28 w 12"/>
                    <a:gd name="T11" fmla="*/ 8 h 7"/>
                    <a:gd name="T12" fmla="*/ 20 w 12"/>
                    <a:gd name="T13" fmla="*/ 13 h 7"/>
                    <a:gd name="T14" fmla="*/ 12 w 12"/>
                    <a:gd name="T15" fmla="*/ 13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8" name="Freeform 94"/>
                <p:cNvSpPr>
                  <a:spLocks/>
                </p:cNvSpPr>
                <p:nvPr/>
              </p:nvSpPr>
              <p:spPr bwMode="auto">
                <a:xfrm>
                  <a:off x="915" y="1210"/>
                  <a:ext cx="18" cy="10"/>
                </a:xfrm>
                <a:custGeom>
                  <a:avLst/>
                  <a:gdLst>
                    <a:gd name="T0" fmla="*/ 13 w 14"/>
                    <a:gd name="T1" fmla="*/ 15 h 8"/>
                    <a:gd name="T2" fmla="*/ 1 w 14"/>
                    <a:gd name="T3" fmla="*/ 9 h 8"/>
                    <a:gd name="T4" fmla="*/ 5 w 14"/>
                    <a:gd name="T5" fmla="*/ 9 h 8"/>
                    <a:gd name="T6" fmla="*/ 5 w 14"/>
                    <a:gd name="T7" fmla="*/ 7 h 8"/>
                    <a:gd name="T8" fmla="*/ 15 w 14"/>
                    <a:gd name="T9" fmla="*/ 11 h 8"/>
                    <a:gd name="T10" fmla="*/ 15 w 14"/>
                    <a:gd name="T11" fmla="*/ 14 h 8"/>
                    <a:gd name="T12" fmla="*/ 15 w 14"/>
                    <a:gd name="T13" fmla="*/ 14 h 8"/>
                    <a:gd name="T14" fmla="*/ 17 w 14"/>
                    <a:gd name="T15" fmla="*/ 11 h 8"/>
                    <a:gd name="T16" fmla="*/ 17 w 14"/>
                    <a:gd name="T17" fmla="*/ 11 h 8"/>
                    <a:gd name="T18" fmla="*/ 24 w 14"/>
                    <a:gd name="T19" fmla="*/ 7 h 8"/>
                    <a:gd name="T20" fmla="*/ 24 w 14"/>
                    <a:gd name="T21" fmla="*/ 7 h 8"/>
                    <a:gd name="T22" fmla="*/ 24 w 14"/>
                    <a:gd name="T23" fmla="*/ 7 h 8"/>
                    <a:gd name="T24" fmla="*/ 17 w 14"/>
                    <a:gd name="T25" fmla="*/ 5 h 8"/>
                    <a:gd name="T26" fmla="*/ 15 w 14"/>
                    <a:gd name="T27" fmla="*/ 1 h 8"/>
                    <a:gd name="T28" fmla="*/ 15 w 14"/>
                    <a:gd name="T29" fmla="*/ 1 h 8"/>
                    <a:gd name="T30" fmla="*/ 13 w 14"/>
                    <a:gd name="T31" fmla="*/ 5 h 8"/>
                    <a:gd name="T32" fmla="*/ 13 w 14"/>
                    <a:gd name="T33" fmla="*/ 5 h 8"/>
                    <a:gd name="T34" fmla="*/ 5 w 14"/>
                    <a:gd name="T35" fmla="*/ 7 h 8"/>
                    <a:gd name="T36" fmla="*/ 5 w 14"/>
                    <a:gd name="T37" fmla="*/ 9 h 8"/>
                    <a:gd name="T38" fmla="*/ 1 w 14"/>
                    <a:gd name="T39" fmla="*/ 9 h 8"/>
                    <a:gd name="T40" fmla="*/ 0 w 14"/>
                    <a:gd name="T41" fmla="*/ 7 h 8"/>
                    <a:gd name="T42" fmla="*/ 0 w 14"/>
                    <a:gd name="T43" fmla="*/ 7 h 8"/>
                    <a:gd name="T44" fmla="*/ 1 w 14"/>
                    <a:gd name="T45" fmla="*/ 6 h 8"/>
                    <a:gd name="T46" fmla="*/ 1 w 14"/>
                    <a:gd name="T47" fmla="*/ 6 h 8"/>
                    <a:gd name="T48" fmla="*/ 10 w 14"/>
                    <a:gd name="T49" fmla="*/ 0 h 8"/>
                    <a:gd name="T50" fmla="*/ 15 w 14"/>
                    <a:gd name="T51" fmla="*/ 0 h 8"/>
                    <a:gd name="T52" fmla="*/ 15 w 14"/>
                    <a:gd name="T53" fmla="*/ 0 h 8"/>
                    <a:gd name="T54" fmla="*/ 19 w 14"/>
                    <a:gd name="T55" fmla="*/ 0 h 8"/>
                    <a:gd name="T56" fmla="*/ 19 w 14"/>
                    <a:gd name="T57" fmla="*/ 0 h 8"/>
                    <a:gd name="T58" fmla="*/ 28 w 14"/>
                    <a:gd name="T59" fmla="*/ 6 h 8"/>
                    <a:gd name="T60" fmla="*/ 30 w 14"/>
                    <a:gd name="T61" fmla="*/ 7 h 8"/>
                    <a:gd name="T62" fmla="*/ 30 w 14"/>
                    <a:gd name="T63" fmla="*/ 7 h 8"/>
                    <a:gd name="T64" fmla="*/ 28 w 14"/>
                    <a:gd name="T65" fmla="*/ 11 h 8"/>
                    <a:gd name="T66" fmla="*/ 28 w 14"/>
                    <a:gd name="T67" fmla="*/ 11 h 8"/>
                    <a:gd name="T68" fmla="*/ 19 w 14"/>
                    <a:gd name="T69" fmla="*/ 15 h 8"/>
                    <a:gd name="T70" fmla="*/ 15 w 14"/>
                    <a:gd name="T71" fmla="*/ 15 h 8"/>
                    <a:gd name="T72" fmla="*/ 15 w 14"/>
                    <a:gd name="T73" fmla="*/ 15 h 8"/>
                    <a:gd name="T74" fmla="*/ 13 w 14"/>
                    <a:gd name="T75" fmla="*/ 15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"/>
                    <a:gd name="T115" fmla="*/ 0 h 8"/>
                    <a:gd name="T116" fmla="*/ 14 w 14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79" name="Freeform 95"/>
                <p:cNvSpPr>
                  <a:spLocks/>
                </p:cNvSpPr>
                <p:nvPr/>
              </p:nvSpPr>
              <p:spPr bwMode="auto">
                <a:xfrm>
                  <a:off x="863" y="1204"/>
                  <a:ext cx="27" cy="15"/>
                </a:xfrm>
                <a:custGeom>
                  <a:avLst/>
                  <a:gdLst>
                    <a:gd name="T0" fmla="*/ 1 w 21"/>
                    <a:gd name="T1" fmla="*/ 17 h 12"/>
                    <a:gd name="T2" fmla="*/ 1 w 21"/>
                    <a:gd name="T3" fmla="*/ 16 h 12"/>
                    <a:gd name="T4" fmla="*/ 28 w 21"/>
                    <a:gd name="T5" fmla="*/ 1 h 12"/>
                    <a:gd name="T6" fmla="*/ 35 w 21"/>
                    <a:gd name="T7" fmla="*/ 1 h 12"/>
                    <a:gd name="T8" fmla="*/ 45 w 21"/>
                    <a:gd name="T9" fmla="*/ 6 h 12"/>
                    <a:gd name="T10" fmla="*/ 45 w 21"/>
                    <a:gd name="T11" fmla="*/ 10 h 12"/>
                    <a:gd name="T12" fmla="*/ 17 w 21"/>
                    <a:gd name="T13" fmla="*/ 24 h 12"/>
                    <a:gd name="T14" fmla="*/ 13 w 21"/>
                    <a:gd name="T15" fmla="*/ 24 h 12"/>
                    <a:gd name="T16" fmla="*/ 1 w 21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1" y="9"/>
                      </a:moveTo>
                      <a:cubicBezTo>
                        <a:pt x="0" y="9"/>
                        <a:pt x="0" y="8"/>
                        <a:pt x="1" y="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0"/>
                        <a:pt x="15" y="0"/>
                        <a:pt x="16" y="1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7" y="12"/>
                        <a:pt x="6" y="12"/>
                        <a:pt x="6" y="12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0" name="Freeform 96"/>
                <p:cNvSpPr>
                  <a:spLocks/>
                </p:cNvSpPr>
                <p:nvPr/>
              </p:nvSpPr>
              <p:spPr bwMode="auto">
                <a:xfrm>
                  <a:off x="863" y="1204"/>
                  <a:ext cx="28" cy="16"/>
                </a:xfrm>
                <a:custGeom>
                  <a:avLst/>
                  <a:gdLst>
                    <a:gd name="T0" fmla="*/ 10 w 22"/>
                    <a:gd name="T1" fmla="*/ 25 h 13"/>
                    <a:gd name="T2" fmla="*/ 1 w 22"/>
                    <a:gd name="T3" fmla="*/ 18 h 13"/>
                    <a:gd name="T4" fmla="*/ 1 w 22"/>
                    <a:gd name="T5" fmla="*/ 17 h 13"/>
                    <a:gd name="T6" fmla="*/ 1 w 22"/>
                    <a:gd name="T7" fmla="*/ 17 h 13"/>
                    <a:gd name="T8" fmla="*/ 13 w 22"/>
                    <a:gd name="T9" fmla="*/ 21 h 13"/>
                    <a:gd name="T10" fmla="*/ 14 w 22"/>
                    <a:gd name="T11" fmla="*/ 21 h 13"/>
                    <a:gd name="T12" fmla="*/ 14 w 22"/>
                    <a:gd name="T13" fmla="*/ 21 h 13"/>
                    <a:gd name="T14" fmla="*/ 17 w 22"/>
                    <a:gd name="T15" fmla="*/ 21 h 13"/>
                    <a:gd name="T16" fmla="*/ 17 w 22"/>
                    <a:gd name="T17" fmla="*/ 21 h 13"/>
                    <a:gd name="T18" fmla="*/ 41 w 22"/>
                    <a:gd name="T19" fmla="*/ 7 h 13"/>
                    <a:gd name="T20" fmla="*/ 41 w 22"/>
                    <a:gd name="T21" fmla="*/ 7 h 13"/>
                    <a:gd name="T22" fmla="*/ 41 w 22"/>
                    <a:gd name="T23" fmla="*/ 7 h 13"/>
                    <a:gd name="T24" fmla="*/ 41 w 22"/>
                    <a:gd name="T25" fmla="*/ 7 h 13"/>
                    <a:gd name="T26" fmla="*/ 31 w 22"/>
                    <a:gd name="T27" fmla="*/ 1 h 13"/>
                    <a:gd name="T28" fmla="*/ 31 w 22"/>
                    <a:gd name="T29" fmla="*/ 1 h 13"/>
                    <a:gd name="T30" fmla="*/ 31 w 22"/>
                    <a:gd name="T31" fmla="*/ 1 h 13"/>
                    <a:gd name="T32" fmla="*/ 29 w 22"/>
                    <a:gd name="T33" fmla="*/ 1 h 13"/>
                    <a:gd name="T34" fmla="*/ 29 w 22"/>
                    <a:gd name="T35" fmla="*/ 1 h 13"/>
                    <a:gd name="T36" fmla="*/ 1 w 22"/>
                    <a:gd name="T37" fmla="*/ 17 h 13"/>
                    <a:gd name="T38" fmla="*/ 1 w 22"/>
                    <a:gd name="T39" fmla="*/ 17 h 13"/>
                    <a:gd name="T40" fmla="*/ 1 w 22"/>
                    <a:gd name="T41" fmla="*/ 17 h 13"/>
                    <a:gd name="T42" fmla="*/ 1 w 22"/>
                    <a:gd name="T43" fmla="*/ 17 h 13"/>
                    <a:gd name="T44" fmla="*/ 0 w 22"/>
                    <a:gd name="T45" fmla="*/ 18 h 13"/>
                    <a:gd name="T46" fmla="*/ 0 w 22"/>
                    <a:gd name="T47" fmla="*/ 17 h 13"/>
                    <a:gd name="T48" fmla="*/ 0 w 22"/>
                    <a:gd name="T49" fmla="*/ 17 h 13"/>
                    <a:gd name="T50" fmla="*/ 1 w 22"/>
                    <a:gd name="T51" fmla="*/ 14 h 13"/>
                    <a:gd name="T52" fmla="*/ 1 w 22"/>
                    <a:gd name="T53" fmla="*/ 14 h 13"/>
                    <a:gd name="T54" fmla="*/ 28 w 22"/>
                    <a:gd name="T55" fmla="*/ 0 h 13"/>
                    <a:gd name="T56" fmla="*/ 31 w 22"/>
                    <a:gd name="T57" fmla="*/ 0 h 13"/>
                    <a:gd name="T58" fmla="*/ 31 w 22"/>
                    <a:gd name="T59" fmla="*/ 0 h 13"/>
                    <a:gd name="T60" fmla="*/ 32 w 22"/>
                    <a:gd name="T61" fmla="*/ 0 h 13"/>
                    <a:gd name="T62" fmla="*/ 32 w 22"/>
                    <a:gd name="T63" fmla="*/ 0 h 13"/>
                    <a:gd name="T64" fmla="*/ 43 w 22"/>
                    <a:gd name="T65" fmla="*/ 6 h 13"/>
                    <a:gd name="T66" fmla="*/ 46 w 22"/>
                    <a:gd name="T67" fmla="*/ 7 h 13"/>
                    <a:gd name="T68" fmla="*/ 46 w 22"/>
                    <a:gd name="T69" fmla="*/ 7 h 13"/>
                    <a:gd name="T70" fmla="*/ 43 w 22"/>
                    <a:gd name="T71" fmla="*/ 9 h 13"/>
                    <a:gd name="T72" fmla="*/ 43 w 22"/>
                    <a:gd name="T73" fmla="*/ 9 h 13"/>
                    <a:gd name="T74" fmla="*/ 18 w 22"/>
                    <a:gd name="T75" fmla="*/ 25 h 13"/>
                    <a:gd name="T76" fmla="*/ 14 w 22"/>
                    <a:gd name="T77" fmla="*/ 25 h 13"/>
                    <a:gd name="T78" fmla="*/ 14 w 22"/>
                    <a:gd name="T79" fmla="*/ 25 h 13"/>
                    <a:gd name="T80" fmla="*/ 10 w 22"/>
                    <a:gd name="T81" fmla="*/ 25 h 1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2"/>
                    <a:gd name="T124" fmla="*/ 0 h 13"/>
                    <a:gd name="T125" fmla="*/ 22 w 22"/>
                    <a:gd name="T126" fmla="*/ 13 h 1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2" h="13">
                      <a:moveTo>
                        <a:pt x="5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1" name="Freeform 97"/>
                <p:cNvSpPr>
                  <a:spLocks/>
                </p:cNvSpPr>
                <p:nvPr/>
              </p:nvSpPr>
              <p:spPr bwMode="auto">
                <a:xfrm>
                  <a:off x="877" y="1213"/>
                  <a:ext cx="26" cy="14"/>
                </a:xfrm>
                <a:custGeom>
                  <a:avLst/>
                  <a:gdLst>
                    <a:gd name="T0" fmla="*/ 1 w 20"/>
                    <a:gd name="T1" fmla="*/ 17 h 11"/>
                    <a:gd name="T2" fmla="*/ 1 w 20"/>
                    <a:gd name="T3" fmla="*/ 14 h 11"/>
                    <a:gd name="T4" fmla="*/ 27 w 20"/>
                    <a:gd name="T5" fmla="*/ 0 h 11"/>
                    <a:gd name="T6" fmla="*/ 32 w 20"/>
                    <a:gd name="T7" fmla="*/ 0 h 11"/>
                    <a:gd name="T8" fmla="*/ 42 w 20"/>
                    <a:gd name="T9" fmla="*/ 6 h 11"/>
                    <a:gd name="T10" fmla="*/ 42 w 20"/>
                    <a:gd name="T11" fmla="*/ 8 h 11"/>
                    <a:gd name="T12" fmla="*/ 17 w 20"/>
                    <a:gd name="T13" fmla="*/ 23 h 11"/>
                    <a:gd name="T14" fmla="*/ 12 w 20"/>
                    <a:gd name="T15" fmla="*/ 23 h 11"/>
                    <a:gd name="T16" fmla="*/ 1 w 20"/>
                    <a:gd name="T17" fmla="*/ 17 h 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1"/>
                    <a:gd name="T29" fmla="*/ 20 w 20"/>
                    <a:gd name="T30" fmla="*/ 11 h 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1">
                      <a:moveTo>
                        <a:pt x="1" y="8"/>
                      </a:moveTo>
                      <a:cubicBezTo>
                        <a:pt x="0" y="8"/>
                        <a:pt x="0" y="7"/>
                        <a:pt x="1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20" y="3"/>
                        <a:pt x="20" y="4"/>
                        <a:pt x="19" y="4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lnTo>
                        <a:pt x="1" y="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2" name="Freeform 98"/>
                <p:cNvSpPr>
                  <a:spLocks/>
                </p:cNvSpPr>
                <p:nvPr/>
              </p:nvSpPr>
              <p:spPr bwMode="auto">
                <a:xfrm>
                  <a:off x="876" y="1211"/>
                  <a:ext cx="28" cy="17"/>
                </a:xfrm>
                <a:custGeom>
                  <a:avLst/>
                  <a:gdLst>
                    <a:gd name="T0" fmla="*/ 13 w 22"/>
                    <a:gd name="T1" fmla="*/ 29 h 13"/>
                    <a:gd name="T2" fmla="*/ 1 w 22"/>
                    <a:gd name="T3" fmla="*/ 22 h 13"/>
                    <a:gd name="T4" fmla="*/ 5 w 22"/>
                    <a:gd name="T5" fmla="*/ 21 h 13"/>
                    <a:gd name="T6" fmla="*/ 5 w 22"/>
                    <a:gd name="T7" fmla="*/ 21 h 13"/>
                    <a:gd name="T8" fmla="*/ 14 w 22"/>
                    <a:gd name="T9" fmla="*/ 24 h 13"/>
                    <a:gd name="T10" fmla="*/ 14 w 22"/>
                    <a:gd name="T11" fmla="*/ 27 h 13"/>
                    <a:gd name="T12" fmla="*/ 14 w 22"/>
                    <a:gd name="T13" fmla="*/ 27 h 13"/>
                    <a:gd name="T14" fmla="*/ 17 w 22"/>
                    <a:gd name="T15" fmla="*/ 24 h 13"/>
                    <a:gd name="T16" fmla="*/ 17 w 22"/>
                    <a:gd name="T17" fmla="*/ 24 h 13"/>
                    <a:gd name="T18" fmla="*/ 41 w 22"/>
                    <a:gd name="T19" fmla="*/ 12 h 13"/>
                    <a:gd name="T20" fmla="*/ 41 w 22"/>
                    <a:gd name="T21" fmla="*/ 12 h 13"/>
                    <a:gd name="T22" fmla="*/ 41 w 22"/>
                    <a:gd name="T23" fmla="*/ 12 h 13"/>
                    <a:gd name="T24" fmla="*/ 31 w 22"/>
                    <a:gd name="T25" fmla="*/ 5 h 13"/>
                    <a:gd name="T26" fmla="*/ 31 w 22"/>
                    <a:gd name="T27" fmla="*/ 5 h 13"/>
                    <a:gd name="T28" fmla="*/ 31 w 22"/>
                    <a:gd name="T29" fmla="*/ 5 h 13"/>
                    <a:gd name="T30" fmla="*/ 29 w 22"/>
                    <a:gd name="T31" fmla="*/ 5 h 13"/>
                    <a:gd name="T32" fmla="*/ 29 w 22"/>
                    <a:gd name="T33" fmla="*/ 5 h 13"/>
                    <a:gd name="T34" fmla="*/ 5 w 22"/>
                    <a:gd name="T35" fmla="*/ 21 h 13"/>
                    <a:gd name="T36" fmla="*/ 5 w 22"/>
                    <a:gd name="T37" fmla="*/ 21 h 13"/>
                    <a:gd name="T38" fmla="*/ 5 w 22"/>
                    <a:gd name="T39" fmla="*/ 21 h 13"/>
                    <a:gd name="T40" fmla="*/ 1 w 22"/>
                    <a:gd name="T41" fmla="*/ 22 h 13"/>
                    <a:gd name="T42" fmla="*/ 0 w 22"/>
                    <a:gd name="T43" fmla="*/ 21 h 13"/>
                    <a:gd name="T44" fmla="*/ 0 w 22"/>
                    <a:gd name="T45" fmla="*/ 21 h 13"/>
                    <a:gd name="T46" fmla="*/ 1 w 22"/>
                    <a:gd name="T47" fmla="*/ 16 h 13"/>
                    <a:gd name="T48" fmla="*/ 1 w 22"/>
                    <a:gd name="T49" fmla="*/ 16 h 13"/>
                    <a:gd name="T50" fmla="*/ 28 w 22"/>
                    <a:gd name="T51" fmla="*/ 1 h 13"/>
                    <a:gd name="T52" fmla="*/ 31 w 22"/>
                    <a:gd name="T53" fmla="*/ 0 h 13"/>
                    <a:gd name="T54" fmla="*/ 31 w 22"/>
                    <a:gd name="T55" fmla="*/ 0 h 13"/>
                    <a:gd name="T56" fmla="*/ 32 w 22"/>
                    <a:gd name="T57" fmla="*/ 1 h 13"/>
                    <a:gd name="T58" fmla="*/ 32 w 22"/>
                    <a:gd name="T59" fmla="*/ 1 h 13"/>
                    <a:gd name="T60" fmla="*/ 43 w 22"/>
                    <a:gd name="T61" fmla="*/ 7 h 13"/>
                    <a:gd name="T62" fmla="*/ 46 w 22"/>
                    <a:gd name="T63" fmla="*/ 12 h 13"/>
                    <a:gd name="T64" fmla="*/ 46 w 22"/>
                    <a:gd name="T65" fmla="*/ 12 h 13"/>
                    <a:gd name="T66" fmla="*/ 43 w 22"/>
                    <a:gd name="T67" fmla="*/ 13 h 13"/>
                    <a:gd name="T68" fmla="*/ 43 w 22"/>
                    <a:gd name="T69" fmla="*/ 13 h 13"/>
                    <a:gd name="T70" fmla="*/ 18 w 22"/>
                    <a:gd name="T71" fmla="*/ 29 h 13"/>
                    <a:gd name="T72" fmla="*/ 14 w 22"/>
                    <a:gd name="T73" fmla="*/ 29 h 13"/>
                    <a:gd name="T74" fmla="*/ 14 w 22"/>
                    <a:gd name="T75" fmla="*/ 29 h 13"/>
                    <a:gd name="T76" fmla="*/ 13 w 22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2"/>
                    <a:gd name="T118" fmla="*/ 0 h 13"/>
                    <a:gd name="T119" fmla="*/ 22 w 22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2" h="13">
                      <a:moveTo>
                        <a:pt x="6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2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4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3" name="Freeform 99"/>
                <p:cNvSpPr>
                  <a:spLocks/>
                </p:cNvSpPr>
                <p:nvPr/>
              </p:nvSpPr>
              <p:spPr bwMode="auto">
                <a:xfrm>
                  <a:off x="863" y="1139"/>
                  <a:ext cx="114" cy="66"/>
                </a:xfrm>
                <a:custGeom>
                  <a:avLst/>
                  <a:gdLst>
                    <a:gd name="T0" fmla="*/ 0 w 88"/>
                    <a:gd name="T1" fmla="*/ 104 h 51"/>
                    <a:gd name="T2" fmla="*/ 0 w 88"/>
                    <a:gd name="T3" fmla="*/ 102 h 51"/>
                    <a:gd name="T4" fmla="*/ 175 w 88"/>
                    <a:gd name="T5" fmla="*/ 0 h 51"/>
                    <a:gd name="T6" fmla="*/ 181 w 88"/>
                    <a:gd name="T7" fmla="*/ 0 h 51"/>
                    <a:gd name="T8" fmla="*/ 189 w 88"/>
                    <a:gd name="T9" fmla="*/ 6 h 51"/>
                    <a:gd name="T10" fmla="*/ 189 w 88"/>
                    <a:gd name="T11" fmla="*/ 8 h 51"/>
                    <a:gd name="T12" fmla="*/ 16 w 88"/>
                    <a:gd name="T13" fmla="*/ 110 h 51"/>
                    <a:gd name="T14" fmla="*/ 10 w 88"/>
                    <a:gd name="T15" fmla="*/ 110 h 51"/>
                    <a:gd name="T16" fmla="*/ 0 w 88"/>
                    <a:gd name="T17" fmla="*/ 104 h 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"/>
                    <a:gd name="T28" fmla="*/ 0 h 51"/>
                    <a:gd name="T29" fmla="*/ 88 w 88"/>
                    <a:gd name="T30" fmla="*/ 51 h 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" h="51">
                      <a:moveTo>
                        <a:pt x="0" y="48"/>
                      </a:moveTo>
                      <a:cubicBezTo>
                        <a:pt x="0" y="48"/>
                        <a:pt x="0" y="47"/>
                        <a:pt x="0" y="47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1" y="0"/>
                        <a:pt x="82" y="0"/>
                        <a:pt x="83" y="0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88" y="3"/>
                        <a:pt x="88" y="4"/>
                        <a:pt x="87" y="4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6" y="51"/>
                        <a:pt x="5" y="51"/>
                        <a:pt x="5" y="51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4" name="Freeform 100"/>
                <p:cNvSpPr>
                  <a:spLocks noEditPoints="1"/>
                </p:cNvSpPr>
                <p:nvPr/>
              </p:nvSpPr>
              <p:spPr bwMode="auto">
                <a:xfrm>
                  <a:off x="861" y="1137"/>
                  <a:ext cx="116" cy="69"/>
                </a:xfrm>
                <a:custGeom>
                  <a:avLst/>
                  <a:gdLst>
                    <a:gd name="T0" fmla="*/ 12 w 89"/>
                    <a:gd name="T1" fmla="*/ 116 h 53"/>
                    <a:gd name="T2" fmla="*/ 1 w 89"/>
                    <a:gd name="T3" fmla="*/ 111 h 53"/>
                    <a:gd name="T4" fmla="*/ 1 w 89"/>
                    <a:gd name="T5" fmla="*/ 108 h 53"/>
                    <a:gd name="T6" fmla="*/ 1 w 89"/>
                    <a:gd name="T7" fmla="*/ 111 h 53"/>
                    <a:gd name="T8" fmla="*/ 0 w 89"/>
                    <a:gd name="T9" fmla="*/ 105 h 53"/>
                    <a:gd name="T10" fmla="*/ 0 w 89"/>
                    <a:gd name="T11" fmla="*/ 105 h 53"/>
                    <a:gd name="T12" fmla="*/ 1 w 89"/>
                    <a:gd name="T13" fmla="*/ 103 h 53"/>
                    <a:gd name="T14" fmla="*/ 1 w 89"/>
                    <a:gd name="T15" fmla="*/ 103 h 53"/>
                    <a:gd name="T16" fmla="*/ 180 w 89"/>
                    <a:gd name="T17" fmla="*/ 1 h 53"/>
                    <a:gd name="T18" fmla="*/ 184 w 89"/>
                    <a:gd name="T19" fmla="*/ 0 h 53"/>
                    <a:gd name="T20" fmla="*/ 184 w 89"/>
                    <a:gd name="T21" fmla="*/ 0 h 53"/>
                    <a:gd name="T22" fmla="*/ 185 w 89"/>
                    <a:gd name="T23" fmla="*/ 1 h 53"/>
                    <a:gd name="T24" fmla="*/ 185 w 89"/>
                    <a:gd name="T25" fmla="*/ 1 h 53"/>
                    <a:gd name="T26" fmla="*/ 197 w 89"/>
                    <a:gd name="T27" fmla="*/ 7 h 53"/>
                    <a:gd name="T28" fmla="*/ 197 w 89"/>
                    <a:gd name="T29" fmla="*/ 9 h 53"/>
                    <a:gd name="T30" fmla="*/ 197 w 89"/>
                    <a:gd name="T31" fmla="*/ 9 h 53"/>
                    <a:gd name="T32" fmla="*/ 197 w 89"/>
                    <a:gd name="T33" fmla="*/ 13 h 53"/>
                    <a:gd name="T34" fmla="*/ 197 w 89"/>
                    <a:gd name="T35" fmla="*/ 13 h 53"/>
                    <a:gd name="T36" fmla="*/ 17 w 89"/>
                    <a:gd name="T37" fmla="*/ 116 h 53"/>
                    <a:gd name="T38" fmla="*/ 16 w 89"/>
                    <a:gd name="T39" fmla="*/ 117 h 53"/>
                    <a:gd name="T40" fmla="*/ 16 w 89"/>
                    <a:gd name="T41" fmla="*/ 117 h 53"/>
                    <a:gd name="T42" fmla="*/ 12 w 89"/>
                    <a:gd name="T43" fmla="*/ 116 h 53"/>
                    <a:gd name="T44" fmla="*/ 13 w 89"/>
                    <a:gd name="T45" fmla="*/ 112 h 53"/>
                    <a:gd name="T46" fmla="*/ 16 w 89"/>
                    <a:gd name="T47" fmla="*/ 112 h 53"/>
                    <a:gd name="T48" fmla="*/ 16 w 89"/>
                    <a:gd name="T49" fmla="*/ 112 h 53"/>
                    <a:gd name="T50" fmla="*/ 17 w 89"/>
                    <a:gd name="T51" fmla="*/ 112 h 53"/>
                    <a:gd name="T52" fmla="*/ 17 w 89"/>
                    <a:gd name="T53" fmla="*/ 112 h 53"/>
                    <a:gd name="T54" fmla="*/ 196 w 89"/>
                    <a:gd name="T55" fmla="*/ 9 h 53"/>
                    <a:gd name="T56" fmla="*/ 196 w 89"/>
                    <a:gd name="T57" fmla="*/ 9 h 53"/>
                    <a:gd name="T58" fmla="*/ 196 w 89"/>
                    <a:gd name="T59" fmla="*/ 9 h 53"/>
                    <a:gd name="T60" fmla="*/ 196 w 89"/>
                    <a:gd name="T61" fmla="*/ 9 h 53"/>
                    <a:gd name="T62" fmla="*/ 185 w 89"/>
                    <a:gd name="T63" fmla="*/ 5 h 53"/>
                    <a:gd name="T64" fmla="*/ 184 w 89"/>
                    <a:gd name="T65" fmla="*/ 5 h 53"/>
                    <a:gd name="T66" fmla="*/ 184 w 89"/>
                    <a:gd name="T67" fmla="*/ 5 h 53"/>
                    <a:gd name="T68" fmla="*/ 181 w 89"/>
                    <a:gd name="T69" fmla="*/ 5 h 53"/>
                    <a:gd name="T70" fmla="*/ 181 w 89"/>
                    <a:gd name="T71" fmla="*/ 5 h 53"/>
                    <a:gd name="T72" fmla="*/ 5 w 89"/>
                    <a:gd name="T73" fmla="*/ 105 h 53"/>
                    <a:gd name="T74" fmla="*/ 5 w 89"/>
                    <a:gd name="T75" fmla="*/ 105 h 53"/>
                    <a:gd name="T76" fmla="*/ 5 w 89"/>
                    <a:gd name="T77" fmla="*/ 105 h 53"/>
                    <a:gd name="T78" fmla="*/ 13 w 89"/>
                    <a:gd name="T79" fmla="*/ 112 h 5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9"/>
                    <a:gd name="T121" fmla="*/ 0 h 53"/>
                    <a:gd name="T122" fmla="*/ 89 w 89"/>
                    <a:gd name="T123" fmla="*/ 53 h 5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9" h="53">
                      <a:moveTo>
                        <a:pt x="5" y="52"/>
                      </a:move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0" y="49"/>
                        <a:pt x="0" y="49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2" y="0"/>
                        <a:pt x="82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4" y="0"/>
                        <a:pt x="84" y="1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3"/>
                        <a:pt x="89" y="4"/>
                        <a:pt x="89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89" y="5"/>
                        <a:pt x="89" y="5"/>
                        <a:pt x="89" y="6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7" y="53"/>
                        <a:pt x="7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6" y="53"/>
                        <a:pt x="6" y="52"/>
                        <a:pt x="5" y="52"/>
                      </a:cubicBezTo>
                      <a:close/>
                      <a:moveTo>
                        <a:pt x="6" y="51"/>
                      </a:moveTo>
                      <a:cubicBezTo>
                        <a:pt x="6" y="51"/>
                        <a:pt x="7" y="51"/>
                        <a:pt x="7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51"/>
                        <a:pt x="8" y="51"/>
                        <a:pt x="8" y="51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5" name="Freeform 101"/>
                <p:cNvSpPr>
                  <a:spLocks/>
                </p:cNvSpPr>
                <p:nvPr/>
              </p:nvSpPr>
              <p:spPr bwMode="auto">
                <a:xfrm>
                  <a:off x="969" y="1139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6" name="Line 102"/>
                <p:cNvSpPr>
                  <a:spLocks noChangeShapeType="1"/>
                </p:cNvSpPr>
                <p:nvPr/>
              </p:nvSpPr>
              <p:spPr bwMode="auto">
                <a:xfrm>
                  <a:off x="969" y="1139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7" name="Freeform 103"/>
                <p:cNvSpPr>
                  <a:spLocks/>
                </p:cNvSpPr>
                <p:nvPr/>
              </p:nvSpPr>
              <p:spPr bwMode="auto">
                <a:xfrm>
                  <a:off x="968" y="1137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8" name="Freeform 104"/>
                <p:cNvSpPr>
                  <a:spLocks/>
                </p:cNvSpPr>
                <p:nvPr/>
              </p:nvSpPr>
              <p:spPr bwMode="auto">
                <a:xfrm>
                  <a:off x="960" y="1144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89" name="Line 105"/>
                <p:cNvSpPr>
                  <a:spLocks noChangeShapeType="1"/>
                </p:cNvSpPr>
                <p:nvPr/>
              </p:nvSpPr>
              <p:spPr bwMode="auto">
                <a:xfrm>
                  <a:off x="960" y="1144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0" name="Freeform 106"/>
                <p:cNvSpPr>
                  <a:spLocks/>
                </p:cNvSpPr>
                <p:nvPr/>
              </p:nvSpPr>
              <p:spPr bwMode="auto">
                <a:xfrm>
                  <a:off x="959" y="1143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1" name="Freeform 107"/>
                <p:cNvSpPr>
                  <a:spLocks/>
                </p:cNvSpPr>
                <p:nvPr/>
              </p:nvSpPr>
              <p:spPr bwMode="auto">
                <a:xfrm>
                  <a:off x="952" y="1149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2" name="Line 108"/>
                <p:cNvSpPr>
                  <a:spLocks noChangeShapeType="1"/>
                </p:cNvSpPr>
                <p:nvPr/>
              </p:nvSpPr>
              <p:spPr bwMode="auto">
                <a:xfrm>
                  <a:off x="952" y="1149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3" name="Freeform 109"/>
                <p:cNvSpPr>
                  <a:spLocks/>
                </p:cNvSpPr>
                <p:nvPr/>
              </p:nvSpPr>
              <p:spPr bwMode="auto">
                <a:xfrm>
                  <a:off x="951" y="1148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4" name="Freeform 110"/>
                <p:cNvSpPr>
                  <a:spLocks/>
                </p:cNvSpPr>
                <p:nvPr/>
              </p:nvSpPr>
              <p:spPr bwMode="auto">
                <a:xfrm>
                  <a:off x="944" y="1154"/>
                  <a:ext cx="4" cy="3"/>
                </a:xfrm>
                <a:custGeom>
                  <a:avLst/>
                  <a:gdLst>
                    <a:gd name="T0" fmla="*/ 0 w 4"/>
                    <a:gd name="T1" fmla="*/ 0 h 3"/>
                    <a:gd name="T2" fmla="*/ 4 w 4"/>
                    <a:gd name="T3" fmla="*/ 3 h 3"/>
                    <a:gd name="T4" fmla="*/ 0 w 4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"/>
                    <a:gd name="T11" fmla="*/ 4 w 4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5" name="Line 111"/>
                <p:cNvSpPr>
                  <a:spLocks noChangeShapeType="1"/>
                </p:cNvSpPr>
                <p:nvPr/>
              </p:nvSpPr>
              <p:spPr bwMode="auto">
                <a:xfrm>
                  <a:off x="944" y="1154"/>
                  <a:ext cx="4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6" name="Freeform 112"/>
                <p:cNvSpPr>
                  <a:spLocks/>
                </p:cNvSpPr>
                <p:nvPr/>
              </p:nvSpPr>
              <p:spPr bwMode="auto">
                <a:xfrm>
                  <a:off x="942" y="115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7" name="Freeform 113"/>
                <p:cNvSpPr>
                  <a:spLocks/>
                </p:cNvSpPr>
                <p:nvPr/>
              </p:nvSpPr>
              <p:spPr bwMode="auto">
                <a:xfrm>
                  <a:off x="935" y="1161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4 w 4"/>
                    <a:gd name="T3" fmla="*/ 1 h 1"/>
                    <a:gd name="T4" fmla="*/ 0 w 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8" name="Line 114"/>
                <p:cNvSpPr>
                  <a:spLocks noChangeShapeType="1"/>
                </p:cNvSpPr>
                <p:nvPr/>
              </p:nvSpPr>
              <p:spPr bwMode="auto">
                <a:xfrm>
                  <a:off x="935" y="1161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99" name="Freeform 115"/>
                <p:cNvSpPr>
                  <a:spLocks/>
                </p:cNvSpPr>
                <p:nvPr/>
              </p:nvSpPr>
              <p:spPr bwMode="auto">
                <a:xfrm>
                  <a:off x="933" y="1158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1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0" name="Freeform 116"/>
                <p:cNvSpPr>
                  <a:spLocks/>
                </p:cNvSpPr>
                <p:nvPr/>
              </p:nvSpPr>
              <p:spPr bwMode="auto">
                <a:xfrm>
                  <a:off x="928" y="116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1" name="Line 117"/>
                <p:cNvSpPr>
                  <a:spLocks noChangeShapeType="1"/>
                </p:cNvSpPr>
                <p:nvPr/>
              </p:nvSpPr>
              <p:spPr bwMode="auto">
                <a:xfrm>
                  <a:off x="928" y="1166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2" name="Freeform 118"/>
                <p:cNvSpPr>
                  <a:spLocks/>
                </p:cNvSpPr>
                <p:nvPr/>
              </p:nvSpPr>
              <p:spPr bwMode="auto">
                <a:xfrm>
                  <a:off x="924" y="1163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6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3" name="Line 119"/>
                <p:cNvSpPr>
                  <a:spLocks noChangeShapeType="1"/>
                </p:cNvSpPr>
                <p:nvPr/>
              </p:nvSpPr>
              <p:spPr bwMode="auto">
                <a:xfrm>
                  <a:off x="920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4" name="Line 120"/>
                <p:cNvSpPr>
                  <a:spLocks noChangeShapeType="1"/>
                </p:cNvSpPr>
                <p:nvPr/>
              </p:nvSpPr>
              <p:spPr bwMode="auto">
                <a:xfrm>
                  <a:off x="920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5" name="Freeform 121"/>
                <p:cNvSpPr>
                  <a:spLocks/>
                </p:cNvSpPr>
                <p:nvPr/>
              </p:nvSpPr>
              <p:spPr bwMode="auto">
                <a:xfrm>
                  <a:off x="915" y="1169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6" name="Freeform 122"/>
                <p:cNvSpPr>
                  <a:spLocks/>
                </p:cNvSpPr>
                <p:nvPr/>
              </p:nvSpPr>
              <p:spPr bwMode="auto">
                <a:xfrm>
                  <a:off x="909" y="1176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7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909" y="1176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8" name="Freeform 124"/>
                <p:cNvSpPr>
                  <a:spLocks/>
                </p:cNvSpPr>
                <p:nvPr/>
              </p:nvSpPr>
              <p:spPr bwMode="auto">
                <a:xfrm>
                  <a:off x="906" y="1174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09" name="Freeform 125"/>
                <p:cNvSpPr>
                  <a:spLocks/>
                </p:cNvSpPr>
                <p:nvPr/>
              </p:nvSpPr>
              <p:spPr bwMode="auto">
                <a:xfrm>
                  <a:off x="900" y="1182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3" y="1"/>
                      </a:moveTo>
                      <a:lnTo>
                        <a:pt x="0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0" name="Line 126"/>
                <p:cNvSpPr>
                  <a:spLocks noChangeShapeType="1"/>
                </p:cNvSpPr>
                <p:nvPr/>
              </p:nvSpPr>
              <p:spPr bwMode="auto">
                <a:xfrm flipH="1" flipV="1">
                  <a:off x="900" y="1182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1" name="Freeform 127"/>
                <p:cNvSpPr>
                  <a:spLocks/>
                </p:cNvSpPr>
                <p:nvPr/>
              </p:nvSpPr>
              <p:spPr bwMode="auto">
                <a:xfrm>
                  <a:off x="896" y="1179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2" name="Freeform 128"/>
                <p:cNvSpPr>
                  <a:spLocks/>
                </p:cNvSpPr>
                <p:nvPr/>
              </p:nvSpPr>
              <p:spPr bwMode="auto">
                <a:xfrm>
                  <a:off x="890" y="1185"/>
                  <a:ext cx="5" cy="3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0 h 3"/>
                    <a:gd name="T4" fmla="*/ 5 w 5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5" y="3"/>
                      </a:moveTo>
                      <a:lnTo>
                        <a:pt x="0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3" name="Line 129"/>
                <p:cNvSpPr>
                  <a:spLocks noChangeShapeType="1"/>
                </p:cNvSpPr>
                <p:nvPr/>
              </p:nvSpPr>
              <p:spPr bwMode="auto">
                <a:xfrm flipH="1" flipV="1">
                  <a:off x="890" y="1185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4" name="Freeform 130"/>
                <p:cNvSpPr>
                  <a:spLocks/>
                </p:cNvSpPr>
                <p:nvPr/>
              </p:nvSpPr>
              <p:spPr bwMode="auto">
                <a:xfrm>
                  <a:off x="887" y="1184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2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5" name="Freeform 131"/>
                <p:cNvSpPr>
                  <a:spLocks/>
                </p:cNvSpPr>
                <p:nvPr/>
              </p:nvSpPr>
              <p:spPr bwMode="auto">
                <a:xfrm>
                  <a:off x="881" y="1191"/>
                  <a:ext cx="5" cy="3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0 h 3"/>
                    <a:gd name="T4" fmla="*/ 5 w 5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5" y="3"/>
                      </a:moveTo>
                      <a:lnTo>
                        <a:pt x="0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6" name="Line 132"/>
                <p:cNvSpPr>
                  <a:spLocks noChangeShapeType="1"/>
                </p:cNvSpPr>
                <p:nvPr/>
              </p:nvSpPr>
              <p:spPr bwMode="auto">
                <a:xfrm flipH="1" flipV="1">
                  <a:off x="881" y="1191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7" name="Freeform 133"/>
                <p:cNvSpPr>
                  <a:spLocks/>
                </p:cNvSpPr>
                <p:nvPr/>
              </p:nvSpPr>
              <p:spPr bwMode="auto">
                <a:xfrm>
                  <a:off x="880" y="1189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5 h 7"/>
                    <a:gd name="T6" fmla="*/ 7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8" name="Freeform 134"/>
                <p:cNvSpPr>
                  <a:spLocks/>
                </p:cNvSpPr>
                <p:nvPr/>
              </p:nvSpPr>
              <p:spPr bwMode="auto">
                <a:xfrm>
                  <a:off x="872" y="1196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19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1196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0" name="Freeform 136"/>
                <p:cNvSpPr>
                  <a:spLocks/>
                </p:cNvSpPr>
                <p:nvPr/>
              </p:nvSpPr>
              <p:spPr bwMode="auto">
                <a:xfrm>
                  <a:off x="870" y="1194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0 w 10"/>
                    <a:gd name="T3" fmla="*/ 0 h 7"/>
                    <a:gd name="T4" fmla="*/ 10 w 10"/>
                    <a:gd name="T5" fmla="*/ 6 h 7"/>
                    <a:gd name="T6" fmla="*/ 8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1" name="Freeform 137"/>
                <p:cNvSpPr>
                  <a:spLocks/>
                </p:cNvSpPr>
                <p:nvPr/>
              </p:nvSpPr>
              <p:spPr bwMode="auto">
                <a:xfrm>
                  <a:off x="861" y="1200"/>
                  <a:ext cx="9" cy="5"/>
                </a:xfrm>
                <a:custGeom>
                  <a:avLst/>
                  <a:gdLst>
                    <a:gd name="T0" fmla="*/ 9 w 9"/>
                    <a:gd name="T1" fmla="*/ 5 h 5"/>
                    <a:gd name="T2" fmla="*/ 0 w 9"/>
                    <a:gd name="T3" fmla="*/ 0 h 5"/>
                    <a:gd name="T4" fmla="*/ 9 w 9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9" y="5"/>
                      </a:move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2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61" y="1200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3" name="Freeform 139"/>
                <p:cNvSpPr>
                  <a:spLocks/>
                </p:cNvSpPr>
                <p:nvPr/>
              </p:nvSpPr>
              <p:spPr bwMode="auto">
                <a:xfrm>
                  <a:off x="861" y="120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2 w 9"/>
                    <a:gd name="T3" fmla="*/ 0 h 6"/>
                    <a:gd name="T4" fmla="*/ 9 w 9"/>
                    <a:gd name="T5" fmla="*/ 4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9" y="4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4" name="Freeform 140"/>
                <p:cNvSpPr>
                  <a:spLocks/>
                </p:cNvSpPr>
                <p:nvPr/>
              </p:nvSpPr>
              <p:spPr bwMode="auto">
                <a:xfrm>
                  <a:off x="968" y="1124"/>
                  <a:ext cx="9" cy="6"/>
                </a:xfrm>
                <a:custGeom>
                  <a:avLst/>
                  <a:gdLst>
                    <a:gd name="T0" fmla="*/ 0 w 9"/>
                    <a:gd name="T1" fmla="*/ 0 h 6"/>
                    <a:gd name="T2" fmla="*/ 9 w 9"/>
                    <a:gd name="T3" fmla="*/ 6 h 6"/>
                    <a:gd name="T4" fmla="*/ 0 w 9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0" y="0"/>
                      </a:moveTo>
                      <a:lnTo>
                        <a:pt x="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5" name="Line 141"/>
                <p:cNvSpPr>
                  <a:spLocks noChangeShapeType="1"/>
                </p:cNvSpPr>
                <p:nvPr/>
              </p:nvSpPr>
              <p:spPr bwMode="auto">
                <a:xfrm>
                  <a:off x="968" y="112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6" name="Freeform 142"/>
                <p:cNvSpPr>
                  <a:spLocks/>
                </p:cNvSpPr>
                <p:nvPr/>
              </p:nvSpPr>
              <p:spPr bwMode="auto">
                <a:xfrm>
                  <a:off x="968" y="1123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1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7" name="Freeform 143"/>
                <p:cNvSpPr>
                  <a:spLocks/>
                </p:cNvSpPr>
                <p:nvPr/>
              </p:nvSpPr>
              <p:spPr bwMode="auto">
                <a:xfrm>
                  <a:off x="959" y="1131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8" name="Line 144"/>
                <p:cNvSpPr>
                  <a:spLocks noChangeShapeType="1"/>
                </p:cNvSpPr>
                <p:nvPr/>
              </p:nvSpPr>
              <p:spPr bwMode="auto">
                <a:xfrm>
                  <a:off x="959" y="1131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29" name="Freeform 145"/>
                <p:cNvSpPr>
                  <a:spLocks/>
                </p:cNvSpPr>
                <p:nvPr/>
              </p:nvSpPr>
              <p:spPr bwMode="auto">
                <a:xfrm>
                  <a:off x="957" y="113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0" name="Freeform 146"/>
                <p:cNvSpPr>
                  <a:spLocks/>
                </p:cNvSpPr>
                <p:nvPr/>
              </p:nvSpPr>
              <p:spPr bwMode="auto">
                <a:xfrm>
                  <a:off x="950" y="1137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1" name="Line 147"/>
                <p:cNvSpPr>
                  <a:spLocks noChangeShapeType="1"/>
                </p:cNvSpPr>
                <p:nvPr/>
              </p:nvSpPr>
              <p:spPr bwMode="auto">
                <a:xfrm>
                  <a:off x="950" y="1137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2" name="Freeform 148"/>
                <p:cNvSpPr>
                  <a:spLocks/>
                </p:cNvSpPr>
                <p:nvPr/>
              </p:nvSpPr>
              <p:spPr bwMode="auto">
                <a:xfrm>
                  <a:off x="947" y="1135"/>
                  <a:ext cx="10" cy="6"/>
                </a:xfrm>
                <a:custGeom>
                  <a:avLst/>
                  <a:gdLst>
                    <a:gd name="T0" fmla="*/ 0 w 10"/>
                    <a:gd name="T1" fmla="*/ 2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2 h 6"/>
                    <a:gd name="T10" fmla="*/ 0 w 10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3" name="Freeform 149"/>
                <p:cNvSpPr>
                  <a:spLocks/>
                </p:cNvSpPr>
                <p:nvPr/>
              </p:nvSpPr>
              <p:spPr bwMode="auto">
                <a:xfrm>
                  <a:off x="941" y="1143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0 w 3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4" name="Line 150"/>
                <p:cNvSpPr>
                  <a:spLocks noChangeShapeType="1"/>
                </p:cNvSpPr>
                <p:nvPr/>
              </p:nvSpPr>
              <p:spPr bwMode="auto">
                <a:xfrm>
                  <a:off x="941" y="1143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5" name="Freeform 151"/>
                <p:cNvSpPr>
                  <a:spLocks/>
                </p:cNvSpPr>
                <p:nvPr/>
              </p:nvSpPr>
              <p:spPr bwMode="auto">
                <a:xfrm>
                  <a:off x="938" y="1141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6" name="Freeform 152"/>
                <p:cNvSpPr>
                  <a:spLocks/>
                </p:cNvSpPr>
                <p:nvPr/>
              </p:nvSpPr>
              <p:spPr bwMode="auto">
                <a:xfrm>
                  <a:off x="930" y="1149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4 w 4"/>
                    <a:gd name="T3" fmla="*/ 1 h 1"/>
                    <a:gd name="T4" fmla="*/ 0 w 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7" name="Line 153"/>
                <p:cNvSpPr>
                  <a:spLocks noChangeShapeType="1"/>
                </p:cNvSpPr>
                <p:nvPr/>
              </p:nvSpPr>
              <p:spPr bwMode="auto">
                <a:xfrm>
                  <a:off x="930" y="1149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8" name="Freeform 154"/>
                <p:cNvSpPr>
                  <a:spLocks/>
                </p:cNvSpPr>
                <p:nvPr/>
              </p:nvSpPr>
              <p:spPr bwMode="auto">
                <a:xfrm>
                  <a:off x="928" y="1146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1 w 9"/>
                    <a:gd name="T3" fmla="*/ 0 h 7"/>
                    <a:gd name="T4" fmla="*/ 9 w 9"/>
                    <a:gd name="T5" fmla="*/ 6 h 7"/>
                    <a:gd name="T6" fmla="*/ 7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9" y="6"/>
                      </a:lnTo>
                      <a:lnTo>
                        <a:pt x="7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39" name="Freeform 155"/>
                <p:cNvSpPr>
                  <a:spLocks/>
                </p:cNvSpPr>
                <p:nvPr/>
              </p:nvSpPr>
              <p:spPr bwMode="auto">
                <a:xfrm>
                  <a:off x="921" y="115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0" name="Line 156"/>
                <p:cNvSpPr>
                  <a:spLocks noChangeShapeType="1"/>
                </p:cNvSpPr>
                <p:nvPr/>
              </p:nvSpPr>
              <p:spPr bwMode="auto">
                <a:xfrm>
                  <a:off x="921" y="1156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1" name="Freeform 157"/>
                <p:cNvSpPr>
                  <a:spLocks/>
                </p:cNvSpPr>
                <p:nvPr/>
              </p:nvSpPr>
              <p:spPr bwMode="auto">
                <a:xfrm>
                  <a:off x="917" y="115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2 w 9"/>
                    <a:gd name="T3" fmla="*/ 0 h 6"/>
                    <a:gd name="T4" fmla="*/ 9 w 9"/>
                    <a:gd name="T5" fmla="*/ 4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9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2" name="Line 158"/>
                <p:cNvSpPr>
                  <a:spLocks noChangeShapeType="1"/>
                </p:cNvSpPr>
                <p:nvPr/>
              </p:nvSpPr>
              <p:spPr bwMode="auto">
                <a:xfrm>
                  <a:off x="912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3" name="Line 159"/>
                <p:cNvSpPr>
                  <a:spLocks noChangeShapeType="1"/>
                </p:cNvSpPr>
                <p:nvPr/>
              </p:nvSpPr>
              <p:spPr bwMode="auto">
                <a:xfrm>
                  <a:off x="912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4" name="Freeform 160"/>
                <p:cNvSpPr>
                  <a:spLocks/>
                </p:cNvSpPr>
                <p:nvPr/>
              </p:nvSpPr>
              <p:spPr bwMode="auto">
                <a:xfrm>
                  <a:off x="907" y="1158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5" name="Freeform 161"/>
                <p:cNvSpPr>
                  <a:spLocks/>
                </p:cNvSpPr>
                <p:nvPr/>
              </p:nvSpPr>
              <p:spPr bwMode="auto">
                <a:xfrm>
                  <a:off x="902" y="1167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6" name="Line 162"/>
                <p:cNvSpPr>
                  <a:spLocks noChangeShapeType="1"/>
                </p:cNvSpPr>
                <p:nvPr/>
              </p:nvSpPr>
              <p:spPr bwMode="auto">
                <a:xfrm flipH="1" flipV="1">
                  <a:off x="902" y="1167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7" name="Freeform 163"/>
                <p:cNvSpPr>
                  <a:spLocks/>
                </p:cNvSpPr>
                <p:nvPr/>
              </p:nvSpPr>
              <p:spPr bwMode="auto">
                <a:xfrm>
                  <a:off x="896" y="1165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4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4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8" name="Freeform 164"/>
                <p:cNvSpPr>
                  <a:spLocks/>
                </p:cNvSpPr>
                <p:nvPr/>
              </p:nvSpPr>
              <p:spPr bwMode="auto">
                <a:xfrm>
                  <a:off x="890" y="1172"/>
                  <a:ext cx="4" cy="2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49" name="Line 165"/>
                <p:cNvSpPr>
                  <a:spLocks noChangeShapeType="1"/>
                </p:cNvSpPr>
                <p:nvPr/>
              </p:nvSpPr>
              <p:spPr bwMode="auto">
                <a:xfrm flipH="1" flipV="1">
                  <a:off x="890" y="1172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0" name="Freeform 166"/>
                <p:cNvSpPr>
                  <a:spLocks/>
                </p:cNvSpPr>
                <p:nvPr/>
              </p:nvSpPr>
              <p:spPr bwMode="auto">
                <a:xfrm>
                  <a:off x="887" y="117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2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1" name="Freeform 167"/>
                <p:cNvSpPr>
                  <a:spLocks/>
                </p:cNvSpPr>
                <p:nvPr/>
              </p:nvSpPr>
              <p:spPr bwMode="auto">
                <a:xfrm>
                  <a:off x="880" y="1178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2" name="Line 168"/>
                <p:cNvSpPr>
                  <a:spLocks noChangeShapeType="1"/>
                </p:cNvSpPr>
                <p:nvPr/>
              </p:nvSpPr>
              <p:spPr bwMode="auto">
                <a:xfrm flipH="1" flipV="1">
                  <a:off x="880" y="1178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3" name="Freeform 169"/>
                <p:cNvSpPr>
                  <a:spLocks/>
                </p:cNvSpPr>
                <p:nvPr/>
              </p:nvSpPr>
              <p:spPr bwMode="auto">
                <a:xfrm>
                  <a:off x="877" y="1176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4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4" name="Freeform 170"/>
                <p:cNvSpPr>
                  <a:spLocks/>
                </p:cNvSpPr>
                <p:nvPr/>
              </p:nvSpPr>
              <p:spPr bwMode="auto">
                <a:xfrm>
                  <a:off x="869" y="1183"/>
                  <a:ext cx="5" cy="4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5" y="4"/>
                      </a:moveTo>
                      <a:lnTo>
                        <a:pt x="0" y="0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5" name="Line 171"/>
                <p:cNvSpPr>
                  <a:spLocks noChangeShapeType="1"/>
                </p:cNvSpPr>
                <p:nvPr/>
              </p:nvSpPr>
              <p:spPr bwMode="auto">
                <a:xfrm flipH="1" flipV="1">
                  <a:off x="869" y="1183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6" name="Freeform 172"/>
                <p:cNvSpPr>
                  <a:spLocks/>
                </p:cNvSpPr>
                <p:nvPr/>
              </p:nvSpPr>
              <p:spPr bwMode="auto">
                <a:xfrm>
                  <a:off x="867" y="1182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7" name="Freeform 173"/>
                <p:cNvSpPr>
                  <a:spLocks/>
                </p:cNvSpPr>
                <p:nvPr/>
              </p:nvSpPr>
              <p:spPr bwMode="auto">
                <a:xfrm>
                  <a:off x="857" y="1189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8" name="Line 174"/>
                <p:cNvSpPr>
                  <a:spLocks noChangeShapeType="1"/>
                </p:cNvSpPr>
                <p:nvPr/>
              </p:nvSpPr>
              <p:spPr bwMode="auto">
                <a:xfrm flipH="1" flipV="1">
                  <a:off x="857" y="1189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59" name="Freeform 175"/>
                <p:cNvSpPr>
                  <a:spLocks/>
                </p:cNvSpPr>
                <p:nvPr/>
              </p:nvSpPr>
              <p:spPr bwMode="auto">
                <a:xfrm>
                  <a:off x="856" y="1188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1 w 11"/>
                    <a:gd name="T3" fmla="*/ 0 h 6"/>
                    <a:gd name="T4" fmla="*/ 11 w 11"/>
                    <a:gd name="T5" fmla="*/ 4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0" name="Freeform 176"/>
                <p:cNvSpPr>
                  <a:spLocks/>
                </p:cNvSpPr>
                <p:nvPr/>
              </p:nvSpPr>
              <p:spPr bwMode="auto">
                <a:xfrm>
                  <a:off x="847" y="1194"/>
                  <a:ext cx="9" cy="6"/>
                </a:xfrm>
                <a:custGeom>
                  <a:avLst/>
                  <a:gdLst>
                    <a:gd name="T0" fmla="*/ 9 w 9"/>
                    <a:gd name="T1" fmla="*/ 6 h 6"/>
                    <a:gd name="T2" fmla="*/ 0 w 9"/>
                    <a:gd name="T3" fmla="*/ 0 h 6"/>
                    <a:gd name="T4" fmla="*/ 9 w 9"/>
                    <a:gd name="T5" fmla="*/ 6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9" y="6"/>
                      </a:moveTo>
                      <a:lnTo>
                        <a:pt x="0" y="0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1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847" y="119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2" name="Freeform 178"/>
                <p:cNvSpPr>
                  <a:spLocks/>
                </p:cNvSpPr>
                <p:nvPr/>
              </p:nvSpPr>
              <p:spPr bwMode="auto">
                <a:xfrm>
                  <a:off x="847" y="1193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3" name="Freeform 179"/>
                <p:cNvSpPr>
                  <a:spLocks/>
                </p:cNvSpPr>
                <p:nvPr/>
              </p:nvSpPr>
              <p:spPr bwMode="auto">
                <a:xfrm>
                  <a:off x="886" y="1144"/>
                  <a:ext cx="108" cy="62"/>
                </a:xfrm>
                <a:custGeom>
                  <a:avLst/>
                  <a:gdLst>
                    <a:gd name="T0" fmla="*/ 0 w 83"/>
                    <a:gd name="T1" fmla="*/ 97 h 48"/>
                    <a:gd name="T2" fmla="*/ 0 w 83"/>
                    <a:gd name="T3" fmla="*/ 96 h 48"/>
                    <a:gd name="T4" fmla="*/ 167 w 83"/>
                    <a:gd name="T5" fmla="*/ 1 h 48"/>
                    <a:gd name="T6" fmla="*/ 169 w 83"/>
                    <a:gd name="T7" fmla="*/ 1 h 48"/>
                    <a:gd name="T8" fmla="*/ 181 w 83"/>
                    <a:gd name="T9" fmla="*/ 6 h 48"/>
                    <a:gd name="T10" fmla="*/ 181 w 83"/>
                    <a:gd name="T11" fmla="*/ 10 h 48"/>
                    <a:gd name="T12" fmla="*/ 17 w 83"/>
                    <a:gd name="T13" fmla="*/ 103 h 48"/>
                    <a:gd name="T14" fmla="*/ 12 w 83"/>
                    <a:gd name="T15" fmla="*/ 103 h 48"/>
                    <a:gd name="T16" fmla="*/ 0 w 83"/>
                    <a:gd name="T17" fmla="*/ 97 h 4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3"/>
                    <a:gd name="T28" fmla="*/ 0 h 48"/>
                    <a:gd name="T29" fmla="*/ 83 w 83"/>
                    <a:gd name="T30" fmla="*/ 48 h 4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3" h="48">
                      <a:moveTo>
                        <a:pt x="0" y="45"/>
                      </a:moveTo>
                      <a:cubicBezTo>
                        <a:pt x="0" y="45"/>
                        <a:pt x="0" y="44"/>
                        <a:pt x="0" y="44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6" y="0"/>
                        <a:pt x="77" y="0"/>
                        <a:pt x="77" y="1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3" y="4"/>
                        <a:pt x="83" y="4"/>
                        <a:pt x="82" y="5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7" y="48"/>
                        <a:pt x="6" y="48"/>
                        <a:pt x="5" y="48"/>
                      </a:cubicBez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4" name="Freeform 180"/>
                <p:cNvSpPr>
                  <a:spLocks/>
                </p:cNvSpPr>
                <p:nvPr/>
              </p:nvSpPr>
              <p:spPr bwMode="auto">
                <a:xfrm>
                  <a:off x="885" y="1144"/>
                  <a:ext cx="110" cy="63"/>
                </a:xfrm>
                <a:custGeom>
                  <a:avLst/>
                  <a:gdLst>
                    <a:gd name="T0" fmla="*/ 13 w 85"/>
                    <a:gd name="T1" fmla="*/ 104 h 49"/>
                    <a:gd name="T2" fmla="*/ 1 w 85"/>
                    <a:gd name="T3" fmla="*/ 98 h 49"/>
                    <a:gd name="T4" fmla="*/ 1 w 85"/>
                    <a:gd name="T5" fmla="*/ 96 h 49"/>
                    <a:gd name="T6" fmla="*/ 5 w 85"/>
                    <a:gd name="T7" fmla="*/ 94 h 49"/>
                    <a:gd name="T8" fmla="*/ 16 w 85"/>
                    <a:gd name="T9" fmla="*/ 99 h 49"/>
                    <a:gd name="T10" fmla="*/ 16 w 85"/>
                    <a:gd name="T11" fmla="*/ 99 h 49"/>
                    <a:gd name="T12" fmla="*/ 16 w 85"/>
                    <a:gd name="T13" fmla="*/ 99 h 49"/>
                    <a:gd name="T14" fmla="*/ 17 w 85"/>
                    <a:gd name="T15" fmla="*/ 99 h 49"/>
                    <a:gd name="T16" fmla="*/ 17 w 85"/>
                    <a:gd name="T17" fmla="*/ 99 h 49"/>
                    <a:gd name="T18" fmla="*/ 179 w 85"/>
                    <a:gd name="T19" fmla="*/ 8 h 49"/>
                    <a:gd name="T20" fmla="*/ 179 w 85"/>
                    <a:gd name="T21" fmla="*/ 8 h 49"/>
                    <a:gd name="T22" fmla="*/ 179 w 85"/>
                    <a:gd name="T23" fmla="*/ 8 h 49"/>
                    <a:gd name="T24" fmla="*/ 179 w 85"/>
                    <a:gd name="T25" fmla="*/ 8 h 49"/>
                    <a:gd name="T26" fmla="*/ 170 w 85"/>
                    <a:gd name="T27" fmla="*/ 1 h 49"/>
                    <a:gd name="T28" fmla="*/ 167 w 85"/>
                    <a:gd name="T29" fmla="*/ 1 h 49"/>
                    <a:gd name="T30" fmla="*/ 167 w 85"/>
                    <a:gd name="T31" fmla="*/ 1 h 49"/>
                    <a:gd name="T32" fmla="*/ 164 w 85"/>
                    <a:gd name="T33" fmla="*/ 1 h 49"/>
                    <a:gd name="T34" fmla="*/ 164 w 85"/>
                    <a:gd name="T35" fmla="*/ 1 h 49"/>
                    <a:gd name="T36" fmla="*/ 5 w 85"/>
                    <a:gd name="T37" fmla="*/ 94 h 49"/>
                    <a:gd name="T38" fmla="*/ 5 w 85"/>
                    <a:gd name="T39" fmla="*/ 94 h 49"/>
                    <a:gd name="T40" fmla="*/ 1 w 85"/>
                    <a:gd name="T41" fmla="*/ 96 h 49"/>
                    <a:gd name="T42" fmla="*/ 1 w 85"/>
                    <a:gd name="T43" fmla="*/ 98 h 49"/>
                    <a:gd name="T44" fmla="*/ 0 w 85"/>
                    <a:gd name="T45" fmla="*/ 94 h 49"/>
                    <a:gd name="T46" fmla="*/ 0 w 85"/>
                    <a:gd name="T47" fmla="*/ 94 h 49"/>
                    <a:gd name="T48" fmla="*/ 1 w 85"/>
                    <a:gd name="T49" fmla="*/ 91 h 49"/>
                    <a:gd name="T50" fmla="*/ 1 w 85"/>
                    <a:gd name="T51" fmla="*/ 91 h 49"/>
                    <a:gd name="T52" fmla="*/ 164 w 85"/>
                    <a:gd name="T53" fmla="*/ 0 h 49"/>
                    <a:gd name="T54" fmla="*/ 167 w 85"/>
                    <a:gd name="T55" fmla="*/ 0 h 49"/>
                    <a:gd name="T56" fmla="*/ 167 w 85"/>
                    <a:gd name="T57" fmla="*/ 0 h 49"/>
                    <a:gd name="T58" fmla="*/ 171 w 85"/>
                    <a:gd name="T59" fmla="*/ 0 h 49"/>
                    <a:gd name="T60" fmla="*/ 171 w 85"/>
                    <a:gd name="T61" fmla="*/ 0 h 49"/>
                    <a:gd name="T62" fmla="*/ 182 w 85"/>
                    <a:gd name="T63" fmla="*/ 6 h 49"/>
                    <a:gd name="T64" fmla="*/ 184 w 85"/>
                    <a:gd name="T65" fmla="*/ 8 h 49"/>
                    <a:gd name="T66" fmla="*/ 184 w 85"/>
                    <a:gd name="T67" fmla="*/ 8 h 49"/>
                    <a:gd name="T68" fmla="*/ 182 w 85"/>
                    <a:gd name="T69" fmla="*/ 13 h 49"/>
                    <a:gd name="T70" fmla="*/ 182 w 85"/>
                    <a:gd name="T71" fmla="*/ 13 h 49"/>
                    <a:gd name="T72" fmla="*/ 21 w 85"/>
                    <a:gd name="T73" fmla="*/ 104 h 49"/>
                    <a:gd name="T74" fmla="*/ 16 w 85"/>
                    <a:gd name="T75" fmla="*/ 104 h 49"/>
                    <a:gd name="T76" fmla="*/ 16 w 85"/>
                    <a:gd name="T77" fmla="*/ 104 h 49"/>
                    <a:gd name="T78" fmla="*/ 13 w 85"/>
                    <a:gd name="T79" fmla="*/ 104 h 4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5"/>
                    <a:gd name="T121" fmla="*/ 0 h 49"/>
                    <a:gd name="T122" fmla="*/ 85 w 85"/>
                    <a:gd name="T123" fmla="*/ 49 h 4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5" h="49">
                      <a:moveTo>
                        <a:pt x="6" y="49"/>
                      </a:move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77" y="1"/>
                        <a:pt x="77" y="1"/>
                        <a:pt x="76" y="1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6"/>
                        <a:pt x="0" y="45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" y="43"/>
                        <a:pt x="1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8" y="0"/>
                        <a:pt x="78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4" y="3"/>
                        <a:pt x="85" y="4"/>
                        <a:pt x="85" y="4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85" y="5"/>
                        <a:pt x="84" y="5"/>
                        <a:pt x="84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9" y="49"/>
                        <a:pt x="8" y="49"/>
                        <a:pt x="7" y="49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7" y="49"/>
                        <a:pt x="6" y="49"/>
                        <a:pt x="6" y="49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5" name="Freeform 181"/>
                <p:cNvSpPr>
                  <a:spLocks/>
                </p:cNvSpPr>
                <p:nvPr/>
              </p:nvSpPr>
              <p:spPr bwMode="auto">
                <a:xfrm>
                  <a:off x="899" y="1158"/>
                  <a:ext cx="97" cy="57"/>
                </a:xfrm>
                <a:custGeom>
                  <a:avLst/>
                  <a:gdLst>
                    <a:gd name="T0" fmla="*/ 1 w 75"/>
                    <a:gd name="T1" fmla="*/ 89 h 44"/>
                    <a:gd name="T2" fmla="*/ 1 w 75"/>
                    <a:gd name="T3" fmla="*/ 86 h 44"/>
                    <a:gd name="T4" fmla="*/ 146 w 75"/>
                    <a:gd name="T5" fmla="*/ 1 h 44"/>
                    <a:gd name="T6" fmla="*/ 153 w 75"/>
                    <a:gd name="T7" fmla="*/ 1 h 44"/>
                    <a:gd name="T8" fmla="*/ 160 w 75"/>
                    <a:gd name="T9" fmla="*/ 6 h 44"/>
                    <a:gd name="T10" fmla="*/ 160 w 75"/>
                    <a:gd name="T11" fmla="*/ 10 h 44"/>
                    <a:gd name="T12" fmla="*/ 17 w 75"/>
                    <a:gd name="T13" fmla="*/ 95 h 44"/>
                    <a:gd name="T14" fmla="*/ 10 w 75"/>
                    <a:gd name="T15" fmla="*/ 95 h 44"/>
                    <a:gd name="T16" fmla="*/ 1 w 75"/>
                    <a:gd name="T17" fmla="*/ 89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44"/>
                    <a:gd name="T29" fmla="*/ 75 w 75"/>
                    <a:gd name="T30" fmla="*/ 44 h 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44">
                      <a:moveTo>
                        <a:pt x="1" y="41"/>
                      </a:moveTo>
                      <a:cubicBezTo>
                        <a:pt x="0" y="40"/>
                        <a:pt x="0" y="40"/>
                        <a:pt x="1" y="39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8" y="0"/>
                        <a:pt x="69" y="0"/>
                        <a:pt x="70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4" y="5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7" y="44"/>
                        <a:pt x="6" y="44"/>
                        <a:pt x="5" y="43"/>
                      </a:cubicBez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6" name="Freeform 182"/>
                <p:cNvSpPr>
                  <a:spLocks noEditPoints="1"/>
                </p:cNvSpPr>
                <p:nvPr/>
              </p:nvSpPr>
              <p:spPr bwMode="auto">
                <a:xfrm>
                  <a:off x="898" y="1158"/>
                  <a:ext cx="100" cy="57"/>
                </a:xfrm>
                <a:custGeom>
                  <a:avLst/>
                  <a:gdLst>
                    <a:gd name="T0" fmla="*/ 13 w 77"/>
                    <a:gd name="T1" fmla="*/ 96 h 44"/>
                    <a:gd name="T2" fmla="*/ 1 w 77"/>
                    <a:gd name="T3" fmla="*/ 89 h 44"/>
                    <a:gd name="T4" fmla="*/ 5 w 77"/>
                    <a:gd name="T5" fmla="*/ 89 h 44"/>
                    <a:gd name="T6" fmla="*/ 1 w 77"/>
                    <a:gd name="T7" fmla="*/ 89 h 44"/>
                    <a:gd name="T8" fmla="*/ 0 w 77"/>
                    <a:gd name="T9" fmla="*/ 87 h 44"/>
                    <a:gd name="T10" fmla="*/ 0 w 77"/>
                    <a:gd name="T11" fmla="*/ 87 h 44"/>
                    <a:gd name="T12" fmla="*/ 1 w 77"/>
                    <a:gd name="T13" fmla="*/ 86 h 44"/>
                    <a:gd name="T14" fmla="*/ 1 w 77"/>
                    <a:gd name="T15" fmla="*/ 86 h 44"/>
                    <a:gd name="T16" fmla="*/ 148 w 77"/>
                    <a:gd name="T17" fmla="*/ 0 h 44"/>
                    <a:gd name="T18" fmla="*/ 153 w 77"/>
                    <a:gd name="T19" fmla="*/ 0 h 44"/>
                    <a:gd name="T20" fmla="*/ 153 w 77"/>
                    <a:gd name="T21" fmla="*/ 0 h 44"/>
                    <a:gd name="T22" fmla="*/ 155 w 77"/>
                    <a:gd name="T23" fmla="*/ 0 h 44"/>
                    <a:gd name="T24" fmla="*/ 155 w 77"/>
                    <a:gd name="T25" fmla="*/ 0 h 44"/>
                    <a:gd name="T26" fmla="*/ 168 w 77"/>
                    <a:gd name="T27" fmla="*/ 6 h 44"/>
                    <a:gd name="T28" fmla="*/ 169 w 77"/>
                    <a:gd name="T29" fmla="*/ 8 h 44"/>
                    <a:gd name="T30" fmla="*/ 169 w 77"/>
                    <a:gd name="T31" fmla="*/ 8 h 44"/>
                    <a:gd name="T32" fmla="*/ 168 w 77"/>
                    <a:gd name="T33" fmla="*/ 10 h 44"/>
                    <a:gd name="T34" fmla="*/ 168 w 77"/>
                    <a:gd name="T35" fmla="*/ 10 h 44"/>
                    <a:gd name="T36" fmla="*/ 21 w 77"/>
                    <a:gd name="T37" fmla="*/ 96 h 44"/>
                    <a:gd name="T38" fmla="*/ 16 w 77"/>
                    <a:gd name="T39" fmla="*/ 96 h 44"/>
                    <a:gd name="T40" fmla="*/ 16 w 77"/>
                    <a:gd name="T41" fmla="*/ 96 h 44"/>
                    <a:gd name="T42" fmla="*/ 13 w 77"/>
                    <a:gd name="T43" fmla="*/ 96 h 44"/>
                    <a:gd name="T44" fmla="*/ 13 w 77"/>
                    <a:gd name="T45" fmla="*/ 95 h 44"/>
                    <a:gd name="T46" fmla="*/ 16 w 77"/>
                    <a:gd name="T47" fmla="*/ 95 h 44"/>
                    <a:gd name="T48" fmla="*/ 16 w 77"/>
                    <a:gd name="T49" fmla="*/ 95 h 44"/>
                    <a:gd name="T50" fmla="*/ 17 w 77"/>
                    <a:gd name="T51" fmla="*/ 95 h 44"/>
                    <a:gd name="T52" fmla="*/ 17 w 77"/>
                    <a:gd name="T53" fmla="*/ 95 h 44"/>
                    <a:gd name="T54" fmla="*/ 164 w 77"/>
                    <a:gd name="T55" fmla="*/ 8 h 44"/>
                    <a:gd name="T56" fmla="*/ 164 w 77"/>
                    <a:gd name="T57" fmla="*/ 8 h 44"/>
                    <a:gd name="T58" fmla="*/ 164 w 77"/>
                    <a:gd name="T59" fmla="*/ 8 h 44"/>
                    <a:gd name="T60" fmla="*/ 164 w 77"/>
                    <a:gd name="T61" fmla="*/ 8 h 44"/>
                    <a:gd name="T62" fmla="*/ 153 w 77"/>
                    <a:gd name="T63" fmla="*/ 1 h 44"/>
                    <a:gd name="T64" fmla="*/ 153 w 77"/>
                    <a:gd name="T65" fmla="*/ 1 h 44"/>
                    <a:gd name="T66" fmla="*/ 153 w 77"/>
                    <a:gd name="T67" fmla="*/ 1 h 44"/>
                    <a:gd name="T68" fmla="*/ 152 w 77"/>
                    <a:gd name="T69" fmla="*/ 1 h 44"/>
                    <a:gd name="T70" fmla="*/ 152 w 77"/>
                    <a:gd name="T71" fmla="*/ 1 h 44"/>
                    <a:gd name="T72" fmla="*/ 5 w 77"/>
                    <a:gd name="T73" fmla="*/ 87 h 44"/>
                    <a:gd name="T74" fmla="*/ 5 w 77"/>
                    <a:gd name="T75" fmla="*/ 87 h 44"/>
                    <a:gd name="T76" fmla="*/ 5 w 77"/>
                    <a:gd name="T77" fmla="*/ 87 h 44"/>
                    <a:gd name="T78" fmla="*/ 13 w 77"/>
                    <a:gd name="T79" fmla="*/ 95 h 4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77"/>
                    <a:gd name="T121" fmla="*/ 0 h 44"/>
                    <a:gd name="T122" fmla="*/ 77 w 77"/>
                    <a:gd name="T123" fmla="*/ 44 h 4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77" h="44">
                      <a:moveTo>
                        <a:pt x="6" y="44"/>
                      </a:move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" y="41"/>
                        <a:pt x="0" y="41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9" y="0"/>
                        <a:pt x="69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1" y="0"/>
                        <a:pt x="71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6" y="3"/>
                        <a:pt x="77" y="3"/>
                        <a:pt x="77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5"/>
                        <a:pt x="76" y="5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8" y="44"/>
                        <a:pt x="8" y="44"/>
                        <a:pt x="7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7" y="44"/>
                        <a:pt x="6" y="44"/>
                        <a:pt x="6" y="44"/>
                      </a:cubicBezTo>
                      <a:close/>
                      <a:moveTo>
                        <a:pt x="6" y="43"/>
                      </a:move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6" y="43"/>
                        <a:pt x="6" y="43"/>
                        <a:pt x="6" y="4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7" name="Freeform 183"/>
                <p:cNvSpPr>
                  <a:spLocks/>
                </p:cNvSpPr>
                <p:nvPr/>
              </p:nvSpPr>
              <p:spPr bwMode="auto">
                <a:xfrm>
                  <a:off x="986" y="1144"/>
                  <a:ext cx="8" cy="5"/>
                </a:xfrm>
                <a:custGeom>
                  <a:avLst/>
                  <a:gdLst>
                    <a:gd name="T0" fmla="*/ 0 w 8"/>
                    <a:gd name="T1" fmla="*/ 0 h 5"/>
                    <a:gd name="T2" fmla="*/ 8 w 8"/>
                    <a:gd name="T3" fmla="*/ 5 h 5"/>
                    <a:gd name="T4" fmla="*/ 0 w 8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0" y="0"/>
                      </a:moveTo>
                      <a:lnTo>
                        <a:pt x="8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8" name="Line 184"/>
                <p:cNvSpPr>
                  <a:spLocks noChangeShapeType="1"/>
                </p:cNvSpPr>
                <p:nvPr/>
              </p:nvSpPr>
              <p:spPr bwMode="auto">
                <a:xfrm>
                  <a:off x="986" y="1144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69" name="Freeform 185"/>
                <p:cNvSpPr>
                  <a:spLocks/>
                </p:cNvSpPr>
                <p:nvPr/>
              </p:nvSpPr>
              <p:spPr bwMode="auto">
                <a:xfrm>
                  <a:off x="985" y="1144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4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0" name="Freeform 186"/>
                <p:cNvSpPr>
                  <a:spLocks/>
                </p:cNvSpPr>
                <p:nvPr/>
              </p:nvSpPr>
              <p:spPr bwMode="auto">
                <a:xfrm>
                  <a:off x="977" y="1150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1" name="Line 187"/>
                <p:cNvSpPr>
                  <a:spLocks noChangeShapeType="1"/>
                </p:cNvSpPr>
                <p:nvPr/>
              </p:nvSpPr>
              <p:spPr bwMode="auto">
                <a:xfrm>
                  <a:off x="977" y="1150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2" name="Freeform 188"/>
                <p:cNvSpPr>
                  <a:spLocks/>
                </p:cNvSpPr>
                <p:nvPr/>
              </p:nvSpPr>
              <p:spPr bwMode="auto">
                <a:xfrm>
                  <a:off x="976" y="1149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4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3" name="Freeform 189"/>
                <p:cNvSpPr>
                  <a:spLocks/>
                </p:cNvSpPr>
                <p:nvPr/>
              </p:nvSpPr>
              <p:spPr bwMode="auto">
                <a:xfrm>
                  <a:off x="969" y="1156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4" name="Line 190"/>
                <p:cNvSpPr>
                  <a:spLocks noChangeShapeType="1"/>
                </p:cNvSpPr>
                <p:nvPr/>
              </p:nvSpPr>
              <p:spPr bwMode="auto">
                <a:xfrm>
                  <a:off x="969" y="1156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5" name="Freeform 191"/>
                <p:cNvSpPr>
                  <a:spLocks/>
                </p:cNvSpPr>
                <p:nvPr/>
              </p:nvSpPr>
              <p:spPr bwMode="auto">
                <a:xfrm>
                  <a:off x="967" y="1154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6" name="Freeform 192"/>
                <p:cNvSpPr>
                  <a:spLocks/>
                </p:cNvSpPr>
                <p:nvPr/>
              </p:nvSpPr>
              <p:spPr bwMode="auto">
                <a:xfrm>
                  <a:off x="961" y="1161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7" name="Line 193"/>
                <p:cNvSpPr>
                  <a:spLocks noChangeShapeType="1"/>
                </p:cNvSpPr>
                <p:nvPr/>
              </p:nvSpPr>
              <p:spPr bwMode="auto">
                <a:xfrm>
                  <a:off x="961" y="1161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8" name="Freeform 194"/>
                <p:cNvSpPr>
                  <a:spLocks/>
                </p:cNvSpPr>
                <p:nvPr/>
              </p:nvSpPr>
              <p:spPr bwMode="auto">
                <a:xfrm>
                  <a:off x="957" y="1159"/>
                  <a:ext cx="11" cy="7"/>
                </a:xfrm>
                <a:custGeom>
                  <a:avLst/>
                  <a:gdLst>
                    <a:gd name="T0" fmla="*/ 0 w 11"/>
                    <a:gd name="T1" fmla="*/ 2 h 7"/>
                    <a:gd name="T2" fmla="*/ 2 w 11"/>
                    <a:gd name="T3" fmla="*/ 0 h 7"/>
                    <a:gd name="T4" fmla="*/ 11 w 11"/>
                    <a:gd name="T5" fmla="*/ 6 h 7"/>
                    <a:gd name="T6" fmla="*/ 10 w 11"/>
                    <a:gd name="T7" fmla="*/ 7 h 7"/>
                    <a:gd name="T8" fmla="*/ 0 w 11"/>
                    <a:gd name="T9" fmla="*/ 2 h 7"/>
                    <a:gd name="T10" fmla="*/ 0 w 11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1" y="6"/>
                      </a:lnTo>
                      <a:lnTo>
                        <a:pt x="10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79" name="Freeform 195"/>
                <p:cNvSpPr>
                  <a:spLocks/>
                </p:cNvSpPr>
                <p:nvPr/>
              </p:nvSpPr>
              <p:spPr bwMode="auto">
                <a:xfrm>
                  <a:off x="952" y="1167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0 w 3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0" name="Line 196"/>
                <p:cNvSpPr>
                  <a:spLocks noChangeShapeType="1"/>
                </p:cNvSpPr>
                <p:nvPr/>
              </p:nvSpPr>
              <p:spPr bwMode="auto">
                <a:xfrm>
                  <a:off x="952" y="1167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1" name="Freeform 197"/>
                <p:cNvSpPr>
                  <a:spLocks/>
                </p:cNvSpPr>
                <p:nvPr/>
              </p:nvSpPr>
              <p:spPr bwMode="auto">
                <a:xfrm>
                  <a:off x="948" y="1165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2" name="Freeform 198"/>
                <p:cNvSpPr>
                  <a:spLocks/>
                </p:cNvSpPr>
                <p:nvPr/>
              </p:nvSpPr>
              <p:spPr bwMode="auto">
                <a:xfrm>
                  <a:off x="944" y="1172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3" name="Line 199"/>
                <p:cNvSpPr>
                  <a:spLocks noChangeShapeType="1"/>
                </p:cNvSpPr>
                <p:nvPr/>
              </p:nvSpPr>
              <p:spPr bwMode="auto">
                <a:xfrm>
                  <a:off x="944" y="1172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4" name="Freeform 200"/>
                <p:cNvSpPr>
                  <a:spLocks/>
                </p:cNvSpPr>
                <p:nvPr/>
              </p:nvSpPr>
              <p:spPr bwMode="auto">
                <a:xfrm>
                  <a:off x="939" y="117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5" name="Freeform 201"/>
                <p:cNvSpPr>
                  <a:spLocks/>
                </p:cNvSpPr>
                <p:nvPr/>
              </p:nvSpPr>
              <p:spPr bwMode="auto">
                <a:xfrm>
                  <a:off x="935" y="117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6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935" y="1178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7" name="Freeform 203"/>
                <p:cNvSpPr>
                  <a:spLocks/>
                </p:cNvSpPr>
                <p:nvPr/>
              </p:nvSpPr>
              <p:spPr bwMode="auto">
                <a:xfrm>
                  <a:off x="930" y="1175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2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8" name="Freeform 204"/>
                <p:cNvSpPr>
                  <a:spLocks/>
                </p:cNvSpPr>
                <p:nvPr/>
              </p:nvSpPr>
              <p:spPr bwMode="auto">
                <a:xfrm>
                  <a:off x="925" y="1183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3" y="1"/>
                      </a:moveTo>
                      <a:lnTo>
                        <a:pt x="0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89" name="Line 205"/>
                <p:cNvSpPr>
                  <a:spLocks noChangeShapeType="1"/>
                </p:cNvSpPr>
                <p:nvPr/>
              </p:nvSpPr>
              <p:spPr bwMode="auto">
                <a:xfrm flipH="1" flipV="1">
                  <a:off x="925" y="1183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0" name="Freeform 206"/>
                <p:cNvSpPr>
                  <a:spLocks/>
                </p:cNvSpPr>
                <p:nvPr/>
              </p:nvSpPr>
              <p:spPr bwMode="auto">
                <a:xfrm>
                  <a:off x="921" y="1180"/>
                  <a:ext cx="11" cy="7"/>
                </a:xfrm>
                <a:custGeom>
                  <a:avLst/>
                  <a:gdLst>
                    <a:gd name="T0" fmla="*/ 0 w 11"/>
                    <a:gd name="T1" fmla="*/ 2 h 7"/>
                    <a:gd name="T2" fmla="*/ 1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2 h 7"/>
                    <a:gd name="T10" fmla="*/ 0 w 11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1" name="Freeform 207"/>
                <p:cNvSpPr>
                  <a:spLocks/>
                </p:cNvSpPr>
                <p:nvPr/>
              </p:nvSpPr>
              <p:spPr bwMode="auto">
                <a:xfrm>
                  <a:off x="916" y="1188"/>
                  <a:ext cx="4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4" y="1"/>
                      </a:moveTo>
                      <a:lnTo>
                        <a:pt x="0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2" name="Line 208"/>
                <p:cNvSpPr>
                  <a:spLocks noChangeShapeType="1"/>
                </p:cNvSpPr>
                <p:nvPr/>
              </p:nvSpPr>
              <p:spPr bwMode="auto">
                <a:xfrm flipH="1" flipV="1">
                  <a:off x="916" y="1188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3" name="Freeform 209"/>
                <p:cNvSpPr>
                  <a:spLocks/>
                </p:cNvSpPr>
                <p:nvPr/>
              </p:nvSpPr>
              <p:spPr bwMode="auto">
                <a:xfrm>
                  <a:off x="912" y="1185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4" name="Freeform 210"/>
                <p:cNvSpPr>
                  <a:spLocks/>
                </p:cNvSpPr>
                <p:nvPr/>
              </p:nvSpPr>
              <p:spPr bwMode="auto">
                <a:xfrm>
                  <a:off x="906" y="1192"/>
                  <a:ext cx="5" cy="4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5" y="4"/>
                      </a:moveTo>
                      <a:lnTo>
                        <a:pt x="0" y="0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5" name="Line 211"/>
                <p:cNvSpPr>
                  <a:spLocks noChangeShapeType="1"/>
                </p:cNvSpPr>
                <p:nvPr/>
              </p:nvSpPr>
              <p:spPr bwMode="auto">
                <a:xfrm flipH="1" flipV="1">
                  <a:off x="906" y="1192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6" name="Freeform 212"/>
                <p:cNvSpPr>
                  <a:spLocks/>
                </p:cNvSpPr>
                <p:nvPr/>
              </p:nvSpPr>
              <p:spPr bwMode="auto">
                <a:xfrm>
                  <a:off x="903" y="1191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7" name="Freeform 213"/>
                <p:cNvSpPr>
                  <a:spLocks/>
                </p:cNvSpPr>
                <p:nvPr/>
              </p:nvSpPr>
              <p:spPr bwMode="auto">
                <a:xfrm>
                  <a:off x="895" y="1197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8" name="Line 214"/>
                <p:cNvSpPr>
                  <a:spLocks noChangeShapeType="1"/>
                </p:cNvSpPr>
                <p:nvPr/>
              </p:nvSpPr>
              <p:spPr bwMode="auto">
                <a:xfrm flipH="1" flipV="1">
                  <a:off x="895" y="1197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099" name="Freeform 215"/>
                <p:cNvSpPr>
                  <a:spLocks/>
                </p:cNvSpPr>
                <p:nvPr/>
              </p:nvSpPr>
              <p:spPr bwMode="auto">
                <a:xfrm>
                  <a:off x="894" y="1196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0" name="Freeform 216"/>
                <p:cNvSpPr>
                  <a:spLocks/>
                </p:cNvSpPr>
                <p:nvPr/>
              </p:nvSpPr>
              <p:spPr bwMode="auto">
                <a:xfrm>
                  <a:off x="886" y="1202"/>
                  <a:ext cx="8" cy="5"/>
                </a:xfrm>
                <a:custGeom>
                  <a:avLst/>
                  <a:gdLst>
                    <a:gd name="T0" fmla="*/ 8 w 8"/>
                    <a:gd name="T1" fmla="*/ 5 h 5"/>
                    <a:gd name="T2" fmla="*/ 0 w 8"/>
                    <a:gd name="T3" fmla="*/ 0 h 5"/>
                    <a:gd name="T4" fmla="*/ 8 w 8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8" y="5"/>
                      </a:move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1" name="Line 217"/>
                <p:cNvSpPr>
                  <a:spLocks noChangeShapeType="1"/>
                </p:cNvSpPr>
                <p:nvPr/>
              </p:nvSpPr>
              <p:spPr bwMode="auto">
                <a:xfrm flipH="1" flipV="1">
                  <a:off x="886" y="1202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2" name="Freeform 218"/>
                <p:cNvSpPr>
                  <a:spLocks/>
                </p:cNvSpPr>
                <p:nvPr/>
              </p:nvSpPr>
              <p:spPr bwMode="auto">
                <a:xfrm>
                  <a:off x="885" y="1201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3" name="Freeform 219"/>
                <p:cNvSpPr>
                  <a:spLocks/>
                </p:cNvSpPr>
                <p:nvPr/>
              </p:nvSpPr>
              <p:spPr bwMode="auto">
                <a:xfrm>
                  <a:off x="989" y="1158"/>
                  <a:ext cx="9" cy="5"/>
                </a:xfrm>
                <a:custGeom>
                  <a:avLst/>
                  <a:gdLst>
                    <a:gd name="T0" fmla="*/ 0 w 9"/>
                    <a:gd name="T1" fmla="*/ 0 h 5"/>
                    <a:gd name="T2" fmla="*/ 9 w 9"/>
                    <a:gd name="T3" fmla="*/ 5 h 5"/>
                    <a:gd name="T4" fmla="*/ 0 w 9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0" y="0"/>
                      </a:moveTo>
                      <a:lnTo>
                        <a:pt x="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4" name="Line 220"/>
                <p:cNvSpPr>
                  <a:spLocks noChangeShapeType="1"/>
                </p:cNvSpPr>
                <p:nvPr/>
              </p:nvSpPr>
              <p:spPr bwMode="auto">
                <a:xfrm>
                  <a:off x="989" y="1158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5" name="Freeform 221"/>
                <p:cNvSpPr>
                  <a:spLocks/>
                </p:cNvSpPr>
                <p:nvPr/>
              </p:nvSpPr>
              <p:spPr bwMode="auto">
                <a:xfrm>
                  <a:off x="987" y="1157"/>
                  <a:ext cx="11" cy="8"/>
                </a:xfrm>
                <a:custGeom>
                  <a:avLst/>
                  <a:gdLst>
                    <a:gd name="T0" fmla="*/ 0 w 11"/>
                    <a:gd name="T1" fmla="*/ 2 h 8"/>
                    <a:gd name="T2" fmla="*/ 2 w 11"/>
                    <a:gd name="T3" fmla="*/ 0 h 8"/>
                    <a:gd name="T4" fmla="*/ 11 w 11"/>
                    <a:gd name="T5" fmla="*/ 5 h 8"/>
                    <a:gd name="T6" fmla="*/ 9 w 11"/>
                    <a:gd name="T7" fmla="*/ 8 h 8"/>
                    <a:gd name="T8" fmla="*/ 0 w 11"/>
                    <a:gd name="T9" fmla="*/ 2 h 8"/>
                    <a:gd name="T10" fmla="*/ 0 w 11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8"/>
                    <a:gd name="T20" fmla="*/ 11 w 11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8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6" name="Freeform 222"/>
                <p:cNvSpPr>
                  <a:spLocks/>
                </p:cNvSpPr>
                <p:nvPr/>
              </p:nvSpPr>
              <p:spPr bwMode="auto">
                <a:xfrm>
                  <a:off x="980" y="1165"/>
                  <a:ext cx="6" cy="4"/>
                </a:xfrm>
                <a:custGeom>
                  <a:avLst/>
                  <a:gdLst>
                    <a:gd name="T0" fmla="*/ 0 w 6"/>
                    <a:gd name="T1" fmla="*/ 0 h 4"/>
                    <a:gd name="T2" fmla="*/ 6 w 6"/>
                    <a:gd name="T3" fmla="*/ 4 h 4"/>
                    <a:gd name="T4" fmla="*/ 0 w 6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7" name="Line 223"/>
                <p:cNvSpPr>
                  <a:spLocks noChangeShapeType="1"/>
                </p:cNvSpPr>
                <p:nvPr/>
              </p:nvSpPr>
              <p:spPr bwMode="auto">
                <a:xfrm>
                  <a:off x="980" y="1165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108" name="Freeform 224"/>
                <p:cNvSpPr>
                  <a:spLocks/>
                </p:cNvSpPr>
                <p:nvPr/>
              </p:nvSpPr>
              <p:spPr bwMode="auto">
                <a:xfrm>
                  <a:off x="978" y="1163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2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186" name="Group 225"/>
              <p:cNvGrpSpPr>
                <a:grpSpLocks/>
              </p:cNvGrpSpPr>
              <p:nvPr/>
            </p:nvGrpSpPr>
            <p:grpSpPr bwMode="auto">
              <a:xfrm>
                <a:off x="764" y="983"/>
                <a:ext cx="2045" cy="295"/>
                <a:chOff x="764" y="983"/>
                <a:chExt cx="2045" cy="295"/>
              </a:xfrm>
            </p:grpSpPr>
            <p:sp>
              <p:nvSpPr>
                <p:cNvPr id="50709" name="Freeform 226"/>
                <p:cNvSpPr>
                  <a:spLocks/>
                </p:cNvSpPr>
                <p:nvPr/>
              </p:nvSpPr>
              <p:spPr bwMode="auto">
                <a:xfrm>
                  <a:off x="970" y="1171"/>
                  <a:ext cx="6" cy="3"/>
                </a:xfrm>
                <a:custGeom>
                  <a:avLst/>
                  <a:gdLst>
                    <a:gd name="T0" fmla="*/ 0 w 6"/>
                    <a:gd name="T1" fmla="*/ 0 h 3"/>
                    <a:gd name="T2" fmla="*/ 6 w 6"/>
                    <a:gd name="T3" fmla="*/ 3 h 3"/>
                    <a:gd name="T4" fmla="*/ 0 w 6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3"/>
                    <a:gd name="T11" fmla="*/ 6 w 6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3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0" name="Line 227"/>
                <p:cNvSpPr>
                  <a:spLocks noChangeShapeType="1"/>
                </p:cNvSpPr>
                <p:nvPr/>
              </p:nvSpPr>
              <p:spPr bwMode="auto">
                <a:xfrm>
                  <a:off x="970" y="1171"/>
                  <a:ext cx="6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1" name="Freeform 228"/>
                <p:cNvSpPr>
                  <a:spLocks/>
                </p:cNvSpPr>
                <p:nvPr/>
              </p:nvSpPr>
              <p:spPr bwMode="auto">
                <a:xfrm>
                  <a:off x="968" y="1169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2" name="Freeform 229"/>
                <p:cNvSpPr>
                  <a:spLocks/>
                </p:cNvSpPr>
                <p:nvPr/>
              </p:nvSpPr>
              <p:spPr bwMode="auto">
                <a:xfrm>
                  <a:off x="961" y="1178"/>
                  <a:ext cx="3" cy="1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0 w 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3" name="Line 230"/>
                <p:cNvSpPr>
                  <a:spLocks noChangeShapeType="1"/>
                </p:cNvSpPr>
                <p:nvPr/>
              </p:nvSpPr>
              <p:spPr bwMode="auto">
                <a:xfrm>
                  <a:off x="961" y="1178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4" name="Freeform 231"/>
                <p:cNvSpPr>
                  <a:spLocks/>
                </p:cNvSpPr>
                <p:nvPr/>
              </p:nvSpPr>
              <p:spPr bwMode="auto">
                <a:xfrm>
                  <a:off x="957" y="1175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2 w 11"/>
                    <a:gd name="T3" fmla="*/ 0 h 7"/>
                    <a:gd name="T4" fmla="*/ 11 w 11"/>
                    <a:gd name="T5" fmla="*/ 5 h 7"/>
                    <a:gd name="T6" fmla="*/ 10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5" name="Freeform 232"/>
                <p:cNvSpPr>
                  <a:spLocks/>
                </p:cNvSpPr>
                <p:nvPr/>
              </p:nvSpPr>
              <p:spPr bwMode="auto">
                <a:xfrm>
                  <a:off x="952" y="1184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6" name="Line 233"/>
                <p:cNvSpPr>
                  <a:spLocks noChangeShapeType="1"/>
                </p:cNvSpPr>
                <p:nvPr/>
              </p:nvSpPr>
              <p:spPr bwMode="auto">
                <a:xfrm>
                  <a:off x="952" y="1184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7" name="Freeform 234"/>
                <p:cNvSpPr>
                  <a:spLocks/>
                </p:cNvSpPr>
                <p:nvPr/>
              </p:nvSpPr>
              <p:spPr bwMode="auto">
                <a:xfrm>
                  <a:off x="948" y="1180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8" name="Freeform 235"/>
                <p:cNvSpPr>
                  <a:spLocks/>
                </p:cNvSpPr>
                <p:nvPr/>
              </p:nvSpPr>
              <p:spPr bwMode="auto">
                <a:xfrm>
                  <a:off x="942" y="1189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1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19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942" y="1189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0" name="Freeform 237"/>
                <p:cNvSpPr>
                  <a:spLocks/>
                </p:cNvSpPr>
                <p:nvPr/>
              </p:nvSpPr>
              <p:spPr bwMode="auto">
                <a:xfrm>
                  <a:off x="938" y="1187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1" name="Freeform 238"/>
                <p:cNvSpPr>
                  <a:spLocks/>
                </p:cNvSpPr>
                <p:nvPr/>
              </p:nvSpPr>
              <p:spPr bwMode="auto">
                <a:xfrm>
                  <a:off x="932" y="1194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2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932" y="1194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3" name="Freeform 240"/>
                <p:cNvSpPr>
                  <a:spLocks/>
                </p:cNvSpPr>
                <p:nvPr/>
              </p:nvSpPr>
              <p:spPr bwMode="auto">
                <a:xfrm>
                  <a:off x="928" y="1192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4" name="Freeform 241"/>
                <p:cNvSpPr>
                  <a:spLocks/>
                </p:cNvSpPr>
                <p:nvPr/>
              </p:nvSpPr>
              <p:spPr bwMode="auto">
                <a:xfrm>
                  <a:off x="920" y="1200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0 w 5"/>
                    <a:gd name="T3" fmla="*/ 0 h 2"/>
                    <a:gd name="T4" fmla="*/ 5 w 5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2"/>
                    <a:gd name="T11" fmla="*/ 5 w 5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2">
                      <a:moveTo>
                        <a:pt x="5" y="2"/>
                      </a:moveTo>
                      <a:lnTo>
                        <a:pt x="0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5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920" y="1200"/>
                  <a:ext cx="5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6" name="Freeform 243"/>
                <p:cNvSpPr>
                  <a:spLocks/>
                </p:cNvSpPr>
                <p:nvPr/>
              </p:nvSpPr>
              <p:spPr bwMode="auto">
                <a:xfrm>
                  <a:off x="919" y="1198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4 h 7"/>
                    <a:gd name="T6" fmla="*/ 7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7" name="Freeform 244"/>
                <p:cNvSpPr>
                  <a:spLocks/>
                </p:cNvSpPr>
                <p:nvPr/>
              </p:nvSpPr>
              <p:spPr bwMode="auto">
                <a:xfrm>
                  <a:off x="909" y="1205"/>
                  <a:ext cx="7" cy="4"/>
                </a:xfrm>
                <a:custGeom>
                  <a:avLst/>
                  <a:gdLst>
                    <a:gd name="T0" fmla="*/ 7 w 7"/>
                    <a:gd name="T1" fmla="*/ 4 h 4"/>
                    <a:gd name="T2" fmla="*/ 0 w 7"/>
                    <a:gd name="T3" fmla="*/ 0 h 4"/>
                    <a:gd name="T4" fmla="*/ 7 w 7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7" y="4"/>
                      </a:moveTo>
                      <a:lnTo>
                        <a:pt x="0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8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909" y="1205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29" name="Freeform 246"/>
                <p:cNvSpPr>
                  <a:spLocks/>
                </p:cNvSpPr>
                <p:nvPr/>
              </p:nvSpPr>
              <p:spPr bwMode="auto">
                <a:xfrm>
                  <a:off x="908" y="1204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0" name="Freeform 247"/>
                <p:cNvSpPr>
                  <a:spLocks/>
                </p:cNvSpPr>
                <p:nvPr/>
              </p:nvSpPr>
              <p:spPr bwMode="auto">
                <a:xfrm>
                  <a:off x="899" y="1210"/>
                  <a:ext cx="8" cy="5"/>
                </a:xfrm>
                <a:custGeom>
                  <a:avLst/>
                  <a:gdLst>
                    <a:gd name="T0" fmla="*/ 8 w 8"/>
                    <a:gd name="T1" fmla="*/ 5 h 5"/>
                    <a:gd name="T2" fmla="*/ 0 w 8"/>
                    <a:gd name="T3" fmla="*/ 0 h 5"/>
                    <a:gd name="T4" fmla="*/ 8 w 8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8" y="5"/>
                      </a:move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1" name="Line 248"/>
                <p:cNvSpPr>
                  <a:spLocks noChangeShapeType="1"/>
                </p:cNvSpPr>
                <p:nvPr/>
              </p:nvSpPr>
              <p:spPr bwMode="auto">
                <a:xfrm flipH="1" flipV="1">
                  <a:off x="899" y="1210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2" name="Freeform 249"/>
                <p:cNvSpPr>
                  <a:spLocks/>
                </p:cNvSpPr>
                <p:nvPr/>
              </p:nvSpPr>
              <p:spPr bwMode="auto">
                <a:xfrm>
                  <a:off x="898" y="1209"/>
                  <a:ext cx="10" cy="8"/>
                </a:xfrm>
                <a:custGeom>
                  <a:avLst/>
                  <a:gdLst>
                    <a:gd name="T0" fmla="*/ 0 w 10"/>
                    <a:gd name="T1" fmla="*/ 2 h 8"/>
                    <a:gd name="T2" fmla="*/ 1 w 10"/>
                    <a:gd name="T3" fmla="*/ 0 h 8"/>
                    <a:gd name="T4" fmla="*/ 10 w 10"/>
                    <a:gd name="T5" fmla="*/ 5 h 8"/>
                    <a:gd name="T6" fmla="*/ 9 w 10"/>
                    <a:gd name="T7" fmla="*/ 8 h 8"/>
                    <a:gd name="T8" fmla="*/ 0 w 10"/>
                    <a:gd name="T9" fmla="*/ 2 h 8"/>
                    <a:gd name="T10" fmla="*/ 0 w 10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8"/>
                    <a:gd name="T20" fmla="*/ 10 w 10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8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3" name="Freeform 250"/>
                <p:cNvSpPr>
                  <a:spLocks/>
                </p:cNvSpPr>
                <p:nvPr/>
              </p:nvSpPr>
              <p:spPr bwMode="auto">
                <a:xfrm>
                  <a:off x="928" y="1171"/>
                  <a:ext cx="72" cy="42"/>
                </a:xfrm>
                <a:custGeom>
                  <a:avLst/>
                  <a:gdLst>
                    <a:gd name="T0" fmla="*/ 1 w 56"/>
                    <a:gd name="T1" fmla="*/ 67 h 32"/>
                    <a:gd name="T2" fmla="*/ 1 w 56"/>
                    <a:gd name="T3" fmla="*/ 64 h 32"/>
                    <a:gd name="T4" fmla="*/ 104 w 56"/>
                    <a:gd name="T5" fmla="*/ 0 h 32"/>
                    <a:gd name="T6" fmla="*/ 109 w 56"/>
                    <a:gd name="T7" fmla="*/ 0 h 32"/>
                    <a:gd name="T8" fmla="*/ 120 w 56"/>
                    <a:gd name="T9" fmla="*/ 7 h 32"/>
                    <a:gd name="T10" fmla="*/ 120 w 56"/>
                    <a:gd name="T11" fmla="*/ 9 h 32"/>
                    <a:gd name="T12" fmla="*/ 17 w 56"/>
                    <a:gd name="T13" fmla="*/ 72 h 32"/>
                    <a:gd name="T14" fmla="*/ 10 w 56"/>
                    <a:gd name="T15" fmla="*/ 72 h 32"/>
                    <a:gd name="T16" fmla="*/ 1 w 56"/>
                    <a:gd name="T17" fmla="*/ 67 h 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32"/>
                    <a:gd name="T29" fmla="*/ 56 w 56"/>
                    <a:gd name="T30" fmla="*/ 32 h 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32">
                      <a:moveTo>
                        <a:pt x="1" y="30"/>
                      </a:moveTo>
                      <a:cubicBezTo>
                        <a:pt x="0" y="29"/>
                        <a:pt x="0" y="29"/>
                        <a:pt x="1" y="28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50" y="0"/>
                        <a:pt x="51" y="0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3"/>
                        <a:pt x="56" y="4"/>
                        <a:pt x="56" y="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7" y="32"/>
                        <a:pt x="6" y="32"/>
                        <a:pt x="5" y="32"/>
                      </a:cubicBezTo>
                      <a:lnTo>
                        <a:pt x="1" y="3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4" name="Freeform 251"/>
                <p:cNvSpPr>
                  <a:spLocks/>
                </p:cNvSpPr>
                <p:nvPr/>
              </p:nvSpPr>
              <p:spPr bwMode="auto">
                <a:xfrm>
                  <a:off x="928" y="1170"/>
                  <a:ext cx="74" cy="44"/>
                </a:xfrm>
                <a:custGeom>
                  <a:avLst/>
                  <a:gdLst>
                    <a:gd name="T0" fmla="*/ 10 w 57"/>
                    <a:gd name="T1" fmla="*/ 74 h 34"/>
                    <a:gd name="T2" fmla="*/ 0 w 57"/>
                    <a:gd name="T3" fmla="*/ 67 h 34"/>
                    <a:gd name="T4" fmla="*/ 1 w 57"/>
                    <a:gd name="T5" fmla="*/ 67 h 34"/>
                    <a:gd name="T6" fmla="*/ 1 w 57"/>
                    <a:gd name="T7" fmla="*/ 65 h 34"/>
                    <a:gd name="T8" fmla="*/ 10 w 57"/>
                    <a:gd name="T9" fmla="*/ 69 h 34"/>
                    <a:gd name="T10" fmla="*/ 13 w 57"/>
                    <a:gd name="T11" fmla="*/ 72 h 34"/>
                    <a:gd name="T12" fmla="*/ 13 w 57"/>
                    <a:gd name="T13" fmla="*/ 72 h 34"/>
                    <a:gd name="T14" fmla="*/ 16 w 57"/>
                    <a:gd name="T15" fmla="*/ 69 h 34"/>
                    <a:gd name="T16" fmla="*/ 16 w 57"/>
                    <a:gd name="T17" fmla="*/ 69 h 34"/>
                    <a:gd name="T18" fmla="*/ 119 w 57"/>
                    <a:gd name="T19" fmla="*/ 10 h 34"/>
                    <a:gd name="T20" fmla="*/ 119 w 57"/>
                    <a:gd name="T21" fmla="*/ 10 h 34"/>
                    <a:gd name="T22" fmla="*/ 119 w 57"/>
                    <a:gd name="T23" fmla="*/ 10 h 34"/>
                    <a:gd name="T24" fmla="*/ 119 w 57"/>
                    <a:gd name="T25" fmla="*/ 10 h 34"/>
                    <a:gd name="T26" fmla="*/ 112 w 57"/>
                    <a:gd name="T27" fmla="*/ 5 h 34"/>
                    <a:gd name="T28" fmla="*/ 109 w 57"/>
                    <a:gd name="T29" fmla="*/ 5 h 34"/>
                    <a:gd name="T30" fmla="*/ 109 w 57"/>
                    <a:gd name="T31" fmla="*/ 5 h 34"/>
                    <a:gd name="T32" fmla="*/ 108 w 57"/>
                    <a:gd name="T33" fmla="*/ 5 h 34"/>
                    <a:gd name="T34" fmla="*/ 108 w 57"/>
                    <a:gd name="T35" fmla="*/ 5 h 34"/>
                    <a:gd name="T36" fmla="*/ 1 w 57"/>
                    <a:gd name="T37" fmla="*/ 65 h 34"/>
                    <a:gd name="T38" fmla="*/ 1 w 57"/>
                    <a:gd name="T39" fmla="*/ 65 h 34"/>
                    <a:gd name="T40" fmla="*/ 1 w 57"/>
                    <a:gd name="T41" fmla="*/ 65 h 34"/>
                    <a:gd name="T42" fmla="*/ 1 w 57"/>
                    <a:gd name="T43" fmla="*/ 67 h 34"/>
                    <a:gd name="T44" fmla="*/ 0 w 57"/>
                    <a:gd name="T45" fmla="*/ 67 h 34"/>
                    <a:gd name="T46" fmla="*/ 0 w 57"/>
                    <a:gd name="T47" fmla="*/ 65 h 34"/>
                    <a:gd name="T48" fmla="*/ 0 w 57"/>
                    <a:gd name="T49" fmla="*/ 65 h 34"/>
                    <a:gd name="T50" fmla="*/ 0 w 57"/>
                    <a:gd name="T51" fmla="*/ 61 h 34"/>
                    <a:gd name="T52" fmla="*/ 0 w 57"/>
                    <a:gd name="T53" fmla="*/ 61 h 34"/>
                    <a:gd name="T54" fmla="*/ 104 w 57"/>
                    <a:gd name="T55" fmla="*/ 1 h 34"/>
                    <a:gd name="T56" fmla="*/ 109 w 57"/>
                    <a:gd name="T57" fmla="*/ 0 h 34"/>
                    <a:gd name="T58" fmla="*/ 109 w 57"/>
                    <a:gd name="T59" fmla="*/ 0 h 34"/>
                    <a:gd name="T60" fmla="*/ 114 w 57"/>
                    <a:gd name="T61" fmla="*/ 1 h 34"/>
                    <a:gd name="T62" fmla="*/ 114 w 57"/>
                    <a:gd name="T63" fmla="*/ 1 h 34"/>
                    <a:gd name="T64" fmla="*/ 123 w 57"/>
                    <a:gd name="T65" fmla="*/ 6 h 34"/>
                    <a:gd name="T66" fmla="*/ 125 w 57"/>
                    <a:gd name="T67" fmla="*/ 10 h 34"/>
                    <a:gd name="T68" fmla="*/ 125 w 57"/>
                    <a:gd name="T69" fmla="*/ 10 h 34"/>
                    <a:gd name="T70" fmla="*/ 123 w 57"/>
                    <a:gd name="T71" fmla="*/ 13 h 34"/>
                    <a:gd name="T72" fmla="*/ 123 w 57"/>
                    <a:gd name="T73" fmla="*/ 13 h 34"/>
                    <a:gd name="T74" fmla="*/ 17 w 57"/>
                    <a:gd name="T75" fmla="*/ 74 h 34"/>
                    <a:gd name="T76" fmla="*/ 13 w 57"/>
                    <a:gd name="T77" fmla="*/ 74 h 34"/>
                    <a:gd name="T78" fmla="*/ 13 w 57"/>
                    <a:gd name="T79" fmla="*/ 74 h 34"/>
                    <a:gd name="T80" fmla="*/ 10 w 57"/>
                    <a:gd name="T81" fmla="*/ 74 h 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7"/>
                    <a:gd name="T124" fmla="*/ 0 h 34"/>
                    <a:gd name="T125" fmla="*/ 57 w 57"/>
                    <a:gd name="T126" fmla="*/ 34 h 3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7" h="34">
                      <a:moveTo>
                        <a:pt x="5" y="34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3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7" y="33"/>
                        <a:pt x="7" y="32"/>
                        <a:pt x="7" y="32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0" y="2"/>
                        <a:pt x="50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2"/>
                        <a:pt x="49" y="2"/>
                        <a:pt x="49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9"/>
                        <a:pt x="0" y="29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9" y="0"/>
                        <a:pt x="49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0"/>
                        <a:pt x="51" y="0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3"/>
                        <a:pt x="57" y="4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6" y="6"/>
                        <a:pt x="56" y="6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6" y="34"/>
                        <a:pt x="5" y="34"/>
                        <a:pt x="5" y="34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5" name="Freeform 252"/>
                <p:cNvSpPr>
                  <a:spLocks/>
                </p:cNvSpPr>
                <p:nvPr/>
              </p:nvSpPr>
              <p:spPr bwMode="auto">
                <a:xfrm>
                  <a:off x="973" y="1126"/>
                  <a:ext cx="26" cy="15"/>
                </a:xfrm>
                <a:custGeom>
                  <a:avLst/>
                  <a:gdLst>
                    <a:gd name="T0" fmla="*/ 0 w 20"/>
                    <a:gd name="T1" fmla="*/ 17 h 12"/>
                    <a:gd name="T2" fmla="*/ 0 w 20"/>
                    <a:gd name="T3" fmla="*/ 14 h 12"/>
                    <a:gd name="T4" fmla="*/ 29 w 20"/>
                    <a:gd name="T5" fmla="*/ 0 h 12"/>
                    <a:gd name="T6" fmla="*/ 32 w 20"/>
                    <a:gd name="T7" fmla="*/ 0 h 12"/>
                    <a:gd name="T8" fmla="*/ 44 w 20"/>
                    <a:gd name="T9" fmla="*/ 6 h 12"/>
                    <a:gd name="T10" fmla="*/ 44 w 20"/>
                    <a:gd name="T11" fmla="*/ 8 h 12"/>
                    <a:gd name="T12" fmla="*/ 16 w 20"/>
                    <a:gd name="T13" fmla="*/ 21 h 12"/>
                    <a:gd name="T14" fmla="*/ 12 w 20"/>
                    <a:gd name="T15" fmla="*/ 21 h 12"/>
                    <a:gd name="T16" fmla="*/ 0 w 20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2"/>
                    <a:gd name="T29" fmla="*/ 20 w 20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2">
                      <a:moveTo>
                        <a:pt x="0" y="9"/>
                      </a:moveTo>
                      <a:cubicBezTo>
                        <a:pt x="0" y="8"/>
                        <a:pt x="0" y="8"/>
                        <a:pt x="0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4"/>
                        <a:pt x="20" y="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2"/>
                        <a:pt x="5" y="12"/>
                        <a:pt x="5" y="1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6" name="Freeform 253"/>
                <p:cNvSpPr>
                  <a:spLocks/>
                </p:cNvSpPr>
                <p:nvPr/>
              </p:nvSpPr>
              <p:spPr bwMode="auto">
                <a:xfrm>
                  <a:off x="972" y="1124"/>
                  <a:ext cx="28" cy="17"/>
                </a:xfrm>
                <a:custGeom>
                  <a:avLst/>
                  <a:gdLst>
                    <a:gd name="T0" fmla="*/ 10 w 22"/>
                    <a:gd name="T1" fmla="*/ 29 h 13"/>
                    <a:gd name="T2" fmla="*/ 1 w 22"/>
                    <a:gd name="T3" fmla="*/ 22 h 13"/>
                    <a:gd name="T4" fmla="*/ 1 w 22"/>
                    <a:gd name="T5" fmla="*/ 22 h 13"/>
                    <a:gd name="T6" fmla="*/ 5 w 22"/>
                    <a:gd name="T7" fmla="*/ 21 h 13"/>
                    <a:gd name="T8" fmla="*/ 13 w 22"/>
                    <a:gd name="T9" fmla="*/ 27 h 13"/>
                    <a:gd name="T10" fmla="*/ 14 w 22"/>
                    <a:gd name="T11" fmla="*/ 27 h 13"/>
                    <a:gd name="T12" fmla="*/ 14 w 22"/>
                    <a:gd name="T13" fmla="*/ 27 h 13"/>
                    <a:gd name="T14" fmla="*/ 17 w 22"/>
                    <a:gd name="T15" fmla="*/ 27 h 13"/>
                    <a:gd name="T16" fmla="*/ 17 w 22"/>
                    <a:gd name="T17" fmla="*/ 27 h 13"/>
                    <a:gd name="T18" fmla="*/ 41 w 22"/>
                    <a:gd name="T19" fmla="*/ 9 h 13"/>
                    <a:gd name="T20" fmla="*/ 41 w 22"/>
                    <a:gd name="T21" fmla="*/ 9 h 13"/>
                    <a:gd name="T22" fmla="*/ 41 w 22"/>
                    <a:gd name="T23" fmla="*/ 9 h 13"/>
                    <a:gd name="T24" fmla="*/ 32 w 22"/>
                    <a:gd name="T25" fmla="*/ 5 h 13"/>
                    <a:gd name="T26" fmla="*/ 31 w 22"/>
                    <a:gd name="T27" fmla="*/ 5 h 13"/>
                    <a:gd name="T28" fmla="*/ 31 w 22"/>
                    <a:gd name="T29" fmla="*/ 5 h 13"/>
                    <a:gd name="T30" fmla="*/ 29 w 22"/>
                    <a:gd name="T31" fmla="*/ 5 h 13"/>
                    <a:gd name="T32" fmla="*/ 29 w 22"/>
                    <a:gd name="T33" fmla="*/ 5 h 13"/>
                    <a:gd name="T34" fmla="*/ 5 w 22"/>
                    <a:gd name="T35" fmla="*/ 21 h 13"/>
                    <a:gd name="T36" fmla="*/ 5 w 22"/>
                    <a:gd name="T37" fmla="*/ 21 h 13"/>
                    <a:gd name="T38" fmla="*/ 1 w 22"/>
                    <a:gd name="T39" fmla="*/ 22 h 13"/>
                    <a:gd name="T40" fmla="*/ 1 w 22"/>
                    <a:gd name="T41" fmla="*/ 22 h 13"/>
                    <a:gd name="T42" fmla="*/ 0 w 22"/>
                    <a:gd name="T43" fmla="*/ 21 h 13"/>
                    <a:gd name="T44" fmla="*/ 0 w 22"/>
                    <a:gd name="T45" fmla="*/ 21 h 13"/>
                    <a:gd name="T46" fmla="*/ 1 w 22"/>
                    <a:gd name="T47" fmla="*/ 17 h 13"/>
                    <a:gd name="T48" fmla="*/ 1 w 22"/>
                    <a:gd name="T49" fmla="*/ 17 h 13"/>
                    <a:gd name="T50" fmla="*/ 28 w 22"/>
                    <a:gd name="T51" fmla="*/ 0 h 13"/>
                    <a:gd name="T52" fmla="*/ 31 w 22"/>
                    <a:gd name="T53" fmla="*/ 0 h 13"/>
                    <a:gd name="T54" fmla="*/ 31 w 22"/>
                    <a:gd name="T55" fmla="*/ 0 h 13"/>
                    <a:gd name="T56" fmla="*/ 36 w 22"/>
                    <a:gd name="T57" fmla="*/ 0 h 13"/>
                    <a:gd name="T58" fmla="*/ 36 w 22"/>
                    <a:gd name="T59" fmla="*/ 0 h 13"/>
                    <a:gd name="T60" fmla="*/ 43 w 22"/>
                    <a:gd name="T61" fmla="*/ 7 h 13"/>
                    <a:gd name="T62" fmla="*/ 46 w 22"/>
                    <a:gd name="T63" fmla="*/ 9 h 13"/>
                    <a:gd name="T64" fmla="*/ 46 w 22"/>
                    <a:gd name="T65" fmla="*/ 9 h 13"/>
                    <a:gd name="T66" fmla="*/ 43 w 22"/>
                    <a:gd name="T67" fmla="*/ 13 h 13"/>
                    <a:gd name="T68" fmla="*/ 43 w 22"/>
                    <a:gd name="T69" fmla="*/ 13 h 13"/>
                    <a:gd name="T70" fmla="*/ 18 w 22"/>
                    <a:gd name="T71" fmla="*/ 29 h 13"/>
                    <a:gd name="T72" fmla="*/ 14 w 22"/>
                    <a:gd name="T73" fmla="*/ 29 h 13"/>
                    <a:gd name="T74" fmla="*/ 14 w 22"/>
                    <a:gd name="T75" fmla="*/ 29 h 13"/>
                    <a:gd name="T76" fmla="*/ 10 w 22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2"/>
                    <a:gd name="T118" fmla="*/ 0 h 13"/>
                    <a:gd name="T119" fmla="*/ 22 w 22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2" h="13">
                      <a:moveTo>
                        <a:pt x="5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0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1" y="5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7" name="Freeform 254"/>
                <p:cNvSpPr>
                  <a:spLocks/>
                </p:cNvSpPr>
                <p:nvPr/>
              </p:nvSpPr>
              <p:spPr bwMode="auto">
                <a:xfrm>
                  <a:off x="990" y="1133"/>
                  <a:ext cx="23" cy="13"/>
                </a:xfrm>
                <a:custGeom>
                  <a:avLst/>
                  <a:gdLst>
                    <a:gd name="T0" fmla="*/ 0 w 18"/>
                    <a:gd name="T1" fmla="*/ 16 h 10"/>
                    <a:gd name="T2" fmla="*/ 0 w 18"/>
                    <a:gd name="T3" fmla="*/ 13 h 10"/>
                    <a:gd name="T4" fmla="*/ 22 w 18"/>
                    <a:gd name="T5" fmla="*/ 0 h 10"/>
                    <a:gd name="T6" fmla="*/ 24 w 18"/>
                    <a:gd name="T7" fmla="*/ 0 h 10"/>
                    <a:gd name="T8" fmla="*/ 36 w 18"/>
                    <a:gd name="T9" fmla="*/ 7 h 10"/>
                    <a:gd name="T10" fmla="*/ 36 w 18"/>
                    <a:gd name="T11" fmla="*/ 9 h 10"/>
                    <a:gd name="T12" fmla="*/ 17 w 18"/>
                    <a:gd name="T13" fmla="*/ 22 h 10"/>
                    <a:gd name="T14" fmla="*/ 10 w 18"/>
                    <a:gd name="T15" fmla="*/ 22 h 10"/>
                    <a:gd name="T16" fmla="*/ 0 w 18"/>
                    <a:gd name="T17" fmla="*/ 16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0" y="7"/>
                      </a:move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3"/>
                        <a:pt x="18" y="4"/>
                        <a:pt x="17" y="4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7" y="10"/>
                        <a:pt x="6" y="10"/>
                        <a:pt x="5" y="1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8" name="Freeform 255"/>
                <p:cNvSpPr>
                  <a:spLocks/>
                </p:cNvSpPr>
                <p:nvPr/>
              </p:nvSpPr>
              <p:spPr bwMode="auto">
                <a:xfrm>
                  <a:off x="989" y="1132"/>
                  <a:ext cx="26" cy="16"/>
                </a:xfrm>
                <a:custGeom>
                  <a:avLst/>
                  <a:gdLst>
                    <a:gd name="T0" fmla="*/ 13 w 20"/>
                    <a:gd name="T1" fmla="*/ 27 h 12"/>
                    <a:gd name="T2" fmla="*/ 1 w 20"/>
                    <a:gd name="T3" fmla="*/ 21 h 12"/>
                    <a:gd name="T4" fmla="*/ 1 w 20"/>
                    <a:gd name="T5" fmla="*/ 20 h 12"/>
                    <a:gd name="T6" fmla="*/ 5 w 20"/>
                    <a:gd name="T7" fmla="*/ 16 h 12"/>
                    <a:gd name="T8" fmla="*/ 16 w 20"/>
                    <a:gd name="T9" fmla="*/ 23 h 12"/>
                    <a:gd name="T10" fmla="*/ 16 w 20"/>
                    <a:gd name="T11" fmla="*/ 23 h 12"/>
                    <a:gd name="T12" fmla="*/ 16 w 20"/>
                    <a:gd name="T13" fmla="*/ 23 h 12"/>
                    <a:gd name="T14" fmla="*/ 17 w 20"/>
                    <a:gd name="T15" fmla="*/ 23 h 12"/>
                    <a:gd name="T16" fmla="*/ 17 w 20"/>
                    <a:gd name="T17" fmla="*/ 23 h 12"/>
                    <a:gd name="T18" fmla="*/ 39 w 20"/>
                    <a:gd name="T19" fmla="*/ 9 h 12"/>
                    <a:gd name="T20" fmla="*/ 39 w 20"/>
                    <a:gd name="T21" fmla="*/ 9 h 12"/>
                    <a:gd name="T22" fmla="*/ 39 w 20"/>
                    <a:gd name="T23" fmla="*/ 9 h 12"/>
                    <a:gd name="T24" fmla="*/ 29 w 20"/>
                    <a:gd name="T25" fmla="*/ 5 h 12"/>
                    <a:gd name="T26" fmla="*/ 27 w 20"/>
                    <a:gd name="T27" fmla="*/ 1 h 12"/>
                    <a:gd name="T28" fmla="*/ 27 w 20"/>
                    <a:gd name="T29" fmla="*/ 1 h 12"/>
                    <a:gd name="T30" fmla="*/ 23 w 20"/>
                    <a:gd name="T31" fmla="*/ 5 h 12"/>
                    <a:gd name="T32" fmla="*/ 23 w 20"/>
                    <a:gd name="T33" fmla="*/ 5 h 12"/>
                    <a:gd name="T34" fmla="*/ 5 w 20"/>
                    <a:gd name="T35" fmla="*/ 16 h 12"/>
                    <a:gd name="T36" fmla="*/ 5 w 20"/>
                    <a:gd name="T37" fmla="*/ 16 h 12"/>
                    <a:gd name="T38" fmla="*/ 1 w 20"/>
                    <a:gd name="T39" fmla="*/ 20 h 12"/>
                    <a:gd name="T40" fmla="*/ 1 w 20"/>
                    <a:gd name="T41" fmla="*/ 21 h 12"/>
                    <a:gd name="T42" fmla="*/ 0 w 20"/>
                    <a:gd name="T43" fmla="*/ 16 h 12"/>
                    <a:gd name="T44" fmla="*/ 0 w 20"/>
                    <a:gd name="T45" fmla="*/ 16 h 12"/>
                    <a:gd name="T46" fmla="*/ 1 w 20"/>
                    <a:gd name="T47" fmla="*/ 15 h 12"/>
                    <a:gd name="T48" fmla="*/ 1 w 20"/>
                    <a:gd name="T49" fmla="*/ 15 h 12"/>
                    <a:gd name="T50" fmla="*/ 23 w 20"/>
                    <a:gd name="T51" fmla="*/ 0 h 12"/>
                    <a:gd name="T52" fmla="*/ 27 w 20"/>
                    <a:gd name="T53" fmla="*/ 0 h 12"/>
                    <a:gd name="T54" fmla="*/ 27 w 20"/>
                    <a:gd name="T55" fmla="*/ 0 h 12"/>
                    <a:gd name="T56" fmla="*/ 30 w 20"/>
                    <a:gd name="T57" fmla="*/ 0 h 12"/>
                    <a:gd name="T58" fmla="*/ 30 w 20"/>
                    <a:gd name="T59" fmla="*/ 0 h 12"/>
                    <a:gd name="T60" fmla="*/ 42 w 20"/>
                    <a:gd name="T61" fmla="*/ 7 h 12"/>
                    <a:gd name="T62" fmla="*/ 44 w 20"/>
                    <a:gd name="T63" fmla="*/ 9 h 12"/>
                    <a:gd name="T64" fmla="*/ 44 w 20"/>
                    <a:gd name="T65" fmla="*/ 9 h 12"/>
                    <a:gd name="T66" fmla="*/ 42 w 20"/>
                    <a:gd name="T67" fmla="*/ 15 h 12"/>
                    <a:gd name="T68" fmla="*/ 42 w 20"/>
                    <a:gd name="T69" fmla="*/ 15 h 12"/>
                    <a:gd name="T70" fmla="*/ 21 w 20"/>
                    <a:gd name="T71" fmla="*/ 27 h 12"/>
                    <a:gd name="T72" fmla="*/ 16 w 20"/>
                    <a:gd name="T73" fmla="*/ 28 h 12"/>
                    <a:gd name="T74" fmla="*/ 16 w 20"/>
                    <a:gd name="T75" fmla="*/ 28 h 12"/>
                    <a:gd name="T76" fmla="*/ 13 w 20"/>
                    <a:gd name="T77" fmla="*/ 27 h 1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"/>
                    <a:gd name="T118" fmla="*/ 0 h 12"/>
                    <a:gd name="T119" fmla="*/ 20 w 20"/>
                    <a:gd name="T120" fmla="*/ 12 h 1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" h="12">
                      <a:moveTo>
                        <a:pt x="6" y="11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0" y="8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2"/>
                        <a:pt x="8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6" y="12"/>
                        <a:pt x="6" y="1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39" name="Freeform 256"/>
                <p:cNvSpPr>
                  <a:spLocks/>
                </p:cNvSpPr>
                <p:nvPr/>
              </p:nvSpPr>
              <p:spPr bwMode="auto">
                <a:xfrm>
                  <a:off x="890" y="1224"/>
                  <a:ext cx="19" cy="11"/>
                </a:xfrm>
                <a:custGeom>
                  <a:avLst/>
                  <a:gdLst>
                    <a:gd name="T0" fmla="*/ 1 w 15"/>
                    <a:gd name="T1" fmla="*/ 14 h 8"/>
                    <a:gd name="T2" fmla="*/ 1 w 15"/>
                    <a:gd name="T3" fmla="*/ 11 h 8"/>
                    <a:gd name="T4" fmla="*/ 14 w 15"/>
                    <a:gd name="T5" fmla="*/ 0 h 8"/>
                    <a:gd name="T6" fmla="*/ 20 w 15"/>
                    <a:gd name="T7" fmla="*/ 0 h 8"/>
                    <a:gd name="T8" fmla="*/ 29 w 15"/>
                    <a:gd name="T9" fmla="*/ 8 h 8"/>
                    <a:gd name="T10" fmla="*/ 29 w 15"/>
                    <a:gd name="T11" fmla="*/ 11 h 8"/>
                    <a:gd name="T12" fmla="*/ 14 w 15"/>
                    <a:gd name="T13" fmla="*/ 21 h 8"/>
                    <a:gd name="T14" fmla="*/ 10 w 15"/>
                    <a:gd name="T15" fmla="*/ 21 h 8"/>
                    <a:gd name="T16" fmla="*/ 1 w 15"/>
                    <a:gd name="T17" fmla="*/ 14 h 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"/>
                    <a:gd name="T28" fmla="*/ 0 h 8"/>
                    <a:gd name="T29" fmla="*/ 15 w 15"/>
                    <a:gd name="T30" fmla="*/ 8 h 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" h="8">
                      <a:moveTo>
                        <a:pt x="1" y="5"/>
                      </a:move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8" y="0"/>
                        <a:pt x="9" y="0"/>
                        <a:pt x="10" y="0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5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5" y="8"/>
                      </a:cubicBez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0" name="Freeform 257"/>
                <p:cNvSpPr>
                  <a:spLocks/>
                </p:cNvSpPr>
                <p:nvPr/>
              </p:nvSpPr>
              <p:spPr bwMode="auto">
                <a:xfrm>
                  <a:off x="889" y="1223"/>
                  <a:ext cx="20" cy="13"/>
                </a:xfrm>
                <a:custGeom>
                  <a:avLst/>
                  <a:gdLst>
                    <a:gd name="T0" fmla="*/ 11 w 16"/>
                    <a:gd name="T1" fmla="*/ 22 h 10"/>
                    <a:gd name="T2" fmla="*/ 1 w 16"/>
                    <a:gd name="T3" fmla="*/ 16 h 10"/>
                    <a:gd name="T4" fmla="*/ 5 w 16"/>
                    <a:gd name="T5" fmla="*/ 13 h 10"/>
                    <a:gd name="T6" fmla="*/ 5 w 16"/>
                    <a:gd name="T7" fmla="*/ 13 h 10"/>
                    <a:gd name="T8" fmla="*/ 11 w 16"/>
                    <a:gd name="T9" fmla="*/ 17 h 10"/>
                    <a:gd name="T10" fmla="*/ 14 w 16"/>
                    <a:gd name="T11" fmla="*/ 17 h 10"/>
                    <a:gd name="T12" fmla="*/ 14 w 16"/>
                    <a:gd name="T13" fmla="*/ 17 h 10"/>
                    <a:gd name="T14" fmla="*/ 15 w 16"/>
                    <a:gd name="T15" fmla="*/ 17 h 10"/>
                    <a:gd name="T16" fmla="*/ 15 w 16"/>
                    <a:gd name="T17" fmla="*/ 17 h 10"/>
                    <a:gd name="T18" fmla="*/ 30 w 16"/>
                    <a:gd name="T19" fmla="*/ 9 h 10"/>
                    <a:gd name="T20" fmla="*/ 30 w 16"/>
                    <a:gd name="T21" fmla="*/ 9 h 10"/>
                    <a:gd name="T22" fmla="*/ 30 w 16"/>
                    <a:gd name="T23" fmla="*/ 9 h 10"/>
                    <a:gd name="T24" fmla="*/ 30 w 16"/>
                    <a:gd name="T25" fmla="*/ 9 h 10"/>
                    <a:gd name="T26" fmla="*/ 19 w 16"/>
                    <a:gd name="T27" fmla="*/ 5 h 10"/>
                    <a:gd name="T28" fmla="*/ 17 w 16"/>
                    <a:gd name="T29" fmla="*/ 5 h 10"/>
                    <a:gd name="T30" fmla="*/ 17 w 16"/>
                    <a:gd name="T31" fmla="*/ 5 h 10"/>
                    <a:gd name="T32" fmla="*/ 17 w 16"/>
                    <a:gd name="T33" fmla="*/ 5 h 10"/>
                    <a:gd name="T34" fmla="*/ 17 w 16"/>
                    <a:gd name="T35" fmla="*/ 5 h 10"/>
                    <a:gd name="T36" fmla="*/ 5 w 16"/>
                    <a:gd name="T37" fmla="*/ 13 h 10"/>
                    <a:gd name="T38" fmla="*/ 5 w 16"/>
                    <a:gd name="T39" fmla="*/ 13 h 10"/>
                    <a:gd name="T40" fmla="*/ 5 w 16"/>
                    <a:gd name="T41" fmla="*/ 13 h 10"/>
                    <a:gd name="T42" fmla="*/ 1 w 16"/>
                    <a:gd name="T43" fmla="*/ 16 h 10"/>
                    <a:gd name="T44" fmla="*/ 0 w 16"/>
                    <a:gd name="T45" fmla="*/ 13 h 10"/>
                    <a:gd name="T46" fmla="*/ 0 w 16"/>
                    <a:gd name="T47" fmla="*/ 13 h 10"/>
                    <a:gd name="T48" fmla="*/ 1 w 16"/>
                    <a:gd name="T49" fmla="*/ 9 h 10"/>
                    <a:gd name="T50" fmla="*/ 1 w 16"/>
                    <a:gd name="T51" fmla="*/ 9 h 10"/>
                    <a:gd name="T52" fmla="*/ 15 w 16"/>
                    <a:gd name="T53" fmla="*/ 1 h 10"/>
                    <a:gd name="T54" fmla="*/ 17 w 16"/>
                    <a:gd name="T55" fmla="*/ 0 h 10"/>
                    <a:gd name="T56" fmla="*/ 17 w 16"/>
                    <a:gd name="T57" fmla="*/ 0 h 10"/>
                    <a:gd name="T58" fmla="*/ 21 w 16"/>
                    <a:gd name="T59" fmla="*/ 1 h 10"/>
                    <a:gd name="T60" fmla="*/ 21 w 16"/>
                    <a:gd name="T61" fmla="*/ 1 h 10"/>
                    <a:gd name="T62" fmla="*/ 30 w 16"/>
                    <a:gd name="T63" fmla="*/ 7 h 10"/>
                    <a:gd name="T64" fmla="*/ 31 w 16"/>
                    <a:gd name="T65" fmla="*/ 9 h 10"/>
                    <a:gd name="T66" fmla="*/ 31 w 16"/>
                    <a:gd name="T67" fmla="*/ 9 h 10"/>
                    <a:gd name="T68" fmla="*/ 30 w 16"/>
                    <a:gd name="T69" fmla="*/ 13 h 10"/>
                    <a:gd name="T70" fmla="*/ 30 w 16"/>
                    <a:gd name="T71" fmla="*/ 13 h 10"/>
                    <a:gd name="T72" fmla="*/ 17 w 16"/>
                    <a:gd name="T73" fmla="*/ 22 h 10"/>
                    <a:gd name="T74" fmla="*/ 14 w 16"/>
                    <a:gd name="T75" fmla="*/ 22 h 10"/>
                    <a:gd name="T76" fmla="*/ 14 w 16"/>
                    <a:gd name="T77" fmla="*/ 22 h 10"/>
                    <a:gd name="T78" fmla="*/ 11 w 16"/>
                    <a:gd name="T79" fmla="*/ 22 h 1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"/>
                    <a:gd name="T121" fmla="*/ 0 h 10"/>
                    <a:gd name="T122" fmla="*/ 16 w 16"/>
                    <a:gd name="T123" fmla="*/ 10 h 1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" h="10">
                      <a:moveTo>
                        <a:pt x="6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1" y="0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3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5"/>
                        <a:pt x="16" y="5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6" y="10"/>
                        <a:pt x="6" y="10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1" name="Freeform 258"/>
                <p:cNvSpPr>
                  <a:spLocks/>
                </p:cNvSpPr>
                <p:nvPr/>
              </p:nvSpPr>
              <p:spPr bwMode="auto">
                <a:xfrm>
                  <a:off x="1008" y="1158"/>
                  <a:ext cx="16" cy="9"/>
                </a:xfrm>
                <a:custGeom>
                  <a:avLst/>
                  <a:gdLst>
                    <a:gd name="T0" fmla="*/ 27 w 12"/>
                    <a:gd name="T1" fmla="*/ 6 h 7"/>
                    <a:gd name="T2" fmla="*/ 27 w 12"/>
                    <a:gd name="T3" fmla="*/ 8 h 7"/>
                    <a:gd name="T4" fmla="*/ 16 w 12"/>
                    <a:gd name="T5" fmla="*/ 13 h 7"/>
                    <a:gd name="T6" fmla="*/ 12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12 w 12"/>
                    <a:gd name="T13" fmla="*/ 0 h 7"/>
                    <a:gd name="T14" fmla="*/ 16 w 12"/>
                    <a:gd name="T15" fmla="*/ 0 h 7"/>
                    <a:gd name="T16" fmla="*/ 27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1" y="3"/>
                      </a:move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2" name="Freeform 259"/>
                <p:cNvSpPr>
                  <a:spLocks noEditPoints="1"/>
                </p:cNvSpPr>
                <p:nvPr/>
              </p:nvSpPr>
              <p:spPr bwMode="auto">
                <a:xfrm>
                  <a:off x="1007" y="1157"/>
                  <a:ext cx="18" cy="10"/>
                </a:xfrm>
                <a:custGeom>
                  <a:avLst/>
                  <a:gdLst>
                    <a:gd name="T0" fmla="*/ 13 w 14"/>
                    <a:gd name="T1" fmla="*/ 15 h 8"/>
                    <a:gd name="T2" fmla="*/ 1 w 14"/>
                    <a:gd name="T3" fmla="*/ 9 h 8"/>
                    <a:gd name="T4" fmla="*/ 0 w 14"/>
                    <a:gd name="T5" fmla="*/ 7 h 8"/>
                    <a:gd name="T6" fmla="*/ 0 w 14"/>
                    <a:gd name="T7" fmla="*/ 7 h 8"/>
                    <a:gd name="T8" fmla="*/ 1 w 14"/>
                    <a:gd name="T9" fmla="*/ 6 h 8"/>
                    <a:gd name="T10" fmla="*/ 1 w 14"/>
                    <a:gd name="T11" fmla="*/ 6 h 8"/>
                    <a:gd name="T12" fmla="*/ 10 w 14"/>
                    <a:gd name="T13" fmla="*/ 0 h 8"/>
                    <a:gd name="T14" fmla="*/ 15 w 14"/>
                    <a:gd name="T15" fmla="*/ 0 h 8"/>
                    <a:gd name="T16" fmla="*/ 15 w 14"/>
                    <a:gd name="T17" fmla="*/ 0 h 8"/>
                    <a:gd name="T18" fmla="*/ 17 w 14"/>
                    <a:gd name="T19" fmla="*/ 0 h 8"/>
                    <a:gd name="T20" fmla="*/ 17 w 14"/>
                    <a:gd name="T21" fmla="*/ 0 h 8"/>
                    <a:gd name="T22" fmla="*/ 28 w 14"/>
                    <a:gd name="T23" fmla="*/ 6 h 8"/>
                    <a:gd name="T24" fmla="*/ 28 w 14"/>
                    <a:gd name="T25" fmla="*/ 6 h 8"/>
                    <a:gd name="T26" fmla="*/ 30 w 14"/>
                    <a:gd name="T27" fmla="*/ 7 h 8"/>
                    <a:gd name="T28" fmla="*/ 30 w 14"/>
                    <a:gd name="T29" fmla="*/ 7 h 8"/>
                    <a:gd name="T30" fmla="*/ 28 w 14"/>
                    <a:gd name="T31" fmla="*/ 11 h 8"/>
                    <a:gd name="T32" fmla="*/ 28 w 14"/>
                    <a:gd name="T33" fmla="*/ 11 h 8"/>
                    <a:gd name="T34" fmla="*/ 19 w 14"/>
                    <a:gd name="T35" fmla="*/ 15 h 8"/>
                    <a:gd name="T36" fmla="*/ 15 w 14"/>
                    <a:gd name="T37" fmla="*/ 15 h 8"/>
                    <a:gd name="T38" fmla="*/ 15 w 14"/>
                    <a:gd name="T39" fmla="*/ 15 h 8"/>
                    <a:gd name="T40" fmla="*/ 13 w 14"/>
                    <a:gd name="T41" fmla="*/ 15 h 8"/>
                    <a:gd name="T42" fmla="*/ 13 w 14"/>
                    <a:gd name="T43" fmla="*/ 14 h 8"/>
                    <a:gd name="T44" fmla="*/ 15 w 14"/>
                    <a:gd name="T45" fmla="*/ 14 h 8"/>
                    <a:gd name="T46" fmla="*/ 15 w 14"/>
                    <a:gd name="T47" fmla="*/ 14 h 8"/>
                    <a:gd name="T48" fmla="*/ 17 w 14"/>
                    <a:gd name="T49" fmla="*/ 14 h 8"/>
                    <a:gd name="T50" fmla="*/ 17 w 14"/>
                    <a:gd name="T51" fmla="*/ 14 h 8"/>
                    <a:gd name="T52" fmla="*/ 24 w 14"/>
                    <a:gd name="T53" fmla="*/ 7 h 8"/>
                    <a:gd name="T54" fmla="*/ 24 w 14"/>
                    <a:gd name="T55" fmla="*/ 7 h 8"/>
                    <a:gd name="T56" fmla="*/ 24 w 14"/>
                    <a:gd name="T57" fmla="*/ 7 h 8"/>
                    <a:gd name="T58" fmla="*/ 24 w 14"/>
                    <a:gd name="T59" fmla="*/ 7 h 8"/>
                    <a:gd name="T60" fmla="*/ 24 w 14"/>
                    <a:gd name="T61" fmla="*/ 7 h 8"/>
                    <a:gd name="T62" fmla="*/ 17 w 14"/>
                    <a:gd name="T63" fmla="*/ 5 h 8"/>
                    <a:gd name="T64" fmla="*/ 15 w 14"/>
                    <a:gd name="T65" fmla="*/ 5 h 8"/>
                    <a:gd name="T66" fmla="*/ 15 w 14"/>
                    <a:gd name="T67" fmla="*/ 5 h 8"/>
                    <a:gd name="T68" fmla="*/ 13 w 14"/>
                    <a:gd name="T69" fmla="*/ 5 h 8"/>
                    <a:gd name="T70" fmla="*/ 13 w 14"/>
                    <a:gd name="T71" fmla="*/ 5 h 8"/>
                    <a:gd name="T72" fmla="*/ 5 w 14"/>
                    <a:gd name="T73" fmla="*/ 7 h 8"/>
                    <a:gd name="T74" fmla="*/ 13 w 14"/>
                    <a:gd name="T75" fmla="*/ 14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"/>
                    <a:gd name="T115" fmla="*/ 0 h 8"/>
                    <a:gd name="T116" fmla="*/ 14 w 14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6" y="7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3" name="Freeform 260"/>
                <p:cNvSpPr>
                  <a:spLocks/>
                </p:cNvSpPr>
                <p:nvPr/>
              </p:nvSpPr>
              <p:spPr bwMode="auto">
                <a:xfrm>
                  <a:off x="996" y="1165"/>
                  <a:ext cx="16" cy="9"/>
                </a:xfrm>
                <a:custGeom>
                  <a:avLst/>
                  <a:gdLst>
                    <a:gd name="T0" fmla="*/ 27 w 12"/>
                    <a:gd name="T1" fmla="*/ 6 h 7"/>
                    <a:gd name="T2" fmla="*/ 27 w 12"/>
                    <a:gd name="T3" fmla="*/ 8 h 7"/>
                    <a:gd name="T4" fmla="*/ 20 w 12"/>
                    <a:gd name="T5" fmla="*/ 13 h 7"/>
                    <a:gd name="T6" fmla="*/ 12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12 w 12"/>
                    <a:gd name="T13" fmla="*/ 0 h 7"/>
                    <a:gd name="T14" fmla="*/ 16 w 12"/>
                    <a:gd name="T15" fmla="*/ 0 h 7"/>
                    <a:gd name="T16" fmla="*/ 27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1" y="3"/>
                      </a:move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4" name="Freeform 261"/>
                <p:cNvSpPr>
                  <a:spLocks noEditPoints="1"/>
                </p:cNvSpPr>
                <p:nvPr/>
              </p:nvSpPr>
              <p:spPr bwMode="auto">
                <a:xfrm>
                  <a:off x="995" y="1163"/>
                  <a:ext cx="18" cy="11"/>
                </a:xfrm>
                <a:custGeom>
                  <a:avLst/>
                  <a:gdLst>
                    <a:gd name="T0" fmla="*/ 13 w 14"/>
                    <a:gd name="T1" fmla="*/ 21 h 8"/>
                    <a:gd name="T2" fmla="*/ 1 w 14"/>
                    <a:gd name="T3" fmla="*/ 15 h 8"/>
                    <a:gd name="T4" fmla="*/ 0 w 14"/>
                    <a:gd name="T5" fmla="*/ 11 h 8"/>
                    <a:gd name="T6" fmla="*/ 0 w 14"/>
                    <a:gd name="T7" fmla="*/ 11 h 8"/>
                    <a:gd name="T8" fmla="*/ 1 w 14"/>
                    <a:gd name="T9" fmla="*/ 8 h 8"/>
                    <a:gd name="T10" fmla="*/ 1 w 14"/>
                    <a:gd name="T11" fmla="*/ 8 h 8"/>
                    <a:gd name="T12" fmla="*/ 10 w 14"/>
                    <a:gd name="T13" fmla="*/ 0 h 8"/>
                    <a:gd name="T14" fmla="*/ 15 w 14"/>
                    <a:gd name="T15" fmla="*/ 0 h 8"/>
                    <a:gd name="T16" fmla="*/ 15 w 14"/>
                    <a:gd name="T17" fmla="*/ 0 h 8"/>
                    <a:gd name="T18" fmla="*/ 17 w 14"/>
                    <a:gd name="T19" fmla="*/ 0 h 8"/>
                    <a:gd name="T20" fmla="*/ 17 w 14"/>
                    <a:gd name="T21" fmla="*/ 0 h 8"/>
                    <a:gd name="T22" fmla="*/ 28 w 14"/>
                    <a:gd name="T23" fmla="*/ 8 h 8"/>
                    <a:gd name="T24" fmla="*/ 24 w 14"/>
                    <a:gd name="T25" fmla="*/ 11 h 8"/>
                    <a:gd name="T26" fmla="*/ 28 w 14"/>
                    <a:gd name="T27" fmla="*/ 8 h 8"/>
                    <a:gd name="T28" fmla="*/ 30 w 14"/>
                    <a:gd name="T29" fmla="*/ 11 h 8"/>
                    <a:gd name="T30" fmla="*/ 30 w 14"/>
                    <a:gd name="T31" fmla="*/ 11 h 8"/>
                    <a:gd name="T32" fmla="*/ 28 w 14"/>
                    <a:gd name="T33" fmla="*/ 15 h 8"/>
                    <a:gd name="T34" fmla="*/ 28 w 14"/>
                    <a:gd name="T35" fmla="*/ 15 h 8"/>
                    <a:gd name="T36" fmla="*/ 19 w 14"/>
                    <a:gd name="T37" fmla="*/ 21 h 8"/>
                    <a:gd name="T38" fmla="*/ 15 w 14"/>
                    <a:gd name="T39" fmla="*/ 21 h 8"/>
                    <a:gd name="T40" fmla="*/ 15 w 14"/>
                    <a:gd name="T41" fmla="*/ 21 h 8"/>
                    <a:gd name="T42" fmla="*/ 13 w 14"/>
                    <a:gd name="T43" fmla="*/ 21 h 8"/>
                    <a:gd name="T44" fmla="*/ 15 w 14"/>
                    <a:gd name="T45" fmla="*/ 19 h 8"/>
                    <a:gd name="T46" fmla="*/ 15 w 14"/>
                    <a:gd name="T47" fmla="*/ 19 h 8"/>
                    <a:gd name="T48" fmla="*/ 15 w 14"/>
                    <a:gd name="T49" fmla="*/ 19 h 8"/>
                    <a:gd name="T50" fmla="*/ 17 w 14"/>
                    <a:gd name="T51" fmla="*/ 19 h 8"/>
                    <a:gd name="T52" fmla="*/ 17 w 14"/>
                    <a:gd name="T53" fmla="*/ 19 h 8"/>
                    <a:gd name="T54" fmla="*/ 24 w 14"/>
                    <a:gd name="T55" fmla="*/ 11 h 8"/>
                    <a:gd name="T56" fmla="*/ 24 w 14"/>
                    <a:gd name="T57" fmla="*/ 11 h 8"/>
                    <a:gd name="T58" fmla="*/ 24 w 14"/>
                    <a:gd name="T59" fmla="*/ 11 h 8"/>
                    <a:gd name="T60" fmla="*/ 24 w 14"/>
                    <a:gd name="T61" fmla="*/ 11 h 8"/>
                    <a:gd name="T62" fmla="*/ 17 w 14"/>
                    <a:gd name="T63" fmla="*/ 6 h 8"/>
                    <a:gd name="T64" fmla="*/ 15 w 14"/>
                    <a:gd name="T65" fmla="*/ 6 h 8"/>
                    <a:gd name="T66" fmla="*/ 15 w 14"/>
                    <a:gd name="T67" fmla="*/ 6 h 8"/>
                    <a:gd name="T68" fmla="*/ 13 w 14"/>
                    <a:gd name="T69" fmla="*/ 6 h 8"/>
                    <a:gd name="T70" fmla="*/ 13 w 14"/>
                    <a:gd name="T71" fmla="*/ 6 h 8"/>
                    <a:gd name="T72" fmla="*/ 5 w 14"/>
                    <a:gd name="T73" fmla="*/ 11 h 8"/>
                    <a:gd name="T74" fmla="*/ 5 w 14"/>
                    <a:gd name="T75" fmla="*/ 11 h 8"/>
                    <a:gd name="T76" fmla="*/ 5 w 14"/>
                    <a:gd name="T77" fmla="*/ 11 h 8"/>
                    <a:gd name="T78" fmla="*/ 5 w 14"/>
                    <a:gd name="T79" fmla="*/ 11 h 8"/>
                    <a:gd name="T80" fmla="*/ 15 w 14"/>
                    <a:gd name="T81" fmla="*/ 19 h 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"/>
                    <a:gd name="T124" fmla="*/ 0 h 8"/>
                    <a:gd name="T125" fmla="*/ 14 w 14"/>
                    <a:gd name="T126" fmla="*/ 8 h 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" h="8">
                      <a:moveTo>
                        <a:pt x="6" y="8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7" y="7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7" y="7"/>
                        <a:pt x="7" y="7"/>
                        <a:pt x="7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5" name="Freeform 262"/>
                <p:cNvSpPr>
                  <a:spLocks/>
                </p:cNvSpPr>
                <p:nvPr/>
              </p:nvSpPr>
              <p:spPr bwMode="auto">
                <a:xfrm>
                  <a:off x="1020" y="1149"/>
                  <a:ext cx="18" cy="12"/>
                </a:xfrm>
                <a:custGeom>
                  <a:avLst/>
                  <a:gdLst>
                    <a:gd name="T0" fmla="*/ 30 w 14"/>
                    <a:gd name="T1" fmla="*/ 7 h 9"/>
                    <a:gd name="T2" fmla="*/ 30 w 14"/>
                    <a:gd name="T3" fmla="*/ 9 h 9"/>
                    <a:gd name="T4" fmla="*/ 15 w 14"/>
                    <a:gd name="T5" fmla="*/ 20 h 9"/>
                    <a:gd name="T6" fmla="*/ 10 w 14"/>
                    <a:gd name="T7" fmla="*/ 20 h 9"/>
                    <a:gd name="T8" fmla="*/ 0 w 14"/>
                    <a:gd name="T9" fmla="*/ 15 h 9"/>
                    <a:gd name="T10" fmla="*/ 0 w 14"/>
                    <a:gd name="T11" fmla="*/ 9 h 9"/>
                    <a:gd name="T12" fmla="*/ 15 w 14"/>
                    <a:gd name="T13" fmla="*/ 1 h 9"/>
                    <a:gd name="T14" fmla="*/ 19 w 14"/>
                    <a:gd name="T15" fmla="*/ 1 h 9"/>
                    <a:gd name="T16" fmla="*/ 30 w 14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9"/>
                    <a:gd name="T29" fmla="*/ 14 w 14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9">
                      <a:moveTo>
                        <a:pt x="14" y="3"/>
                      </a:moveTo>
                      <a:cubicBezTo>
                        <a:pt x="14" y="3"/>
                        <a:pt x="14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9"/>
                        <a:pt x="5" y="9"/>
                        <a:pt x="5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9" y="0"/>
                        <a:pt x="9" y="1"/>
                      </a:cubicBez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6" name="Freeform 263"/>
                <p:cNvSpPr>
                  <a:spLocks noEditPoints="1"/>
                </p:cNvSpPr>
                <p:nvPr/>
              </p:nvSpPr>
              <p:spPr bwMode="auto">
                <a:xfrm>
                  <a:off x="1018" y="1148"/>
                  <a:ext cx="21" cy="13"/>
                </a:xfrm>
                <a:custGeom>
                  <a:avLst/>
                  <a:gdLst>
                    <a:gd name="T0" fmla="*/ 12 w 16"/>
                    <a:gd name="T1" fmla="*/ 22 h 10"/>
                    <a:gd name="T2" fmla="*/ 1 w 16"/>
                    <a:gd name="T3" fmla="*/ 16 h 10"/>
                    <a:gd name="T4" fmla="*/ 0 w 16"/>
                    <a:gd name="T5" fmla="*/ 13 h 10"/>
                    <a:gd name="T6" fmla="*/ 0 w 16"/>
                    <a:gd name="T7" fmla="*/ 13 h 10"/>
                    <a:gd name="T8" fmla="*/ 1 w 16"/>
                    <a:gd name="T9" fmla="*/ 12 h 10"/>
                    <a:gd name="T10" fmla="*/ 1 w 16"/>
                    <a:gd name="T11" fmla="*/ 12 h 10"/>
                    <a:gd name="T12" fmla="*/ 16 w 16"/>
                    <a:gd name="T13" fmla="*/ 1 h 10"/>
                    <a:gd name="T14" fmla="*/ 21 w 16"/>
                    <a:gd name="T15" fmla="*/ 0 h 10"/>
                    <a:gd name="T16" fmla="*/ 21 w 16"/>
                    <a:gd name="T17" fmla="*/ 0 h 10"/>
                    <a:gd name="T18" fmla="*/ 24 w 16"/>
                    <a:gd name="T19" fmla="*/ 1 h 10"/>
                    <a:gd name="T20" fmla="*/ 24 w 16"/>
                    <a:gd name="T21" fmla="*/ 1 h 10"/>
                    <a:gd name="T22" fmla="*/ 34 w 16"/>
                    <a:gd name="T23" fmla="*/ 7 h 10"/>
                    <a:gd name="T24" fmla="*/ 34 w 16"/>
                    <a:gd name="T25" fmla="*/ 7 h 10"/>
                    <a:gd name="T26" fmla="*/ 37 w 16"/>
                    <a:gd name="T27" fmla="*/ 12 h 10"/>
                    <a:gd name="T28" fmla="*/ 37 w 16"/>
                    <a:gd name="T29" fmla="*/ 12 h 10"/>
                    <a:gd name="T30" fmla="*/ 34 w 16"/>
                    <a:gd name="T31" fmla="*/ 13 h 10"/>
                    <a:gd name="T32" fmla="*/ 34 w 16"/>
                    <a:gd name="T33" fmla="*/ 13 h 10"/>
                    <a:gd name="T34" fmla="*/ 18 w 16"/>
                    <a:gd name="T35" fmla="*/ 22 h 10"/>
                    <a:gd name="T36" fmla="*/ 16 w 16"/>
                    <a:gd name="T37" fmla="*/ 22 h 10"/>
                    <a:gd name="T38" fmla="*/ 16 w 16"/>
                    <a:gd name="T39" fmla="*/ 22 h 10"/>
                    <a:gd name="T40" fmla="*/ 12 w 16"/>
                    <a:gd name="T41" fmla="*/ 22 h 10"/>
                    <a:gd name="T42" fmla="*/ 5 w 16"/>
                    <a:gd name="T43" fmla="*/ 13 h 10"/>
                    <a:gd name="T44" fmla="*/ 14 w 16"/>
                    <a:gd name="T45" fmla="*/ 17 h 10"/>
                    <a:gd name="T46" fmla="*/ 16 w 16"/>
                    <a:gd name="T47" fmla="*/ 21 h 10"/>
                    <a:gd name="T48" fmla="*/ 16 w 16"/>
                    <a:gd name="T49" fmla="*/ 21 h 10"/>
                    <a:gd name="T50" fmla="*/ 18 w 16"/>
                    <a:gd name="T51" fmla="*/ 17 h 10"/>
                    <a:gd name="T52" fmla="*/ 18 w 16"/>
                    <a:gd name="T53" fmla="*/ 17 h 10"/>
                    <a:gd name="T54" fmla="*/ 31 w 16"/>
                    <a:gd name="T55" fmla="*/ 12 h 10"/>
                    <a:gd name="T56" fmla="*/ 31 w 16"/>
                    <a:gd name="T57" fmla="*/ 12 h 10"/>
                    <a:gd name="T58" fmla="*/ 31 w 16"/>
                    <a:gd name="T59" fmla="*/ 12 h 10"/>
                    <a:gd name="T60" fmla="*/ 34 w 16"/>
                    <a:gd name="T61" fmla="*/ 9 h 10"/>
                    <a:gd name="T62" fmla="*/ 31 w 16"/>
                    <a:gd name="T63" fmla="*/ 12 h 10"/>
                    <a:gd name="T64" fmla="*/ 22 w 16"/>
                    <a:gd name="T65" fmla="*/ 5 h 10"/>
                    <a:gd name="T66" fmla="*/ 21 w 16"/>
                    <a:gd name="T67" fmla="*/ 5 h 10"/>
                    <a:gd name="T68" fmla="*/ 21 w 16"/>
                    <a:gd name="T69" fmla="*/ 5 h 10"/>
                    <a:gd name="T70" fmla="*/ 18 w 16"/>
                    <a:gd name="T71" fmla="*/ 5 h 10"/>
                    <a:gd name="T72" fmla="*/ 18 w 16"/>
                    <a:gd name="T73" fmla="*/ 5 h 10"/>
                    <a:gd name="T74" fmla="*/ 5 w 16"/>
                    <a:gd name="T75" fmla="*/ 13 h 10"/>
                    <a:gd name="T76" fmla="*/ 5 w 16"/>
                    <a:gd name="T77" fmla="*/ 13 h 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"/>
                    <a:gd name="T118" fmla="*/ 0 h 10"/>
                    <a:gd name="T119" fmla="*/ 16 w 16"/>
                    <a:gd name="T120" fmla="*/ 10 h 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" h="10">
                      <a:moveTo>
                        <a:pt x="5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0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4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10"/>
                        <a:pt x="6" y="10"/>
                        <a:pt x="5" y="10"/>
                      </a:cubicBezTo>
                      <a:close/>
                      <a:moveTo>
                        <a:pt x="2" y="6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7" name="Freeform 264"/>
                <p:cNvSpPr>
                  <a:spLocks/>
                </p:cNvSpPr>
                <p:nvPr/>
              </p:nvSpPr>
              <p:spPr bwMode="auto">
                <a:xfrm>
                  <a:off x="1028" y="1167"/>
                  <a:ext cx="18" cy="12"/>
                </a:xfrm>
                <a:custGeom>
                  <a:avLst/>
                  <a:gdLst>
                    <a:gd name="T0" fmla="*/ 30 w 14"/>
                    <a:gd name="T1" fmla="*/ 7 h 9"/>
                    <a:gd name="T2" fmla="*/ 30 w 14"/>
                    <a:gd name="T3" fmla="*/ 9 h 9"/>
                    <a:gd name="T4" fmla="*/ 15 w 14"/>
                    <a:gd name="T5" fmla="*/ 20 h 9"/>
                    <a:gd name="T6" fmla="*/ 10 w 14"/>
                    <a:gd name="T7" fmla="*/ 20 h 9"/>
                    <a:gd name="T8" fmla="*/ 0 w 14"/>
                    <a:gd name="T9" fmla="*/ 15 h 9"/>
                    <a:gd name="T10" fmla="*/ 0 w 14"/>
                    <a:gd name="T11" fmla="*/ 9 h 9"/>
                    <a:gd name="T12" fmla="*/ 15 w 14"/>
                    <a:gd name="T13" fmla="*/ 1 h 9"/>
                    <a:gd name="T14" fmla="*/ 19 w 14"/>
                    <a:gd name="T15" fmla="*/ 1 h 9"/>
                    <a:gd name="T16" fmla="*/ 30 w 14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9"/>
                    <a:gd name="T29" fmla="*/ 14 w 14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9">
                      <a:moveTo>
                        <a:pt x="14" y="3"/>
                      </a:moveTo>
                      <a:cubicBezTo>
                        <a:pt x="14" y="3"/>
                        <a:pt x="14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9"/>
                        <a:pt x="5" y="9"/>
                        <a:pt x="5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9" y="0"/>
                        <a:pt x="9" y="1"/>
                      </a:cubicBez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8" name="Freeform 265"/>
                <p:cNvSpPr>
                  <a:spLocks noEditPoints="1"/>
                </p:cNvSpPr>
                <p:nvPr/>
              </p:nvSpPr>
              <p:spPr bwMode="auto">
                <a:xfrm>
                  <a:off x="1026" y="1166"/>
                  <a:ext cx="21" cy="14"/>
                </a:xfrm>
                <a:custGeom>
                  <a:avLst/>
                  <a:gdLst>
                    <a:gd name="T0" fmla="*/ 12 w 16"/>
                    <a:gd name="T1" fmla="*/ 22 h 11"/>
                    <a:gd name="T2" fmla="*/ 1 w 16"/>
                    <a:gd name="T3" fmla="*/ 17 h 11"/>
                    <a:gd name="T4" fmla="*/ 0 w 16"/>
                    <a:gd name="T5" fmla="*/ 13 h 11"/>
                    <a:gd name="T6" fmla="*/ 0 w 16"/>
                    <a:gd name="T7" fmla="*/ 13 h 11"/>
                    <a:gd name="T8" fmla="*/ 1 w 16"/>
                    <a:gd name="T9" fmla="*/ 8 h 11"/>
                    <a:gd name="T10" fmla="*/ 1 w 16"/>
                    <a:gd name="T11" fmla="*/ 8 h 11"/>
                    <a:gd name="T12" fmla="*/ 16 w 16"/>
                    <a:gd name="T13" fmla="*/ 0 h 11"/>
                    <a:gd name="T14" fmla="*/ 21 w 16"/>
                    <a:gd name="T15" fmla="*/ 0 h 11"/>
                    <a:gd name="T16" fmla="*/ 21 w 16"/>
                    <a:gd name="T17" fmla="*/ 0 h 11"/>
                    <a:gd name="T18" fmla="*/ 24 w 16"/>
                    <a:gd name="T19" fmla="*/ 0 h 11"/>
                    <a:gd name="T20" fmla="*/ 24 w 16"/>
                    <a:gd name="T21" fmla="*/ 0 h 11"/>
                    <a:gd name="T22" fmla="*/ 34 w 16"/>
                    <a:gd name="T23" fmla="*/ 6 h 11"/>
                    <a:gd name="T24" fmla="*/ 34 w 16"/>
                    <a:gd name="T25" fmla="*/ 8 h 11"/>
                    <a:gd name="T26" fmla="*/ 31 w 16"/>
                    <a:gd name="T27" fmla="*/ 10 h 11"/>
                    <a:gd name="T28" fmla="*/ 31 w 16"/>
                    <a:gd name="T29" fmla="*/ 10 h 11"/>
                    <a:gd name="T30" fmla="*/ 34 w 16"/>
                    <a:gd name="T31" fmla="*/ 8 h 11"/>
                    <a:gd name="T32" fmla="*/ 34 w 16"/>
                    <a:gd name="T33" fmla="*/ 6 h 11"/>
                    <a:gd name="T34" fmla="*/ 37 w 16"/>
                    <a:gd name="T35" fmla="*/ 10 h 11"/>
                    <a:gd name="T36" fmla="*/ 37 w 16"/>
                    <a:gd name="T37" fmla="*/ 10 h 11"/>
                    <a:gd name="T38" fmla="*/ 34 w 16"/>
                    <a:gd name="T39" fmla="*/ 14 h 11"/>
                    <a:gd name="T40" fmla="*/ 34 w 16"/>
                    <a:gd name="T41" fmla="*/ 14 h 11"/>
                    <a:gd name="T42" fmla="*/ 21 w 16"/>
                    <a:gd name="T43" fmla="*/ 22 h 11"/>
                    <a:gd name="T44" fmla="*/ 16 w 16"/>
                    <a:gd name="T45" fmla="*/ 23 h 11"/>
                    <a:gd name="T46" fmla="*/ 16 w 16"/>
                    <a:gd name="T47" fmla="*/ 23 h 11"/>
                    <a:gd name="T48" fmla="*/ 12 w 16"/>
                    <a:gd name="T49" fmla="*/ 22 h 11"/>
                    <a:gd name="T50" fmla="*/ 14 w 16"/>
                    <a:gd name="T51" fmla="*/ 17 h 11"/>
                    <a:gd name="T52" fmla="*/ 16 w 16"/>
                    <a:gd name="T53" fmla="*/ 17 h 11"/>
                    <a:gd name="T54" fmla="*/ 16 w 16"/>
                    <a:gd name="T55" fmla="*/ 17 h 11"/>
                    <a:gd name="T56" fmla="*/ 16 w 16"/>
                    <a:gd name="T57" fmla="*/ 17 h 11"/>
                    <a:gd name="T58" fmla="*/ 16 w 16"/>
                    <a:gd name="T59" fmla="*/ 17 h 11"/>
                    <a:gd name="T60" fmla="*/ 29 w 16"/>
                    <a:gd name="T61" fmla="*/ 10 h 11"/>
                    <a:gd name="T62" fmla="*/ 22 w 16"/>
                    <a:gd name="T63" fmla="*/ 6 h 11"/>
                    <a:gd name="T64" fmla="*/ 21 w 16"/>
                    <a:gd name="T65" fmla="*/ 6 h 11"/>
                    <a:gd name="T66" fmla="*/ 21 w 16"/>
                    <a:gd name="T67" fmla="*/ 6 h 11"/>
                    <a:gd name="T68" fmla="*/ 21 w 16"/>
                    <a:gd name="T69" fmla="*/ 6 h 11"/>
                    <a:gd name="T70" fmla="*/ 21 w 16"/>
                    <a:gd name="T71" fmla="*/ 6 h 11"/>
                    <a:gd name="T72" fmla="*/ 7 w 16"/>
                    <a:gd name="T73" fmla="*/ 13 h 11"/>
                    <a:gd name="T74" fmla="*/ 14 w 16"/>
                    <a:gd name="T75" fmla="*/ 17 h 1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6"/>
                    <a:gd name="T115" fmla="*/ 0 h 11"/>
                    <a:gd name="T116" fmla="*/ 16 w 16"/>
                    <a:gd name="T117" fmla="*/ 11 h 1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6" h="11">
                      <a:moveTo>
                        <a:pt x="5" y="10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6"/>
                        <a:pt x="16" y="6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1"/>
                        <a:pt x="6" y="11"/>
                        <a:pt x="5" y="10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49" name="Freeform 266"/>
                <p:cNvSpPr>
                  <a:spLocks/>
                </p:cNvSpPr>
                <p:nvPr/>
              </p:nvSpPr>
              <p:spPr bwMode="auto">
                <a:xfrm>
                  <a:off x="993" y="1141"/>
                  <a:ext cx="33" cy="20"/>
                </a:xfrm>
                <a:custGeom>
                  <a:avLst/>
                  <a:gdLst>
                    <a:gd name="T0" fmla="*/ 1 w 26"/>
                    <a:gd name="T1" fmla="*/ 28 h 15"/>
                    <a:gd name="T2" fmla="*/ 1 w 26"/>
                    <a:gd name="T3" fmla="*/ 27 h 15"/>
                    <a:gd name="T4" fmla="*/ 38 w 26"/>
                    <a:gd name="T5" fmla="*/ 0 h 15"/>
                    <a:gd name="T6" fmla="*/ 43 w 26"/>
                    <a:gd name="T7" fmla="*/ 0 h 15"/>
                    <a:gd name="T8" fmla="*/ 53 w 26"/>
                    <a:gd name="T9" fmla="*/ 7 h 15"/>
                    <a:gd name="T10" fmla="*/ 53 w 26"/>
                    <a:gd name="T11" fmla="*/ 9 h 15"/>
                    <a:gd name="T12" fmla="*/ 14 w 26"/>
                    <a:gd name="T13" fmla="*/ 36 h 15"/>
                    <a:gd name="T14" fmla="*/ 10 w 26"/>
                    <a:gd name="T15" fmla="*/ 36 h 15"/>
                    <a:gd name="T16" fmla="*/ 1 w 26"/>
                    <a:gd name="T17" fmla="*/ 28 h 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15"/>
                    <a:gd name="T29" fmla="*/ 26 w 26"/>
                    <a:gd name="T30" fmla="*/ 15 h 1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15">
                      <a:moveTo>
                        <a:pt x="1" y="12"/>
                      </a:moveTo>
                      <a:cubicBezTo>
                        <a:pt x="0" y="12"/>
                        <a:pt x="0" y="11"/>
                        <a:pt x="1" y="1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1" y="0"/>
                        <a:pt x="21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4"/>
                        <a:pt x="26" y="4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6" y="15"/>
                        <a:pt x="5" y="15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0" name="Freeform 267"/>
                <p:cNvSpPr>
                  <a:spLocks/>
                </p:cNvSpPr>
                <p:nvPr/>
              </p:nvSpPr>
              <p:spPr bwMode="auto">
                <a:xfrm>
                  <a:off x="991" y="1140"/>
                  <a:ext cx="37" cy="22"/>
                </a:xfrm>
                <a:custGeom>
                  <a:avLst/>
                  <a:gdLst>
                    <a:gd name="T0" fmla="*/ 15 w 28"/>
                    <a:gd name="T1" fmla="*/ 35 h 17"/>
                    <a:gd name="T2" fmla="*/ 1 w 28"/>
                    <a:gd name="T3" fmla="*/ 30 h 17"/>
                    <a:gd name="T4" fmla="*/ 5 w 28"/>
                    <a:gd name="T5" fmla="*/ 28 h 17"/>
                    <a:gd name="T6" fmla="*/ 5 w 28"/>
                    <a:gd name="T7" fmla="*/ 27 h 17"/>
                    <a:gd name="T8" fmla="*/ 15 w 28"/>
                    <a:gd name="T9" fmla="*/ 32 h 17"/>
                    <a:gd name="T10" fmla="*/ 16 w 28"/>
                    <a:gd name="T11" fmla="*/ 32 h 17"/>
                    <a:gd name="T12" fmla="*/ 16 w 28"/>
                    <a:gd name="T13" fmla="*/ 32 h 17"/>
                    <a:gd name="T14" fmla="*/ 20 w 28"/>
                    <a:gd name="T15" fmla="*/ 32 h 17"/>
                    <a:gd name="T16" fmla="*/ 20 w 28"/>
                    <a:gd name="T17" fmla="*/ 32 h 17"/>
                    <a:gd name="T18" fmla="*/ 59 w 28"/>
                    <a:gd name="T19" fmla="*/ 10 h 17"/>
                    <a:gd name="T20" fmla="*/ 59 w 28"/>
                    <a:gd name="T21" fmla="*/ 8 h 17"/>
                    <a:gd name="T22" fmla="*/ 59 w 28"/>
                    <a:gd name="T23" fmla="*/ 8 h 17"/>
                    <a:gd name="T24" fmla="*/ 59 w 28"/>
                    <a:gd name="T25" fmla="*/ 8 h 17"/>
                    <a:gd name="T26" fmla="*/ 50 w 28"/>
                    <a:gd name="T27" fmla="*/ 5 h 17"/>
                    <a:gd name="T28" fmla="*/ 49 w 28"/>
                    <a:gd name="T29" fmla="*/ 5 h 17"/>
                    <a:gd name="T30" fmla="*/ 49 w 28"/>
                    <a:gd name="T31" fmla="*/ 5 h 17"/>
                    <a:gd name="T32" fmla="*/ 45 w 28"/>
                    <a:gd name="T33" fmla="*/ 5 h 17"/>
                    <a:gd name="T34" fmla="*/ 45 w 28"/>
                    <a:gd name="T35" fmla="*/ 5 h 17"/>
                    <a:gd name="T36" fmla="*/ 5 w 28"/>
                    <a:gd name="T37" fmla="*/ 27 h 17"/>
                    <a:gd name="T38" fmla="*/ 5 w 28"/>
                    <a:gd name="T39" fmla="*/ 27 h 17"/>
                    <a:gd name="T40" fmla="*/ 5 w 28"/>
                    <a:gd name="T41" fmla="*/ 28 h 17"/>
                    <a:gd name="T42" fmla="*/ 1 w 28"/>
                    <a:gd name="T43" fmla="*/ 30 h 17"/>
                    <a:gd name="T44" fmla="*/ 0 w 28"/>
                    <a:gd name="T45" fmla="*/ 27 h 17"/>
                    <a:gd name="T46" fmla="*/ 0 w 28"/>
                    <a:gd name="T47" fmla="*/ 27 h 17"/>
                    <a:gd name="T48" fmla="*/ 1 w 28"/>
                    <a:gd name="T49" fmla="*/ 23 h 17"/>
                    <a:gd name="T50" fmla="*/ 1 w 28"/>
                    <a:gd name="T51" fmla="*/ 23 h 17"/>
                    <a:gd name="T52" fmla="*/ 44 w 28"/>
                    <a:gd name="T53" fmla="*/ 1 h 17"/>
                    <a:gd name="T54" fmla="*/ 49 w 28"/>
                    <a:gd name="T55" fmla="*/ 0 h 17"/>
                    <a:gd name="T56" fmla="*/ 49 w 28"/>
                    <a:gd name="T57" fmla="*/ 0 h 17"/>
                    <a:gd name="T58" fmla="*/ 53 w 28"/>
                    <a:gd name="T59" fmla="*/ 1 h 17"/>
                    <a:gd name="T60" fmla="*/ 53 w 28"/>
                    <a:gd name="T61" fmla="*/ 1 h 17"/>
                    <a:gd name="T62" fmla="*/ 63 w 28"/>
                    <a:gd name="T63" fmla="*/ 6 h 17"/>
                    <a:gd name="T64" fmla="*/ 65 w 28"/>
                    <a:gd name="T65" fmla="*/ 8 h 17"/>
                    <a:gd name="T66" fmla="*/ 65 w 28"/>
                    <a:gd name="T67" fmla="*/ 8 h 17"/>
                    <a:gd name="T68" fmla="*/ 63 w 28"/>
                    <a:gd name="T69" fmla="*/ 13 h 17"/>
                    <a:gd name="T70" fmla="*/ 63 w 28"/>
                    <a:gd name="T71" fmla="*/ 13 h 17"/>
                    <a:gd name="T72" fmla="*/ 21 w 28"/>
                    <a:gd name="T73" fmla="*/ 35 h 17"/>
                    <a:gd name="T74" fmla="*/ 16 w 28"/>
                    <a:gd name="T75" fmla="*/ 36 h 17"/>
                    <a:gd name="T76" fmla="*/ 16 w 28"/>
                    <a:gd name="T77" fmla="*/ 36 h 17"/>
                    <a:gd name="T78" fmla="*/ 15 w 28"/>
                    <a:gd name="T79" fmla="*/ 35 h 1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28"/>
                    <a:gd name="T121" fmla="*/ 0 h 17"/>
                    <a:gd name="T122" fmla="*/ 28 w 28"/>
                    <a:gd name="T123" fmla="*/ 17 h 1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28" h="17">
                      <a:moveTo>
                        <a:pt x="6" y="16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0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20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2" y="0"/>
                        <a:pt x="22" y="0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8" y="3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5"/>
                        <a:pt x="28" y="6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6" y="17"/>
                        <a:pt x="6" y="1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1" name="Freeform 268"/>
                <p:cNvSpPr>
                  <a:spLocks/>
                </p:cNvSpPr>
                <p:nvPr/>
              </p:nvSpPr>
              <p:spPr bwMode="auto">
                <a:xfrm>
                  <a:off x="774" y="983"/>
                  <a:ext cx="204" cy="215"/>
                </a:xfrm>
                <a:custGeom>
                  <a:avLst/>
                  <a:gdLst>
                    <a:gd name="T0" fmla="*/ 42 w 204"/>
                    <a:gd name="T1" fmla="*/ 215 h 215"/>
                    <a:gd name="T2" fmla="*/ 204 w 204"/>
                    <a:gd name="T3" fmla="*/ 122 h 215"/>
                    <a:gd name="T4" fmla="*/ 161 w 204"/>
                    <a:gd name="T5" fmla="*/ 0 h 215"/>
                    <a:gd name="T6" fmla="*/ 0 w 204"/>
                    <a:gd name="T7" fmla="*/ 93 h 215"/>
                    <a:gd name="T8" fmla="*/ 42 w 204"/>
                    <a:gd name="T9" fmla="*/ 215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4"/>
                    <a:gd name="T16" fmla="*/ 0 h 215"/>
                    <a:gd name="T17" fmla="*/ 204 w 204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4" h="215">
                      <a:moveTo>
                        <a:pt x="42" y="215"/>
                      </a:moveTo>
                      <a:lnTo>
                        <a:pt x="204" y="122"/>
                      </a:lnTo>
                      <a:lnTo>
                        <a:pt x="161" y="0"/>
                      </a:lnTo>
                      <a:lnTo>
                        <a:pt x="0" y="93"/>
                      </a:lnTo>
                      <a:lnTo>
                        <a:pt x="42" y="21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2" name="Freeform 269"/>
                <p:cNvSpPr>
                  <a:spLocks/>
                </p:cNvSpPr>
                <p:nvPr/>
              </p:nvSpPr>
              <p:spPr bwMode="auto">
                <a:xfrm>
                  <a:off x="815" y="1104"/>
                  <a:ext cx="165" cy="97"/>
                </a:xfrm>
                <a:custGeom>
                  <a:avLst/>
                  <a:gdLst>
                    <a:gd name="T0" fmla="*/ 0 w 127"/>
                    <a:gd name="T1" fmla="*/ 160 h 75"/>
                    <a:gd name="T2" fmla="*/ 1 w 127"/>
                    <a:gd name="T3" fmla="*/ 155 h 75"/>
                    <a:gd name="T4" fmla="*/ 1 w 127"/>
                    <a:gd name="T5" fmla="*/ 155 h 75"/>
                    <a:gd name="T6" fmla="*/ 272 w 127"/>
                    <a:gd name="T7" fmla="*/ 0 h 75"/>
                    <a:gd name="T8" fmla="*/ 277 w 127"/>
                    <a:gd name="T9" fmla="*/ 1 h 75"/>
                    <a:gd name="T10" fmla="*/ 277 w 127"/>
                    <a:gd name="T11" fmla="*/ 1 h 75"/>
                    <a:gd name="T12" fmla="*/ 277 w 127"/>
                    <a:gd name="T13" fmla="*/ 6 h 75"/>
                    <a:gd name="T14" fmla="*/ 277 w 127"/>
                    <a:gd name="T15" fmla="*/ 6 h 75"/>
                    <a:gd name="T16" fmla="*/ 5 w 127"/>
                    <a:gd name="T17" fmla="*/ 162 h 75"/>
                    <a:gd name="T18" fmla="*/ 1 w 127"/>
                    <a:gd name="T19" fmla="*/ 162 h 75"/>
                    <a:gd name="T20" fmla="*/ 1 w 127"/>
                    <a:gd name="T21" fmla="*/ 162 h 75"/>
                    <a:gd name="T22" fmla="*/ 0 w 127"/>
                    <a:gd name="T23" fmla="*/ 160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75"/>
                    <a:gd name="T38" fmla="*/ 127 w 127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75">
                      <a:moveTo>
                        <a:pt x="0" y="74"/>
                      </a:moveTo>
                      <a:cubicBezTo>
                        <a:pt x="0" y="73"/>
                        <a:pt x="0" y="73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5" y="0"/>
                        <a:pt x="126" y="0"/>
                        <a:pt x="126" y="1"/>
                      </a:cubicBezTo>
                      <a:cubicBezTo>
                        <a:pt x="126" y="1"/>
                        <a:pt x="126" y="1"/>
                        <a:pt x="126" y="1"/>
                      </a:cubicBezTo>
                      <a:cubicBezTo>
                        <a:pt x="127" y="1"/>
                        <a:pt x="126" y="2"/>
                        <a:pt x="126" y="3"/>
                      </a:cubicBezTo>
                      <a:cubicBezTo>
                        <a:pt x="126" y="3"/>
                        <a:pt x="126" y="3"/>
                        <a:pt x="126" y="3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1" y="75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3" name="Freeform 270"/>
                <p:cNvSpPr>
                  <a:spLocks/>
                </p:cNvSpPr>
                <p:nvPr/>
              </p:nvSpPr>
              <p:spPr bwMode="auto">
                <a:xfrm>
                  <a:off x="764" y="1075"/>
                  <a:ext cx="52" cy="123"/>
                </a:xfrm>
                <a:custGeom>
                  <a:avLst/>
                  <a:gdLst>
                    <a:gd name="T0" fmla="*/ 10 w 52"/>
                    <a:gd name="T1" fmla="*/ 1 h 123"/>
                    <a:gd name="T2" fmla="*/ 0 w 52"/>
                    <a:gd name="T3" fmla="*/ 0 h 123"/>
                    <a:gd name="T4" fmla="*/ 42 w 52"/>
                    <a:gd name="T5" fmla="*/ 123 h 123"/>
                    <a:gd name="T6" fmla="*/ 52 w 52"/>
                    <a:gd name="T7" fmla="*/ 123 h 123"/>
                    <a:gd name="T8" fmla="*/ 10 w 52"/>
                    <a:gd name="T9" fmla="*/ 1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123"/>
                    <a:gd name="T17" fmla="*/ 52 w 52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123">
                      <a:moveTo>
                        <a:pt x="10" y="1"/>
                      </a:moveTo>
                      <a:lnTo>
                        <a:pt x="0" y="0"/>
                      </a:lnTo>
                      <a:lnTo>
                        <a:pt x="42" y="123"/>
                      </a:lnTo>
                      <a:lnTo>
                        <a:pt x="52" y="12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4" name="Freeform 271"/>
                <p:cNvSpPr>
                  <a:spLocks/>
                </p:cNvSpPr>
                <p:nvPr/>
              </p:nvSpPr>
              <p:spPr bwMode="auto">
                <a:xfrm>
                  <a:off x="764" y="983"/>
                  <a:ext cx="171" cy="93"/>
                </a:xfrm>
                <a:custGeom>
                  <a:avLst/>
                  <a:gdLst>
                    <a:gd name="T0" fmla="*/ 10 w 171"/>
                    <a:gd name="T1" fmla="*/ 93 h 93"/>
                    <a:gd name="T2" fmla="*/ 0 w 171"/>
                    <a:gd name="T3" fmla="*/ 92 h 93"/>
                    <a:gd name="T4" fmla="*/ 161 w 171"/>
                    <a:gd name="T5" fmla="*/ 0 h 93"/>
                    <a:gd name="T6" fmla="*/ 171 w 171"/>
                    <a:gd name="T7" fmla="*/ 0 h 93"/>
                    <a:gd name="T8" fmla="*/ 10 w 171"/>
                    <a:gd name="T9" fmla="*/ 93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1"/>
                    <a:gd name="T16" fmla="*/ 0 h 93"/>
                    <a:gd name="T17" fmla="*/ 171 w 171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1" h="93">
                      <a:moveTo>
                        <a:pt x="10" y="93"/>
                      </a:moveTo>
                      <a:lnTo>
                        <a:pt x="0" y="92"/>
                      </a:lnTo>
                      <a:lnTo>
                        <a:pt x="161" y="0"/>
                      </a:lnTo>
                      <a:lnTo>
                        <a:pt x="171" y="0"/>
                      </a:lnTo>
                      <a:lnTo>
                        <a:pt x="1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5" name="Freeform 272"/>
                <p:cNvSpPr>
                  <a:spLocks/>
                </p:cNvSpPr>
                <p:nvPr/>
              </p:nvSpPr>
              <p:spPr bwMode="auto">
                <a:xfrm>
                  <a:off x="1044" y="1159"/>
                  <a:ext cx="15" cy="8"/>
                </a:xfrm>
                <a:custGeom>
                  <a:avLst/>
                  <a:gdLst>
                    <a:gd name="T0" fmla="*/ 5 w 11"/>
                    <a:gd name="T1" fmla="*/ 12 h 6"/>
                    <a:gd name="T2" fmla="*/ 5 w 11"/>
                    <a:gd name="T3" fmla="*/ 1 h 6"/>
                    <a:gd name="T4" fmla="*/ 22 w 11"/>
                    <a:gd name="T5" fmla="*/ 1 h 6"/>
                    <a:gd name="T6" fmla="*/ 22 w 11"/>
                    <a:gd name="T7" fmla="*/ 12 h 6"/>
                    <a:gd name="T8" fmla="*/ 5 w 11"/>
                    <a:gd name="T9" fmla="*/ 12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6"/>
                    <a:gd name="T17" fmla="*/ 11 w 1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6">
                      <a:moveTo>
                        <a:pt x="2" y="5"/>
                      </a:moveTo>
                      <a:cubicBezTo>
                        <a:pt x="0" y="4"/>
                        <a:pt x="0" y="2"/>
                        <a:pt x="2" y="1"/>
                      </a:cubicBezTo>
                      <a:cubicBezTo>
                        <a:pt x="4" y="0"/>
                        <a:pt x="7" y="0"/>
                        <a:pt x="9" y="1"/>
                      </a:cubicBezTo>
                      <a:cubicBezTo>
                        <a:pt x="11" y="2"/>
                        <a:pt x="11" y="4"/>
                        <a:pt x="9" y="5"/>
                      </a:cubicBezTo>
                      <a:cubicBezTo>
                        <a:pt x="7" y="6"/>
                        <a:pt x="4" y="6"/>
                        <a:pt x="2" y="5"/>
                      </a:cubicBezTo>
                      <a:close/>
                    </a:path>
                  </a:pathLst>
                </a:custGeom>
                <a:solidFill>
                  <a:srgbClr val="5E5E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6" name="Freeform 273"/>
                <p:cNvSpPr>
                  <a:spLocks/>
                </p:cNvSpPr>
                <p:nvPr/>
              </p:nvSpPr>
              <p:spPr bwMode="auto">
                <a:xfrm>
                  <a:off x="850" y="1166"/>
                  <a:ext cx="20" cy="13"/>
                </a:xfrm>
                <a:custGeom>
                  <a:avLst/>
                  <a:gdLst>
                    <a:gd name="T0" fmla="*/ 0 w 20"/>
                    <a:gd name="T1" fmla="*/ 9 h 13"/>
                    <a:gd name="T2" fmla="*/ 2 w 20"/>
                    <a:gd name="T3" fmla="*/ 10 h 13"/>
                    <a:gd name="T4" fmla="*/ 4 w 20"/>
                    <a:gd name="T5" fmla="*/ 13 h 13"/>
                    <a:gd name="T6" fmla="*/ 20 w 20"/>
                    <a:gd name="T7" fmla="*/ 3 h 13"/>
                    <a:gd name="T8" fmla="*/ 19 w 20"/>
                    <a:gd name="T9" fmla="*/ 0 h 13"/>
                    <a:gd name="T10" fmla="*/ 15 w 20"/>
                    <a:gd name="T11" fmla="*/ 0 h 13"/>
                    <a:gd name="T12" fmla="*/ 0 w 20"/>
                    <a:gd name="T13" fmla="*/ 9 h 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13"/>
                    <a:gd name="T23" fmla="*/ 20 w 20"/>
                    <a:gd name="T24" fmla="*/ 13 h 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13">
                      <a:moveTo>
                        <a:pt x="0" y="9"/>
                      </a:moveTo>
                      <a:lnTo>
                        <a:pt x="2" y="10"/>
                      </a:lnTo>
                      <a:lnTo>
                        <a:pt x="4" y="13"/>
                      </a:lnTo>
                      <a:lnTo>
                        <a:pt x="20" y="3"/>
                      </a:lnTo>
                      <a:lnTo>
                        <a:pt x="19" y="0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7" name="Freeform 274"/>
                <p:cNvSpPr>
                  <a:spLocks/>
                </p:cNvSpPr>
                <p:nvPr/>
              </p:nvSpPr>
              <p:spPr bwMode="auto">
                <a:xfrm>
                  <a:off x="930" y="1119"/>
                  <a:ext cx="21" cy="14"/>
                </a:xfrm>
                <a:custGeom>
                  <a:avLst/>
                  <a:gdLst>
                    <a:gd name="T0" fmla="*/ 0 w 21"/>
                    <a:gd name="T1" fmla="*/ 11 h 14"/>
                    <a:gd name="T2" fmla="*/ 4 w 21"/>
                    <a:gd name="T3" fmla="*/ 12 h 14"/>
                    <a:gd name="T4" fmla="*/ 4 w 21"/>
                    <a:gd name="T5" fmla="*/ 14 h 14"/>
                    <a:gd name="T6" fmla="*/ 21 w 21"/>
                    <a:gd name="T7" fmla="*/ 4 h 14"/>
                    <a:gd name="T8" fmla="*/ 21 w 21"/>
                    <a:gd name="T9" fmla="*/ 1 h 14"/>
                    <a:gd name="T10" fmla="*/ 17 w 21"/>
                    <a:gd name="T11" fmla="*/ 0 h 14"/>
                    <a:gd name="T12" fmla="*/ 0 w 21"/>
                    <a:gd name="T13" fmla="*/ 11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"/>
                    <a:gd name="T22" fmla="*/ 0 h 14"/>
                    <a:gd name="T23" fmla="*/ 21 w 21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" h="14">
                      <a:moveTo>
                        <a:pt x="0" y="11"/>
                      </a:moveTo>
                      <a:lnTo>
                        <a:pt x="4" y="12"/>
                      </a:lnTo>
                      <a:lnTo>
                        <a:pt x="4" y="14"/>
                      </a:lnTo>
                      <a:lnTo>
                        <a:pt x="21" y="4"/>
                      </a:lnTo>
                      <a:lnTo>
                        <a:pt x="21" y="1"/>
                      </a:lnTo>
                      <a:lnTo>
                        <a:pt x="17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8" name="Freeform 275"/>
                <p:cNvSpPr>
                  <a:spLocks/>
                </p:cNvSpPr>
                <p:nvPr/>
              </p:nvSpPr>
              <p:spPr bwMode="auto">
                <a:xfrm>
                  <a:off x="854" y="1034"/>
                  <a:ext cx="9" cy="7"/>
                </a:xfrm>
                <a:custGeom>
                  <a:avLst/>
                  <a:gdLst>
                    <a:gd name="T0" fmla="*/ 0 w 7"/>
                    <a:gd name="T1" fmla="*/ 8 h 6"/>
                    <a:gd name="T2" fmla="*/ 8 w 7"/>
                    <a:gd name="T3" fmla="*/ 8 h 6"/>
                    <a:gd name="T4" fmla="*/ 15 w 7"/>
                    <a:gd name="T5" fmla="*/ 1 h 6"/>
                    <a:gd name="T6" fmla="*/ 6 w 7"/>
                    <a:gd name="T7" fmla="*/ 1 h 6"/>
                    <a:gd name="T8" fmla="*/ 0 w 7"/>
                    <a:gd name="T9" fmla="*/ 8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6"/>
                    <a:gd name="T17" fmla="*/ 7 w 7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6">
                      <a:moveTo>
                        <a:pt x="0" y="5"/>
                      </a:moveTo>
                      <a:cubicBezTo>
                        <a:pt x="0" y="6"/>
                        <a:pt x="2" y="6"/>
                        <a:pt x="4" y="5"/>
                      </a:cubicBezTo>
                      <a:cubicBezTo>
                        <a:pt x="6" y="4"/>
                        <a:pt x="7" y="2"/>
                        <a:pt x="7" y="1"/>
                      </a:cubicBezTo>
                      <a:cubicBezTo>
                        <a:pt x="7" y="0"/>
                        <a:pt x="5" y="0"/>
                        <a:pt x="3" y="1"/>
                      </a:cubicBezTo>
                      <a:cubicBezTo>
                        <a:pt x="1" y="2"/>
                        <a:pt x="0" y="4"/>
                        <a:pt x="0" y="5"/>
                      </a:cubicBezTo>
                      <a:close/>
                    </a:path>
                  </a:pathLst>
                </a:custGeom>
                <a:solidFill>
                  <a:srgbClr val="71717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59" name="Freeform 276"/>
                <p:cNvSpPr>
                  <a:spLocks/>
                </p:cNvSpPr>
                <p:nvPr/>
              </p:nvSpPr>
              <p:spPr bwMode="auto">
                <a:xfrm>
                  <a:off x="850" y="1032"/>
                  <a:ext cx="13" cy="9"/>
                </a:xfrm>
                <a:custGeom>
                  <a:avLst/>
                  <a:gdLst>
                    <a:gd name="T0" fmla="*/ 0 w 10"/>
                    <a:gd name="T1" fmla="*/ 13 h 7"/>
                    <a:gd name="T2" fmla="*/ 12 w 10"/>
                    <a:gd name="T3" fmla="*/ 10 h 7"/>
                    <a:gd name="T4" fmla="*/ 22 w 10"/>
                    <a:gd name="T5" fmla="*/ 1 h 7"/>
                    <a:gd name="T6" fmla="*/ 9 w 10"/>
                    <a:gd name="T7" fmla="*/ 5 h 7"/>
                    <a:gd name="T8" fmla="*/ 0 w 10"/>
                    <a:gd name="T9" fmla="*/ 13 h 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7"/>
                    <a:gd name="T17" fmla="*/ 10 w 10"/>
                    <a:gd name="T18" fmla="*/ 7 h 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7">
                      <a:moveTo>
                        <a:pt x="0" y="6"/>
                      </a:moveTo>
                      <a:cubicBezTo>
                        <a:pt x="0" y="7"/>
                        <a:pt x="3" y="7"/>
                        <a:pt x="5" y="5"/>
                      </a:cubicBezTo>
                      <a:cubicBezTo>
                        <a:pt x="8" y="4"/>
                        <a:pt x="10" y="2"/>
                        <a:pt x="10" y="1"/>
                      </a:cubicBezTo>
                      <a:cubicBezTo>
                        <a:pt x="9" y="0"/>
                        <a:pt x="7" y="0"/>
                        <a:pt x="4" y="2"/>
                      </a:cubicBezTo>
                      <a:cubicBezTo>
                        <a:pt x="2" y="3"/>
                        <a:pt x="0" y="5"/>
                        <a:pt x="0" y="6"/>
                      </a:cubicBezTo>
                      <a:close/>
                    </a:path>
                  </a:pathLst>
                </a:custGeom>
                <a:solidFill>
                  <a:srgbClr val="3232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0" name="Freeform 277"/>
                <p:cNvSpPr>
                  <a:spLocks/>
                </p:cNvSpPr>
                <p:nvPr/>
              </p:nvSpPr>
              <p:spPr bwMode="auto">
                <a:xfrm>
                  <a:off x="859" y="1032"/>
                  <a:ext cx="4" cy="5"/>
                </a:xfrm>
                <a:custGeom>
                  <a:avLst/>
                  <a:gdLst>
                    <a:gd name="T0" fmla="*/ 4 w 4"/>
                    <a:gd name="T1" fmla="*/ 5 h 5"/>
                    <a:gd name="T2" fmla="*/ 1 w 4"/>
                    <a:gd name="T3" fmla="*/ 4 h 5"/>
                    <a:gd name="T4" fmla="*/ 0 w 4"/>
                    <a:gd name="T5" fmla="*/ 0 h 5"/>
                    <a:gd name="T6" fmla="*/ 2 w 4"/>
                    <a:gd name="T7" fmla="*/ 0 h 5"/>
                    <a:gd name="T8" fmla="*/ 4 w 4"/>
                    <a:gd name="T9" fmla="*/ 5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5"/>
                    <a:gd name="T17" fmla="*/ 4 w 4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5">
                      <a:moveTo>
                        <a:pt x="4" y="5"/>
                      </a:moveTo>
                      <a:lnTo>
                        <a:pt x="1" y="4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1" name="Freeform 278"/>
                <p:cNvSpPr>
                  <a:spLocks/>
                </p:cNvSpPr>
                <p:nvPr/>
              </p:nvSpPr>
              <p:spPr bwMode="auto">
                <a:xfrm>
                  <a:off x="922" y="996"/>
                  <a:ext cx="4" cy="9"/>
                </a:xfrm>
                <a:custGeom>
                  <a:avLst/>
                  <a:gdLst>
                    <a:gd name="T0" fmla="*/ 3 w 4"/>
                    <a:gd name="T1" fmla="*/ 9 h 9"/>
                    <a:gd name="T2" fmla="*/ 4 w 4"/>
                    <a:gd name="T3" fmla="*/ 8 h 9"/>
                    <a:gd name="T4" fmla="*/ 3 w 4"/>
                    <a:gd name="T5" fmla="*/ 0 h 9"/>
                    <a:gd name="T6" fmla="*/ 0 w 4"/>
                    <a:gd name="T7" fmla="*/ 1 h 9"/>
                    <a:gd name="T8" fmla="*/ 3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3" y="9"/>
                      </a:moveTo>
                      <a:lnTo>
                        <a:pt x="4" y="8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2" name="Freeform 279"/>
                <p:cNvSpPr>
                  <a:spLocks/>
                </p:cNvSpPr>
                <p:nvPr/>
              </p:nvSpPr>
              <p:spPr bwMode="auto">
                <a:xfrm>
                  <a:off x="919" y="998"/>
                  <a:ext cx="5" cy="8"/>
                </a:xfrm>
                <a:custGeom>
                  <a:avLst/>
                  <a:gdLst>
                    <a:gd name="T0" fmla="*/ 2 w 5"/>
                    <a:gd name="T1" fmla="*/ 8 h 8"/>
                    <a:gd name="T2" fmla="*/ 5 w 5"/>
                    <a:gd name="T3" fmla="*/ 7 h 8"/>
                    <a:gd name="T4" fmla="*/ 2 w 5"/>
                    <a:gd name="T5" fmla="*/ 0 h 8"/>
                    <a:gd name="T6" fmla="*/ 0 w 5"/>
                    <a:gd name="T7" fmla="*/ 2 h 8"/>
                    <a:gd name="T8" fmla="*/ 2 w 5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8"/>
                    <a:gd name="T17" fmla="*/ 5 w 5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8">
                      <a:moveTo>
                        <a:pt x="2" y="8"/>
                      </a:moveTo>
                      <a:lnTo>
                        <a:pt x="5" y="7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3" name="Freeform 280"/>
                <p:cNvSpPr>
                  <a:spLocks/>
                </p:cNvSpPr>
                <p:nvPr/>
              </p:nvSpPr>
              <p:spPr bwMode="auto">
                <a:xfrm>
                  <a:off x="915" y="1000"/>
                  <a:ext cx="5" cy="9"/>
                </a:xfrm>
                <a:custGeom>
                  <a:avLst/>
                  <a:gdLst>
                    <a:gd name="T0" fmla="*/ 2 w 5"/>
                    <a:gd name="T1" fmla="*/ 9 h 9"/>
                    <a:gd name="T2" fmla="*/ 5 w 5"/>
                    <a:gd name="T3" fmla="*/ 8 h 9"/>
                    <a:gd name="T4" fmla="*/ 2 w 5"/>
                    <a:gd name="T5" fmla="*/ 0 h 9"/>
                    <a:gd name="T6" fmla="*/ 0 w 5"/>
                    <a:gd name="T7" fmla="*/ 1 h 9"/>
                    <a:gd name="T8" fmla="*/ 2 w 5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9"/>
                    <a:gd name="T17" fmla="*/ 5 w 5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9">
                      <a:moveTo>
                        <a:pt x="2" y="9"/>
                      </a:moveTo>
                      <a:lnTo>
                        <a:pt x="5" y="8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4" name="Freeform 281"/>
                <p:cNvSpPr>
                  <a:spLocks/>
                </p:cNvSpPr>
                <p:nvPr/>
              </p:nvSpPr>
              <p:spPr bwMode="auto">
                <a:xfrm>
                  <a:off x="915" y="1000"/>
                  <a:ext cx="5" cy="9"/>
                </a:xfrm>
                <a:custGeom>
                  <a:avLst/>
                  <a:gdLst>
                    <a:gd name="T0" fmla="*/ 2 w 5"/>
                    <a:gd name="T1" fmla="*/ 9 h 9"/>
                    <a:gd name="T2" fmla="*/ 5 w 5"/>
                    <a:gd name="T3" fmla="*/ 8 h 9"/>
                    <a:gd name="T4" fmla="*/ 2 w 5"/>
                    <a:gd name="T5" fmla="*/ 0 h 9"/>
                    <a:gd name="T6" fmla="*/ 0 w 5"/>
                    <a:gd name="T7" fmla="*/ 1 h 9"/>
                    <a:gd name="T8" fmla="*/ 2 w 5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9"/>
                    <a:gd name="T17" fmla="*/ 5 w 5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9">
                      <a:moveTo>
                        <a:pt x="2" y="9"/>
                      </a:moveTo>
                      <a:lnTo>
                        <a:pt x="5" y="8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5" name="Freeform 282"/>
                <p:cNvSpPr>
                  <a:spLocks/>
                </p:cNvSpPr>
                <p:nvPr/>
              </p:nvSpPr>
              <p:spPr bwMode="auto">
                <a:xfrm>
                  <a:off x="796" y="1069"/>
                  <a:ext cx="4" cy="9"/>
                </a:xfrm>
                <a:custGeom>
                  <a:avLst/>
                  <a:gdLst>
                    <a:gd name="T0" fmla="*/ 3 w 4"/>
                    <a:gd name="T1" fmla="*/ 9 h 9"/>
                    <a:gd name="T2" fmla="*/ 4 w 4"/>
                    <a:gd name="T3" fmla="*/ 7 h 9"/>
                    <a:gd name="T4" fmla="*/ 2 w 4"/>
                    <a:gd name="T5" fmla="*/ 0 h 9"/>
                    <a:gd name="T6" fmla="*/ 0 w 4"/>
                    <a:gd name="T7" fmla="*/ 1 h 9"/>
                    <a:gd name="T8" fmla="*/ 3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3" y="9"/>
                      </a:moveTo>
                      <a:lnTo>
                        <a:pt x="4" y="7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6" name="Freeform 283"/>
                <p:cNvSpPr>
                  <a:spLocks/>
                </p:cNvSpPr>
                <p:nvPr/>
              </p:nvSpPr>
              <p:spPr bwMode="auto">
                <a:xfrm>
                  <a:off x="793" y="1071"/>
                  <a:ext cx="5" cy="8"/>
                </a:xfrm>
                <a:custGeom>
                  <a:avLst/>
                  <a:gdLst>
                    <a:gd name="T0" fmla="*/ 2 w 5"/>
                    <a:gd name="T1" fmla="*/ 8 h 8"/>
                    <a:gd name="T2" fmla="*/ 5 w 5"/>
                    <a:gd name="T3" fmla="*/ 7 h 8"/>
                    <a:gd name="T4" fmla="*/ 2 w 5"/>
                    <a:gd name="T5" fmla="*/ 0 h 8"/>
                    <a:gd name="T6" fmla="*/ 0 w 5"/>
                    <a:gd name="T7" fmla="*/ 1 h 8"/>
                    <a:gd name="T8" fmla="*/ 2 w 5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8"/>
                    <a:gd name="T17" fmla="*/ 5 w 5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8">
                      <a:moveTo>
                        <a:pt x="2" y="8"/>
                      </a:moveTo>
                      <a:lnTo>
                        <a:pt x="5" y="7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7" name="Freeform 284"/>
                <p:cNvSpPr>
                  <a:spLocks/>
                </p:cNvSpPr>
                <p:nvPr/>
              </p:nvSpPr>
              <p:spPr bwMode="auto">
                <a:xfrm>
                  <a:off x="789" y="1074"/>
                  <a:ext cx="5" cy="8"/>
                </a:xfrm>
                <a:custGeom>
                  <a:avLst/>
                  <a:gdLst>
                    <a:gd name="T0" fmla="*/ 2 w 5"/>
                    <a:gd name="T1" fmla="*/ 8 h 8"/>
                    <a:gd name="T2" fmla="*/ 5 w 5"/>
                    <a:gd name="T3" fmla="*/ 6 h 8"/>
                    <a:gd name="T4" fmla="*/ 2 w 5"/>
                    <a:gd name="T5" fmla="*/ 0 h 8"/>
                    <a:gd name="T6" fmla="*/ 0 w 5"/>
                    <a:gd name="T7" fmla="*/ 0 h 8"/>
                    <a:gd name="T8" fmla="*/ 2 w 5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8"/>
                    <a:gd name="T17" fmla="*/ 5 w 5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8">
                      <a:moveTo>
                        <a:pt x="2" y="8"/>
                      </a:moveTo>
                      <a:lnTo>
                        <a:pt x="5" y="6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8" name="Freeform 285"/>
                <p:cNvSpPr>
                  <a:spLocks/>
                </p:cNvSpPr>
                <p:nvPr/>
              </p:nvSpPr>
              <p:spPr bwMode="auto">
                <a:xfrm>
                  <a:off x="789" y="1005"/>
                  <a:ext cx="178" cy="179"/>
                </a:xfrm>
                <a:custGeom>
                  <a:avLst/>
                  <a:gdLst>
                    <a:gd name="T0" fmla="*/ 33 w 178"/>
                    <a:gd name="T1" fmla="*/ 179 h 179"/>
                    <a:gd name="T2" fmla="*/ 178 w 178"/>
                    <a:gd name="T3" fmla="*/ 96 h 179"/>
                    <a:gd name="T4" fmla="*/ 144 w 178"/>
                    <a:gd name="T5" fmla="*/ 0 h 179"/>
                    <a:gd name="T6" fmla="*/ 0 w 178"/>
                    <a:gd name="T7" fmla="*/ 83 h 179"/>
                    <a:gd name="T8" fmla="*/ 33 w 178"/>
                    <a:gd name="T9" fmla="*/ 179 h 1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8"/>
                    <a:gd name="T16" fmla="*/ 0 h 179"/>
                    <a:gd name="T17" fmla="*/ 178 w 178"/>
                    <a:gd name="T18" fmla="*/ 179 h 1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8" h="179">
                      <a:moveTo>
                        <a:pt x="33" y="179"/>
                      </a:moveTo>
                      <a:lnTo>
                        <a:pt x="178" y="96"/>
                      </a:lnTo>
                      <a:lnTo>
                        <a:pt x="144" y="0"/>
                      </a:lnTo>
                      <a:lnTo>
                        <a:pt x="0" y="83"/>
                      </a:lnTo>
                      <a:lnTo>
                        <a:pt x="33" y="179"/>
                      </a:lnTo>
                      <a:close/>
                    </a:path>
                  </a:pathLst>
                </a:custGeom>
                <a:solidFill>
                  <a:srgbClr val="00AEE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69" name="Freeform 286"/>
                <p:cNvSpPr>
                  <a:spLocks noEditPoints="1"/>
                </p:cNvSpPr>
                <p:nvPr/>
              </p:nvSpPr>
              <p:spPr bwMode="auto">
                <a:xfrm>
                  <a:off x="785" y="1001"/>
                  <a:ext cx="184" cy="187"/>
                </a:xfrm>
                <a:custGeom>
                  <a:avLst/>
                  <a:gdLst>
                    <a:gd name="T0" fmla="*/ 61 w 142"/>
                    <a:gd name="T1" fmla="*/ 316 h 144"/>
                    <a:gd name="T2" fmla="*/ 57 w 142"/>
                    <a:gd name="T3" fmla="*/ 310 h 144"/>
                    <a:gd name="T4" fmla="*/ 57 w 142"/>
                    <a:gd name="T5" fmla="*/ 310 h 144"/>
                    <a:gd name="T6" fmla="*/ 0 w 142"/>
                    <a:gd name="T7" fmla="*/ 148 h 144"/>
                    <a:gd name="T8" fmla="*/ 5 w 142"/>
                    <a:gd name="T9" fmla="*/ 140 h 144"/>
                    <a:gd name="T10" fmla="*/ 5 w 142"/>
                    <a:gd name="T11" fmla="*/ 140 h 144"/>
                    <a:gd name="T12" fmla="*/ 244 w 142"/>
                    <a:gd name="T13" fmla="*/ 0 h 144"/>
                    <a:gd name="T14" fmla="*/ 250 w 142"/>
                    <a:gd name="T15" fmla="*/ 0 h 144"/>
                    <a:gd name="T16" fmla="*/ 250 w 142"/>
                    <a:gd name="T17" fmla="*/ 0 h 144"/>
                    <a:gd name="T18" fmla="*/ 251 w 142"/>
                    <a:gd name="T19" fmla="*/ 5 h 144"/>
                    <a:gd name="T20" fmla="*/ 251 w 142"/>
                    <a:gd name="T21" fmla="*/ 5 h 144"/>
                    <a:gd name="T22" fmla="*/ 308 w 142"/>
                    <a:gd name="T23" fmla="*/ 168 h 144"/>
                    <a:gd name="T24" fmla="*/ 307 w 142"/>
                    <a:gd name="T25" fmla="*/ 175 h 144"/>
                    <a:gd name="T26" fmla="*/ 307 w 142"/>
                    <a:gd name="T27" fmla="*/ 175 h 144"/>
                    <a:gd name="T28" fmla="*/ 66 w 142"/>
                    <a:gd name="T29" fmla="*/ 316 h 144"/>
                    <a:gd name="T30" fmla="*/ 63 w 142"/>
                    <a:gd name="T31" fmla="*/ 316 h 144"/>
                    <a:gd name="T32" fmla="*/ 63 w 142"/>
                    <a:gd name="T33" fmla="*/ 316 h 144"/>
                    <a:gd name="T34" fmla="*/ 61 w 142"/>
                    <a:gd name="T35" fmla="*/ 316 h 144"/>
                    <a:gd name="T36" fmla="*/ 63 w 142"/>
                    <a:gd name="T37" fmla="*/ 309 h 144"/>
                    <a:gd name="T38" fmla="*/ 67 w 142"/>
                    <a:gd name="T39" fmla="*/ 306 h 144"/>
                    <a:gd name="T40" fmla="*/ 63 w 142"/>
                    <a:gd name="T41" fmla="*/ 309 h 144"/>
                    <a:gd name="T42" fmla="*/ 13 w 142"/>
                    <a:gd name="T43" fmla="*/ 148 h 144"/>
                    <a:gd name="T44" fmla="*/ 66 w 142"/>
                    <a:gd name="T45" fmla="*/ 300 h 144"/>
                    <a:gd name="T46" fmla="*/ 295 w 142"/>
                    <a:gd name="T47" fmla="*/ 168 h 144"/>
                    <a:gd name="T48" fmla="*/ 244 w 142"/>
                    <a:gd name="T49" fmla="*/ 16 h 144"/>
                    <a:gd name="T50" fmla="*/ 13 w 142"/>
                    <a:gd name="T51" fmla="*/ 148 h 14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42"/>
                    <a:gd name="T79" fmla="*/ 0 h 144"/>
                    <a:gd name="T80" fmla="*/ 142 w 142"/>
                    <a:gd name="T81" fmla="*/ 144 h 14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42" h="144">
                      <a:moveTo>
                        <a:pt x="28" y="144"/>
                      </a:moveTo>
                      <a:cubicBezTo>
                        <a:pt x="27" y="144"/>
                        <a:pt x="26" y="143"/>
                        <a:pt x="26" y="142"/>
                      </a:cubicBezTo>
                      <a:cubicBezTo>
                        <a:pt x="26" y="142"/>
                        <a:pt x="26" y="142"/>
                        <a:pt x="26" y="142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6"/>
                        <a:pt x="1" y="65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3" y="0"/>
                        <a:pt x="114" y="0"/>
                        <a:pt x="115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6" y="1"/>
                        <a:pt x="116" y="1"/>
                        <a:pt x="116" y="2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8"/>
                        <a:pt x="142" y="79"/>
                        <a:pt x="141" y="80"/>
                      </a:cubicBezTo>
                      <a:cubicBezTo>
                        <a:pt x="141" y="80"/>
                        <a:pt x="141" y="80"/>
                        <a:pt x="141" y="80"/>
                      </a:cubicBezTo>
                      <a:cubicBezTo>
                        <a:pt x="30" y="144"/>
                        <a:pt x="30" y="144"/>
                        <a:pt x="30" y="144"/>
                      </a:cubicBezTo>
                      <a:cubicBezTo>
                        <a:pt x="30" y="144"/>
                        <a:pt x="29" y="144"/>
                        <a:pt x="29" y="144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lose/>
                      <a:moveTo>
                        <a:pt x="29" y="141"/>
                      </a:moveTo>
                      <a:cubicBezTo>
                        <a:pt x="31" y="140"/>
                        <a:pt x="31" y="140"/>
                        <a:pt x="31" y="140"/>
                      </a:cubicBezTo>
                      <a:cubicBezTo>
                        <a:pt x="29" y="141"/>
                        <a:pt x="29" y="141"/>
                        <a:pt x="29" y="141"/>
                      </a:cubicBezTo>
                      <a:close/>
                      <a:moveTo>
                        <a:pt x="6" y="68"/>
                      </a:moveTo>
                      <a:cubicBezTo>
                        <a:pt x="30" y="137"/>
                        <a:pt x="30" y="137"/>
                        <a:pt x="30" y="137"/>
                      </a:cubicBezTo>
                      <a:cubicBezTo>
                        <a:pt x="136" y="76"/>
                        <a:pt x="136" y="76"/>
                        <a:pt x="136" y="76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6" y="68"/>
                        <a:pt x="6" y="68"/>
                        <a:pt x="6" y="68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0" name="Freeform 287"/>
                <p:cNvSpPr>
                  <a:spLocks/>
                </p:cNvSpPr>
                <p:nvPr/>
              </p:nvSpPr>
              <p:spPr bwMode="auto">
                <a:xfrm>
                  <a:off x="816" y="1198"/>
                  <a:ext cx="100" cy="78"/>
                </a:xfrm>
                <a:custGeom>
                  <a:avLst/>
                  <a:gdLst>
                    <a:gd name="T0" fmla="*/ 162 w 77"/>
                    <a:gd name="T1" fmla="*/ 131 h 60"/>
                    <a:gd name="T2" fmla="*/ 162 w 77"/>
                    <a:gd name="T3" fmla="*/ 131 h 60"/>
                    <a:gd name="T4" fmla="*/ 169 w 77"/>
                    <a:gd name="T5" fmla="*/ 131 h 60"/>
                    <a:gd name="T6" fmla="*/ 169 w 77"/>
                    <a:gd name="T7" fmla="*/ 100 h 60"/>
                    <a:gd name="T8" fmla="*/ 0 w 77"/>
                    <a:gd name="T9" fmla="*/ 0 h 60"/>
                    <a:gd name="T10" fmla="*/ 0 w 77"/>
                    <a:gd name="T11" fmla="*/ 30 h 60"/>
                    <a:gd name="T12" fmla="*/ 5 w 77"/>
                    <a:gd name="T13" fmla="*/ 38 h 60"/>
                    <a:gd name="T14" fmla="*/ 162 w 77"/>
                    <a:gd name="T15" fmla="*/ 131 h 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7"/>
                    <a:gd name="T25" fmla="*/ 0 h 60"/>
                    <a:gd name="T26" fmla="*/ 77 w 77"/>
                    <a:gd name="T27" fmla="*/ 60 h 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7" h="60">
                      <a:moveTo>
                        <a:pt x="74" y="60"/>
                      </a:move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75" y="60"/>
                        <a:pt x="76" y="60"/>
                        <a:pt x="77" y="60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7"/>
                      </a:cubicBezTo>
                      <a:lnTo>
                        <a:pt x="74" y="60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1" name="Freeform 288"/>
                <p:cNvSpPr>
                  <a:spLocks/>
                </p:cNvSpPr>
                <p:nvPr/>
              </p:nvSpPr>
              <p:spPr bwMode="auto">
                <a:xfrm>
                  <a:off x="959" y="1193"/>
                  <a:ext cx="40" cy="24"/>
                </a:xfrm>
                <a:custGeom>
                  <a:avLst/>
                  <a:gdLst>
                    <a:gd name="T0" fmla="*/ 0 w 40"/>
                    <a:gd name="T1" fmla="*/ 16 h 24"/>
                    <a:gd name="T2" fmla="*/ 27 w 40"/>
                    <a:gd name="T3" fmla="*/ 0 h 24"/>
                    <a:gd name="T4" fmla="*/ 40 w 40"/>
                    <a:gd name="T5" fmla="*/ 8 h 24"/>
                    <a:gd name="T6" fmla="*/ 13 w 40"/>
                    <a:gd name="T7" fmla="*/ 24 h 24"/>
                    <a:gd name="T8" fmla="*/ 0 w 40"/>
                    <a:gd name="T9" fmla="*/ 16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24"/>
                    <a:gd name="T17" fmla="*/ 40 w 4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24">
                      <a:moveTo>
                        <a:pt x="0" y="16"/>
                      </a:moveTo>
                      <a:lnTo>
                        <a:pt x="27" y="0"/>
                      </a:lnTo>
                      <a:lnTo>
                        <a:pt x="40" y="8"/>
                      </a:lnTo>
                      <a:lnTo>
                        <a:pt x="13" y="2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2" name="Freeform 289"/>
                <p:cNvSpPr>
                  <a:spLocks noEditPoints="1"/>
                </p:cNvSpPr>
                <p:nvPr/>
              </p:nvSpPr>
              <p:spPr bwMode="auto">
                <a:xfrm>
                  <a:off x="956" y="1191"/>
                  <a:ext cx="46" cy="27"/>
                </a:xfrm>
                <a:custGeom>
                  <a:avLst/>
                  <a:gdLst>
                    <a:gd name="T0" fmla="*/ 24 w 35"/>
                    <a:gd name="T1" fmla="*/ 45 h 21"/>
                    <a:gd name="T2" fmla="*/ 1 w 35"/>
                    <a:gd name="T3" fmla="*/ 31 h 21"/>
                    <a:gd name="T4" fmla="*/ 5 w 35"/>
                    <a:gd name="T5" fmla="*/ 30 h 21"/>
                    <a:gd name="T6" fmla="*/ 7 w 35"/>
                    <a:gd name="T7" fmla="*/ 31 h 21"/>
                    <a:gd name="T8" fmla="*/ 5 w 35"/>
                    <a:gd name="T9" fmla="*/ 30 h 21"/>
                    <a:gd name="T10" fmla="*/ 1 w 35"/>
                    <a:gd name="T11" fmla="*/ 31 h 21"/>
                    <a:gd name="T12" fmla="*/ 0 w 35"/>
                    <a:gd name="T13" fmla="*/ 30 h 21"/>
                    <a:gd name="T14" fmla="*/ 0 w 35"/>
                    <a:gd name="T15" fmla="*/ 30 h 21"/>
                    <a:gd name="T16" fmla="*/ 1 w 35"/>
                    <a:gd name="T17" fmla="*/ 24 h 21"/>
                    <a:gd name="T18" fmla="*/ 1 w 35"/>
                    <a:gd name="T19" fmla="*/ 24 h 21"/>
                    <a:gd name="T20" fmla="*/ 50 w 35"/>
                    <a:gd name="T21" fmla="*/ 0 h 21"/>
                    <a:gd name="T22" fmla="*/ 55 w 35"/>
                    <a:gd name="T23" fmla="*/ 0 h 21"/>
                    <a:gd name="T24" fmla="*/ 78 w 35"/>
                    <a:gd name="T25" fmla="*/ 13 h 21"/>
                    <a:gd name="T26" fmla="*/ 79 w 35"/>
                    <a:gd name="T27" fmla="*/ 17 h 21"/>
                    <a:gd name="T28" fmla="*/ 79 w 35"/>
                    <a:gd name="T29" fmla="*/ 17 h 21"/>
                    <a:gd name="T30" fmla="*/ 78 w 35"/>
                    <a:gd name="T31" fmla="*/ 19 h 21"/>
                    <a:gd name="T32" fmla="*/ 78 w 35"/>
                    <a:gd name="T33" fmla="*/ 19 h 21"/>
                    <a:gd name="T34" fmla="*/ 29 w 35"/>
                    <a:gd name="T35" fmla="*/ 45 h 21"/>
                    <a:gd name="T36" fmla="*/ 24 w 35"/>
                    <a:gd name="T37" fmla="*/ 45 h 21"/>
                    <a:gd name="T38" fmla="*/ 28 w 35"/>
                    <a:gd name="T39" fmla="*/ 36 h 21"/>
                    <a:gd name="T40" fmla="*/ 66 w 35"/>
                    <a:gd name="T41" fmla="*/ 17 h 21"/>
                    <a:gd name="T42" fmla="*/ 51 w 35"/>
                    <a:gd name="T43" fmla="*/ 8 h 21"/>
                    <a:gd name="T44" fmla="*/ 14 w 35"/>
                    <a:gd name="T45" fmla="*/ 30 h 21"/>
                    <a:gd name="T46" fmla="*/ 28 w 35"/>
                    <a:gd name="T47" fmla="*/ 36 h 2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5"/>
                    <a:gd name="T73" fmla="*/ 0 h 21"/>
                    <a:gd name="T74" fmla="*/ 35 w 35"/>
                    <a:gd name="T75" fmla="*/ 21 h 2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5" h="21">
                      <a:moveTo>
                        <a:pt x="11" y="21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3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5" y="6"/>
                        <a:pt x="35" y="7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lose/>
                      <a:moveTo>
                        <a:pt x="12" y="17"/>
                      </a:move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3" name="Freeform 290"/>
                <p:cNvSpPr>
                  <a:spLocks/>
                </p:cNvSpPr>
                <p:nvPr/>
              </p:nvSpPr>
              <p:spPr bwMode="auto">
                <a:xfrm>
                  <a:off x="916" y="1163"/>
                  <a:ext cx="162" cy="113"/>
                </a:xfrm>
                <a:custGeom>
                  <a:avLst/>
                  <a:gdLst>
                    <a:gd name="T0" fmla="*/ 267 w 125"/>
                    <a:gd name="T1" fmla="*/ 38 h 87"/>
                    <a:gd name="T2" fmla="*/ 272 w 125"/>
                    <a:gd name="T3" fmla="*/ 30 h 87"/>
                    <a:gd name="T4" fmla="*/ 272 w 125"/>
                    <a:gd name="T5" fmla="*/ 0 h 87"/>
                    <a:gd name="T6" fmla="*/ 0 w 125"/>
                    <a:gd name="T7" fmla="*/ 158 h 87"/>
                    <a:gd name="T8" fmla="*/ 0 w 125"/>
                    <a:gd name="T9" fmla="*/ 191 h 87"/>
                    <a:gd name="T10" fmla="*/ 6 w 125"/>
                    <a:gd name="T11" fmla="*/ 191 h 87"/>
                    <a:gd name="T12" fmla="*/ 123 w 125"/>
                    <a:gd name="T13" fmla="*/ 123 h 87"/>
                    <a:gd name="T14" fmla="*/ 123 w 125"/>
                    <a:gd name="T15" fmla="*/ 119 h 87"/>
                    <a:gd name="T16" fmla="*/ 119 w 125"/>
                    <a:gd name="T17" fmla="*/ 118 h 87"/>
                    <a:gd name="T18" fmla="*/ 119 w 125"/>
                    <a:gd name="T19" fmla="*/ 117 h 87"/>
                    <a:gd name="T20" fmla="*/ 159 w 125"/>
                    <a:gd name="T21" fmla="*/ 92 h 87"/>
                    <a:gd name="T22" fmla="*/ 165 w 125"/>
                    <a:gd name="T23" fmla="*/ 92 h 87"/>
                    <a:gd name="T24" fmla="*/ 165 w 125"/>
                    <a:gd name="T25" fmla="*/ 95 h 87"/>
                    <a:gd name="T26" fmla="*/ 171 w 125"/>
                    <a:gd name="T27" fmla="*/ 95 h 87"/>
                    <a:gd name="T28" fmla="*/ 267 w 125"/>
                    <a:gd name="T29" fmla="*/ 38 h 8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5"/>
                    <a:gd name="T46" fmla="*/ 0 h 87"/>
                    <a:gd name="T47" fmla="*/ 125 w 125"/>
                    <a:gd name="T48" fmla="*/ 87 h 8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5" h="87">
                      <a:moveTo>
                        <a:pt x="123" y="17"/>
                      </a:moveTo>
                      <a:cubicBezTo>
                        <a:pt x="125" y="16"/>
                        <a:pt x="125" y="15"/>
                        <a:pt x="125" y="14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1" y="87"/>
                        <a:pt x="2" y="87"/>
                        <a:pt x="3" y="87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56"/>
                        <a:pt x="56" y="55"/>
                        <a:pt x="56" y="55"/>
                      </a:cubicBezTo>
                      <a:cubicBezTo>
                        <a:pt x="55" y="54"/>
                        <a:pt x="55" y="54"/>
                        <a:pt x="55" y="54"/>
                      </a:cubicBezTo>
                      <a:cubicBezTo>
                        <a:pt x="54" y="54"/>
                        <a:pt x="54" y="53"/>
                        <a:pt x="55" y="53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4" y="42"/>
                        <a:pt x="75" y="42"/>
                        <a:pt x="76" y="42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7" y="43"/>
                        <a:pt x="78" y="43"/>
                        <a:pt x="79" y="43"/>
                      </a:cubicBezTo>
                      <a:lnTo>
                        <a:pt x="123" y="1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4" name="Freeform 291"/>
                <p:cNvSpPr>
                  <a:spLocks/>
                </p:cNvSpPr>
                <p:nvPr/>
              </p:nvSpPr>
              <p:spPr bwMode="auto">
                <a:xfrm>
                  <a:off x="986" y="1217"/>
                  <a:ext cx="23" cy="13"/>
                </a:xfrm>
                <a:custGeom>
                  <a:avLst/>
                  <a:gdLst>
                    <a:gd name="T0" fmla="*/ 0 w 23"/>
                    <a:gd name="T1" fmla="*/ 13 h 13"/>
                    <a:gd name="T2" fmla="*/ 23 w 23"/>
                    <a:gd name="T3" fmla="*/ 0 h 13"/>
                    <a:gd name="T4" fmla="*/ 0 w 23"/>
                    <a:gd name="T5" fmla="*/ 13 h 13"/>
                    <a:gd name="T6" fmla="*/ 0 60000 65536"/>
                    <a:gd name="T7" fmla="*/ 0 60000 65536"/>
                    <a:gd name="T8" fmla="*/ 0 60000 65536"/>
                    <a:gd name="T9" fmla="*/ 0 w 23"/>
                    <a:gd name="T10" fmla="*/ 0 h 13"/>
                    <a:gd name="T11" fmla="*/ 23 w 23"/>
                    <a:gd name="T12" fmla="*/ 13 h 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" h="13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5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986" y="1217"/>
                  <a:ext cx="23" cy="1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6" name="Freeform 293"/>
                <p:cNvSpPr>
                  <a:spLocks/>
                </p:cNvSpPr>
                <p:nvPr/>
              </p:nvSpPr>
              <p:spPr bwMode="auto">
                <a:xfrm>
                  <a:off x="985" y="1214"/>
                  <a:ext cx="27" cy="18"/>
                </a:xfrm>
                <a:custGeom>
                  <a:avLst/>
                  <a:gdLst>
                    <a:gd name="T0" fmla="*/ 0 w 21"/>
                    <a:gd name="T1" fmla="*/ 28 h 14"/>
                    <a:gd name="T2" fmla="*/ 0 w 21"/>
                    <a:gd name="T3" fmla="*/ 23 h 14"/>
                    <a:gd name="T4" fmla="*/ 0 w 21"/>
                    <a:gd name="T5" fmla="*/ 23 h 14"/>
                    <a:gd name="T6" fmla="*/ 40 w 21"/>
                    <a:gd name="T7" fmla="*/ 0 h 14"/>
                    <a:gd name="T8" fmla="*/ 42 w 21"/>
                    <a:gd name="T9" fmla="*/ 1 h 14"/>
                    <a:gd name="T10" fmla="*/ 42 w 21"/>
                    <a:gd name="T11" fmla="*/ 1 h 14"/>
                    <a:gd name="T12" fmla="*/ 42 w 21"/>
                    <a:gd name="T13" fmla="*/ 6 h 14"/>
                    <a:gd name="T14" fmla="*/ 42 w 21"/>
                    <a:gd name="T15" fmla="*/ 6 h 14"/>
                    <a:gd name="T16" fmla="*/ 5 w 21"/>
                    <a:gd name="T17" fmla="*/ 28 h 14"/>
                    <a:gd name="T18" fmla="*/ 1 w 21"/>
                    <a:gd name="T19" fmla="*/ 30 h 14"/>
                    <a:gd name="T20" fmla="*/ 1 w 21"/>
                    <a:gd name="T21" fmla="*/ 30 h 14"/>
                    <a:gd name="T22" fmla="*/ 0 w 21"/>
                    <a:gd name="T23" fmla="*/ 28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"/>
                    <a:gd name="T37" fmla="*/ 0 h 14"/>
                    <a:gd name="T38" fmla="*/ 21 w 21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" h="14">
                      <a:moveTo>
                        <a:pt x="0" y="13"/>
                      </a:moveTo>
                      <a:cubicBezTo>
                        <a:pt x="0" y="12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0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2"/>
                        <a:pt x="21" y="2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84868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7" name="Freeform 294"/>
                <p:cNvSpPr>
                  <a:spLocks/>
                </p:cNvSpPr>
                <p:nvPr/>
              </p:nvSpPr>
              <p:spPr bwMode="auto">
                <a:xfrm>
                  <a:off x="1048" y="1161"/>
                  <a:ext cx="8" cy="5"/>
                </a:xfrm>
                <a:custGeom>
                  <a:avLst/>
                  <a:gdLst>
                    <a:gd name="T0" fmla="*/ 1 w 6"/>
                    <a:gd name="T1" fmla="*/ 6 h 4"/>
                    <a:gd name="T2" fmla="*/ 12 w 6"/>
                    <a:gd name="T3" fmla="*/ 6 h 4"/>
                    <a:gd name="T4" fmla="*/ 12 w 6"/>
                    <a:gd name="T5" fmla="*/ 1 h 4"/>
                    <a:gd name="T6" fmla="*/ 1 w 6"/>
                    <a:gd name="T7" fmla="*/ 1 h 4"/>
                    <a:gd name="T8" fmla="*/ 1 w 6"/>
                    <a:gd name="T9" fmla="*/ 6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4"/>
                    <a:gd name="T17" fmla="*/ 6 w 6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4">
                      <a:moveTo>
                        <a:pt x="1" y="3"/>
                      </a:moveTo>
                      <a:cubicBezTo>
                        <a:pt x="2" y="4"/>
                        <a:pt x="4" y="4"/>
                        <a:pt x="5" y="3"/>
                      </a:cubicBezTo>
                      <a:cubicBezTo>
                        <a:pt x="6" y="2"/>
                        <a:pt x="6" y="1"/>
                        <a:pt x="5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8" name="Freeform 295"/>
                <p:cNvSpPr>
                  <a:spLocks/>
                </p:cNvSpPr>
                <p:nvPr/>
              </p:nvSpPr>
              <p:spPr bwMode="auto">
                <a:xfrm>
                  <a:off x="1069" y="1176"/>
                  <a:ext cx="4" cy="6"/>
                </a:xfrm>
                <a:custGeom>
                  <a:avLst/>
                  <a:gdLst>
                    <a:gd name="T0" fmla="*/ 7 w 3"/>
                    <a:gd name="T1" fmla="*/ 4 h 4"/>
                    <a:gd name="T2" fmla="*/ 1 w 3"/>
                    <a:gd name="T3" fmla="*/ 9 h 4"/>
                    <a:gd name="T4" fmla="*/ 0 w 3"/>
                    <a:gd name="T5" fmla="*/ 6 h 4"/>
                    <a:gd name="T6" fmla="*/ 1 w 3"/>
                    <a:gd name="T7" fmla="*/ 0 h 4"/>
                    <a:gd name="T8" fmla="*/ 7 w 3"/>
                    <a:gd name="T9" fmla="*/ 4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4"/>
                    <a:gd name="T17" fmla="*/ 3 w 3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4">
                      <a:moveTo>
                        <a:pt x="3" y="1"/>
                      </a:move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3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79" name="Freeform 296"/>
                <p:cNvSpPr>
                  <a:spLocks/>
                </p:cNvSpPr>
                <p:nvPr/>
              </p:nvSpPr>
              <p:spPr bwMode="auto">
                <a:xfrm>
                  <a:off x="1060" y="1180"/>
                  <a:ext cx="4" cy="5"/>
                </a:xfrm>
                <a:custGeom>
                  <a:avLst/>
                  <a:gdLst>
                    <a:gd name="T0" fmla="*/ 7 w 3"/>
                    <a:gd name="T1" fmla="*/ 5 h 4"/>
                    <a:gd name="T2" fmla="*/ 5 w 3"/>
                    <a:gd name="T3" fmla="*/ 7 h 4"/>
                    <a:gd name="T4" fmla="*/ 0 w 3"/>
                    <a:gd name="T5" fmla="*/ 6 h 4"/>
                    <a:gd name="T6" fmla="*/ 5 w 3"/>
                    <a:gd name="T7" fmla="*/ 1 h 4"/>
                    <a:gd name="T8" fmla="*/ 7 w 3"/>
                    <a:gd name="T9" fmla="*/ 5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4"/>
                    <a:gd name="T17" fmla="*/ 3 w 3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4">
                      <a:moveTo>
                        <a:pt x="3" y="2"/>
                      </a:move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1" y="4"/>
                        <a:pt x="0" y="4"/>
                        <a:pt x="0" y="3"/>
                      </a:cubicBezTo>
                      <a:cubicBezTo>
                        <a:pt x="0" y="2"/>
                        <a:pt x="1" y="1"/>
                        <a:pt x="2" y="1"/>
                      </a:cubicBezTo>
                      <a:cubicBezTo>
                        <a:pt x="3" y="0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0" name="Freeform 297"/>
                <p:cNvSpPr>
                  <a:spLocks/>
                </p:cNvSpPr>
                <p:nvPr/>
              </p:nvSpPr>
              <p:spPr bwMode="auto">
                <a:xfrm>
                  <a:off x="815" y="1162"/>
                  <a:ext cx="263" cy="96"/>
                </a:xfrm>
                <a:custGeom>
                  <a:avLst/>
                  <a:gdLst>
                    <a:gd name="T0" fmla="*/ 1 w 203"/>
                    <a:gd name="T1" fmla="*/ 66 h 74"/>
                    <a:gd name="T2" fmla="*/ 0 w 203"/>
                    <a:gd name="T3" fmla="*/ 61 h 74"/>
                    <a:gd name="T4" fmla="*/ 0 w 203"/>
                    <a:gd name="T5" fmla="*/ 61 h 74"/>
                    <a:gd name="T6" fmla="*/ 5 w 203"/>
                    <a:gd name="T7" fmla="*/ 58 h 74"/>
                    <a:gd name="T8" fmla="*/ 5 w 203"/>
                    <a:gd name="T9" fmla="*/ 58 h 74"/>
                    <a:gd name="T10" fmla="*/ 170 w 203"/>
                    <a:gd name="T11" fmla="*/ 154 h 74"/>
                    <a:gd name="T12" fmla="*/ 439 w 203"/>
                    <a:gd name="T13" fmla="*/ 0 h 74"/>
                    <a:gd name="T14" fmla="*/ 442 w 203"/>
                    <a:gd name="T15" fmla="*/ 1 h 74"/>
                    <a:gd name="T16" fmla="*/ 442 w 203"/>
                    <a:gd name="T17" fmla="*/ 5 h 74"/>
                    <a:gd name="T18" fmla="*/ 170 w 203"/>
                    <a:gd name="T19" fmla="*/ 162 h 74"/>
                    <a:gd name="T20" fmla="*/ 1 w 203"/>
                    <a:gd name="T21" fmla="*/ 66 h 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3"/>
                    <a:gd name="T34" fmla="*/ 0 h 74"/>
                    <a:gd name="T35" fmla="*/ 203 w 203"/>
                    <a:gd name="T36" fmla="*/ 74 h 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3" h="74">
                      <a:moveTo>
                        <a:pt x="1" y="30"/>
                      </a:moveTo>
                      <a:cubicBezTo>
                        <a:pt x="0" y="29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" y="27"/>
                        <a:pt x="2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78" y="71"/>
                        <a:pt x="78" y="71"/>
                        <a:pt x="78" y="71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203" y="1"/>
                        <a:pt x="203" y="1"/>
                        <a:pt x="203" y="1"/>
                      </a:cubicBezTo>
                      <a:cubicBezTo>
                        <a:pt x="203" y="2"/>
                        <a:pt x="203" y="2"/>
                        <a:pt x="203" y="2"/>
                      </a:cubicBezTo>
                      <a:cubicBezTo>
                        <a:pt x="78" y="74"/>
                        <a:pt x="78" y="74"/>
                        <a:pt x="78" y="74"/>
                      </a:cubicBezTo>
                      <a:cubicBezTo>
                        <a:pt x="1" y="30"/>
                        <a:pt x="1" y="30"/>
                        <a:pt x="1" y="30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1" name="Freeform 298"/>
                <p:cNvSpPr>
                  <a:spLocks/>
                </p:cNvSpPr>
                <p:nvPr/>
              </p:nvSpPr>
              <p:spPr bwMode="auto">
                <a:xfrm>
                  <a:off x="772" y="983"/>
                  <a:ext cx="165" cy="218"/>
                </a:xfrm>
                <a:custGeom>
                  <a:avLst/>
                  <a:gdLst>
                    <a:gd name="T0" fmla="*/ 73 w 127"/>
                    <a:gd name="T1" fmla="*/ 366 h 168"/>
                    <a:gd name="T2" fmla="*/ 0 w 127"/>
                    <a:gd name="T3" fmla="*/ 157 h 168"/>
                    <a:gd name="T4" fmla="*/ 272 w 127"/>
                    <a:gd name="T5" fmla="*/ 0 h 168"/>
                    <a:gd name="T6" fmla="*/ 277 w 127"/>
                    <a:gd name="T7" fmla="*/ 0 h 168"/>
                    <a:gd name="T8" fmla="*/ 278 w 127"/>
                    <a:gd name="T9" fmla="*/ 5 h 168"/>
                    <a:gd name="T10" fmla="*/ 6 w 127"/>
                    <a:gd name="T11" fmla="*/ 160 h 168"/>
                    <a:gd name="T12" fmla="*/ 79 w 127"/>
                    <a:gd name="T13" fmla="*/ 362 h 168"/>
                    <a:gd name="T14" fmla="*/ 75 w 127"/>
                    <a:gd name="T15" fmla="*/ 367 h 168"/>
                    <a:gd name="T16" fmla="*/ 75 w 127"/>
                    <a:gd name="T17" fmla="*/ 367 h 168"/>
                    <a:gd name="T18" fmla="*/ 74 w 127"/>
                    <a:gd name="T19" fmla="*/ 367 h 168"/>
                    <a:gd name="T20" fmla="*/ 74 w 127"/>
                    <a:gd name="T21" fmla="*/ 367 h 168"/>
                    <a:gd name="T22" fmla="*/ 73 w 127"/>
                    <a:gd name="T23" fmla="*/ 366 h 1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168"/>
                    <a:gd name="T38" fmla="*/ 127 w 127"/>
                    <a:gd name="T39" fmla="*/ 168 h 1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168">
                      <a:moveTo>
                        <a:pt x="33" y="167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36" y="166"/>
                        <a:pt x="36" y="166"/>
                        <a:pt x="36" y="166"/>
                      </a:cubicBezTo>
                      <a:cubicBezTo>
                        <a:pt x="36" y="167"/>
                        <a:pt x="36" y="167"/>
                        <a:pt x="35" y="168"/>
                      </a:cubicBezTo>
                      <a:cubicBezTo>
                        <a:pt x="35" y="168"/>
                        <a:pt x="35" y="168"/>
                        <a:pt x="35" y="168"/>
                      </a:cubicBezTo>
                      <a:cubicBezTo>
                        <a:pt x="35" y="168"/>
                        <a:pt x="35" y="168"/>
                        <a:pt x="34" y="168"/>
                      </a:cubicBezTo>
                      <a:cubicBezTo>
                        <a:pt x="34" y="168"/>
                        <a:pt x="34" y="168"/>
                        <a:pt x="34" y="168"/>
                      </a:cubicBezTo>
                      <a:cubicBezTo>
                        <a:pt x="34" y="168"/>
                        <a:pt x="33" y="167"/>
                        <a:pt x="33" y="167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2" name="Freeform 299"/>
                <p:cNvSpPr>
                  <a:spLocks/>
                </p:cNvSpPr>
                <p:nvPr/>
              </p:nvSpPr>
              <p:spPr bwMode="auto">
                <a:xfrm>
                  <a:off x="915" y="1254"/>
                  <a:ext cx="4" cy="24"/>
                </a:xfrm>
                <a:custGeom>
                  <a:avLst/>
                  <a:gdLst>
                    <a:gd name="T0" fmla="*/ 0 w 3"/>
                    <a:gd name="T1" fmla="*/ 5 h 18"/>
                    <a:gd name="T2" fmla="*/ 1 w 3"/>
                    <a:gd name="T3" fmla="*/ 0 h 18"/>
                    <a:gd name="T4" fmla="*/ 1 w 3"/>
                    <a:gd name="T5" fmla="*/ 0 h 18"/>
                    <a:gd name="T6" fmla="*/ 7 w 3"/>
                    <a:gd name="T7" fmla="*/ 5 h 18"/>
                    <a:gd name="T8" fmla="*/ 7 w 3"/>
                    <a:gd name="T9" fmla="*/ 5 h 18"/>
                    <a:gd name="T10" fmla="*/ 7 w 3"/>
                    <a:gd name="T11" fmla="*/ 41 h 18"/>
                    <a:gd name="T12" fmla="*/ 1 w 3"/>
                    <a:gd name="T13" fmla="*/ 41 h 18"/>
                    <a:gd name="T14" fmla="*/ 0 w 3"/>
                    <a:gd name="T15" fmla="*/ 41 h 18"/>
                    <a:gd name="T16" fmla="*/ 0 w 3"/>
                    <a:gd name="T17" fmla="*/ 5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8"/>
                    <a:gd name="T29" fmla="*/ 3 w 3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8">
                      <a:moveTo>
                        <a:pt x="0" y="2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2" y="18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3" name="Freeform 300"/>
                <p:cNvSpPr>
                  <a:spLocks/>
                </p:cNvSpPr>
                <p:nvPr/>
              </p:nvSpPr>
              <p:spPr bwMode="auto">
                <a:xfrm>
                  <a:off x="764" y="1074"/>
                  <a:ext cx="12" cy="4"/>
                </a:xfrm>
                <a:custGeom>
                  <a:avLst/>
                  <a:gdLst>
                    <a:gd name="T0" fmla="*/ 20 w 9"/>
                    <a:gd name="T1" fmla="*/ 7 h 3"/>
                    <a:gd name="T2" fmla="*/ 0 w 9"/>
                    <a:gd name="T3" fmla="*/ 7 h 3"/>
                    <a:gd name="T4" fmla="*/ 0 w 9"/>
                    <a:gd name="T5" fmla="*/ 1 h 3"/>
                    <a:gd name="T6" fmla="*/ 5 w 9"/>
                    <a:gd name="T7" fmla="*/ 0 h 3"/>
                    <a:gd name="T8" fmla="*/ 20 w 9"/>
                    <a:gd name="T9" fmla="*/ 1 h 3"/>
                    <a:gd name="T10" fmla="*/ 21 w 9"/>
                    <a:gd name="T11" fmla="*/ 5 h 3"/>
                    <a:gd name="T12" fmla="*/ 21 w 9"/>
                    <a:gd name="T13" fmla="*/ 5 h 3"/>
                    <a:gd name="T14" fmla="*/ 20 w 9"/>
                    <a:gd name="T15" fmla="*/ 7 h 3"/>
                    <a:gd name="T16" fmla="*/ 20 w 9"/>
                    <a:gd name="T17" fmla="*/ 7 h 3"/>
                    <a:gd name="T18" fmla="*/ 20 w 9"/>
                    <a:gd name="T19" fmla="*/ 7 h 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"/>
                    <a:gd name="T31" fmla="*/ 0 h 3"/>
                    <a:gd name="T32" fmla="*/ 9 w 9"/>
                    <a:gd name="T33" fmla="*/ 3 h 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" h="3">
                      <a:moveTo>
                        <a:pt x="8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4" name="Freeform 301"/>
                <p:cNvSpPr>
                  <a:spLocks/>
                </p:cNvSpPr>
                <p:nvPr/>
              </p:nvSpPr>
              <p:spPr bwMode="auto">
                <a:xfrm>
                  <a:off x="2777" y="1159"/>
                  <a:ext cx="11" cy="7"/>
                </a:xfrm>
                <a:custGeom>
                  <a:avLst/>
                  <a:gdLst>
                    <a:gd name="T0" fmla="*/ 2 w 9"/>
                    <a:gd name="T1" fmla="*/ 11 h 5"/>
                    <a:gd name="T2" fmla="*/ 13 w 9"/>
                    <a:gd name="T3" fmla="*/ 11 h 5"/>
                    <a:gd name="T4" fmla="*/ 13 w 9"/>
                    <a:gd name="T5" fmla="*/ 1 h 5"/>
                    <a:gd name="T6" fmla="*/ 2 w 9"/>
                    <a:gd name="T7" fmla="*/ 1 h 5"/>
                    <a:gd name="T8" fmla="*/ 2 w 9"/>
                    <a:gd name="T9" fmla="*/ 11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5"/>
                    <a:gd name="T17" fmla="*/ 9 w 9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5">
                      <a:moveTo>
                        <a:pt x="2" y="4"/>
                      </a:moveTo>
                      <a:cubicBezTo>
                        <a:pt x="3" y="5"/>
                        <a:pt x="6" y="5"/>
                        <a:pt x="7" y="4"/>
                      </a:cubicBezTo>
                      <a:cubicBezTo>
                        <a:pt x="9" y="3"/>
                        <a:pt x="9" y="2"/>
                        <a:pt x="7" y="1"/>
                      </a:cubicBezTo>
                      <a:cubicBezTo>
                        <a:pt x="6" y="0"/>
                        <a:pt x="3" y="0"/>
                        <a:pt x="2" y="1"/>
                      </a:cubicBezTo>
                      <a:cubicBezTo>
                        <a:pt x="0" y="2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5" name="Freeform 302"/>
                <p:cNvSpPr>
                  <a:spLocks/>
                </p:cNvSpPr>
                <p:nvPr/>
              </p:nvSpPr>
              <p:spPr bwMode="auto">
                <a:xfrm>
                  <a:off x="2547" y="1105"/>
                  <a:ext cx="262" cy="152"/>
                </a:xfrm>
                <a:custGeom>
                  <a:avLst/>
                  <a:gdLst>
                    <a:gd name="T0" fmla="*/ 0 w 262"/>
                    <a:gd name="T1" fmla="*/ 93 h 152"/>
                    <a:gd name="T2" fmla="*/ 161 w 262"/>
                    <a:gd name="T3" fmla="*/ 0 h 152"/>
                    <a:gd name="T4" fmla="*/ 262 w 262"/>
                    <a:gd name="T5" fmla="*/ 58 h 152"/>
                    <a:gd name="T6" fmla="*/ 100 w 262"/>
                    <a:gd name="T7" fmla="*/ 152 h 152"/>
                    <a:gd name="T8" fmla="*/ 0 w 262"/>
                    <a:gd name="T9" fmla="*/ 9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152"/>
                    <a:gd name="T17" fmla="*/ 262 w 26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152">
                      <a:moveTo>
                        <a:pt x="0" y="93"/>
                      </a:moveTo>
                      <a:lnTo>
                        <a:pt x="161" y="0"/>
                      </a:lnTo>
                      <a:lnTo>
                        <a:pt x="262" y="58"/>
                      </a:lnTo>
                      <a:lnTo>
                        <a:pt x="100" y="152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6" name="Freeform 303"/>
                <p:cNvSpPr>
                  <a:spLocks/>
                </p:cNvSpPr>
                <p:nvPr/>
              </p:nvSpPr>
              <p:spPr bwMode="auto">
                <a:xfrm>
                  <a:off x="2568" y="1118"/>
                  <a:ext cx="150" cy="87"/>
                </a:xfrm>
                <a:custGeom>
                  <a:avLst/>
                  <a:gdLst>
                    <a:gd name="T0" fmla="*/ 1 w 116"/>
                    <a:gd name="T1" fmla="*/ 142 h 67"/>
                    <a:gd name="T2" fmla="*/ 1 w 116"/>
                    <a:gd name="T3" fmla="*/ 138 h 67"/>
                    <a:gd name="T4" fmla="*/ 235 w 116"/>
                    <a:gd name="T5" fmla="*/ 1 h 67"/>
                    <a:gd name="T6" fmla="*/ 243 w 116"/>
                    <a:gd name="T7" fmla="*/ 1 h 67"/>
                    <a:gd name="T8" fmla="*/ 250 w 116"/>
                    <a:gd name="T9" fmla="*/ 6 h 67"/>
                    <a:gd name="T10" fmla="*/ 250 w 116"/>
                    <a:gd name="T11" fmla="*/ 8 h 67"/>
                    <a:gd name="T12" fmla="*/ 16 w 116"/>
                    <a:gd name="T13" fmla="*/ 147 h 67"/>
                    <a:gd name="T14" fmla="*/ 10 w 116"/>
                    <a:gd name="T15" fmla="*/ 147 h 67"/>
                    <a:gd name="T16" fmla="*/ 1 w 116"/>
                    <a:gd name="T17" fmla="*/ 142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6"/>
                    <a:gd name="T28" fmla="*/ 0 h 67"/>
                    <a:gd name="T29" fmla="*/ 116 w 116"/>
                    <a:gd name="T30" fmla="*/ 67 h 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6" h="67">
                      <a:moveTo>
                        <a:pt x="1" y="65"/>
                      </a:moveTo>
                      <a:cubicBezTo>
                        <a:pt x="0" y="64"/>
                        <a:pt x="0" y="64"/>
                        <a:pt x="1" y="63"/>
                      </a:cubicBezTo>
                      <a:cubicBezTo>
                        <a:pt x="109" y="1"/>
                        <a:pt x="109" y="1"/>
                        <a:pt x="109" y="1"/>
                      </a:cubicBezTo>
                      <a:cubicBezTo>
                        <a:pt x="110" y="0"/>
                        <a:pt x="111" y="0"/>
                        <a:pt x="112" y="1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116" y="3"/>
                        <a:pt x="116" y="4"/>
                        <a:pt x="115" y="4"/>
                      </a:cubicBezTo>
                      <a:cubicBezTo>
                        <a:pt x="7" y="67"/>
                        <a:pt x="7" y="67"/>
                        <a:pt x="7" y="67"/>
                      </a:cubicBezTo>
                      <a:cubicBezTo>
                        <a:pt x="6" y="67"/>
                        <a:pt x="5" y="67"/>
                        <a:pt x="5" y="67"/>
                      </a:cubicBezTo>
                      <a:lnTo>
                        <a:pt x="1" y="6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7" name="Freeform 304"/>
                <p:cNvSpPr>
                  <a:spLocks noEditPoints="1"/>
                </p:cNvSpPr>
                <p:nvPr/>
              </p:nvSpPr>
              <p:spPr bwMode="auto">
                <a:xfrm>
                  <a:off x="2568" y="1118"/>
                  <a:ext cx="151" cy="88"/>
                </a:xfrm>
                <a:custGeom>
                  <a:avLst/>
                  <a:gdLst>
                    <a:gd name="T0" fmla="*/ 8 w 117"/>
                    <a:gd name="T1" fmla="*/ 148 h 68"/>
                    <a:gd name="T2" fmla="*/ 1 w 117"/>
                    <a:gd name="T3" fmla="*/ 141 h 68"/>
                    <a:gd name="T4" fmla="*/ 1 w 117"/>
                    <a:gd name="T5" fmla="*/ 141 h 68"/>
                    <a:gd name="T6" fmla="*/ 0 w 117"/>
                    <a:gd name="T7" fmla="*/ 138 h 68"/>
                    <a:gd name="T8" fmla="*/ 0 w 117"/>
                    <a:gd name="T9" fmla="*/ 138 h 68"/>
                    <a:gd name="T10" fmla="*/ 1 w 117"/>
                    <a:gd name="T11" fmla="*/ 137 h 68"/>
                    <a:gd name="T12" fmla="*/ 1 w 117"/>
                    <a:gd name="T13" fmla="*/ 137 h 68"/>
                    <a:gd name="T14" fmla="*/ 235 w 117"/>
                    <a:gd name="T15" fmla="*/ 0 h 68"/>
                    <a:gd name="T16" fmla="*/ 236 w 117"/>
                    <a:gd name="T17" fmla="*/ 0 h 68"/>
                    <a:gd name="T18" fmla="*/ 236 w 117"/>
                    <a:gd name="T19" fmla="*/ 0 h 68"/>
                    <a:gd name="T20" fmla="*/ 241 w 117"/>
                    <a:gd name="T21" fmla="*/ 0 h 68"/>
                    <a:gd name="T22" fmla="*/ 241 w 117"/>
                    <a:gd name="T23" fmla="*/ 0 h 68"/>
                    <a:gd name="T24" fmla="*/ 250 w 117"/>
                    <a:gd name="T25" fmla="*/ 5 h 68"/>
                    <a:gd name="T26" fmla="*/ 252 w 117"/>
                    <a:gd name="T27" fmla="*/ 8 h 68"/>
                    <a:gd name="T28" fmla="*/ 252 w 117"/>
                    <a:gd name="T29" fmla="*/ 8 h 68"/>
                    <a:gd name="T30" fmla="*/ 250 w 117"/>
                    <a:gd name="T31" fmla="*/ 10 h 68"/>
                    <a:gd name="T32" fmla="*/ 250 w 117"/>
                    <a:gd name="T33" fmla="*/ 10 h 68"/>
                    <a:gd name="T34" fmla="*/ 15 w 117"/>
                    <a:gd name="T35" fmla="*/ 148 h 68"/>
                    <a:gd name="T36" fmla="*/ 13 w 117"/>
                    <a:gd name="T37" fmla="*/ 148 h 68"/>
                    <a:gd name="T38" fmla="*/ 13 w 117"/>
                    <a:gd name="T39" fmla="*/ 148 h 68"/>
                    <a:gd name="T40" fmla="*/ 8 w 117"/>
                    <a:gd name="T41" fmla="*/ 148 h 68"/>
                    <a:gd name="T42" fmla="*/ 10 w 117"/>
                    <a:gd name="T43" fmla="*/ 142 h 68"/>
                    <a:gd name="T44" fmla="*/ 13 w 117"/>
                    <a:gd name="T45" fmla="*/ 142 h 68"/>
                    <a:gd name="T46" fmla="*/ 13 w 117"/>
                    <a:gd name="T47" fmla="*/ 142 h 68"/>
                    <a:gd name="T48" fmla="*/ 15 w 117"/>
                    <a:gd name="T49" fmla="*/ 142 h 68"/>
                    <a:gd name="T50" fmla="*/ 15 w 117"/>
                    <a:gd name="T51" fmla="*/ 142 h 68"/>
                    <a:gd name="T52" fmla="*/ 247 w 117"/>
                    <a:gd name="T53" fmla="*/ 8 h 68"/>
                    <a:gd name="T54" fmla="*/ 247 w 117"/>
                    <a:gd name="T55" fmla="*/ 8 h 68"/>
                    <a:gd name="T56" fmla="*/ 247 w 117"/>
                    <a:gd name="T57" fmla="*/ 8 h 68"/>
                    <a:gd name="T58" fmla="*/ 239 w 117"/>
                    <a:gd name="T59" fmla="*/ 5 h 68"/>
                    <a:gd name="T60" fmla="*/ 236 w 117"/>
                    <a:gd name="T61" fmla="*/ 1 h 68"/>
                    <a:gd name="T62" fmla="*/ 236 w 117"/>
                    <a:gd name="T63" fmla="*/ 1 h 68"/>
                    <a:gd name="T64" fmla="*/ 236 w 117"/>
                    <a:gd name="T65" fmla="*/ 5 h 68"/>
                    <a:gd name="T66" fmla="*/ 236 w 117"/>
                    <a:gd name="T67" fmla="*/ 5 h 68"/>
                    <a:gd name="T68" fmla="*/ 1 w 117"/>
                    <a:gd name="T69" fmla="*/ 138 h 68"/>
                    <a:gd name="T70" fmla="*/ 1 w 117"/>
                    <a:gd name="T71" fmla="*/ 138 h 68"/>
                    <a:gd name="T72" fmla="*/ 1 w 117"/>
                    <a:gd name="T73" fmla="*/ 141 h 68"/>
                    <a:gd name="T74" fmla="*/ 1 w 117"/>
                    <a:gd name="T75" fmla="*/ 138 h 68"/>
                    <a:gd name="T76" fmla="*/ 10 w 117"/>
                    <a:gd name="T77" fmla="*/ 142 h 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7"/>
                    <a:gd name="T118" fmla="*/ 0 h 68"/>
                    <a:gd name="T119" fmla="*/ 117 w 117"/>
                    <a:gd name="T120" fmla="*/ 68 h 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7" h="68">
                      <a:moveTo>
                        <a:pt x="4" y="68"/>
                      </a:move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1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6" y="3"/>
                        <a:pt x="117" y="3"/>
                        <a:pt x="117" y="4"/>
                      </a:cubicBezTo>
                      <a:cubicBezTo>
                        <a:pt x="117" y="4"/>
                        <a:pt x="117" y="4"/>
                        <a:pt x="117" y="4"/>
                      </a:cubicBezTo>
                      <a:cubicBezTo>
                        <a:pt x="117" y="4"/>
                        <a:pt x="116" y="5"/>
                        <a:pt x="116" y="5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7" y="68"/>
                        <a:pt x="7" y="68"/>
                        <a:pt x="7" y="68"/>
                      </a:cubicBezTo>
                      <a:cubicBezTo>
                        <a:pt x="7" y="68"/>
                        <a:pt x="6" y="68"/>
                        <a:pt x="6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5" y="68"/>
                        <a:pt x="4" y="68"/>
                      </a:cubicBezTo>
                      <a:close/>
                      <a:moveTo>
                        <a:pt x="5" y="66"/>
                      </a:moveTo>
                      <a:cubicBezTo>
                        <a:pt x="5" y="66"/>
                        <a:pt x="6" y="66"/>
                        <a:pt x="6" y="66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6"/>
                        <a:pt x="7" y="66"/>
                        <a:pt x="7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1" y="2"/>
                        <a:pt x="111" y="2"/>
                        <a:pt x="111" y="2"/>
                      </a:cubicBezTo>
                      <a:cubicBezTo>
                        <a:pt x="111" y="1"/>
                        <a:pt x="111" y="1"/>
                        <a:pt x="110" y="1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1"/>
                        <a:pt x="110" y="1"/>
                        <a:pt x="110" y="2"/>
                      </a:cubicBez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5" y="66"/>
                        <a:pt x="5" y="66"/>
                        <a:pt x="5" y="6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8" name="Freeform 305"/>
                <p:cNvSpPr>
                  <a:spLocks/>
                </p:cNvSpPr>
                <p:nvPr/>
              </p:nvSpPr>
              <p:spPr bwMode="auto">
                <a:xfrm>
                  <a:off x="2581" y="1202"/>
                  <a:ext cx="15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6 h 7"/>
                    <a:gd name="T4" fmla="*/ 10 w 12"/>
                    <a:gd name="T5" fmla="*/ 1 h 7"/>
                    <a:gd name="T6" fmla="*/ 14 w 12"/>
                    <a:gd name="T7" fmla="*/ 1 h 7"/>
                    <a:gd name="T8" fmla="*/ 21 w 12"/>
                    <a:gd name="T9" fmla="*/ 6 h 7"/>
                    <a:gd name="T10" fmla="*/ 21 w 12"/>
                    <a:gd name="T11" fmla="*/ 10 h 7"/>
                    <a:gd name="T12" fmla="*/ 16 w 12"/>
                    <a:gd name="T13" fmla="*/ 15 h 7"/>
                    <a:gd name="T14" fmla="*/ 10 w 12"/>
                    <a:gd name="T15" fmla="*/ 15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4"/>
                        <a:pt x="0" y="3"/>
                        <a:pt x="1" y="3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4"/>
                        <a:pt x="12" y="4"/>
                        <a:pt x="11" y="5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6" y="7"/>
                        <a:pt x="5" y="7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89" name="Freeform 306"/>
                <p:cNvSpPr>
                  <a:spLocks noEditPoints="1"/>
                </p:cNvSpPr>
                <p:nvPr/>
              </p:nvSpPr>
              <p:spPr bwMode="auto">
                <a:xfrm>
                  <a:off x="2579" y="1202"/>
                  <a:ext cx="18" cy="11"/>
                </a:xfrm>
                <a:custGeom>
                  <a:avLst/>
                  <a:gdLst>
                    <a:gd name="T0" fmla="*/ 13 w 14"/>
                    <a:gd name="T1" fmla="*/ 21 h 8"/>
                    <a:gd name="T2" fmla="*/ 1 w 14"/>
                    <a:gd name="T3" fmla="*/ 14 h 8"/>
                    <a:gd name="T4" fmla="*/ 5 w 14"/>
                    <a:gd name="T5" fmla="*/ 11 h 8"/>
                    <a:gd name="T6" fmla="*/ 1 w 14"/>
                    <a:gd name="T7" fmla="*/ 14 h 8"/>
                    <a:gd name="T8" fmla="*/ 0 w 14"/>
                    <a:gd name="T9" fmla="*/ 11 h 8"/>
                    <a:gd name="T10" fmla="*/ 0 w 14"/>
                    <a:gd name="T11" fmla="*/ 11 h 8"/>
                    <a:gd name="T12" fmla="*/ 1 w 14"/>
                    <a:gd name="T13" fmla="*/ 6 h 8"/>
                    <a:gd name="T14" fmla="*/ 1 w 14"/>
                    <a:gd name="T15" fmla="*/ 6 h 8"/>
                    <a:gd name="T16" fmla="*/ 10 w 14"/>
                    <a:gd name="T17" fmla="*/ 0 h 8"/>
                    <a:gd name="T18" fmla="*/ 15 w 14"/>
                    <a:gd name="T19" fmla="*/ 0 h 8"/>
                    <a:gd name="T20" fmla="*/ 15 w 14"/>
                    <a:gd name="T21" fmla="*/ 0 h 8"/>
                    <a:gd name="T22" fmla="*/ 17 w 14"/>
                    <a:gd name="T23" fmla="*/ 0 h 8"/>
                    <a:gd name="T24" fmla="*/ 17 w 14"/>
                    <a:gd name="T25" fmla="*/ 0 h 8"/>
                    <a:gd name="T26" fmla="*/ 28 w 14"/>
                    <a:gd name="T27" fmla="*/ 8 h 8"/>
                    <a:gd name="T28" fmla="*/ 30 w 14"/>
                    <a:gd name="T29" fmla="*/ 11 h 8"/>
                    <a:gd name="T30" fmla="*/ 30 w 14"/>
                    <a:gd name="T31" fmla="*/ 11 h 8"/>
                    <a:gd name="T32" fmla="*/ 28 w 14"/>
                    <a:gd name="T33" fmla="*/ 14 h 8"/>
                    <a:gd name="T34" fmla="*/ 28 w 14"/>
                    <a:gd name="T35" fmla="*/ 14 h 8"/>
                    <a:gd name="T36" fmla="*/ 19 w 14"/>
                    <a:gd name="T37" fmla="*/ 21 h 8"/>
                    <a:gd name="T38" fmla="*/ 15 w 14"/>
                    <a:gd name="T39" fmla="*/ 21 h 8"/>
                    <a:gd name="T40" fmla="*/ 15 w 14"/>
                    <a:gd name="T41" fmla="*/ 21 h 8"/>
                    <a:gd name="T42" fmla="*/ 13 w 14"/>
                    <a:gd name="T43" fmla="*/ 21 h 8"/>
                    <a:gd name="T44" fmla="*/ 15 w 14"/>
                    <a:gd name="T45" fmla="*/ 15 h 8"/>
                    <a:gd name="T46" fmla="*/ 15 w 14"/>
                    <a:gd name="T47" fmla="*/ 15 h 8"/>
                    <a:gd name="T48" fmla="*/ 15 w 14"/>
                    <a:gd name="T49" fmla="*/ 15 h 8"/>
                    <a:gd name="T50" fmla="*/ 17 w 14"/>
                    <a:gd name="T51" fmla="*/ 15 h 8"/>
                    <a:gd name="T52" fmla="*/ 17 w 14"/>
                    <a:gd name="T53" fmla="*/ 15 h 8"/>
                    <a:gd name="T54" fmla="*/ 24 w 14"/>
                    <a:gd name="T55" fmla="*/ 11 h 8"/>
                    <a:gd name="T56" fmla="*/ 24 w 14"/>
                    <a:gd name="T57" fmla="*/ 11 h 8"/>
                    <a:gd name="T58" fmla="*/ 24 w 14"/>
                    <a:gd name="T59" fmla="*/ 11 h 8"/>
                    <a:gd name="T60" fmla="*/ 17 w 14"/>
                    <a:gd name="T61" fmla="*/ 1 h 8"/>
                    <a:gd name="T62" fmla="*/ 15 w 14"/>
                    <a:gd name="T63" fmla="*/ 1 h 8"/>
                    <a:gd name="T64" fmla="*/ 15 w 14"/>
                    <a:gd name="T65" fmla="*/ 1 h 8"/>
                    <a:gd name="T66" fmla="*/ 13 w 14"/>
                    <a:gd name="T67" fmla="*/ 1 h 8"/>
                    <a:gd name="T68" fmla="*/ 13 w 14"/>
                    <a:gd name="T69" fmla="*/ 1 h 8"/>
                    <a:gd name="T70" fmla="*/ 5 w 14"/>
                    <a:gd name="T71" fmla="*/ 11 h 8"/>
                    <a:gd name="T72" fmla="*/ 5 w 14"/>
                    <a:gd name="T73" fmla="*/ 11 h 8"/>
                    <a:gd name="T74" fmla="*/ 5 w 14"/>
                    <a:gd name="T75" fmla="*/ 11 h 8"/>
                    <a:gd name="T76" fmla="*/ 15 w 14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4"/>
                    <a:gd name="T118" fmla="*/ 0 h 8"/>
                    <a:gd name="T119" fmla="*/ 14 w 14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7" y="6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0" name="Freeform 307"/>
                <p:cNvSpPr>
                  <a:spLocks/>
                </p:cNvSpPr>
                <p:nvPr/>
              </p:nvSpPr>
              <p:spPr bwMode="auto">
                <a:xfrm>
                  <a:off x="2635" y="1218"/>
                  <a:ext cx="16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5 h 7"/>
                    <a:gd name="T4" fmla="*/ 12 w 12"/>
                    <a:gd name="T5" fmla="*/ 0 h 7"/>
                    <a:gd name="T6" fmla="*/ 16 w 12"/>
                    <a:gd name="T7" fmla="*/ 0 h 7"/>
                    <a:gd name="T8" fmla="*/ 28 w 12"/>
                    <a:gd name="T9" fmla="*/ 6 h 7"/>
                    <a:gd name="T10" fmla="*/ 28 w 12"/>
                    <a:gd name="T11" fmla="*/ 8 h 7"/>
                    <a:gd name="T12" fmla="*/ 20 w 12"/>
                    <a:gd name="T13" fmla="*/ 13 h 7"/>
                    <a:gd name="T14" fmla="*/ 12 w 12"/>
                    <a:gd name="T15" fmla="*/ 13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1" name="Freeform 308"/>
                <p:cNvSpPr>
                  <a:spLocks/>
                </p:cNvSpPr>
                <p:nvPr/>
              </p:nvSpPr>
              <p:spPr bwMode="auto">
                <a:xfrm>
                  <a:off x="2635" y="1217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0 w 13"/>
                    <a:gd name="T3" fmla="*/ 9 h 8"/>
                    <a:gd name="T4" fmla="*/ 1 w 13"/>
                    <a:gd name="T5" fmla="*/ 9 h 8"/>
                    <a:gd name="T6" fmla="*/ 1 w 13"/>
                    <a:gd name="T7" fmla="*/ 7 h 8"/>
                    <a:gd name="T8" fmla="*/ 13 w 13"/>
                    <a:gd name="T9" fmla="*/ 14 h 8"/>
                    <a:gd name="T10" fmla="*/ 13 w 13"/>
                    <a:gd name="T11" fmla="*/ 14 h 8"/>
                    <a:gd name="T12" fmla="*/ 13 w 13"/>
                    <a:gd name="T13" fmla="*/ 14 h 8"/>
                    <a:gd name="T14" fmla="*/ 16 w 13"/>
                    <a:gd name="T15" fmla="*/ 14 h 8"/>
                    <a:gd name="T16" fmla="*/ 16 w 13"/>
                    <a:gd name="T17" fmla="*/ 14 h 8"/>
                    <a:gd name="T18" fmla="*/ 24 w 13"/>
                    <a:gd name="T19" fmla="*/ 7 h 8"/>
                    <a:gd name="T20" fmla="*/ 24 w 13"/>
                    <a:gd name="T21" fmla="*/ 7 h 8"/>
                    <a:gd name="T22" fmla="*/ 24 w 13"/>
                    <a:gd name="T23" fmla="*/ 7 h 8"/>
                    <a:gd name="T24" fmla="*/ 16 w 13"/>
                    <a:gd name="T25" fmla="*/ 5 h 8"/>
                    <a:gd name="T26" fmla="*/ 13 w 13"/>
                    <a:gd name="T27" fmla="*/ 5 h 8"/>
                    <a:gd name="T28" fmla="*/ 13 w 13"/>
                    <a:gd name="T29" fmla="*/ 5 h 8"/>
                    <a:gd name="T30" fmla="*/ 12 w 13"/>
                    <a:gd name="T31" fmla="*/ 5 h 8"/>
                    <a:gd name="T32" fmla="*/ 12 w 13"/>
                    <a:gd name="T33" fmla="*/ 5 h 8"/>
                    <a:gd name="T34" fmla="*/ 1 w 13"/>
                    <a:gd name="T35" fmla="*/ 7 h 8"/>
                    <a:gd name="T36" fmla="*/ 1 w 13"/>
                    <a:gd name="T37" fmla="*/ 7 h 8"/>
                    <a:gd name="T38" fmla="*/ 1 w 13"/>
                    <a:gd name="T39" fmla="*/ 9 h 8"/>
                    <a:gd name="T40" fmla="*/ 0 w 13"/>
                    <a:gd name="T41" fmla="*/ 9 h 8"/>
                    <a:gd name="T42" fmla="*/ 0 w 13"/>
                    <a:gd name="T43" fmla="*/ 7 h 8"/>
                    <a:gd name="T44" fmla="*/ 0 w 13"/>
                    <a:gd name="T45" fmla="*/ 7 h 8"/>
                    <a:gd name="T46" fmla="*/ 0 w 13"/>
                    <a:gd name="T47" fmla="*/ 6 h 8"/>
                    <a:gd name="T48" fmla="*/ 0 w 13"/>
                    <a:gd name="T49" fmla="*/ 6 h 8"/>
                    <a:gd name="T50" fmla="*/ 9 w 13"/>
                    <a:gd name="T51" fmla="*/ 0 h 8"/>
                    <a:gd name="T52" fmla="*/ 13 w 13"/>
                    <a:gd name="T53" fmla="*/ 0 h 8"/>
                    <a:gd name="T54" fmla="*/ 13 w 13"/>
                    <a:gd name="T55" fmla="*/ 0 h 8"/>
                    <a:gd name="T56" fmla="*/ 17 w 13"/>
                    <a:gd name="T57" fmla="*/ 0 h 8"/>
                    <a:gd name="T58" fmla="*/ 17 w 13"/>
                    <a:gd name="T59" fmla="*/ 0 h 8"/>
                    <a:gd name="T60" fmla="*/ 27 w 13"/>
                    <a:gd name="T61" fmla="*/ 6 h 8"/>
                    <a:gd name="T62" fmla="*/ 29 w 13"/>
                    <a:gd name="T63" fmla="*/ 7 h 8"/>
                    <a:gd name="T64" fmla="*/ 29 w 13"/>
                    <a:gd name="T65" fmla="*/ 7 h 8"/>
                    <a:gd name="T66" fmla="*/ 27 w 13"/>
                    <a:gd name="T67" fmla="*/ 11 h 8"/>
                    <a:gd name="T68" fmla="*/ 27 w 13"/>
                    <a:gd name="T69" fmla="*/ 11 h 8"/>
                    <a:gd name="T70" fmla="*/ 17 w 13"/>
                    <a:gd name="T71" fmla="*/ 15 h 8"/>
                    <a:gd name="T72" fmla="*/ 13 w 13"/>
                    <a:gd name="T73" fmla="*/ 15 h 8"/>
                    <a:gd name="T74" fmla="*/ 13 w 13"/>
                    <a:gd name="T75" fmla="*/ 15 h 8"/>
                    <a:gd name="T76" fmla="*/ 12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2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5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2" name="Freeform 309"/>
                <p:cNvSpPr>
                  <a:spLocks/>
                </p:cNvSpPr>
                <p:nvPr/>
              </p:nvSpPr>
              <p:spPr bwMode="auto">
                <a:xfrm>
                  <a:off x="2647" y="1211"/>
                  <a:ext cx="15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5 h 7"/>
                    <a:gd name="T4" fmla="*/ 10 w 12"/>
                    <a:gd name="T5" fmla="*/ 0 h 7"/>
                    <a:gd name="T6" fmla="*/ 14 w 12"/>
                    <a:gd name="T7" fmla="*/ 0 h 7"/>
                    <a:gd name="T8" fmla="*/ 21 w 12"/>
                    <a:gd name="T9" fmla="*/ 5 h 7"/>
                    <a:gd name="T10" fmla="*/ 21 w 12"/>
                    <a:gd name="T11" fmla="*/ 8 h 7"/>
                    <a:gd name="T12" fmla="*/ 16 w 12"/>
                    <a:gd name="T13" fmla="*/ 13 h 7"/>
                    <a:gd name="T14" fmla="*/ 10 w 12"/>
                    <a:gd name="T15" fmla="*/ 13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3" name="Freeform 310"/>
                <p:cNvSpPr>
                  <a:spLocks/>
                </p:cNvSpPr>
                <p:nvPr/>
              </p:nvSpPr>
              <p:spPr bwMode="auto">
                <a:xfrm>
                  <a:off x="2645" y="1210"/>
                  <a:ext cx="19" cy="10"/>
                </a:xfrm>
                <a:custGeom>
                  <a:avLst/>
                  <a:gdLst>
                    <a:gd name="T0" fmla="*/ 15 w 14"/>
                    <a:gd name="T1" fmla="*/ 15 h 8"/>
                    <a:gd name="T2" fmla="*/ 1 w 14"/>
                    <a:gd name="T3" fmla="*/ 9 h 8"/>
                    <a:gd name="T4" fmla="*/ 5 w 14"/>
                    <a:gd name="T5" fmla="*/ 9 h 8"/>
                    <a:gd name="T6" fmla="*/ 5 w 14"/>
                    <a:gd name="T7" fmla="*/ 7 h 8"/>
                    <a:gd name="T8" fmla="*/ 19 w 14"/>
                    <a:gd name="T9" fmla="*/ 11 h 8"/>
                    <a:gd name="T10" fmla="*/ 19 w 14"/>
                    <a:gd name="T11" fmla="*/ 14 h 8"/>
                    <a:gd name="T12" fmla="*/ 19 w 14"/>
                    <a:gd name="T13" fmla="*/ 14 h 8"/>
                    <a:gd name="T14" fmla="*/ 20 w 14"/>
                    <a:gd name="T15" fmla="*/ 11 h 8"/>
                    <a:gd name="T16" fmla="*/ 20 w 14"/>
                    <a:gd name="T17" fmla="*/ 11 h 8"/>
                    <a:gd name="T18" fmla="*/ 30 w 14"/>
                    <a:gd name="T19" fmla="*/ 7 h 8"/>
                    <a:gd name="T20" fmla="*/ 30 w 14"/>
                    <a:gd name="T21" fmla="*/ 7 h 8"/>
                    <a:gd name="T22" fmla="*/ 30 w 14"/>
                    <a:gd name="T23" fmla="*/ 7 h 8"/>
                    <a:gd name="T24" fmla="*/ 20 w 14"/>
                    <a:gd name="T25" fmla="*/ 5 h 8"/>
                    <a:gd name="T26" fmla="*/ 19 w 14"/>
                    <a:gd name="T27" fmla="*/ 1 h 8"/>
                    <a:gd name="T28" fmla="*/ 19 w 14"/>
                    <a:gd name="T29" fmla="*/ 1 h 8"/>
                    <a:gd name="T30" fmla="*/ 15 w 14"/>
                    <a:gd name="T31" fmla="*/ 5 h 8"/>
                    <a:gd name="T32" fmla="*/ 15 w 14"/>
                    <a:gd name="T33" fmla="*/ 5 h 8"/>
                    <a:gd name="T34" fmla="*/ 5 w 14"/>
                    <a:gd name="T35" fmla="*/ 7 h 8"/>
                    <a:gd name="T36" fmla="*/ 5 w 14"/>
                    <a:gd name="T37" fmla="*/ 9 h 8"/>
                    <a:gd name="T38" fmla="*/ 1 w 14"/>
                    <a:gd name="T39" fmla="*/ 9 h 8"/>
                    <a:gd name="T40" fmla="*/ 0 w 14"/>
                    <a:gd name="T41" fmla="*/ 7 h 8"/>
                    <a:gd name="T42" fmla="*/ 0 w 14"/>
                    <a:gd name="T43" fmla="*/ 7 h 8"/>
                    <a:gd name="T44" fmla="*/ 1 w 14"/>
                    <a:gd name="T45" fmla="*/ 6 h 8"/>
                    <a:gd name="T46" fmla="*/ 1 w 14"/>
                    <a:gd name="T47" fmla="*/ 6 h 8"/>
                    <a:gd name="T48" fmla="*/ 14 w 14"/>
                    <a:gd name="T49" fmla="*/ 0 h 8"/>
                    <a:gd name="T50" fmla="*/ 19 w 14"/>
                    <a:gd name="T51" fmla="*/ 0 h 8"/>
                    <a:gd name="T52" fmla="*/ 19 w 14"/>
                    <a:gd name="T53" fmla="*/ 0 h 8"/>
                    <a:gd name="T54" fmla="*/ 20 w 14"/>
                    <a:gd name="T55" fmla="*/ 0 h 8"/>
                    <a:gd name="T56" fmla="*/ 20 w 14"/>
                    <a:gd name="T57" fmla="*/ 0 h 8"/>
                    <a:gd name="T58" fmla="*/ 33 w 14"/>
                    <a:gd name="T59" fmla="*/ 6 h 8"/>
                    <a:gd name="T60" fmla="*/ 35 w 14"/>
                    <a:gd name="T61" fmla="*/ 7 h 8"/>
                    <a:gd name="T62" fmla="*/ 35 w 14"/>
                    <a:gd name="T63" fmla="*/ 7 h 8"/>
                    <a:gd name="T64" fmla="*/ 33 w 14"/>
                    <a:gd name="T65" fmla="*/ 11 h 8"/>
                    <a:gd name="T66" fmla="*/ 33 w 14"/>
                    <a:gd name="T67" fmla="*/ 11 h 8"/>
                    <a:gd name="T68" fmla="*/ 22 w 14"/>
                    <a:gd name="T69" fmla="*/ 15 h 8"/>
                    <a:gd name="T70" fmla="*/ 19 w 14"/>
                    <a:gd name="T71" fmla="*/ 15 h 8"/>
                    <a:gd name="T72" fmla="*/ 19 w 14"/>
                    <a:gd name="T73" fmla="*/ 15 h 8"/>
                    <a:gd name="T74" fmla="*/ 15 w 14"/>
                    <a:gd name="T75" fmla="*/ 15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"/>
                    <a:gd name="T115" fmla="*/ 0 h 8"/>
                    <a:gd name="T116" fmla="*/ 14 w 14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4" name="Freeform 311"/>
                <p:cNvSpPr>
                  <a:spLocks/>
                </p:cNvSpPr>
                <p:nvPr/>
              </p:nvSpPr>
              <p:spPr bwMode="auto">
                <a:xfrm>
                  <a:off x="2594" y="1204"/>
                  <a:ext cx="27" cy="15"/>
                </a:xfrm>
                <a:custGeom>
                  <a:avLst/>
                  <a:gdLst>
                    <a:gd name="T0" fmla="*/ 1 w 21"/>
                    <a:gd name="T1" fmla="*/ 17 h 12"/>
                    <a:gd name="T2" fmla="*/ 1 w 21"/>
                    <a:gd name="T3" fmla="*/ 16 h 12"/>
                    <a:gd name="T4" fmla="*/ 28 w 21"/>
                    <a:gd name="T5" fmla="*/ 1 h 12"/>
                    <a:gd name="T6" fmla="*/ 35 w 21"/>
                    <a:gd name="T7" fmla="*/ 1 h 12"/>
                    <a:gd name="T8" fmla="*/ 45 w 21"/>
                    <a:gd name="T9" fmla="*/ 6 h 12"/>
                    <a:gd name="T10" fmla="*/ 45 w 21"/>
                    <a:gd name="T11" fmla="*/ 10 h 12"/>
                    <a:gd name="T12" fmla="*/ 17 w 21"/>
                    <a:gd name="T13" fmla="*/ 24 h 12"/>
                    <a:gd name="T14" fmla="*/ 13 w 21"/>
                    <a:gd name="T15" fmla="*/ 24 h 12"/>
                    <a:gd name="T16" fmla="*/ 1 w 21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1" y="9"/>
                      </a:moveTo>
                      <a:cubicBezTo>
                        <a:pt x="0" y="9"/>
                        <a:pt x="0" y="8"/>
                        <a:pt x="1" y="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0"/>
                        <a:pt x="15" y="0"/>
                        <a:pt x="16" y="1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7" y="12"/>
                        <a:pt x="6" y="12"/>
                        <a:pt x="6" y="12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5" name="Freeform 312"/>
                <p:cNvSpPr>
                  <a:spLocks/>
                </p:cNvSpPr>
                <p:nvPr/>
              </p:nvSpPr>
              <p:spPr bwMode="auto">
                <a:xfrm>
                  <a:off x="2594" y="1204"/>
                  <a:ext cx="28" cy="16"/>
                </a:xfrm>
                <a:custGeom>
                  <a:avLst/>
                  <a:gdLst>
                    <a:gd name="T0" fmla="*/ 10 w 22"/>
                    <a:gd name="T1" fmla="*/ 25 h 13"/>
                    <a:gd name="T2" fmla="*/ 0 w 22"/>
                    <a:gd name="T3" fmla="*/ 18 h 13"/>
                    <a:gd name="T4" fmla="*/ 1 w 22"/>
                    <a:gd name="T5" fmla="*/ 17 h 13"/>
                    <a:gd name="T6" fmla="*/ 1 w 22"/>
                    <a:gd name="T7" fmla="*/ 17 h 13"/>
                    <a:gd name="T8" fmla="*/ 13 w 22"/>
                    <a:gd name="T9" fmla="*/ 21 h 13"/>
                    <a:gd name="T10" fmla="*/ 14 w 22"/>
                    <a:gd name="T11" fmla="*/ 21 h 13"/>
                    <a:gd name="T12" fmla="*/ 14 w 22"/>
                    <a:gd name="T13" fmla="*/ 21 h 13"/>
                    <a:gd name="T14" fmla="*/ 17 w 22"/>
                    <a:gd name="T15" fmla="*/ 21 h 13"/>
                    <a:gd name="T16" fmla="*/ 17 w 22"/>
                    <a:gd name="T17" fmla="*/ 21 h 13"/>
                    <a:gd name="T18" fmla="*/ 41 w 22"/>
                    <a:gd name="T19" fmla="*/ 7 h 13"/>
                    <a:gd name="T20" fmla="*/ 41 w 22"/>
                    <a:gd name="T21" fmla="*/ 7 h 13"/>
                    <a:gd name="T22" fmla="*/ 41 w 22"/>
                    <a:gd name="T23" fmla="*/ 7 h 13"/>
                    <a:gd name="T24" fmla="*/ 41 w 22"/>
                    <a:gd name="T25" fmla="*/ 7 h 13"/>
                    <a:gd name="T26" fmla="*/ 31 w 22"/>
                    <a:gd name="T27" fmla="*/ 1 h 13"/>
                    <a:gd name="T28" fmla="*/ 31 w 22"/>
                    <a:gd name="T29" fmla="*/ 1 h 13"/>
                    <a:gd name="T30" fmla="*/ 31 w 22"/>
                    <a:gd name="T31" fmla="*/ 1 h 13"/>
                    <a:gd name="T32" fmla="*/ 29 w 22"/>
                    <a:gd name="T33" fmla="*/ 1 h 13"/>
                    <a:gd name="T34" fmla="*/ 29 w 22"/>
                    <a:gd name="T35" fmla="*/ 1 h 13"/>
                    <a:gd name="T36" fmla="*/ 1 w 22"/>
                    <a:gd name="T37" fmla="*/ 17 h 13"/>
                    <a:gd name="T38" fmla="*/ 1 w 22"/>
                    <a:gd name="T39" fmla="*/ 17 h 13"/>
                    <a:gd name="T40" fmla="*/ 1 w 22"/>
                    <a:gd name="T41" fmla="*/ 17 h 13"/>
                    <a:gd name="T42" fmla="*/ 1 w 22"/>
                    <a:gd name="T43" fmla="*/ 17 h 13"/>
                    <a:gd name="T44" fmla="*/ 0 w 22"/>
                    <a:gd name="T45" fmla="*/ 18 h 13"/>
                    <a:gd name="T46" fmla="*/ 0 w 22"/>
                    <a:gd name="T47" fmla="*/ 17 h 13"/>
                    <a:gd name="T48" fmla="*/ 0 w 22"/>
                    <a:gd name="T49" fmla="*/ 17 h 13"/>
                    <a:gd name="T50" fmla="*/ 0 w 22"/>
                    <a:gd name="T51" fmla="*/ 14 h 13"/>
                    <a:gd name="T52" fmla="*/ 0 w 22"/>
                    <a:gd name="T53" fmla="*/ 14 h 13"/>
                    <a:gd name="T54" fmla="*/ 28 w 22"/>
                    <a:gd name="T55" fmla="*/ 0 h 13"/>
                    <a:gd name="T56" fmla="*/ 31 w 22"/>
                    <a:gd name="T57" fmla="*/ 0 h 13"/>
                    <a:gd name="T58" fmla="*/ 31 w 22"/>
                    <a:gd name="T59" fmla="*/ 0 h 13"/>
                    <a:gd name="T60" fmla="*/ 32 w 22"/>
                    <a:gd name="T61" fmla="*/ 0 h 13"/>
                    <a:gd name="T62" fmla="*/ 32 w 22"/>
                    <a:gd name="T63" fmla="*/ 0 h 13"/>
                    <a:gd name="T64" fmla="*/ 43 w 22"/>
                    <a:gd name="T65" fmla="*/ 6 h 13"/>
                    <a:gd name="T66" fmla="*/ 46 w 22"/>
                    <a:gd name="T67" fmla="*/ 7 h 13"/>
                    <a:gd name="T68" fmla="*/ 46 w 22"/>
                    <a:gd name="T69" fmla="*/ 7 h 13"/>
                    <a:gd name="T70" fmla="*/ 43 w 22"/>
                    <a:gd name="T71" fmla="*/ 9 h 13"/>
                    <a:gd name="T72" fmla="*/ 43 w 22"/>
                    <a:gd name="T73" fmla="*/ 9 h 13"/>
                    <a:gd name="T74" fmla="*/ 17 w 22"/>
                    <a:gd name="T75" fmla="*/ 25 h 13"/>
                    <a:gd name="T76" fmla="*/ 14 w 22"/>
                    <a:gd name="T77" fmla="*/ 25 h 13"/>
                    <a:gd name="T78" fmla="*/ 14 w 22"/>
                    <a:gd name="T79" fmla="*/ 25 h 13"/>
                    <a:gd name="T80" fmla="*/ 10 w 22"/>
                    <a:gd name="T81" fmla="*/ 25 h 1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2"/>
                    <a:gd name="T124" fmla="*/ 0 h 13"/>
                    <a:gd name="T125" fmla="*/ 22 w 22"/>
                    <a:gd name="T126" fmla="*/ 13 h 1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2" h="13">
                      <a:moveTo>
                        <a:pt x="5" y="13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6" name="Freeform 313"/>
                <p:cNvSpPr>
                  <a:spLocks/>
                </p:cNvSpPr>
                <p:nvPr/>
              </p:nvSpPr>
              <p:spPr bwMode="auto">
                <a:xfrm>
                  <a:off x="2608" y="1213"/>
                  <a:ext cx="26" cy="14"/>
                </a:xfrm>
                <a:custGeom>
                  <a:avLst/>
                  <a:gdLst>
                    <a:gd name="T0" fmla="*/ 1 w 20"/>
                    <a:gd name="T1" fmla="*/ 17 h 11"/>
                    <a:gd name="T2" fmla="*/ 1 w 20"/>
                    <a:gd name="T3" fmla="*/ 14 h 11"/>
                    <a:gd name="T4" fmla="*/ 27 w 20"/>
                    <a:gd name="T5" fmla="*/ 0 h 11"/>
                    <a:gd name="T6" fmla="*/ 32 w 20"/>
                    <a:gd name="T7" fmla="*/ 0 h 11"/>
                    <a:gd name="T8" fmla="*/ 42 w 20"/>
                    <a:gd name="T9" fmla="*/ 6 h 11"/>
                    <a:gd name="T10" fmla="*/ 42 w 20"/>
                    <a:gd name="T11" fmla="*/ 8 h 11"/>
                    <a:gd name="T12" fmla="*/ 17 w 20"/>
                    <a:gd name="T13" fmla="*/ 23 h 11"/>
                    <a:gd name="T14" fmla="*/ 12 w 20"/>
                    <a:gd name="T15" fmla="*/ 23 h 11"/>
                    <a:gd name="T16" fmla="*/ 1 w 20"/>
                    <a:gd name="T17" fmla="*/ 17 h 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1"/>
                    <a:gd name="T29" fmla="*/ 20 w 20"/>
                    <a:gd name="T30" fmla="*/ 11 h 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1">
                      <a:moveTo>
                        <a:pt x="1" y="8"/>
                      </a:moveTo>
                      <a:cubicBezTo>
                        <a:pt x="0" y="8"/>
                        <a:pt x="0" y="7"/>
                        <a:pt x="1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20" y="3"/>
                        <a:pt x="20" y="4"/>
                        <a:pt x="19" y="4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lnTo>
                        <a:pt x="1" y="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7" name="Freeform 314"/>
                <p:cNvSpPr>
                  <a:spLocks/>
                </p:cNvSpPr>
                <p:nvPr/>
              </p:nvSpPr>
              <p:spPr bwMode="auto">
                <a:xfrm>
                  <a:off x="2607" y="1211"/>
                  <a:ext cx="28" cy="17"/>
                </a:xfrm>
                <a:custGeom>
                  <a:avLst/>
                  <a:gdLst>
                    <a:gd name="T0" fmla="*/ 13 w 22"/>
                    <a:gd name="T1" fmla="*/ 29 h 13"/>
                    <a:gd name="T2" fmla="*/ 1 w 22"/>
                    <a:gd name="T3" fmla="*/ 22 h 13"/>
                    <a:gd name="T4" fmla="*/ 5 w 22"/>
                    <a:gd name="T5" fmla="*/ 21 h 13"/>
                    <a:gd name="T6" fmla="*/ 5 w 22"/>
                    <a:gd name="T7" fmla="*/ 21 h 13"/>
                    <a:gd name="T8" fmla="*/ 13 w 22"/>
                    <a:gd name="T9" fmla="*/ 24 h 13"/>
                    <a:gd name="T10" fmla="*/ 14 w 22"/>
                    <a:gd name="T11" fmla="*/ 27 h 13"/>
                    <a:gd name="T12" fmla="*/ 14 w 22"/>
                    <a:gd name="T13" fmla="*/ 27 h 13"/>
                    <a:gd name="T14" fmla="*/ 17 w 22"/>
                    <a:gd name="T15" fmla="*/ 24 h 13"/>
                    <a:gd name="T16" fmla="*/ 17 w 22"/>
                    <a:gd name="T17" fmla="*/ 24 h 13"/>
                    <a:gd name="T18" fmla="*/ 41 w 22"/>
                    <a:gd name="T19" fmla="*/ 12 h 13"/>
                    <a:gd name="T20" fmla="*/ 41 w 22"/>
                    <a:gd name="T21" fmla="*/ 12 h 13"/>
                    <a:gd name="T22" fmla="*/ 41 w 22"/>
                    <a:gd name="T23" fmla="*/ 12 h 13"/>
                    <a:gd name="T24" fmla="*/ 31 w 22"/>
                    <a:gd name="T25" fmla="*/ 5 h 13"/>
                    <a:gd name="T26" fmla="*/ 31 w 22"/>
                    <a:gd name="T27" fmla="*/ 5 h 13"/>
                    <a:gd name="T28" fmla="*/ 31 w 22"/>
                    <a:gd name="T29" fmla="*/ 5 h 13"/>
                    <a:gd name="T30" fmla="*/ 29 w 22"/>
                    <a:gd name="T31" fmla="*/ 5 h 13"/>
                    <a:gd name="T32" fmla="*/ 29 w 22"/>
                    <a:gd name="T33" fmla="*/ 5 h 13"/>
                    <a:gd name="T34" fmla="*/ 5 w 22"/>
                    <a:gd name="T35" fmla="*/ 21 h 13"/>
                    <a:gd name="T36" fmla="*/ 5 w 22"/>
                    <a:gd name="T37" fmla="*/ 21 h 13"/>
                    <a:gd name="T38" fmla="*/ 5 w 22"/>
                    <a:gd name="T39" fmla="*/ 21 h 13"/>
                    <a:gd name="T40" fmla="*/ 1 w 22"/>
                    <a:gd name="T41" fmla="*/ 22 h 13"/>
                    <a:gd name="T42" fmla="*/ 0 w 22"/>
                    <a:gd name="T43" fmla="*/ 21 h 13"/>
                    <a:gd name="T44" fmla="*/ 0 w 22"/>
                    <a:gd name="T45" fmla="*/ 21 h 13"/>
                    <a:gd name="T46" fmla="*/ 1 w 22"/>
                    <a:gd name="T47" fmla="*/ 16 h 13"/>
                    <a:gd name="T48" fmla="*/ 1 w 22"/>
                    <a:gd name="T49" fmla="*/ 16 h 13"/>
                    <a:gd name="T50" fmla="*/ 28 w 22"/>
                    <a:gd name="T51" fmla="*/ 1 h 13"/>
                    <a:gd name="T52" fmla="*/ 31 w 22"/>
                    <a:gd name="T53" fmla="*/ 0 h 13"/>
                    <a:gd name="T54" fmla="*/ 31 w 22"/>
                    <a:gd name="T55" fmla="*/ 0 h 13"/>
                    <a:gd name="T56" fmla="*/ 32 w 22"/>
                    <a:gd name="T57" fmla="*/ 1 h 13"/>
                    <a:gd name="T58" fmla="*/ 32 w 22"/>
                    <a:gd name="T59" fmla="*/ 1 h 13"/>
                    <a:gd name="T60" fmla="*/ 43 w 22"/>
                    <a:gd name="T61" fmla="*/ 7 h 13"/>
                    <a:gd name="T62" fmla="*/ 46 w 22"/>
                    <a:gd name="T63" fmla="*/ 12 h 13"/>
                    <a:gd name="T64" fmla="*/ 46 w 22"/>
                    <a:gd name="T65" fmla="*/ 12 h 13"/>
                    <a:gd name="T66" fmla="*/ 43 w 22"/>
                    <a:gd name="T67" fmla="*/ 13 h 13"/>
                    <a:gd name="T68" fmla="*/ 43 w 22"/>
                    <a:gd name="T69" fmla="*/ 13 h 13"/>
                    <a:gd name="T70" fmla="*/ 18 w 22"/>
                    <a:gd name="T71" fmla="*/ 29 h 13"/>
                    <a:gd name="T72" fmla="*/ 14 w 22"/>
                    <a:gd name="T73" fmla="*/ 29 h 13"/>
                    <a:gd name="T74" fmla="*/ 14 w 22"/>
                    <a:gd name="T75" fmla="*/ 29 h 13"/>
                    <a:gd name="T76" fmla="*/ 13 w 22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2"/>
                    <a:gd name="T118" fmla="*/ 0 h 13"/>
                    <a:gd name="T119" fmla="*/ 22 w 22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2" h="13">
                      <a:moveTo>
                        <a:pt x="6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7" y="11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2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4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8" name="Freeform 315"/>
                <p:cNvSpPr>
                  <a:spLocks/>
                </p:cNvSpPr>
                <p:nvPr/>
              </p:nvSpPr>
              <p:spPr bwMode="auto">
                <a:xfrm>
                  <a:off x="2594" y="1139"/>
                  <a:ext cx="114" cy="66"/>
                </a:xfrm>
                <a:custGeom>
                  <a:avLst/>
                  <a:gdLst>
                    <a:gd name="T0" fmla="*/ 0 w 88"/>
                    <a:gd name="T1" fmla="*/ 104 h 51"/>
                    <a:gd name="T2" fmla="*/ 0 w 88"/>
                    <a:gd name="T3" fmla="*/ 102 h 51"/>
                    <a:gd name="T4" fmla="*/ 175 w 88"/>
                    <a:gd name="T5" fmla="*/ 0 h 51"/>
                    <a:gd name="T6" fmla="*/ 181 w 88"/>
                    <a:gd name="T7" fmla="*/ 0 h 51"/>
                    <a:gd name="T8" fmla="*/ 189 w 88"/>
                    <a:gd name="T9" fmla="*/ 6 h 51"/>
                    <a:gd name="T10" fmla="*/ 189 w 88"/>
                    <a:gd name="T11" fmla="*/ 8 h 51"/>
                    <a:gd name="T12" fmla="*/ 16 w 88"/>
                    <a:gd name="T13" fmla="*/ 110 h 51"/>
                    <a:gd name="T14" fmla="*/ 10 w 88"/>
                    <a:gd name="T15" fmla="*/ 110 h 51"/>
                    <a:gd name="T16" fmla="*/ 0 w 88"/>
                    <a:gd name="T17" fmla="*/ 104 h 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"/>
                    <a:gd name="T28" fmla="*/ 0 h 51"/>
                    <a:gd name="T29" fmla="*/ 88 w 88"/>
                    <a:gd name="T30" fmla="*/ 51 h 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" h="51">
                      <a:moveTo>
                        <a:pt x="0" y="48"/>
                      </a:moveTo>
                      <a:cubicBezTo>
                        <a:pt x="0" y="48"/>
                        <a:pt x="0" y="47"/>
                        <a:pt x="0" y="47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1" y="0"/>
                        <a:pt x="82" y="0"/>
                        <a:pt x="83" y="0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88" y="3"/>
                        <a:pt x="88" y="4"/>
                        <a:pt x="87" y="4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6" y="51"/>
                        <a:pt x="5" y="51"/>
                        <a:pt x="5" y="51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99" name="Freeform 316"/>
                <p:cNvSpPr>
                  <a:spLocks noEditPoints="1"/>
                </p:cNvSpPr>
                <p:nvPr/>
              </p:nvSpPr>
              <p:spPr bwMode="auto">
                <a:xfrm>
                  <a:off x="2592" y="1137"/>
                  <a:ext cx="116" cy="69"/>
                </a:xfrm>
                <a:custGeom>
                  <a:avLst/>
                  <a:gdLst>
                    <a:gd name="T0" fmla="*/ 12 w 89"/>
                    <a:gd name="T1" fmla="*/ 116 h 53"/>
                    <a:gd name="T2" fmla="*/ 1 w 89"/>
                    <a:gd name="T3" fmla="*/ 111 h 53"/>
                    <a:gd name="T4" fmla="*/ 1 w 89"/>
                    <a:gd name="T5" fmla="*/ 108 h 53"/>
                    <a:gd name="T6" fmla="*/ 1 w 89"/>
                    <a:gd name="T7" fmla="*/ 111 h 53"/>
                    <a:gd name="T8" fmla="*/ 0 w 89"/>
                    <a:gd name="T9" fmla="*/ 105 h 53"/>
                    <a:gd name="T10" fmla="*/ 0 w 89"/>
                    <a:gd name="T11" fmla="*/ 105 h 53"/>
                    <a:gd name="T12" fmla="*/ 1 w 89"/>
                    <a:gd name="T13" fmla="*/ 103 h 53"/>
                    <a:gd name="T14" fmla="*/ 1 w 89"/>
                    <a:gd name="T15" fmla="*/ 103 h 53"/>
                    <a:gd name="T16" fmla="*/ 180 w 89"/>
                    <a:gd name="T17" fmla="*/ 1 h 53"/>
                    <a:gd name="T18" fmla="*/ 184 w 89"/>
                    <a:gd name="T19" fmla="*/ 0 h 53"/>
                    <a:gd name="T20" fmla="*/ 184 w 89"/>
                    <a:gd name="T21" fmla="*/ 0 h 53"/>
                    <a:gd name="T22" fmla="*/ 185 w 89"/>
                    <a:gd name="T23" fmla="*/ 1 h 53"/>
                    <a:gd name="T24" fmla="*/ 185 w 89"/>
                    <a:gd name="T25" fmla="*/ 1 h 53"/>
                    <a:gd name="T26" fmla="*/ 196 w 89"/>
                    <a:gd name="T27" fmla="*/ 7 h 53"/>
                    <a:gd name="T28" fmla="*/ 197 w 89"/>
                    <a:gd name="T29" fmla="*/ 9 h 53"/>
                    <a:gd name="T30" fmla="*/ 197 w 89"/>
                    <a:gd name="T31" fmla="*/ 9 h 53"/>
                    <a:gd name="T32" fmla="*/ 196 w 89"/>
                    <a:gd name="T33" fmla="*/ 13 h 53"/>
                    <a:gd name="T34" fmla="*/ 196 w 89"/>
                    <a:gd name="T35" fmla="*/ 13 h 53"/>
                    <a:gd name="T36" fmla="*/ 17 w 89"/>
                    <a:gd name="T37" fmla="*/ 116 h 53"/>
                    <a:gd name="T38" fmla="*/ 16 w 89"/>
                    <a:gd name="T39" fmla="*/ 117 h 53"/>
                    <a:gd name="T40" fmla="*/ 16 w 89"/>
                    <a:gd name="T41" fmla="*/ 117 h 53"/>
                    <a:gd name="T42" fmla="*/ 12 w 89"/>
                    <a:gd name="T43" fmla="*/ 116 h 53"/>
                    <a:gd name="T44" fmla="*/ 13 w 89"/>
                    <a:gd name="T45" fmla="*/ 112 h 53"/>
                    <a:gd name="T46" fmla="*/ 16 w 89"/>
                    <a:gd name="T47" fmla="*/ 112 h 53"/>
                    <a:gd name="T48" fmla="*/ 16 w 89"/>
                    <a:gd name="T49" fmla="*/ 112 h 53"/>
                    <a:gd name="T50" fmla="*/ 17 w 89"/>
                    <a:gd name="T51" fmla="*/ 112 h 53"/>
                    <a:gd name="T52" fmla="*/ 17 w 89"/>
                    <a:gd name="T53" fmla="*/ 112 h 53"/>
                    <a:gd name="T54" fmla="*/ 196 w 89"/>
                    <a:gd name="T55" fmla="*/ 9 h 53"/>
                    <a:gd name="T56" fmla="*/ 196 w 89"/>
                    <a:gd name="T57" fmla="*/ 9 h 53"/>
                    <a:gd name="T58" fmla="*/ 196 w 89"/>
                    <a:gd name="T59" fmla="*/ 9 h 53"/>
                    <a:gd name="T60" fmla="*/ 196 w 89"/>
                    <a:gd name="T61" fmla="*/ 9 h 53"/>
                    <a:gd name="T62" fmla="*/ 184 w 89"/>
                    <a:gd name="T63" fmla="*/ 5 h 53"/>
                    <a:gd name="T64" fmla="*/ 184 w 89"/>
                    <a:gd name="T65" fmla="*/ 5 h 53"/>
                    <a:gd name="T66" fmla="*/ 184 w 89"/>
                    <a:gd name="T67" fmla="*/ 5 h 53"/>
                    <a:gd name="T68" fmla="*/ 181 w 89"/>
                    <a:gd name="T69" fmla="*/ 5 h 53"/>
                    <a:gd name="T70" fmla="*/ 181 w 89"/>
                    <a:gd name="T71" fmla="*/ 5 h 53"/>
                    <a:gd name="T72" fmla="*/ 5 w 89"/>
                    <a:gd name="T73" fmla="*/ 105 h 53"/>
                    <a:gd name="T74" fmla="*/ 5 w 89"/>
                    <a:gd name="T75" fmla="*/ 105 h 53"/>
                    <a:gd name="T76" fmla="*/ 5 w 89"/>
                    <a:gd name="T77" fmla="*/ 105 h 53"/>
                    <a:gd name="T78" fmla="*/ 13 w 89"/>
                    <a:gd name="T79" fmla="*/ 112 h 5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9"/>
                    <a:gd name="T121" fmla="*/ 0 h 53"/>
                    <a:gd name="T122" fmla="*/ 89 w 89"/>
                    <a:gd name="T123" fmla="*/ 53 h 5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9" h="53">
                      <a:moveTo>
                        <a:pt x="5" y="52"/>
                      </a:move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0" y="49"/>
                        <a:pt x="0" y="49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7"/>
                        <a:pt x="1" y="47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0"/>
                        <a:pt x="82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4" y="0"/>
                        <a:pt x="84" y="1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8" y="3"/>
                        <a:pt x="88" y="3"/>
                        <a:pt x="88" y="3"/>
                      </a:cubicBezTo>
                      <a:cubicBezTo>
                        <a:pt x="89" y="3"/>
                        <a:pt x="89" y="4"/>
                        <a:pt x="89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89" y="5"/>
                        <a:pt x="89" y="5"/>
                        <a:pt x="88" y="6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7" y="53"/>
                        <a:pt x="7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6" y="53"/>
                        <a:pt x="6" y="52"/>
                        <a:pt x="5" y="52"/>
                      </a:cubicBezTo>
                      <a:close/>
                      <a:moveTo>
                        <a:pt x="6" y="51"/>
                      </a:moveTo>
                      <a:cubicBezTo>
                        <a:pt x="6" y="51"/>
                        <a:pt x="6" y="51"/>
                        <a:pt x="7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51"/>
                        <a:pt x="7" y="51"/>
                        <a:pt x="8" y="51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0" name="Freeform 317"/>
                <p:cNvSpPr>
                  <a:spLocks/>
                </p:cNvSpPr>
                <p:nvPr/>
              </p:nvSpPr>
              <p:spPr bwMode="auto">
                <a:xfrm>
                  <a:off x="2700" y="1139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1" name="Line 318"/>
                <p:cNvSpPr>
                  <a:spLocks noChangeShapeType="1"/>
                </p:cNvSpPr>
                <p:nvPr/>
              </p:nvSpPr>
              <p:spPr bwMode="auto">
                <a:xfrm>
                  <a:off x="2700" y="1139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2" name="Freeform 319"/>
                <p:cNvSpPr>
                  <a:spLocks/>
                </p:cNvSpPr>
                <p:nvPr/>
              </p:nvSpPr>
              <p:spPr bwMode="auto">
                <a:xfrm>
                  <a:off x="2699" y="1137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3" name="Freeform 320"/>
                <p:cNvSpPr>
                  <a:spLocks/>
                </p:cNvSpPr>
                <p:nvPr/>
              </p:nvSpPr>
              <p:spPr bwMode="auto">
                <a:xfrm>
                  <a:off x="2691" y="1144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4" name="Line 321"/>
                <p:cNvSpPr>
                  <a:spLocks noChangeShapeType="1"/>
                </p:cNvSpPr>
                <p:nvPr/>
              </p:nvSpPr>
              <p:spPr bwMode="auto">
                <a:xfrm>
                  <a:off x="2691" y="1144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5" name="Freeform 322"/>
                <p:cNvSpPr>
                  <a:spLocks/>
                </p:cNvSpPr>
                <p:nvPr/>
              </p:nvSpPr>
              <p:spPr bwMode="auto">
                <a:xfrm>
                  <a:off x="2690" y="1143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6" name="Freeform 323"/>
                <p:cNvSpPr>
                  <a:spLocks/>
                </p:cNvSpPr>
                <p:nvPr/>
              </p:nvSpPr>
              <p:spPr bwMode="auto">
                <a:xfrm>
                  <a:off x="2683" y="11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5 w 5"/>
                    <a:gd name="T3" fmla="*/ 4 h 4"/>
                    <a:gd name="T4" fmla="*/ 0 w 5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0" y="0"/>
                      </a:moveTo>
                      <a:lnTo>
                        <a:pt x="5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7" name="Line 324"/>
                <p:cNvSpPr>
                  <a:spLocks noChangeShapeType="1"/>
                </p:cNvSpPr>
                <p:nvPr/>
              </p:nvSpPr>
              <p:spPr bwMode="auto">
                <a:xfrm>
                  <a:off x="2683" y="1149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8" name="Freeform 325"/>
                <p:cNvSpPr>
                  <a:spLocks/>
                </p:cNvSpPr>
                <p:nvPr/>
              </p:nvSpPr>
              <p:spPr bwMode="auto">
                <a:xfrm>
                  <a:off x="2681" y="1148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09" name="Freeform 326"/>
                <p:cNvSpPr>
                  <a:spLocks/>
                </p:cNvSpPr>
                <p:nvPr/>
              </p:nvSpPr>
              <p:spPr bwMode="auto">
                <a:xfrm>
                  <a:off x="2675" y="1154"/>
                  <a:ext cx="4" cy="3"/>
                </a:xfrm>
                <a:custGeom>
                  <a:avLst/>
                  <a:gdLst>
                    <a:gd name="T0" fmla="*/ 0 w 4"/>
                    <a:gd name="T1" fmla="*/ 0 h 3"/>
                    <a:gd name="T2" fmla="*/ 4 w 4"/>
                    <a:gd name="T3" fmla="*/ 3 h 3"/>
                    <a:gd name="T4" fmla="*/ 0 w 4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"/>
                    <a:gd name="T11" fmla="*/ 4 w 4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0" name="Line 327"/>
                <p:cNvSpPr>
                  <a:spLocks noChangeShapeType="1"/>
                </p:cNvSpPr>
                <p:nvPr/>
              </p:nvSpPr>
              <p:spPr bwMode="auto">
                <a:xfrm>
                  <a:off x="2675" y="1154"/>
                  <a:ext cx="4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1" name="Freeform 328"/>
                <p:cNvSpPr>
                  <a:spLocks/>
                </p:cNvSpPr>
                <p:nvPr/>
              </p:nvSpPr>
              <p:spPr bwMode="auto">
                <a:xfrm>
                  <a:off x="2673" y="115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2" name="Freeform 329"/>
                <p:cNvSpPr>
                  <a:spLocks/>
                </p:cNvSpPr>
                <p:nvPr/>
              </p:nvSpPr>
              <p:spPr bwMode="auto">
                <a:xfrm>
                  <a:off x="2666" y="1161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4 w 4"/>
                    <a:gd name="T3" fmla="*/ 1 h 1"/>
                    <a:gd name="T4" fmla="*/ 0 w 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3" name="Line 330"/>
                <p:cNvSpPr>
                  <a:spLocks noChangeShapeType="1"/>
                </p:cNvSpPr>
                <p:nvPr/>
              </p:nvSpPr>
              <p:spPr bwMode="auto">
                <a:xfrm>
                  <a:off x="2666" y="1161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4" name="Freeform 331"/>
                <p:cNvSpPr>
                  <a:spLocks/>
                </p:cNvSpPr>
                <p:nvPr/>
              </p:nvSpPr>
              <p:spPr bwMode="auto">
                <a:xfrm>
                  <a:off x="2664" y="1158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7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5" name="Freeform 332"/>
                <p:cNvSpPr>
                  <a:spLocks/>
                </p:cNvSpPr>
                <p:nvPr/>
              </p:nvSpPr>
              <p:spPr bwMode="auto">
                <a:xfrm>
                  <a:off x="2658" y="116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6" name="Line 333"/>
                <p:cNvSpPr>
                  <a:spLocks noChangeShapeType="1"/>
                </p:cNvSpPr>
                <p:nvPr/>
              </p:nvSpPr>
              <p:spPr bwMode="auto">
                <a:xfrm>
                  <a:off x="2658" y="1166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7" name="Freeform 334"/>
                <p:cNvSpPr>
                  <a:spLocks/>
                </p:cNvSpPr>
                <p:nvPr/>
              </p:nvSpPr>
              <p:spPr bwMode="auto">
                <a:xfrm>
                  <a:off x="2655" y="1163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6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8" name="Line 335"/>
                <p:cNvSpPr>
                  <a:spLocks noChangeShapeType="1"/>
                </p:cNvSpPr>
                <p:nvPr/>
              </p:nvSpPr>
              <p:spPr bwMode="auto">
                <a:xfrm>
                  <a:off x="2651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19" name="Line 336"/>
                <p:cNvSpPr>
                  <a:spLocks noChangeShapeType="1"/>
                </p:cNvSpPr>
                <p:nvPr/>
              </p:nvSpPr>
              <p:spPr bwMode="auto">
                <a:xfrm>
                  <a:off x="2651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0" name="Freeform 337"/>
                <p:cNvSpPr>
                  <a:spLocks/>
                </p:cNvSpPr>
                <p:nvPr/>
              </p:nvSpPr>
              <p:spPr bwMode="auto">
                <a:xfrm>
                  <a:off x="2645" y="1169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2 w 10"/>
                    <a:gd name="T3" fmla="*/ 0 h 6"/>
                    <a:gd name="T4" fmla="*/ 10 w 10"/>
                    <a:gd name="T5" fmla="*/ 5 h 6"/>
                    <a:gd name="T6" fmla="*/ 10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1" name="Freeform 338"/>
                <p:cNvSpPr>
                  <a:spLocks/>
                </p:cNvSpPr>
                <p:nvPr/>
              </p:nvSpPr>
              <p:spPr bwMode="auto">
                <a:xfrm>
                  <a:off x="2640" y="1176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2" name="Line 339"/>
                <p:cNvSpPr>
                  <a:spLocks noChangeShapeType="1"/>
                </p:cNvSpPr>
                <p:nvPr/>
              </p:nvSpPr>
              <p:spPr bwMode="auto">
                <a:xfrm flipH="1" flipV="1">
                  <a:off x="2640" y="1176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3" name="Freeform 340"/>
                <p:cNvSpPr>
                  <a:spLocks/>
                </p:cNvSpPr>
                <p:nvPr/>
              </p:nvSpPr>
              <p:spPr bwMode="auto">
                <a:xfrm>
                  <a:off x="2636" y="1174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4" name="Freeform 341"/>
                <p:cNvSpPr>
                  <a:spLocks/>
                </p:cNvSpPr>
                <p:nvPr/>
              </p:nvSpPr>
              <p:spPr bwMode="auto">
                <a:xfrm>
                  <a:off x="2631" y="1182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3" y="1"/>
                      </a:moveTo>
                      <a:lnTo>
                        <a:pt x="0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5" name="Line 342"/>
                <p:cNvSpPr>
                  <a:spLocks noChangeShapeType="1"/>
                </p:cNvSpPr>
                <p:nvPr/>
              </p:nvSpPr>
              <p:spPr bwMode="auto">
                <a:xfrm flipH="1" flipV="1">
                  <a:off x="2631" y="1182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6" name="Freeform 343"/>
                <p:cNvSpPr>
                  <a:spLocks/>
                </p:cNvSpPr>
                <p:nvPr/>
              </p:nvSpPr>
              <p:spPr bwMode="auto">
                <a:xfrm>
                  <a:off x="2627" y="1179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7" name="Freeform 344"/>
                <p:cNvSpPr>
                  <a:spLocks/>
                </p:cNvSpPr>
                <p:nvPr/>
              </p:nvSpPr>
              <p:spPr bwMode="auto">
                <a:xfrm>
                  <a:off x="2621" y="1185"/>
                  <a:ext cx="5" cy="3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0 h 3"/>
                    <a:gd name="T4" fmla="*/ 5 w 5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5" y="3"/>
                      </a:moveTo>
                      <a:lnTo>
                        <a:pt x="0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8" name="Line 345"/>
                <p:cNvSpPr>
                  <a:spLocks noChangeShapeType="1"/>
                </p:cNvSpPr>
                <p:nvPr/>
              </p:nvSpPr>
              <p:spPr bwMode="auto">
                <a:xfrm flipH="1" flipV="1">
                  <a:off x="2621" y="1185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29" name="Freeform 346"/>
                <p:cNvSpPr>
                  <a:spLocks/>
                </p:cNvSpPr>
                <p:nvPr/>
              </p:nvSpPr>
              <p:spPr bwMode="auto">
                <a:xfrm>
                  <a:off x="2618" y="1184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1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0" name="Freeform 347"/>
                <p:cNvSpPr>
                  <a:spLocks/>
                </p:cNvSpPr>
                <p:nvPr/>
              </p:nvSpPr>
              <p:spPr bwMode="auto">
                <a:xfrm>
                  <a:off x="2612" y="1191"/>
                  <a:ext cx="5" cy="3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0 h 3"/>
                    <a:gd name="T4" fmla="*/ 5 w 5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5" y="3"/>
                      </a:moveTo>
                      <a:lnTo>
                        <a:pt x="0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1" name="Line 348"/>
                <p:cNvSpPr>
                  <a:spLocks noChangeShapeType="1"/>
                </p:cNvSpPr>
                <p:nvPr/>
              </p:nvSpPr>
              <p:spPr bwMode="auto">
                <a:xfrm flipH="1" flipV="1">
                  <a:off x="2612" y="1191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2" name="Freeform 349"/>
                <p:cNvSpPr>
                  <a:spLocks/>
                </p:cNvSpPr>
                <p:nvPr/>
              </p:nvSpPr>
              <p:spPr bwMode="auto">
                <a:xfrm>
                  <a:off x="2609" y="1189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3" name="Freeform 350"/>
                <p:cNvSpPr>
                  <a:spLocks/>
                </p:cNvSpPr>
                <p:nvPr/>
              </p:nvSpPr>
              <p:spPr bwMode="auto">
                <a:xfrm>
                  <a:off x="2603" y="1196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4" name="Line 351"/>
                <p:cNvSpPr>
                  <a:spLocks noChangeShapeType="1"/>
                </p:cNvSpPr>
                <p:nvPr/>
              </p:nvSpPr>
              <p:spPr bwMode="auto">
                <a:xfrm flipH="1" flipV="1">
                  <a:off x="2603" y="1196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5" name="Freeform 352"/>
                <p:cNvSpPr>
                  <a:spLocks/>
                </p:cNvSpPr>
                <p:nvPr/>
              </p:nvSpPr>
              <p:spPr bwMode="auto">
                <a:xfrm>
                  <a:off x="2601" y="1194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6" name="Freeform 353"/>
                <p:cNvSpPr>
                  <a:spLocks/>
                </p:cNvSpPr>
                <p:nvPr/>
              </p:nvSpPr>
              <p:spPr bwMode="auto">
                <a:xfrm>
                  <a:off x="2592" y="1200"/>
                  <a:ext cx="9" cy="5"/>
                </a:xfrm>
                <a:custGeom>
                  <a:avLst/>
                  <a:gdLst>
                    <a:gd name="T0" fmla="*/ 9 w 9"/>
                    <a:gd name="T1" fmla="*/ 5 h 5"/>
                    <a:gd name="T2" fmla="*/ 0 w 9"/>
                    <a:gd name="T3" fmla="*/ 0 h 5"/>
                    <a:gd name="T4" fmla="*/ 9 w 9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9" y="5"/>
                      </a:move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7" name="Line 354"/>
                <p:cNvSpPr>
                  <a:spLocks noChangeShapeType="1"/>
                </p:cNvSpPr>
                <p:nvPr/>
              </p:nvSpPr>
              <p:spPr bwMode="auto">
                <a:xfrm flipH="1" flipV="1">
                  <a:off x="2592" y="1200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8" name="Freeform 355"/>
                <p:cNvSpPr>
                  <a:spLocks/>
                </p:cNvSpPr>
                <p:nvPr/>
              </p:nvSpPr>
              <p:spPr bwMode="auto">
                <a:xfrm>
                  <a:off x="2592" y="120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4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39" name="Freeform 356"/>
                <p:cNvSpPr>
                  <a:spLocks/>
                </p:cNvSpPr>
                <p:nvPr/>
              </p:nvSpPr>
              <p:spPr bwMode="auto">
                <a:xfrm>
                  <a:off x="2699" y="1124"/>
                  <a:ext cx="9" cy="6"/>
                </a:xfrm>
                <a:custGeom>
                  <a:avLst/>
                  <a:gdLst>
                    <a:gd name="T0" fmla="*/ 0 w 9"/>
                    <a:gd name="T1" fmla="*/ 0 h 6"/>
                    <a:gd name="T2" fmla="*/ 9 w 9"/>
                    <a:gd name="T3" fmla="*/ 6 h 6"/>
                    <a:gd name="T4" fmla="*/ 0 w 9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0" y="0"/>
                      </a:moveTo>
                      <a:lnTo>
                        <a:pt x="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0" name="Line 357"/>
                <p:cNvSpPr>
                  <a:spLocks noChangeShapeType="1"/>
                </p:cNvSpPr>
                <p:nvPr/>
              </p:nvSpPr>
              <p:spPr bwMode="auto">
                <a:xfrm>
                  <a:off x="2699" y="112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1" name="Freeform 358"/>
                <p:cNvSpPr>
                  <a:spLocks/>
                </p:cNvSpPr>
                <p:nvPr/>
              </p:nvSpPr>
              <p:spPr bwMode="auto">
                <a:xfrm>
                  <a:off x="2699" y="1123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1 w 9"/>
                    <a:gd name="T3" fmla="*/ 0 h 7"/>
                    <a:gd name="T4" fmla="*/ 9 w 9"/>
                    <a:gd name="T5" fmla="*/ 5 h 7"/>
                    <a:gd name="T6" fmla="*/ 7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2" name="Freeform 359"/>
                <p:cNvSpPr>
                  <a:spLocks/>
                </p:cNvSpPr>
                <p:nvPr/>
              </p:nvSpPr>
              <p:spPr bwMode="auto">
                <a:xfrm>
                  <a:off x="2690" y="1131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3" name="Line 360"/>
                <p:cNvSpPr>
                  <a:spLocks noChangeShapeType="1"/>
                </p:cNvSpPr>
                <p:nvPr/>
              </p:nvSpPr>
              <p:spPr bwMode="auto">
                <a:xfrm>
                  <a:off x="2690" y="1131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4" name="Freeform 361"/>
                <p:cNvSpPr>
                  <a:spLocks/>
                </p:cNvSpPr>
                <p:nvPr/>
              </p:nvSpPr>
              <p:spPr bwMode="auto">
                <a:xfrm>
                  <a:off x="2688" y="113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2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5" name="Freeform 362"/>
                <p:cNvSpPr>
                  <a:spLocks/>
                </p:cNvSpPr>
                <p:nvPr/>
              </p:nvSpPr>
              <p:spPr bwMode="auto">
                <a:xfrm>
                  <a:off x="2681" y="1137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6" name="Line 363"/>
                <p:cNvSpPr>
                  <a:spLocks noChangeShapeType="1"/>
                </p:cNvSpPr>
                <p:nvPr/>
              </p:nvSpPr>
              <p:spPr bwMode="auto">
                <a:xfrm>
                  <a:off x="2681" y="1137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7" name="Freeform 364"/>
                <p:cNvSpPr>
                  <a:spLocks/>
                </p:cNvSpPr>
                <p:nvPr/>
              </p:nvSpPr>
              <p:spPr bwMode="auto">
                <a:xfrm>
                  <a:off x="2678" y="1135"/>
                  <a:ext cx="10" cy="6"/>
                </a:xfrm>
                <a:custGeom>
                  <a:avLst/>
                  <a:gdLst>
                    <a:gd name="T0" fmla="*/ 0 w 10"/>
                    <a:gd name="T1" fmla="*/ 2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2 h 6"/>
                    <a:gd name="T10" fmla="*/ 0 w 10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8" name="Freeform 365"/>
                <p:cNvSpPr>
                  <a:spLocks/>
                </p:cNvSpPr>
                <p:nvPr/>
              </p:nvSpPr>
              <p:spPr bwMode="auto">
                <a:xfrm>
                  <a:off x="2671" y="1143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49" name="Line 366"/>
                <p:cNvSpPr>
                  <a:spLocks noChangeShapeType="1"/>
                </p:cNvSpPr>
                <p:nvPr/>
              </p:nvSpPr>
              <p:spPr bwMode="auto">
                <a:xfrm>
                  <a:off x="2671" y="1143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0" name="Freeform 367"/>
                <p:cNvSpPr>
                  <a:spLocks/>
                </p:cNvSpPr>
                <p:nvPr/>
              </p:nvSpPr>
              <p:spPr bwMode="auto">
                <a:xfrm>
                  <a:off x="2668" y="1141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1" name="Freeform 368"/>
                <p:cNvSpPr>
                  <a:spLocks/>
                </p:cNvSpPr>
                <p:nvPr/>
              </p:nvSpPr>
              <p:spPr bwMode="auto">
                <a:xfrm>
                  <a:off x="2661" y="1149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4 w 4"/>
                    <a:gd name="T3" fmla="*/ 1 h 1"/>
                    <a:gd name="T4" fmla="*/ 0 w 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2" name="Line 369"/>
                <p:cNvSpPr>
                  <a:spLocks noChangeShapeType="1"/>
                </p:cNvSpPr>
                <p:nvPr/>
              </p:nvSpPr>
              <p:spPr bwMode="auto">
                <a:xfrm>
                  <a:off x="2661" y="1149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3" name="Freeform 370"/>
                <p:cNvSpPr>
                  <a:spLocks/>
                </p:cNvSpPr>
                <p:nvPr/>
              </p:nvSpPr>
              <p:spPr bwMode="auto">
                <a:xfrm>
                  <a:off x="2658" y="1146"/>
                  <a:ext cx="10" cy="7"/>
                </a:xfrm>
                <a:custGeom>
                  <a:avLst/>
                  <a:gdLst>
                    <a:gd name="T0" fmla="*/ 0 w 10"/>
                    <a:gd name="T1" fmla="*/ 3 h 7"/>
                    <a:gd name="T2" fmla="*/ 0 w 10"/>
                    <a:gd name="T3" fmla="*/ 0 h 7"/>
                    <a:gd name="T4" fmla="*/ 10 w 10"/>
                    <a:gd name="T5" fmla="*/ 6 h 7"/>
                    <a:gd name="T6" fmla="*/ 8 w 10"/>
                    <a:gd name="T7" fmla="*/ 7 h 7"/>
                    <a:gd name="T8" fmla="*/ 0 w 10"/>
                    <a:gd name="T9" fmla="*/ 3 h 7"/>
                    <a:gd name="T10" fmla="*/ 0 w 10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8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4" name="Freeform 371"/>
                <p:cNvSpPr>
                  <a:spLocks/>
                </p:cNvSpPr>
                <p:nvPr/>
              </p:nvSpPr>
              <p:spPr bwMode="auto">
                <a:xfrm>
                  <a:off x="2652" y="115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5" name="Line 372"/>
                <p:cNvSpPr>
                  <a:spLocks noChangeShapeType="1"/>
                </p:cNvSpPr>
                <p:nvPr/>
              </p:nvSpPr>
              <p:spPr bwMode="auto">
                <a:xfrm>
                  <a:off x="2652" y="1156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6" name="Freeform 373"/>
                <p:cNvSpPr>
                  <a:spLocks/>
                </p:cNvSpPr>
                <p:nvPr/>
              </p:nvSpPr>
              <p:spPr bwMode="auto">
                <a:xfrm>
                  <a:off x="2648" y="115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4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7" name="Line 374"/>
                <p:cNvSpPr>
                  <a:spLocks noChangeShapeType="1"/>
                </p:cNvSpPr>
                <p:nvPr/>
              </p:nvSpPr>
              <p:spPr bwMode="auto">
                <a:xfrm>
                  <a:off x="2643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8" name="Line 375"/>
                <p:cNvSpPr>
                  <a:spLocks noChangeShapeType="1"/>
                </p:cNvSpPr>
                <p:nvPr/>
              </p:nvSpPr>
              <p:spPr bwMode="auto">
                <a:xfrm>
                  <a:off x="2643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59" name="Freeform 376"/>
                <p:cNvSpPr>
                  <a:spLocks/>
                </p:cNvSpPr>
                <p:nvPr/>
              </p:nvSpPr>
              <p:spPr bwMode="auto">
                <a:xfrm>
                  <a:off x="2638" y="1158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0" name="Freeform 377"/>
                <p:cNvSpPr>
                  <a:spLocks/>
                </p:cNvSpPr>
                <p:nvPr/>
              </p:nvSpPr>
              <p:spPr bwMode="auto">
                <a:xfrm>
                  <a:off x="2632" y="1167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1" name="Line 378"/>
                <p:cNvSpPr>
                  <a:spLocks noChangeShapeType="1"/>
                </p:cNvSpPr>
                <p:nvPr/>
              </p:nvSpPr>
              <p:spPr bwMode="auto">
                <a:xfrm flipH="1" flipV="1">
                  <a:off x="2632" y="1167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2" name="Freeform 379"/>
                <p:cNvSpPr>
                  <a:spLocks/>
                </p:cNvSpPr>
                <p:nvPr/>
              </p:nvSpPr>
              <p:spPr bwMode="auto">
                <a:xfrm>
                  <a:off x="2627" y="1165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4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3" name="Freeform 380"/>
                <p:cNvSpPr>
                  <a:spLocks/>
                </p:cNvSpPr>
                <p:nvPr/>
              </p:nvSpPr>
              <p:spPr bwMode="auto">
                <a:xfrm>
                  <a:off x="2621" y="1172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4" name="Line 381"/>
                <p:cNvSpPr>
                  <a:spLocks noChangeShapeType="1"/>
                </p:cNvSpPr>
                <p:nvPr/>
              </p:nvSpPr>
              <p:spPr bwMode="auto">
                <a:xfrm flipH="1" flipV="1">
                  <a:off x="2621" y="1172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5" name="Freeform 382"/>
                <p:cNvSpPr>
                  <a:spLocks/>
                </p:cNvSpPr>
                <p:nvPr/>
              </p:nvSpPr>
              <p:spPr bwMode="auto">
                <a:xfrm>
                  <a:off x="2618" y="117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6" name="Freeform 383"/>
                <p:cNvSpPr>
                  <a:spLocks/>
                </p:cNvSpPr>
                <p:nvPr/>
              </p:nvSpPr>
              <p:spPr bwMode="auto">
                <a:xfrm>
                  <a:off x="2610" y="1178"/>
                  <a:ext cx="4" cy="2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7" name="Line 384"/>
                <p:cNvSpPr>
                  <a:spLocks noChangeShapeType="1"/>
                </p:cNvSpPr>
                <p:nvPr/>
              </p:nvSpPr>
              <p:spPr bwMode="auto">
                <a:xfrm flipH="1" flipV="1">
                  <a:off x="2610" y="1178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8" name="Freeform 385"/>
                <p:cNvSpPr>
                  <a:spLocks/>
                </p:cNvSpPr>
                <p:nvPr/>
              </p:nvSpPr>
              <p:spPr bwMode="auto">
                <a:xfrm>
                  <a:off x="2608" y="1176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4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69" name="Freeform 386"/>
                <p:cNvSpPr>
                  <a:spLocks/>
                </p:cNvSpPr>
                <p:nvPr/>
              </p:nvSpPr>
              <p:spPr bwMode="auto">
                <a:xfrm>
                  <a:off x="2600" y="1183"/>
                  <a:ext cx="5" cy="4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5" y="4"/>
                      </a:moveTo>
                      <a:lnTo>
                        <a:pt x="0" y="0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0" name="Line 387"/>
                <p:cNvSpPr>
                  <a:spLocks noChangeShapeType="1"/>
                </p:cNvSpPr>
                <p:nvPr/>
              </p:nvSpPr>
              <p:spPr bwMode="auto">
                <a:xfrm flipH="1" flipV="1">
                  <a:off x="2600" y="1183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1" name="Freeform 388"/>
                <p:cNvSpPr>
                  <a:spLocks/>
                </p:cNvSpPr>
                <p:nvPr/>
              </p:nvSpPr>
              <p:spPr bwMode="auto">
                <a:xfrm>
                  <a:off x="2597" y="1182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2" name="Freeform 389"/>
                <p:cNvSpPr>
                  <a:spLocks/>
                </p:cNvSpPr>
                <p:nvPr/>
              </p:nvSpPr>
              <p:spPr bwMode="auto">
                <a:xfrm>
                  <a:off x="2588" y="1189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3" name="Line 390"/>
                <p:cNvSpPr>
                  <a:spLocks noChangeShapeType="1"/>
                </p:cNvSpPr>
                <p:nvPr/>
              </p:nvSpPr>
              <p:spPr bwMode="auto">
                <a:xfrm flipH="1" flipV="1">
                  <a:off x="2588" y="1189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4" name="Freeform 391"/>
                <p:cNvSpPr>
                  <a:spLocks/>
                </p:cNvSpPr>
                <p:nvPr/>
              </p:nvSpPr>
              <p:spPr bwMode="auto">
                <a:xfrm>
                  <a:off x="2587" y="1188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4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5" name="Freeform 392"/>
                <p:cNvSpPr>
                  <a:spLocks/>
                </p:cNvSpPr>
                <p:nvPr/>
              </p:nvSpPr>
              <p:spPr bwMode="auto">
                <a:xfrm>
                  <a:off x="2578" y="1194"/>
                  <a:ext cx="9" cy="6"/>
                </a:xfrm>
                <a:custGeom>
                  <a:avLst/>
                  <a:gdLst>
                    <a:gd name="T0" fmla="*/ 9 w 9"/>
                    <a:gd name="T1" fmla="*/ 6 h 6"/>
                    <a:gd name="T2" fmla="*/ 0 w 9"/>
                    <a:gd name="T3" fmla="*/ 0 h 6"/>
                    <a:gd name="T4" fmla="*/ 9 w 9"/>
                    <a:gd name="T5" fmla="*/ 6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9" y="6"/>
                      </a:moveTo>
                      <a:lnTo>
                        <a:pt x="0" y="0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6" name="Line 393"/>
                <p:cNvSpPr>
                  <a:spLocks noChangeShapeType="1"/>
                </p:cNvSpPr>
                <p:nvPr/>
              </p:nvSpPr>
              <p:spPr bwMode="auto">
                <a:xfrm flipH="1" flipV="1">
                  <a:off x="2578" y="119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7" name="Freeform 394"/>
                <p:cNvSpPr>
                  <a:spLocks/>
                </p:cNvSpPr>
                <p:nvPr/>
              </p:nvSpPr>
              <p:spPr bwMode="auto">
                <a:xfrm>
                  <a:off x="2578" y="1193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8" name="Freeform 395"/>
                <p:cNvSpPr>
                  <a:spLocks/>
                </p:cNvSpPr>
                <p:nvPr/>
              </p:nvSpPr>
              <p:spPr bwMode="auto">
                <a:xfrm>
                  <a:off x="2617" y="1144"/>
                  <a:ext cx="108" cy="62"/>
                </a:xfrm>
                <a:custGeom>
                  <a:avLst/>
                  <a:gdLst>
                    <a:gd name="T0" fmla="*/ 0 w 83"/>
                    <a:gd name="T1" fmla="*/ 97 h 48"/>
                    <a:gd name="T2" fmla="*/ 0 w 83"/>
                    <a:gd name="T3" fmla="*/ 96 h 48"/>
                    <a:gd name="T4" fmla="*/ 167 w 83"/>
                    <a:gd name="T5" fmla="*/ 1 h 48"/>
                    <a:gd name="T6" fmla="*/ 169 w 83"/>
                    <a:gd name="T7" fmla="*/ 1 h 48"/>
                    <a:gd name="T8" fmla="*/ 181 w 83"/>
                    <a:gd name="T9" fmla="*/ 6 h 48"/>
                    <a:gd name="T10" fmla="*/ 181 w 83"/>
                    <a:gd name="T11" fmla="*/ 10 h 48"/>
                    <a:gd name="T12" fmla="*/ 17 w 83"/>
                    <a:gd name="T13" fmla="*/ 103 h 48"/>
                    <a:gd name="T14" fmla="*/ 12 w 83"/>
                    <a:gd name="T15" fmla="*/ 103 h 48"/>
                    <a:gd name="T16" fmla="*/ 0 w 83"/>
                    <a:gd name="T17" fmla="*/ 97 h 4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3"/>
                    <a:gd name="T28" fmla="*/ 0 h 48"/>
                    <a:gd name="T29" fmla="*/ 83 w 83"/>
                    <a:gd name="T30" fmla="*/ 48 h 4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3" h="48">
                      <a:moveTo>
                        <a:pt x="0" y="45"/>
                      </a:moveTo>
                      <a:cubicBezTo>
                        <a:pt x="0" y="45"/>
                        <a:pt x="0" y="44"/>
                        <a:pt x="0" y="44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6" y="0"/>
                        <a:pt x="77" y="0"/>
                        <a:pt x="77" y="1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3" y="4"/>
                        <a:pt x="83" y="4"/>
                        <a:pt x="82" y="5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7" y="48"/>
                        <a:pt x="6" y="48"/>
                        <a:pt x="5" y="48"/>
                      </a:cubicBez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79" name="Freeform 396"/>
                <p:cNvSpPr>
                  <a:spLocks/>
                </p:cNvSpPr>
                <p:nvPr/>
              </p:nvSpPr>
              <p:spPr bwMode="auto">
                <a:xfrm>
                  <a:off x="2616" y="1144"/>
                  <a:ext cx="109" cy="63"/>
                </a:xfrm>
                <a:custGeom>
                  <a:avLst/>
                  <a:gdLst>
                    <a:gd name="T0" fmla="*/ 13 w 84"/>
                    <a:gd name="T1" fmla="*/ 104 h 49"/>
                    <a:gd name="T2" fmla="*/ 1 w 84"/>
                    <a:gd name="T3" fmla="*/ 98 h 49"/>
                    <a:gd name="T4" fmla="*/ 1 w 84"/>
                    <a:gd name="T5" fmla="*/ 96 h 49"/>
                    <a:gd name="T6" fmla="*/ 5 w 84"/>
                    <a:gd name="T7" fmla="*/ 94 h 49"/>
                    <a:gd name="T8" fmla="*/ 16 w 84"/>
                    <a:gd name="T9" fmla="*/ 99 h 49"/>
                    <a:gd name="T10" fmla="*/ 16 w 84"/>
                    <a:gd name="T11" fmla="*/ 99 h 49"/>
                    <a:gd name="T12" fmla="*/ 16 w 84"/>
                    <a:gd name="T13" fmla="*/ 99 h 49"/>
                    <a:gd name="T14" fmla="*/ 17 w 84"/>
                    <a:gd name="T15" fmla="*/ 99 h 49"/>
                    <a:gd name="T16" fmla="*/ 17 w 84"/>
                    <a:gd name="T17" fmla="*/ 99 h 49"/>
                    <a:gd name="T18" fmla="*/ 182 w 84"/>
                    <a:gd name="T19" fmla="*/ 8 h 49"/>
                    <a:gd name="T20" fmla="*/ 182 w 84"/>
                    <a:gd name="T21" fmla="*/ 8 h 49"/>
                    <a:gd name="T22" fmla="*/ 182 w 84"/>
                    <a:gd name="T23" fmla="*/ 8 h 49"/>
                    <a:gd name="T24" fmla="*/ 182 w 84"/>
                    <a:gd name="T25" fmla="*/ 8 h 49"/>
                    <a:gd name="T26" fmla="*/ 170 w 84"/>
                    <a:gd name="T27" fmla="*/ 1 h 49"/>
                    <a:gd name="T28" fmla="*/ 169 w 84"/>
                    <a:gd name="T29" fmla="*/ 1 h 49"/>
                    <a:gd name="T30" fmla="*/ 169 w 84"/>
                    <a:gd name="T31" fmla="*/ 1 h 49"/>
                    <a:gd name="T32" fmla="*/ 166 w 84"/>
                    <a:gd name="T33" fmla="*/ 1 h 49"/>
                    <a:gd name="T34" fmla="*/ 166 w 84"/>
                    <a:gd name="T35" fmla="*/ 1 h 49"/>
                    <a:gd name="T36" fmla="*/ 5 w 84"/>
                    <a:gd name="T37" fmla="*/ 94 h 49"/>
                    <a:gd name="T38" fmla="*/ 5 w 84"/>
                    <a:gd name="T39" fmla="*/ 94 h 49"/>
                    <a:gd name="T40" fmla="*/ 1 w 84"/>
                    <a:gd name="T41" fmla="*/ 96 h 49"/>
                    <a:gd name="T42" fmla="*/ 1 w 84"/>
                    <a:gd name="T43" fmla="*/ 98 h 49"/>
                    <a:gd name="T44" fmla="*/ 0 w 84"/>
                    <a:gd name="T45" fmla="*/ 94 h 49"/>
                    <a:gd name="T46" fmla="*/ 0 w 84"/>
                    <a:gd name="T47" fmla="*/ 94 h 49"/>
                    <a:gd name="T48" fmla="*/ 1 w 84"/>
                    <a:gd name="T49" fmla="*/ 91 h 49"/>
                    <a:gd name="T50" fmla="*/ 1 w 84"/>
                    <a:gd name="T51" fmla="*/ 91 h 49"/>
                    <a:gd name="T52" fmla="*/ 163 w 84"/>
                    <a:gd name="T53" fmla="*/ 0 h 49"/>
                    <a:gd name="T54" fmla="*/ 169 w 84"/>
                    <a:gd name="T55" fmla="*/ 0 h 49"/>
                    <a:gd name="T56" fmla="*/ 169 w 84"/>
                    <a:gd name="T57" fmla="*/ 0 h 49"/>
                    <a:gd name="T58" fmla="*/ 174 w 84"/>
                    <a:gd name="T59" fmla="*/ 0 h 49"/>
                    <a:gd name="T60" fmla="*/ 174 w 84"/>
                    <a:gd name="T61" fmla="*/ 0 h 49"/>
                    <a:gd name="T62" fmla="*/ 183 w 84"/>
                    <a:gd name="T63" fmla="*/ 6 h 49"/>
                    <a:gd name="T64" fmla="*/ 183 w 84"/>
                    <a:gd name="T65" fmla="*/ 8 h 49"/>
                    <a:gd name="T66" fmla="*/ 183 w 84"/>
                    <a:gd name="T67" fmla="*/ 8 h 49"/>
                    <a:gd name="T68" fmla="*/ 183 w 84"/>
                    <a:gd name="T69" fmla="*/ 13 h 49"/>
                    <a:gd name="T70" fmla="*/ 183 w 84"/>
                    <a:gd name="T71" fmla="*/ 13 h 49"/>
                    <a:gd name="T72" fmla="*/ 21 w 84"/>
                    <a:gd name="T73" fmla="*/ 104 h 49"/>
                    <a:gd name="T74" fmla="*/ 16 w 84"/>
                    <a:gd name="T75" fmla="*/ 104 h 49"/>
                    <a:gd name="T76" fmla="*/ 16 w 84"/>
                    <a:gd name="T77" fmla="*/ 104 h 49"/>
                    <a:gd name="T78" fmla="*/ 13 w 84"/>
                    <a:gd name="T79" fmla="*/ 104 h 4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4"/>
                    <a:gd name="T121" fmla="*/ 0 h 49"/>
                    <a:gd name="T122" fmla="*/ 84 w 84"/>
                    <a:gd name="T123" fmla="*/ 49 h 4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4" h="49">
                      <a:moveTo>
                        <a:pt x="6" y="49"/>
                      </a:move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8" y="1"/>
                        <a:pt x="77" y="1"/>
                        <a:pt x="77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77" y="1"/>
                        <a:pt x="77" y="1"/>
                        <a:pt x="76" y="1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6"/>
                        <a:pt x="0" y="45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3"/>
                        <a:pt x="1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6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8" y="0"/>
                        <a:pt x="78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4" y="3"/>
                        <a:pt x="84" y="4"/>
                        <a:pt x="84" y="4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84" y="5"/>
                        <a:pt x="84" y="5"/>
                        <a:pt x="84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9"/>
                        <a:pt x="8" y="49"/>
                        <a:pt x="7" y="49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7" y="49"/>
                        <a:pt x="6" y="49"/>
                        <a:pt x="6" y="49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0" name="Freeform 397"/>
                <p:cNvSpPr>
                  <a:spLocks/>
                </p:cNvSpPr>
                <p:nvPr/>
              </p:nvSpPr>
              <p:spPr bwMode="auto">
                <a:xfrm>
                  <a:off x="2630" y="1158"/>
                  <a:ext cx="97" cy="57"/>
                </a:xfrm>
                <a:custGeom>
                  <a:avLst/>
                  <a:gdLst>
                    <a:gd name="T0" fmla="*/ 1 w 75"/>
                    <a:gd name="T1" fmla="*/ 89 h 44"/>
                    <a:gd name="T2" fmla="*/ 1 w 75"/>
                    <a:gd name="T3" fmla="*/ 86 h 44"/>
                    <a:gd name="T4" fmla="*/ 146 w 75"/>
                    <a:gd name="T5" fmla="*/ 1 h 44"/>
                    <a:gd name="T6" fmla="*/ 153 w 75"/>
                    <a:gd name="T7" fmla="*/ 1 h 44"/>
                    <a:gd name="T8" fmla="*/ 160 w 75"/>
                    <a:gd name="T9" fmla="*/ 6 h 44"/>
                    <a:gd name="T10" fmla="*/ 160 w 75"/>
                    <a:gd name="T11" fmla="*/ 10 h 44"/>
                    <a:gd name="T12" fmla="*/ 16 w 75"/>
                    <a:gd name="T13" fmla="*/ 95 h 44"/>
                    <a:gd name="T14" fmla="*/ 10 w 75"/>
                    <a:gd name="T15" fmla="*/ 95 h 44"/>
                    <a:gd name="T16" fmla="*/ 1 w 75"/>
                    <a:gd name="T17" fmla="*/ 89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44"/>
                    <a:gd name="T29" fmla="*/ 75 w 75"/>
                    <a:gd name="T30" fmla="*/ 44 h 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44">
                      <a:moveTo>
                        <a:pt x="1" y="41"/>
                      </a:moveTo>
                      <a:cubicBezTo>
                        <a:pt x="0" y="40"/>
                        <a:pt x="0" y="40"/>
                        <a:pt x="1" y="39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8" y="0"/>
                        <a:pt x="69" y="0"/>
                        <a:pt x="70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4" y="5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4"/>
                        <a:pt x="6" y="44"/>
                        <a:pt x="5" y="43"/>
                      </a:cubicBez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1" name="Freeform 398"/>
                <p:cNvSpPr>
                  <a:spLocks noEditPoints="1"/>
                </p:cNvSpPr>
                <p:nvPr/>
              </p:nvSpPr>
              <p:spPr bwMode="auto">
                <a:xfrm>
                  <a:off x="2629" y="1158"/>
                  <a:ext cx="100" cy="57"/>
                </a:xfrm>
                <a:custGeom>
                  <a:avLst/>
                  <a:gdLst>
                    <a:gd name="T0" fmla="*/ 13 w 77"/>
                    <a:gd name="T1" fmla="*/ 96 h 44"/>
                    <a:gd name="T2" fmla="*/ 1 w 77"/>
                    <a:gd name="T3" fmla="*/ 89 h 44"/>
                    <a:gd name="T4" fmla="*/ 5 w 77"/>
                    <a:gd name="T5" fmla="*/ 89 h 44"/>
                    <a:gd name="T6" fmla="*/ 1 w 77"/>
                    <a:gd name="T7" fmla="*/ 89 h 44"/>
                    <a:gd name="T8" fmla="*/ 0 w 77"/>
                    <a:gd name="T9" fmla="*/ 87 h 44"/>
                    <a:gd name="T10" fmla="*/ 0 w 77"/>
                    <a:gd name="T11" fmla="*/ 87 h 44"/>
                    <a:gd name="T12" fmla="*/ 1 w 77"/>
                    <a:gd name="T13" fmla="*/ 86 h 44"/>
                    <a:gd name="T14" fmla="*/ 1 w 77"/>
                    <a:gd name="T15" fmla="*/ 86 h 44"/>
                    <a:gd name="T16" fmla="*/ 148 w 77"/>
                    <a:gd name="T17" fmla="*/ 0 h 44"/>
                    <a:gd name="T18" fmla="*/ 153 w 77"/>
                    <a:gd name="T19" fmla="*/ 0 h 44"/>
                    <a:gd name="T20" fmla="*/ 153 w 77"/>
                    <a:gd name="T21" fmla="*/ 0 h 44"/>
                    <a:gd name="T22" fmla="*/ 155 w 77"/>
                    <a:gd name="T23" fmla="*/ 0 h 44"/>
                    <a:gd name="T24" fmla="*/ 155 w 77"/>
                    <a:gd name="T25" fmla="*/ 0 h 44"/>
                    <a:gd name="T26" fmla="*/ 168 w 77"/>
                    <a:gd name="T27" fmla="*/ 6 h 44"/>
                    <a:gd name="T28" fmla="*/ 169 w 77"/>
                    <a:gd name="T29" fmla="*/ 8 h 44"/>
                    <a:gd name="T30" fmla="*/ 169 w 77"/>
                    <a:gd name="T31" fmla="*/ 8 h 44"/>
                    <a:gd name="T32" fmla="*/ 168 w 77"/>
                    <a:gd name="T33" fmla="*/ 10 h 44"/>
                    <a:gd name="T34" fmla="*/ 168 w 77"/>
                    <a:gd name="T35" fmla="*/ 10 h 44"/>
                    <a:gd name="T36" fmla="*/ 21 w 77"/>
                    <a:gd name="T37" fmla="*/ 96 h 44"/>
                    <a:gd name="T38" fmla="*/ 16 w 77"/>
                    <a:gd name="T39" fmla="*/ 96 h 44"/>
                    <a:gd name="T40" fmla="*/ 16 w 77"/>
                    <a:gd name="T41" fmla="*/ 96 h 44"/>
                    <a:gd name="T42" fmla="*/ 13 w 77"/>
                    <a:gd name="T43" fmla="*/ 96 h 44"/>
                    <a:gd name="T44" fmla="*/ 13 w 77"/>
                    <a:gd name="T45" fmla="*/ 95 h 44"/>
                    <a:gd name="T46" fmla="*/ 16 w 77"/>
                    <a:gd name="T47" fmla="*/ 95 h 44"/>
                    <a:gd name="T48" fmla="*/ 16 w 77"/>
                    <a:gd name="T49" fmla="*/ 95 h 44"/>
                    <a:gd name="T50" fmla="*/ 17 w 77"/>
                    <a:gd name="T51" fmla="*/ 95 h 44"/>
                    <a:gd name="T52" fmla="*/ 17 w 77"/>
                    <a:gd name="T53" fmla="*/ 95 h 44"/>
                    <a:gd name="T54" fmla="*/ 164 w 77"/>
                    <a:gd name="T55" fmla="*/ 8 h 44"/>
                    <a:gd name="T56" fmla="*/ 164 w 77"/>
                    <a:gd name="T57" fmla="*/ 8 h 44"/>
                    <a:gd name="T58" fmla="*/ 164 w 77"/>
                    <a:gd name="T59" fmla="*/ 8 h 44"/>
                    <a:gd name="T60" fmla="*/ 164 w 77"/>
                    <a:gd name="T61" fmla="*/ 8 h 44"/>
                    <a:gd name="T62" fmla="*/ 153 w 77"/>
                    <a:gd name="T63" fmla="*/ 1 h 44"/>
                    <a:gd name="T64" fmla="*/ 153 w 77"/>
                    <a:gd name="T65" fmla="*/ 1 h 44"/>
                    <a:gd name="T66" fmla="*/ 153 w 77"/>
                    <a:gd name="T67" fmla="*/ 1 h 44"/>
                    <a:gd name="T68" fmla="*/ 152 w 77"/>
                    <a:gd name="T69" fmla="*/ 1 h 44"/>
                    <a:gd name="T70" fmla="*/ 152 w 77"/>
                    <a:gd name="T71" fmla="*/ 1 h 44"/>
                    <a:gd name="T72" fmla="*/ 5 w 77"/>
                    <a:gd name="T73" fmla="*/ 87 h 44"/>
                    <a:gd name="T74" fmla="*/ 5 w 77"/>
                    <a:gd name="T75" fmla="*/ 87 h 44"/>
                    <a:gd name="T76" fmla="*/ 5 w 77"/>
                    <a:gd name="T77" fmla="*/ 87 h 44"/>
                    <a:gd name="T78" fmla="*/ 13 w 77"/>
                    <a:gd name="T79" fmla="*/ 95 h 4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77"/>
                    <a:gd name="T121" fmla="*/ 0 h 44"/>
                    <a:gd name="T122" fmla="*/ 77 w 77"/>
                    <a:gd name="T123" fmla="*/ 44 h 4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77" h="44">
                      <a:moveTo>
                        <a:pt x="6" y="44"/>
                      </a:move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" y="41"/>
                        <a:pt x="0" y="41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0"/>
                        <a:pt x="71" y="0"/>
                        <a:pt x="71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6" y="3"/>
                        <a:pt x="77" y="3"/>
                        <a:pt x="77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5"/>
                        <a:pt x="76" y="5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8" y="44"/>
                        <a:pt x="8" y="44"/>
                        <a:pt x="7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7" y="44"/>
                        <a:pt x="6" y="44"/>
                        <a:pt x="6" y="44"/>
                      </a:cubicBezTo>
                      <a:close/>
                      <a:moveTo>
                        <a:pt x="6" y="43"/>
                      </a:move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6" y="43"/>
                        <a:pt x="6" y="43"/>
                        <a:pt x="6" y="4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2" name="Freeform 399"/>
                <p:cNvSpPr>
                  <a:spLocks/>
                </p:cNvSpPr>
                <p:nvPr/>
              </p:nvSpPr>
              <p:spPr bwMode="auto">
                <a:xfrm>
                  <a:off x="2717" y="1144"/>
                  <a:ext cx="8" cy="5"/>
                </a:xfrm>
                <a:custGeom>
                  <a:avLst/>
                  <a:gdLst>
                    <a:gd name="T0" fmla="*/ 0 w 8"/>
                    <a:gd name="T1" fmla="*/ 0 h 5"/>
                    <a:gd name="T2" fmla="*/ 8 w 8"/>
                    <a:gd name="T3" fmla="*/ 5 h 5"/>
                    <a:gd name="T4" fmla="*/ 0 w 8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0" y="0"/>
                      </a:moveTo>
                      <a:lnTo>
                        <a:pt x="8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3" name="Line 400"/>
                <p:cNvSpPr>
                  <a:spLocks noChangeShapeType="1"/>
                </p:cNvSpPr>
                <p:nvPr/>
              </p:nvSpPr>
              <p:spPr bwMode="auto">
                <a:xfrm>
                  <a:off x="2717" y="1144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4" name="Freeform 401"/>
                <p:cNvSpPr>
                  <a:spLocks/>
                </p:cNvSpPr>
                <p:nvPr/>
              </p:nvSpPr>
              <p:spPr bwMode="auto">
                <a:xfrm>
                  <a:off x="2716" y="1144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4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5" name="Freeform 402"/>
                <p:cNvSpPr>
                  <a:spLocks/>
                </p:cNvSpPr>
                <p:nvPr/>
              </p:nvSpPr>
              <p:spPr bwMode="auto">
                <a:xfrm>
                  <a:off x="2708" y="1150"/>
                  <a:ext cx="8" cy="4"/>
                </a:xfrm>
                <a:custGeom>
                  <a:avLst/>
                  <a:gdLst>
                    <a:gd name="T0" fmla="*/ 0 w 8"/>
                    <a:gd name="T1" fmla="*/ 0 h 4"/>
                    <a:gd name="T2" fmla="*/ 8 w 8"/>
                    <a:gd name="T3" fmla="*/ 4 h 4"/>
                    <a:gd name="T4" fmla="*/ 0 w 8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6" name="Line 403"/>
                <p:cNvSpPr>
                  <a:spLocks noChangeShapeType="1"/>
                </p:cNvSpPr>
                <p:nvPr/>
              </p:nvSpPr>
              <p:spPr bwMode="auto">
                <a:xfrm>
                  <a:off x="2708" y="1150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7" name="Freeform 404"/>
                <p:cNvSpPr>
                  <a:spLocks/>
                </p:cNvSpPr>
                <p:nvPr/>
              </p:nvSpPr>
              <p:spPr bwMode="auto">
                <a:xfrm>
                  <a:off x="2706" y="1149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2 w 11"/>
                    <a:gd name="T3" fmla="*/ 0 h 7"/>
                    <a:gd name="T4" fmla="*/ 11 w 11"/>
                    <a:gd name="T5" fmla="*/ 4 h 7"/>
                    <a:gd name="T6" fmla="*/ 10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4"/>
                      </a:lnTo>
                      <a:lnTo>
                        <a:pt x="10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8" name="Freeform 405"/>
                <p:cNvSpPr>
                  <a:spLocks/>
                </p:cNvSpPr>
                <p:nvPr/>
              </p:nvSpPr>
              <p:spPr bwMode="auto">
                <a:xfrm>
                  <a:off x="2700" y="1156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89" name="Line 406"/>
                <p:cNvSpPr>
                  <a:spLocks noChangeShapeType="1"/>
                </p:cNvSpPr>
                <p:nvPr/>
              </p:nvSpPr>
              <p:spPr bwMode="auto">
                <a:xfrm>
                  <a:off x="2700" y="1156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0" name="Freeform 407"/>
                <p:cNvSpPr>
                  <a:spLocks/>
                </p:cNvSpPr>
                <p:nvPr/>
              </p:nvSpPr>
              <p:spPr bwMode="auto">
                <a:xfrm>
                  <a:off x="2697" y="1154"/>
                  <a:ext cx="11" cy="7"/>
                </a:xfrm>
                <a:custGeom>
                  <a:avLst/>
                  <a:gdLst>
                    <a:gd name="T0" fmla="*/ 0 w 11"/>
                    <a:gd name="T1" fmla="*/ 2 h 7"/>
                    <a:gd name="T2" fmla="*/ 2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2 h 7"/>
                    <a:gd name="T10" fmla="*/ 0 w 11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1" name="Freeform 408"/>
                <p:cNvSpPr>
                  <a:spLocks/>
                </p:cNvSpPr>
                <p:nvPr/>
              </p:nvSpPr>
              <p:spPr bwMode="auto">
                <a:xfrm>
                  <a:off x="2692" y="1161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2" name="Line 409"/>
                <p:cNvSpPr>
                  <a:spLocks noChangeShapeType="1"/>
                </p:cNvSpPr>
                <p:nvPr/>
              </p:nvSpPr>
              <p:spPr bwMode="auto">
                <a:xfrm>
                  <a:off x="2692" y="1161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3" name="Freeform 410"/>
                <p:cNvSpPr>
                  <a:spLocks/>
                </p:cNvSpPr>
                <p:nvPr/>
              </p:nvSpPr>
              <p:spPr bwMode="auto">
                <a:xfrm>
                  <a:off x="2688" y="1159"/>
                  <a:ext cx="11" cy="7"/>
                </a:xfrm>
                <a:custGeom>
                  <a:avLst/>
                  <a:gdLst>
                    <a:gd name="T0" fmla="*/ 0 w 11"/>
                    <a:gd name="T1" fmla="*/ 2 h 7"/>
                    <a:gd name="T2" fmla="*/ 2 w 11"/>
                    <a:gd name="T3" fmla="*/ 0 h 7"/>
                    <a:gd name="T4" fmla="*/ 11 w 11"/>
                    <a:gd name="T5" fmla="*/ 6 h 7"/>
                    <a:gd name="T6" fmla="*/ 9 w 11"/>
                    <a:gd name="T7" fmla="*/ 7 h 7"/>
                    <a:gd name="T8" fmla="*/ 0 w 11"/>
                    <a:gd name="T9" fmla="*/ 2 h 7"/>
                    <a:gd name="T10" fmla="*/ 0 w 11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1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4" name="Freeform 411"/>
                <p:cNvSpPr>
                  <a:spLocks/>
                </p:cNvSpPr>
                <p:nvPr/>
              </p:nvSpPr>
              <p:spPr bwMode="auto">
                <a:xfrm>
                  <a:off x="2683" y="1167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0 w 3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5" name="Line 412"/>
                <p:cNvSpPr>
                  <a:spLocks noChangeShapeType="1"/>
                </p:cNvSpPr>
                <p:nvPr/>
              </p:nvSpPr>
              <p:spPr bwMode="auto">
                <a:xfrm>
                  <a:off x="2683" y="1167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6" name="Freeform 413"/>
                <p:cNvSpPr>
                  <a:spLocks/>
                </p:cNvSpPr>
                <p:nvPr/>
              </p:nvSpPr>
              <p:spPr bwMode="auto">
                <a:xfrm>
                  <a:off x="2679" y="1165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7" name="Freeform 414"/>
                <p:cNvSpPr>
                  <a:spLocks/>
                </p:cNvSpPr>
                <p:nvPr/>
              </p:nvSpPr>
              <p:spPr bwMode="auto">
                <a:xfrm>
                  <a:off x="2675" y="1172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8" name="Line 415"/>
                <p:cNvSpPr>
                  <a:spLocks noChangeShapeType="1"/>
                </p:cNvSpPr>
                <p:nvPr/>
              </p:nvSpPr>
              <p:spPr bwMode="auto">
                <a:xfrm>
                  <a:off x="2675" y="1172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899" name="Freeform 416"/>
                <p:cNvSpPr>
                  <a:spLocks/>
                </p:cNvSpPr>
                <p:nvPr/>
              </p:nvSpPr>
              <p:spPr bwMode="auto">
                <a:xfrm>
                  <a:off x="2670" y="117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1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0" name="Freeform 417"/>
                <p:cNvSpPr>
                  <a:spLocks/>
                </p:cNvSpPr>
                <p:nvPr/>
              </p:nvSpPr>
              <p:spPr bwMode="auto">
                <a:xfrm>
                  <a:off x="2666" y="117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1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2666" y="1178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2" name="Freeform 419"/>
                <p:cNvSpPr>
                  <a:spLocks/>
                </p:cNvSpPr>
                <p:nvPr/>
              </p:nvSpPr>
              <p:spPr bwMode="auto">
                <a:xfrm>
                  <a:off x="2661" y="1175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3" name="Freeform 420"/>
                <p:cNvSpPr>
                  <a:spLocks/>
                </p:cNvSpPr>
                <p:nvPr/>
              </p:nvSpPr>
              <p:spPr bwMode="auto">
                <a:xfrm>
                  <a:off x="2656" y="1183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4" name="Line 421"/>
                <p:cNvSpPr>
                  <a:spLocks noChangeShapeType="1"/>
                </p:cNvSpPr>
                <p:nvPr/>
              </p:nvSpPr>
              <p:spPr bwMode="auto">
                <a:xfrm flipH="1" flipV="1">
                  <a:off x="2656" y="1183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5" name="Freeform 422"/>
                <p:cNvSpPr>
                  <a:spLocks/>
                </p:cNvSpPr>
                <p:nvPr/>
              </p:nvSpPr>
              <p:spPr bwMode="auto">
                <a:xfrm>
                  <a:off x="2652" y="1180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6" name="Freeform 423"/>
                <p:cNvSpPr>
                  <a:spLocks/>
                </p:cNvSpPr>
                <p:nvPr/>
              </p:nvSpPr>
              <p:spPr bwMode="auto">
                <a:xfrm>
                  <a:off x="2645" y="1188"/>
                  <a:ext cx="6" cy="1"/>
                </a:xfrm>
                <a:custGeom>
                  <a:avLst/>
                  <a:gdLst>
                    <a:gd name="T0" fmla="*/ 6 w 6"/>
                    <a:gd name="T1" fmla="*/ 1 h 1"/>
                    <a:gd name="T2" fmla="*/ 0 w 6"/>
                    <a:gd name="T3" fmla="*/ 0 h 1"/>
                    <a:gd name="T4" fmla="*/ 6 w 6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1"/>
                    <a:gd name="T11" fmla="*/ 6 w 6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1">
                      <a:moveTo>
                        <a:pt x="6" y="1"/>
                      </a:moveTo>
                      <a:lnTo>
                        <a:pt x="0" y="0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7" name="Line 424"/>
                <p:cNvSpPr>
                  <a:spLocks noChangeShapeType="1"/>
                </p:cNvSpPr>
                <p:nvPr/>
              </p:nvSpPr>
              <p:spPr bwMode="auto">
                <a:xfrm flipH="1" flipV="1">
                  <a:off x="2645" y="1188"/>
                  <a:ext cx="6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908" name="Freeform 425"/>
                <p:cNvSpPr>
                  <a:spLocks/>
                </p:cNvSpPr>
                <p:nvPr/>
              </p:nvSpPr>
              <p:spPr bwMode="auto">
                <a:xfrm>
                  <a:off x="2643" y="1185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187" name="Group 426"/>
              <p:cNvGrpSpPr>
                <a:grpSpLocks/>
              </p:cNvGrpSpPr>
              <p:nvPr/>
            </p:nvGrpSpPr>
            <p:grpSpPr bwMode="auto">
              <a:xfrm>
                <a:off x="2495" y="983"/>
                <a:ext cx="1258" cy="295"/>
                <a:chOff x="2495" y="983"/>
                <a:chExt cx="1258" cy="295"/>
              </a:xfrm>
            </p:grpSpPr>
            <p:sp>
              <p:nvSpPr>
                <p:cNvPr id="50509" name="Freeform 427"/>
                <p:cNvSpPr>
                  <a:spLocks/>
                </p:cNvSpPr>
                <p:nvPr/>
              </p:nvSpPr>
              <p:spPr bwMode="auto">
                <a:xfrm>
                  <a:off x="2636" y="1192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0" name="Line 428"/>
                <p:cNvSpPr>
                  <a:spLocks noChangeShapeType="1"/>
                </p:cNvSpPr>
                <p:nvPr/>
              </p:nvSpPr>
              <p:spPr bwMode="auto">
                <a:xfrm flipH="1" flipV="1">
                  <a:off x="2636" y="1192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1" name="Freeform 429"/>
                <p:cNvSpPr>
                  <a:spLocks/>
                </p:cNvSpPr>
                <p:nvPr/>
              </p:nvSpPr>
              <p:spPr bwMode="auto">
                <a:xfrm>
                  <a:off x="2634" y="1191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2" name="Freeform 430"/>
                <p:cNvSpPr>
                  <a:spLocks/>
                </p:cNvSpPr>
                <p:nvPr/>
              </p:nvSpPr>
              <p:spPr bwMode="auto">
                <a:xfrm>
                  <a:off x="2626" y="1197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3" name="Line 431"/>
                <p:cNvSpPr>
                  <a:spLocks noChangeShapeType="1"/>
                </p:cNvSpPr>
                <p:nvPr/>
              </p:nvSpPr>
              <p:spPr bwMode="auto">
                <a:xfrm flipH="1" flipV="1">
                  <a:off x="2626" y="1197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4" name="Freeform 432"/>
                <p:cNvSpPr>
                  <a:spLocks/>
                </p:cNvSpPr>
                <p:nvPr/>
              </p:nvSpPr>
              <p:spPr bwMode="auto">
                <a:xfrm>
                  <a:off x="2625" y="1196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5" name="Freeform 433"/>
                <p:cNvSpPr>
                  <a:spLocks/>
                </p:cNvSpPr>
                <p:nvPr/>
              </p:nvSpPr>
              <p:spPr bwMode="auto">
                <a:xfrm>
                  <a:off x="2617" y="1202"/>
                  <a:ext cx="8" cy="5"/>
                </a:xfrm>
                <a:custGeom>
                  <a:avLst/>
                  <a:gdLst>
                    <a:gd name="T0" fmla="*/ 8 w 8"/>
                    <a:gd name="T1" fmla="*/ 5 h 5"/>
                    <a:gd name="T2" fmla="*/ 0 w 8"/>
                    <a:gd name="T3" fmla="*/ 0 h 5"/>
                    <a:gd name="T4" fmla="*/ 8 w 8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8" y="5"/>
                      </a:move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6" name="Line 434"/>
                <p:cNvSpPr>
                  <a:spLocks noChangeShapeType="1"/>
                </p:cNvSpPr>
                <p:nvPr/>
              </p:nvSpPr>
              <p:spPr bwMode="auto">
                <a:xfrm flipH="1" flipV="1">
                  <a:off x="2617" y="1202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7" name="Freeform 435"/>
                <p:cNvSpPr>
                  <a:spLocks/>
                </p:cNvSpPr>
                <p:nvPr/>
              </p:nvSpPr>
              <p:spPr bwMode="auto">
                <a:xfrm>
                  <a:off x="2616" y="1201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8" name="Freeform 436"/>
                <p:cNvSpPr>
                  <a:spLocks/>
                </p:cNvSpPr>
                <p:nvPr/>
              </p:nvSpPr>
              <p:spPr bwMode="auto">
                <a:xfrm>
                  <a:off x="2719" y="1158"/>
                  <a:ext cx="8" cy="5"/>
                </a:xfrm>
                <a:custGeom>
                  <a:avLst/>
                  <a:gdLst>
                    <a:gd name="T0" fmla="*/ 0 w 8"/>
                    <a:gd name="T1" fmla="*/ 0 h 5"/>
                    <a:gd name="T2" fmla="*/ 8 w 8"/>
                    <a:gd name="T3" fmla="*/ 5 h 5"/>
                    <a:gd name="T4" fmla="*/ 0 w 8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0" y="0"/>
                      </a:moveTo>
                      <a:lnTo>
                        <a:pt x="8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19" name="Line 437"/>
                <p:cNvSpPr>
                  <a:spLocks noChangeShapeType="1"/>
                </p:cNvSpPr>
                <p:nvPr/>
              </p:nvSpPr>
              <p:spPr bwMode="auto">
                <a:xfrm>
                  <a:off x="2719" y="1158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0" name="Freeform 438"/>
                <p:cNvSpPr>
                  <a:spLocks/>
                </p:cNvSpPr>
                <p:nvPr/>
              </p:nvSpPr>
              <p:spPr bwMode="auto">
                <a:xfrm>
                  <a:off x="2718" y="1157"/>
                  <a:ext cx="11" cy="8"/>
                </a:xfrm>
                <a:custGeom>
                  <a:avLst/>
                  <a:gdLst>
                    <a:gd name="T0" fmla="*/ 0 w 11"/>
                    <a:gd name="T1" fmla="*/ 2 h 8"/>
                    <a:gd name="T2" fmla="*/ 1 w 11"/>
                    <a:gd name="T3" fmla="*/ 0 h 8"/>
                    <a:gd name="T4" fmla="*/ 11 w 11"/>
                    <a:gd name="T5" fmla="*/ 5 h 8"/>
                    <a:gd name="T6" fmla="*/ 9 w 11"/>
                    <a:gd name="T7" fmla="*/ 8 h 8"/>
                    <a:gd name="T8" fmla="*/ 0 w 11"/>
                    <a:gd name="T9" fmla="*/ 2 h 8"/>
                    <a:gd name="T10" fmla="*/ 0 w 11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8"/>
                    <a:gd name="T20" fmla="*/ 11 w 11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8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1" y="5"/>
                      </a:lnTo>
                      <a:lnTo>
                        <a:pt x="9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1" name="Freeform 439"/>
                <p:cNvSpPr>
                  <a:spLocks/>
                </p:cNvSpPr>
                <p:nvPr/>
              </p:nvSpPr>
              <p:spPr bwMode="auto">
                <a:xfrm>
                  <a:off x="2710" y="1165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2" name="Line 440"/>
                <p:cNvSpPr>
                  <a:spLocks noChangeShapeType="1"/>
                </p:cNvSpPr>
                <p:nvPr/>
              </p:nvSpPr>
              <p:spPr bwMode="auto">
                <a:xfrm>
                  <a:off x="2710" y="1165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3" name="Freeform 441"/>
                <p:cNvSpPr>
                  <a:spLocks/>
                </p:cNvSpPr>
                <p:nvPr/>
              </p:nvSpPr>
              <p:spPr bwMode="auto">
                <a:xfrm>
                  <a:off x="2709" y="1163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4" name="Freeform 442"/>
                <p:cNvSpPr>
                  <a:spLocks/>
                </p:cNvSpPr>
                <p:nvPr/>
              </p:nvSpPr>
              <p:spPr bwMode="auto">
                <a:xfrm>
                  <a:off x="2701" y="1171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5" name="Line 443"/>
                <p:cNvSpPr>
                  <a:spLocks noChangeShapeType="1"/>
                </p:cNvSpPr>
                <p:nvPr/>
              </p:nvSpPr>
              <p:spPr bwMode="auto">
                <a:xfrm>
                  <a:off x="2701" y="1171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6" name="Freeform 444"/>
                <p:cNvSpPr>
                  <a:spLocks/>
                </p:cNvSpPr>
                <p:nvPr/>
              </p:nvSpPr>
              <p:spPr bwMode="auto">
                <a:xfrm>
                  <a:off x="2699" y="1169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5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7" name="Freeform 445"/>
                <p:cNvSpPr>
                  <a:spLocks/>
                </p:cNvSpPr>
                <p:nvPr/>
              </p:nvSpPr>
              <p:spPr bwMode="auto">
                <a:xfrm>
                  <a:off x="2692" y="1178"/>
                  <a:ext cx="3" cy="1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0 w 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8" name="Line 446"/>
                <p:cNvSpPr>
                  <a:spLocks noChangeShapeType="1"/>
                </p:cNvSpPr>
                <p:nvPr/>
              </p:nvSpPr>
              <p:spPr bwMode="auto">
                <a:xfrm>
                  <a:off x="2692" y="1178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29" name="Freeform 447"/>
                <p:cNvSpPr>
                  <a:spLocks/>
                </p:cNvSpPr>
                <p:nvPr/>
              </p:nvSpPr>
              <p:spPr bwMode="auto">
                <a:xfrm>
                  <a:off x="2688" y="1175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2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0" name="Freeform 448"/>
                <p:cNvSpPr>
                  <a:spLocks/>
                </p:cNvSpPr>
                <p:nvPr/>
              </p:nvSpPr>
              <p:spPr bwMode="auto">
                <a:xfrm>
                  <a:off x="2683" y="118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1" name="Line 449"/>
                <p:cNvSpPr>
                  <a:spLocks noChangeShapeType="1"/>
                </p:cNvSpPr>
                <p:nvPr/>
              </p:nvSpPr>
              <p:spPr bwMode="auto">
                <a:xfrm>
                  <a:off x="2683" y="1184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2" name="Freeform 450"/>
                <p:cNvSpPr>
                  <a:spLocks/>
                </p:cNvSpPr>
                <p:nvPr/>
              </p:nvSpPr>
              <p:spPr bwMode="auto">
                <a:xfrm>
                  <a:off x="2679" y="1180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3" name="Freeform 451"/>
                <p:cNvSpPr>
                  <a:spLocks/>
                </p:cNvSpPr>
                <p:nvPr/>
              </p:nvSpPr>
              <p:spPr bwMode="auto">
                <a:xfrm>
                  <a:off x="2673" y="1189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1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4" name="Line 452"/>
                <p:cNvSpPr>
                  <a:spLocks noChangeShapeType="1"/>
                </p:cNvSpPr>
                <p:nvPr/>
              </p:nvSpPr>
              <p:spPr bwMode="auto">
                <a:xfrm flipH="1">
                  <a:off x="2673" y="1189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5" name="Freeform 453"/>
                <p:cNvSpPr>
                  <a:spLocks/>
                </p:cNvSpPr>
                <p:nvPr/>
              </p:nvSpPr>
              <p:spPr bwMode="auto">
                <a:xfrm>
                  <a:off x="2669" y="1187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6" name="Freeform 454"/>
                <p:cNvSpPr>
                  <a:spLocks/>
                </p:cNvSpPr>
                <p:nvPr/>
              </p:nvSpPr>
              <p:spPr bwMode="auto">
                <a:xfrm>
                  <a:off x="2662" y="1194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7" name="Line 455"/>
                <p:cNvSpPr>
                  <a:spLocks noChangeShapeType="1"/>
                </p:cNvSpPr>
                <p:nvPr/>
              </p:nvSpPr>
              <p:spPr bwMode="auto">
                <a:xfrm flipH="1" flipV="1">
                  <a:off x="2662" y="1194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8" name="Freeform 456"/>
                <p:cNvSpPr>
                  <a:spLocks/>
                </p:cNvSpPr>
                <p:nvPr/>
              </p:nvSpPr>
              <p:spPr bwMode="auto">
                <a:xfrm>
                  <a:off x="2658" y="1192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39" name="Freeform 457"/>
                <p:cNvSpPr>
                  <a:spLocks/>
                </p:cNvSpPr>
                <p:nvPr/>
              </p:nvSpPr>
              <p:spPr bwMode="auto">
                <a:xfrm>
                  <a:off x="2651" y="1200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0 w 5"/>
                    <a:gd name="T3" fmla="*/ 0 h 2"/>
                    <a:gd name="T4" fmla="*/ 5 w 5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2"/>
                    <a:gd name="T11" fmla="*/ 5 w 5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2">
                      <a:moveTo>
                        <a:pt x="5" y="2"/>
                      </a:moveTo>
                      <a:lnTo>
                        <a:pt x="0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0" name="Line 458"/>
                <p:cNvSpPr>
                  <a:spLocks noChangeShapeType="1"/>
                </p:cNvSpPr>
                <p:nvPr/>
              </p:nvSpPr>
              <p:spPr bwMode="auto">
                <a:xfrm flipH="1" flipV="1">
                  <a:off x="2651" y="1200"/>
                  <a:ext cx="5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1" name="Freeform 459"/>
                <p:cNvSpPr>
                  <a:spLocks/>
                </p:cNvSpPr>
                <p:nvPr/>
              </p:nvSpPr>
              <p:spPr bwMode="auto">
                <a:xfrm>
                  <a:off x="2649" y="1198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4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2" name="Freeform 460"/>
                <p:cNvSpPr>
                  <a:spLocks/>
                </p:cNvSpPr>
                <p:nvPr/>
              </p:nvSpPr>
              <p:spPr bwMode="auto">
                <a:xfrm>
                  <a:off x="2640" y="1205"/>
                  <a:ext cx="7" cy="4"/>
                </a:xfrm>
                <a:custGeom>
                  <a:avLst/>
                  <a:gdLst>
                    <a:gd name="T0" fmla="*/ 7 w 7"/>
                    <a:gd name="T1" fmla="*/ 4 h 4"/>
                    <a:gd name="T2" fmla="*/ 0 w 7"/>
                    <a:gd name="T3" fmla="*/ 0 h 4"/>
                    <a:gd name="T4" fmla="*/ 7 w 7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7" y="4"/>
                      </a:moveTo>
                      <a:lnTo>
                        <a:pt x="0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3" name="Line 461"/>
                <p:cNvSpPr>
                  <a:spLocks noChangeShapeType="1"/>
                </p:cNvSpPr>
                <p:nvPr/>
              </p:nvSpPr>
              <p:spPr bwMode="auto">
                <a:xfrm flipH="1" flipV="1">
                  <a:off x="2640" y="1205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4" name="Freeform 462"/>
                <p:cNvSpPr>
                  <a:spLocks/>
                </p:cNvSpPr>
                <p:nvPr/>
              </p:nvSpPr>
              <p:spPr bwMode="auto">
                <a:xfrm>
                  <a:off x="2639" y="1204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5" name="Freeform 463"/>
                <p:cNvSpPr>
                  <a:spLocks/>
                </p:cNvSpPr>
                <p:nvPr/>
              </p:nvSpPr>
              <p:spPr bwMode="auto">
                <a:xfrm>
                  <a:off x="2630" y="1210"/>
                  <a:ext cx="8" cy="5"/>
                </a:xfrm>
                <a:custGeom>
                  <a:avLst/>
                  <a:gdLst>
                    <a:gd name="T0" fmla="*/ 8 w 8"/>
                    <a:gd name="T1" fmla="*/ 5 h 5"/>
                    <a:gd name="T2" fmla="*/ 0 w 8"/>
                    <a:gd name="T3" fmla="*/ 0 h 5"/>
                    <a:gd name="T4" fmla="*/ 8 w 8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8" y="5"/>
                      </a:move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6" name="Line 464"/>
                <p:cNvSpPr>
                  <a:spLocks noChangeShapeType="1"/>
                </p:cNvSpPr>
                <p:nvPr/>
              </p:nvSpPr>
              <p:spPr bwMode="auto">
                <a:xfrm flipH="1" flipV="1">
                  <a:off x="2630" y="1210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7" name="Freeform 465"/>
                <p:cNvSpPr>
                  <a:spLocks/>
                </p:cNvSpPr>
                <p:nvPr/>
              </p:nvSpPr>
              <p:spPr bwMode="auto">
                <a:xfrm>
                  <a:off x="2629" y="1209"/>
                  <a:ext cx="10" cy="8"/>
                </a:xfrm>
                <a:custGeom>
                  <a:avLst/>
                  <a:gdLst>
                    <a:gd name="T0" fmla="*/ 0 w 10"/>
                    <a:gd name="T1" fmla="*/ 2 h 8"/>
                    <a:gd name="T2" fmla="*/ 1 w 10"/>
                    <a:gd name="T3" fmla="*/ 0 h 8"/>
                    <a:gd name="T4" fmla="*/ 10 w 10"/>
                    <a:gd name="T5" fmla="*/ 5 h 8"/>
                    <a:gd name="T6" fmla="*/ 9 w 10"/>
                    <a:gd name="T7" fmla="*/ 8 h 8"/>
                    <a:gd name="T8" fmla="*/ 0 w 10"/>
                    <a:gd name="T9" fmla="*/ 2 h 8"/>
                    <a:gd name="T10" fmla="*/ 0 w 10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8"/>
                    <a:gd name="T20" fmla="*/ 10 w 10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8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8" name="Freeform 466"/>
                <p:cNvSpPr>
                  <a:spLocks/>
                </p:cNvSpPr>
                <p:nvPr/>
              </p:nvSpPr>
              <p:spPr bwMode="auto">
                <a:xfrm>
                  <a:off x="2658" y="1171"/>
                  <a:ext cx="73" cy="42"/>
                </a:xfrm>
                <a:custGeom>
                  <a:avLst/>
                  <a:gdLst>
                    <a:gd name="T0" fmla="*/ 1 w 56"/>
                    <a:gd name="T1" fmla="*/ 67 h 32"/>
                    <a:gd name="T2" fmla="*/ 1 w 56"/>
                    <a:gd name="T3" fmla="*/ 64 h 32"/>
                    <a:gd name="T4" fmla="*/ 108 w 56"/>
                    <a:gd name="T5" fmla="*/ 0 h 32"/>
                    <a:gd name="T6" fmla="*/ 112 w 56"/>
                    <a:gd name="T7" fmla="*/ 0 h 32"/>
                    <a:gd name="T8" fmla="*/ 123 w 56"/>
                    <a:gd name="T9" fmla="*/ 7 h 32"/>
                    <a:gd name="T10" fmla="*/ 123 w 56"/>
                    <a:gd name="T11" fmla="*/ 9 h 32"/>
                    <a:gd name="T12" fmla="*/ 16 w 56"/>
                    <a:gd name="T13" fmla="*/ 72 h 32"/>
                    <a:gd name="T14" fmla="*/ 12 w 56"/>
                    <a:gd name="T15" fmla="*/ 72 h 32"/>
                    <a:gd name="T16" fmla="*/ 1 w 56"/>
                    <a:gd name="T17" fmla="*/ 67 h 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32"/>
                    <a:gd name="T29" fmla="*/ 56 w 56"/>
                    <a:gd name="T30" fmla="*/ 32 h 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32">
                      <a:moveTo>
                        <a:pt x="1" y="30"/>
                      </a:moveTo>
                      <a:cubicBezTo>
                        <a:pt x="0" y="29"/>
                        <a:pt x="0" y="29"/>
                        <a:pt x="1" y="28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50" y="0"/>
                        <a:pt x="51" y="0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4"/>
                        <a:pt x="55" y="4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7" y="32"/>
                        <a:pt x="6" y="32"/>
                        <a:pt x="5" y="32"/>
                      </a:cubicBezTo>
                      <a:lnTo>
                        <a:pt x="1" y="3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49" name="Freeform 467"/>
                <p:cNvSpPr>
                  <a:spLocks/>
                </p:cNvSpPr>
                <p:nvPr/>
              </p:nvSpPr>
              <p:spPr bwMode="auto">
                <a:xfrm>
                  <a:off x="2657" y="1170"/>
                  <a:ext cx="75" cy="44"/>
                </a:xfrm>
                <a:custGeom>
                  <a:avLst/>
                  <a:gdLst>
                    <a:gd name="T0" fmla="*/ 13 w 58"/>
                    <a:gd name="T1" fmla="*/ 74 h 34"/>
                    <a:gd name="T2" fmla="*/ 1 w 58"/>
                    <a:gd name="T3" fmla="*/ 67 h 34"/>
                    <a:gd name="T4" fmla="*/ 5 w 58"/>
                    <a:gd name="T5" fmla="*/ 67 h 34"/>
                    <a:gd name="T6" fmla="*/ 5 w 58"/>
                    <a:gd name="T7" fmla="*/ 65 h 34"/>
                    <a:gd name="T8" fmla="*/ 13 w 58"/>
                    <a:gd name="T9" fmla="*/ 69 h 34"/>
                    <a:gd name="T10" fmla="*/ 16 w 58"/>
                    <a:gd name="T11" fmla="*/ 72 h 34"/>
                    <a:gd name="T12" fmla="*/ 16 w 58"/>
                    <a:gd name="T13" fmla="*/ 72 h 34"/>
                    <a:gd name="T14" fmla="*/ 17 w 58"/>
                    <a:gd name="T15" fmla="*/ 69 h 34"/>
                    <a:gd name="T16" fmla="*/ 17 w 58"/>
                    <a:gd name="T17" fmla="*/ 69 h 34"/>
                    <a:gd name="T18" fmla="*/ 120 w 58"/>
                    <a:gd name="T19" fmla="*/ 10 h 34"/>
                    <a:gd name="T20" fmla="*/ 120 w 58"/>
                    <a:gd name="T21" fmla="*/ 10 h 34"/>
                    <a:gd name="T22" fmla="*/ 120 w 58"/>
                    <a:gd name="T23" fmla="*/ 10 h 34"/>
                    <a:gd name="T24" fmla="*/ 120 w 58"/>
                    <a:gd name="T25" fmla="*/ 10 h 34"/>
                    <a:gd name="T26" fmla="*/ 113 w 58"/>
                    <a:gd name="T27" fmla="*/ 5 h 34"/>
                    <a:gd name="T28" fmla="*/ 110 w 58"/>
                    <a:gd name="T29" fmla="*/ 5 h 34"/>
                    <a:gd name="T30" fmla="*/ 110 w 58"/>
                    <a:gd name="T31" fmla="*/ 5 h 34"/>
                    <a:gd name="T32" fmla="*/ 109 w 58"/>
                    <a:gd name="T33" fmla="*/ 5 h 34"/>
                    <a:gd name="T34" fmla="*/ 109 w 58"/>
                    <a:gd name="T35" fmla="*/ 5 h 34"/>
                    <a:gd name="T36" fmla="*/ 5 w 58"/>
                    <a:gd name="T37" fmla="*/ 65 h 34"/>
                    <a:gd name="T38" fmla="*/ 5 w 58"/>
                    <a:gd name="T39" fmla="*/ 65 h 34"/>
                    <a:gd name="T40" fmla="*/ 5 w 58"/>
                    <a:gd name="T41" fmla="*/ 65 h 34"/>
                    <a:gd name="T42" fmla="*/ 5 w 58"/>
                    <a:gd name="T43" fmla="*/ 67 h 34"/>
                    <a:gd name="T44" fmla="*/ 1 w 58"/>
                    <a:gd name="T45" fmla="*/ 67 h 34"/>
                    <a:gd name="T46" fmla="*/ 0 w 58"/>
                    <a:gd name="T47" fmla="*/ 65 h 34"/>
                    <a:gd name="T48" fmla="*/ 0 w 58"/>
                    <a:gd name="T49" fmla="*/ 65 h 34"/>
                    <a:gd name="T50" fmla="*/ 1 w 58"/>
                    <a:gd name="T51" fmla="*/ 61 h 34"/>
                    <a:gd name="T52" fmla="*/ 1 w 58"/>
                    <a:gd name="T53" fmla="*/ 61 h 34"/>
                    <a:gd name="T54" fmla="*/ 105 w 58"/>
                    <a:gd name="T55" fmla="*/ 1 h 34"/>
                    <a:gd name="T56" fmla="*/ 110 w 58"/>
                    <a:gd name="T57" fmla="*/ 0 h 34"/>
                    <a:gd name="T58" fmla="*/ 110 w 58"/>
                    <a:gd name="T59" fmla="*/ 0 h 34"/>
                    <a:gd name="T60" fmla="*/ 113 w 58"/>
                    <a:gd name="T61" fmla="*/ 1 h 34"/>
                    <a:gd name="T62" fmla="*/ 113 w 58"/>
                    <a:gd name="T63" fmla="*/ 1 h 34"/>
                    <a:gd name="T64" fmla="*/ 124 w 58"/>
                    <a:gd name="T65" fmla="*/ 6 h 34"/>
                    <a:gd name="T66" fmla="*/ 125 w 58"/>
                    <a:gd name="T67" fmla="*/ 10 h 34"/>
                    <a:gd name="T68" fmla="*/ 125 w 58"/>
                    <a:gd name="T69" fmla="*/ 10 h 34"/>
                    <a:gd name="T70" fmla="*/ 124 w 58"/>
                    <a:gd name="T71" fmla="*/ 13 h 34"/>
                    <a:gd name="T72" fmla="*/ 124 w 58"/>
                    <a:gd name="T73" fmla="*/ 13 h 34"/>
                    <a:gd name="T74" fmla="*/ 21 w 58"/>
                    <a:gd name="T75" fmla="*/ 74 h 34"/>
                    <a:gd name="T76" fmla="*/ 16 w 58"/>
                    <a:gd name="T77" fmla="*/ 74 h 34"/>
                    <a:gd name="T78" fmla="*/ 16 w 58"/>
                    <a:gd name="T79" fmla="*/ 74 h 34"/>
                    <a:gd name="T80" fmla="*/ 13 w 58"/>
                    <a:gd name="T81" fmla="*/ 74 h 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8"/>
                    <a:gd name="T124" fmla="*/ 0 h 34"/>
                    <a:gd name="T125" fmla="*/ 58 w 58"/>
                    <a:gd name="T126" fmla="*/ 34 h 3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8" h="34">
                      <a:moveTo>
                        <a:pt x="6" y="34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8" y="33"/>
                        <a:pt x="8" y="32"/>
                        <a:pt x="8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50" y="0"/>
                        <a:pt x="50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2" y="0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57" y="3"/>
                        <a:pt x="58" y="4"/>
                        <a:pt x="58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5"/>
                        <a:pt x="57" y="6"/>
                        <a:pt x="57" y="6"/>
                      </a:cubicBezTo>
                      <a:cubicBezTo>
                        <a:pt x="57" y="6"/>
                        <a:pt x="57" y="6"/>
                        <a:pt x="57" y="6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8" y="34"/>
                        <a:pt x="8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4"/>
                        <a:pt x="6" y="34"/>
                        <a:pt x="6" y="34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0" name="Freeform 468"/>
                <p:cNvSpPr>
                  <a:spLocks/>
                </p:cNvSpPr>
                <p:nvPr/>
              </p:nvSpPr>
              <p:spPr bwMode="auto">
                <a:xfrm>
                  <a:off x="2704" y="1126"/>
                  <a:ext cx="26" cy="15"/>
                </a:xfrm>
                <a:custGeom>
                  <a:avLst/>
                  <a:gdLst>
                    <a:gd name="T0" fmla="*/ 0 w 20"/>
                    <a:gd name="T1" fmla="*/ 17 h 12"/>
                    <a:gd name="T2" fmla="*/ 0 w 20"/>
                    <a:gd name="T3" fmla="*/ 14 h 12"/>
                    <a:gd name="T4" fmla="*/ 29 w 20"/>
                    <a:gd name="T5" fmla="*/ 0 h 12"/>
                    <a:gd name="T6" fmla="*/ 32 w 20"/>
                    <a:gd name="T7" fmla="*/ 0 h 12"/>
                    <a:gd name="T8" fmla="*/ 42 w 20"/>
                    <a:gd name="T9" fmla="*/ 6 h 12"/>
                    <a:gd name="T10" fmla="*/ 42 w 20"/>
                    <a:gd name="T11" fmla="*/ 8 h 12"/>
                    <a:gd name="T12" fmla="*/ 16 w 20"/>
                    <a:gd name="T13" fmla="*/ 21 h 12"/>
                    <a:gd name="T14" fmla="*/ 12 w 20"/>
                    <a:gd name="T15" fmla="*/ 21 h 12"/>
                    <a:gd name="T16" fmla="*/ 0 w 20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2"/>
                    <a:gd name="T29" fmla="*/ 20 w 20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2">
                      <a:moveTo>
                        <a:pt x="0" y="9"/>
                      </a:moveTo>
                      <a:cubicBezTo>
                        <a:pt x="0" y="8"/>
                        <a:pt x="0" y="8"/>
                        <a:pt x="0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5" y="0"/>
                        <a:pt x="15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20" y="3"/>
                        <a:pt x="20" y="4"/>
                        <a:pt x="19" y="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2"/>
                        <a:pt x="5" y="12"/>
                        <a:pt x="5" y="1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1" name="Freeform 469"/>
                <p:cNvSpPr>
                  <a:spLocks/>
                </p:cNvSpPr>
                <p:nvPr/>
              </p:nvSpPr>
              <p:spPr bwMode="auto">
                <a:xfrm>
                  <a:off x="2703" y="1124"/>
                  <a:ext cx="28" cy="17"/>
                </a:xfrm>
                <a:custGeom>
                  <a:avLst/>
                  <a:gdLst>
                    <a:gd name="T0" fmla="*/ 10 w 22"/>
                    <a:gd name="T1" fmla="*/ 29 h 13"/>
                    <a:gd name="T2" fmla="*/ 1 w 22"/>
                    <a:gd name="T3" fmla="*/ 22 h 13"/>
                    <a:gd name="T4" fmla="*/ 1 w 22"/>
                    <a:gd name="T5" fmla="*/ 22 h 13"/>
                    <a:gd name="T6" fmla="*/ 5 w 22"/>
                    <a:gd name="T7" fmla="*/ 21 h 13"/>
                    <a:gd name="T8" fmla="*/ 13 w 22"/>
                    <a:gd name="T9" fmla="*/ 27 h 13"/>
                    <a:gd name="T10" fmla="*/ 14 w 22"/>
                    <a:gd name="T11" fmla="*/ 27 h 13"/>
                    <a:gd name="T12" fmla="*/ 14 w 22"/>
                    <a:gd name="T13" fmla="*/ 27 h 13"/>
                    <a:gd name="T14" fmla="*/ 17 w 22"/>
                    <a:gd name="T15" fmla="*/ 27 h 13"/>
                    <a:gd name="T16" fmla="*/ 17 w 22"/>
                    <a:gd name="T17" fmla="*/ 27 h 13"/>
                    <a:gd name="T18" fmla="*/ 41 w 22"/>
                    <a:gd name="T19" fmla="*/ 9 h 13"/>
                    <a:gd name="T20" fmla="*/ 41 w 22"/>
                    <a:gd name="T21" fmla="*/ 9 h 13"/>
                    <a:gd name="T22" fmla="*/ 41 w 22"/>
                    <a:gd name="T23" fmla="*/ 9 h 13"/>
                    <a:gd name="T24" fmla="*/ 32 w 22"/>
                    <a:gd name="T25" fmla="*/ 5 h 13"/>
                    <a:gd name="T26" fmla="*/ 31 w 22"/>
                    <a:gd name="T27" fmla="*/ 5 h 13"/>
                    <a:gd name="T28" fmla="*/ 31 w 22"/>
                    <a:gd name="T29" fmla="*/ 5 h 13"/>
                    <a:gd name="T30" fmla="*/ 29 w 22"/>
                    <a:gd name="T31" fmla="*/ 5 h 13"/>
                    <a:gd name="T32" fmla="*/ 29 w 22"/>
                    <a:gd name="T33" fmla="*/ 5 h 13"/>
                    <a:gd name="T34" fmla="*/ 5 w 22"/>
                    <a:gd name="T35" fmla="*/ 21 h 13"/>
                    <a:gd name="T36" fmla="*/ 5 w 22"/>
                    <a:gd name="T37" fmla="*/ 21 h 13"/>
                    <a:gd name="T38" fmla="*/ 1 w 22"/>
                    <a:gd name="T39" fmla="*/ 22 h 13"/>
                    <a:gd name="T40" fmla="*/ 1 w 22"/>
                    <a:gd name="T41" fmla="*/ 22 h 13"/>
                    <a:gd name="T42" fmla="*/ 0 w 22"/>
                    <a:gd name="T43" fmla="*/ 21 h 13"/>
                    <a:gd name="T44" fmla="*/ 0 w 22"/>
                    <a:gd name="T45" fmla="*/ 21 h 13"/>
                    <a:gd name="T46" fmla="*/ 1 w 22"/>
                    <a:gd name="T47" fmla="*/ 17 h 13"/>
                    <a:gd name="T48" fmla="*/ 1 w 22"/>
                    <a:gd name="T49" fmla="*/ 17 h 13"/>
                    <a:gd name="T50" fmla="*/ 28 w 22"/>
                    <a:gd name="T51" fmla="*/ 0 h 13"/>
                    <a:gd name="T52" fmla="*/ 31 w 22"/>
                    <a:gd name="T53" fmla="*/ 0 h 13"/>
                    <a:gd name="T54" fmla="*/ 31 w 22"/>
                    <a:gd name="T55" fmla="*/ 0 h 13"/>
                    <a:gd name="T56" fmla="*/ 36 w 22"/>
                    <a:gd name="T57" fmla="*/ 0 h 13"/>
                    <a:gd name="T58" fmla="*/ 36 w 22"/>
                    <a:gd name="T59" fmla="*/ 0 h 13"/>
                    <a:gd name="T60" fmla="*/ 43 w 22"/>
                    <a:gd name="T61" fmla="*/ 7 h 13"/>
                    <a:gd name="T62" fmla="*/ 46 w 22"/>
                    <a:gd name="T63" fmla="*/ 9 h 13"/>
                    <a:gd name="T64" fmla="*/ 46 w 22"/>
                    <a:gd name="T65" fmla="*/ 9 h 13"/>
                    <a:gd name="T66" fmla="*/ 43 w 22"/>
                    <a:gd name="T67" fmla="*/ 13 h 13"/>
                    <a:gd name="T68" fmla="*/ 43 w 22"/>
                    <a:gd name="T69" fmla="*/ 13 h 13"/>
                    <a:gd name="T70" fmla="*/ 17 w 22"/>
                    <a:gd name="T71" fmla="*/ 29 h 13"/>
                    <a:gd name="T72" fmla="*/ 14 w 22"/>
                    <a:gd name="T73" fmla="*/ 29 h 13"/>
                    <a:gd name="T74" fmla="*/ 14 w 22"/>
                    <a:gd name="T75" fmla="*/ 29 h 13"/>
                    <a:gd name="T76" fmla="*/ 10 w 22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2"/>
                    <a:gd name="T118" fmla="*/ 0 h 13"/>
                    <a:gd name="T119" fmla="*/ 22 w 22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2" h="13">
                      <a:moveTo>
                        <a:pt x="5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0"/>
                        <a:pt x="0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1" y="5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2" name="Freeform 470"/>
                <p:cNvSpPr>
                  <a:spLocks/>
                </p:cNvSpPr>
                <p:nvPr/>
              </p:nvSpPr>
              <p:spPr bwMode="auto">
                <a:xfrm>
                  <a:off x="2721" y="1133"/>
                  <a:ext cx="23" cy="13"/>
                </a:xfrm>
                <a:custGeom>
                  <a:avLst/>
                  <a:gdLst>
                    <a:gd name="T0" fmla="*/ 0 w 18"/>
                    <a:gd name="T1" fmla="*/ 16 h 10"/>
                    <a:gd name="T2" fmla="*/ 0 w 18"/>
                    <a:gd name="T3" fmla="*/ 13 h 10"/>
                    <a:gd name="T4" fmla="*/ 22 w 18"/>
                    <a:gd name="T5" fmla="*/ 0 h 10"/>
                    <a:gd name="T6" fmla="*/ 24 w 18"/>
                    <a:gd name="T7" fmla="*/ 0 h 10"/>
                    <a:gd name="T8" fmla="*/ 36 w 18"/>
                    <a:gd name="T9" fmla="*/ 7 h 10"/>
                    <a:gd name="T10" fmla="*/ 36 w 18"/>
                    <a:gd name="T11" fmla="*/ 9 h 10"/>
                    <a:gd name="T12" fmla="*/ 17 w 18"/>
                    <a:gd name="T13" fmla="*/ 22 h 10"/>
                    <a:gd name="T14" fmla="*/ 10 w 18"/>
                    <a:gd name="T15" fmla="*/ 22 h 10"/>
                    <a:gd name="T16" fmla="*/ 0 w 18"/>
                    <a:gd name="T17" fmla="*/ 16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0" y="7"/>
                      </a:move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3"/>
                        <a:pt x="18" y="4"/>
                        <a:pt x="17" y="4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7" y="10"/>
                        <a:pt x="6" y="10"/>
                        <a:pt x="5" y="1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3" name="Freeform 471"/>
                <p:cNvSpPr>
                  <a:spLocks/>
                </p:cNvSpPr>
                <p:nvPr/>
              </p:nvSpPr>
              <p:spPr bwMode="auto">
                <a:xfrm>
                  <a:off x="2719" y="1132"/>
                  <a:ext cx="25" cy="16"/>
                </a:xfrm>
                <a:custGeom>
                  <a:avLst/>
                  <a:gdLst>
                    <a:gd name="T0" fmla="*/ 14 w 19"/>
                    <a:gd name="T1" fmla="*/ 27 h 12"/>
                    <a:gd name="T2" fmla="*/ 1 w 19"/>
                    <a:gd name="T3" fmla="*/ 21 h 12"/>
                    <a:gd name="T4" fmla="*/ 1 w 19"/>
                    <a:gd name="T5" fmla="*/ 20 h 12"/>
                    <a:gd name="T6" fmla="*/ 5 w 19"/>
                    <a:gd name="T7" fmla="*/ 16 h 12"/>
                    <a:gd name="T8" fmla="*/ 14 w 19"/>
                    <a:gd name="T9" fmla="*/ 23 h 12"/>
                    <a:gd name="T10" fmla="*/ 16 w 19"/>
                    <a:gd name="T11" fmla="*/ 23 h 12"/>
                    <a:gd name="T12" fmla="*/ 16 w 19"/>
                    <a:gd name="T13" fmla="*/ 23 h 12"/>
                    <a:gd name="T14" fmla="*/ 18 w 19"/>
                    <a:gd name="T15" fmla="*/ 23 h 12"/>
                    <a:gd name="T16" fmla="*/ 18 w 19"/>
                    <a:gd name="T17" fmla="*/ 23 h 12"/>
                    <a:gd name="T18" fmla="*/ 42 w 19"/>
                    <a:gd name="T19" fmla="*/ 9 h 12"/>
                    <a:gd name="T20" fmla="*/ 42 w 19"/>
                    <a:gd name="T21" fmla="*/ 9 h 12"/>
                    <a:gd name="T22" fmla="*/ 42 w 19"/>
                    <a:gd name="T23" fmla="*/ 9 h 12"/>
                    <a:gd name="T24" fmla="*/ 29 w 19"/>
                    <a:gd name="T25" fmla="*/ 5 h 12"/>
                    <a:gd name="T26" fmla="*/ 28 w 19"/>
                    <a:gd name="T27" fmla="*/ 1 h 12"/>
                    <a:gd name="T28" fmla="*/ 28 w 19"/>
                    <a:gd name="T29" fmla="*/ 1 h 12"/>
                    <a:gd name="T30" fmla="*/ 24 w 19"/>
                    <a:gd name="T31" fmla="*/ 5 h 12"/>
                    <a:gd name="T32" fmla="*/ 24 w 19"/>
                    <a:gd name="T33" fmla="*/ 5 h 12"/>
                    <a:gd name="T34" fmla="*/ 5 w 19"/>
                    <a:gd name="T35" fmla="*/ 16 h 12"/>
                    <a:gd name="T36" fmla="*/ 5 w 19"/>
                    <a:gd name="T37" fmla="*/ 16 h 12"/>
                    <a:gd name="T38" fmla="*/ 1 w 19"/>
                    <a:gd name="T39" fmla="*/ 20 h 12"/>
                    <a:gd name="T40" fmla="*/ 1 w 19"/>
                    <a:gd name="T41" fmla="*/ 21 h 12"/>
                    <a:gd name="T42" fmla="*/ 0 w 19"/>
                    <a:gd name="T43" fmla="*/ 16 h 12"/>
                    <a:gd name="T44" fmla="*/ 0 w 19"/>
                    <a:gd name="T45" fmla="*/ 16 h 12"/>
                    <a:gd name="T46" fmla="*/ 1 w 19"/>
                    <a:gd name="T47" fmla="*/ 15 h 12"/>
                    <a:gd name="T48" fmla="*/ 1 w 19"/>
                    <a:gd name="T49" fmla="*/ 15 h 12"/>
                    <a:gd name="T50" fmla="*/ 24 w 19"/>
                    <a:gd name="T51" fmla="*/ 0 h 12"/>
                    <a:gd name="T52" fmla="*/ 28 w 19"/>
                    <a:gd name="T53" fmla="*/ 0 h 12"/>
                    <a:gd name="T54" fmla="*/ 28 w 19"/>
                    <a:gd name="T55" fmla="*/ 0 h 12"/>
                    <a:gd name="T56" fmla="*/ 32 w 19"/>
                    <a:gd name="T57" fmla="*/ 0 h 12"/>
                    <a:gd name="T58" fmla="*/ 32 w 19"/>
                    <a:gd name="T59" fmla="*/ 0 h 12"/>
                    <a:gd name="T60" fmla="*/ 43 w 19"/>
                    <a:gd name="T61" fmla="*/ 7 h 12"/>
                    <a:gd name="T62" fmla="*/ 43 w 19"/>
                    <a:gd name="T63" fmla="*/ 9 h 12"/>
                    <a:gd name="T64" fmla="*/ 43 w 19"/>
                    <a:gd name="T65" fmla="*/ 9 h 12"/>
                    <a:gd name="T66" fmla="*/ 43 w 19"/>
                    <a:gd name="T67" fmla="*/ 15 h 12"/>
                    <a:gd name="T68" fmla="*/ 43 w 19"/>
                    <a:gd name="T69" fmla="*/ 15 h 12"/>
                    <a:gd name="T70" fmla="*/ 21 w 19"/>
                    <a:gd name="T71" fmla="*/ 27 h 12"/>
                    <a:gd name="T72" fmla="*/ 16 w 19"/>
                    <a:gd name="T73" fmla="*/ 28 h 12"/>
                    <a:gd name="T74" fmla="*/ 16 w 19"/>
                    <a:gd name="T75" fmla="*/ 28 h 12"/>
                    <a:gd name="T76" fmla="*/ 14 w 19"/>
                    <a:gd name="T77" fmla="*/ 27 h 1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9"/>
                    <a:gd name="T118" fmla="*/ 0 h 12"/>
                    <a:gd name="T119" fmla="*/ 19 w 19"/>
                    <a:gd name="T120" fmla="*/ 12 h 1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9" h="12">
                      <a:moveTo>
                        <a:pt x="6" y="11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8"/>
                        <a:pt x="0" y="8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9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8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6" y="12"/>
                        <a:pt x="6" y="1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4" name="Freeform 472"/>
                <p:cNvSpPr>
                  <a:spLocks/>
                </p:cNvSpPr>
                <p:nvPr/>
              </p:nvSpPr>
              <p:spPr bwMode="auto">
                <a:xfrm>
                  <a:off x="2621" y="1224"/>
                  <a:ext cx="19" cy="11"/>
                </a:xfrm>
                <a:custGeom>
                  <a:avLst/>
                  <a:gdLst>
                    <a:gd name="T0" fmla="*/ 1 w 15"/>
                    <a:gd name="T1" fmla="*/ 14 h 8"/>
                    <a:gd name="T2" fmla="*/ 1 w 15"/>
                    <a:gd name="T3" fmla="*/ 11 h 8"/>
                    <a:gd name="T4" fmla="*/ 14 w 15"/>
                    <a:gd name="T5" fmla="*/ 0 h 8"/>
                    <a:gd name="T6" fmla="*/ 20 w 15"/>
                    <a:gd name="T7" fmla="*/ 0 h 8"/>
                    <a:gd name="T8" fmla="*/ 29 w 15"/>
                    <a:gd name="T9" fmla="*/ 8 h 8"/>
                    <a:gd name="T10" fmla="*/ 29 w 15"/>
                    <a:gd name="T11" fmla="*/ 11 h 8"/>
                    <a:gd name="T12" fmla="*/ 14 w 15"/>
                    <a:gd name="T13" fmla="*/ 21 h 8"/>
                    <a:gd name="T14" fmla="*/ 10 w 15"/>
                    <a:gd name="T15" fmla="*/ 21 h 8"/>
                    <a:gd name="T16" fmla="*/ 1 w 15"/>
                    <a:gd name="T17" fmla="*/ 14 h 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"/>
                    <a:gd name="T28" fmla="*/ 0 h 8"/>
                    <a:gd name="T29" fmla="*/ 15 w 15"/>
                    <a:gd name="T30" fmla="*/ 8 h 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" h="8">
                      <a:moveTo>
                        <a:pt x="1" y="5"/>
                      </a:move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8" y="0"/>
                        <a:pt x="9" y="0"/>
                        <a:pt x="10" y="0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5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5" y="8"/>
                      </a:cubicBez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5" name="Freeform 473"/>
                <p:cNvSpPr>
                  <a:spLocks/>
                </p:cNvSpPr>
                <p:nvPr/>
              </p:nvSpPr>
              <p:spPr bwMode="auto">
                <a:xfrm>
                  <a:off x="2619" y="1223"/>
                  <a:ext cx="21" cy="13"/>
                </a:xfrm>
                <a:custGeom>
                  <a:avLst/>
                  <a:gdLst>
                    <a:gd name="T0" fmla="*/ 12 w 16"/>
                    <a:gd name="T1" fmla="*/ 22 h 10"/>
                    <a:gd name="T2" fmla="*/ 1 w 16"/>
                    <a:gd name="T3" fmla="*/ 16 h 10"/>
                    <a:gd name="T4" fmla="*/ 5 w 16"/>
                    <a:gd name="T5" fmla="*/ 13 h 10"/>
                    <a:gd name="T6" fmla="*/ 5 w 16"/>
                    <a:gd name="T7" fmla="*/ 13 h 10"/>
                    <a:gd name="T8" fmla="*/ 14 w 16"/>
                    <a:gd name="T9" fmla="*/ 17 h 10"/>
                    <a:gd name="T10" fmla="*/ 16 w 16"/>
                    <a:gd name="T11" fmla="*/ 17 h 10"/>
                    <a:gd name="T12" fmla="*/ 16 w 16"/>
                    <a:gd name="T13" fmla="*/ 17 h 10"/>
                    <a:gd name="T14" fmla="*/ 18 w 16"/>
                    <a:gd name="T15" fmla="*/ 17 h 10"/>
                    <a:gd name="T16" fmla="*/ 18 w 16"/>
                    <a:gd name="T17" fmla="*/ 17 h 10"/>
                    <a:gd name="T18" fmla="*/ 31 w 16"/>
                    <a:gd name="T19" fmla="*/ 9 h 10"/>
                    <a:gd name="T20" fmla="*/ 34 w 16"/>
                    <a:gd name="T21" fmla="*/ 9 h 10"/>
                    <a:gd name="T22" fmla="*/ 31 w 16"/>
                    <a:gd name="T23" fmla="*/ 9 h 10"/>
                    <a:gd name="T24" fmla="*/ 31 w 16"/>
                    <a:gd name="T25" fmla="*/ 9 h 10"/>
                    <a:gd name="T26" fmla="*/ 22 w 16"/>
                    <a:gd name="T27" fmla="*/ 5 h 10"/>
                    <a:gd name="T28" fmla="*/ 21 w 16"/>
                    <a:gd name="T29" fmla="*/ 5 h 10"/>
                    <a:gd name="T30" fmla="*/ 21 w 16"/>
                    <a:gd name="T31" fmla="*/ 5 h 10"/>
                    <a:gd name="T32" fmla="*/ 21 w 16"/>
                    <a:gd name="T33" fmla="*/ 5 h 10"/>
                    <a:gd name="T34" fmla="*/ 21 w 16"/>
                    <a:gd name="T35" fmla="*/ 5 h 10"/>
                    <a:gd name="T36" fmla="*/ 5 w 16"/>
                    <a:gd name="T37" fmla="*/ 13 h 10"/>
                    <a:gd name="T38" fmla="*/ 5 w 16"/>
                    <a:gd name="T39" fmla="*/ 13 h 10"/>
                    <a:gd name="T40" fmla="*/ 5 w 16"/>
                    <a:gd name="T41" fmla="*/ 13 h 10"/>
                    <a:gd name="T42" fmla="*/ 1 w 16"/>
                    <a:gd name="T43" fmla="*/ 16 h 10"/>
                    <a:gd name="T44" fmla="*/ 0 w 16"/>
                    <a:gd name="T45" fmla="*/ 13 h 10"/>
                    <a:gd name="T46" fmla="*/ 0 w 16"/>
                    <a:gd name="T47" fmla="*/ 13 h 10"/>
                    <a:gd name="T48" fmla="*/ 1 w 16"/>
                    <a:gd name="T49" fmla="*/ 9 h 10"/>
                    <a:gd name="T50" fmla="*/ 1 w 16"/>
                    <a:gd name="T51" fmla="*/ 9 h 10"/>
                    <a:gd name="T52" fmla="*/ 18 w 16"/>
                    <a:gd name="T53" fmla="*/ 1 h 10"/>
                    <a:gd name="T54" fmla="*/ 21 w 16"/>
                    <a:gd name="T55" fmla="*/ 0 h 10"/>
                    <a:gd name="T56" fmla="*/ 21 w 16"/>
                    <a:gd name="T57" fmla="*/ 0 h 10"/>
                    <a:gd name="T58" fmla="*/ 24 w 16"/>
                    <a:gd name="T59" fmla="*/ 1 h 10"/>
                    <a:gd name="T60" fmla="*/ 24 w 16"/>
                    <a:gd name="T61" fmla="*/ 1 h 10"/>
                    <a:gd name="T62" fmla="*/ 34 w 16"/>
                    <a:gd name="T63" fmla="*/ 7 h 10"/>
                    <a:gd name="T64" fmla="*/ 37 w 16"/>
                    <a:gd name="T65" fmla="*/ 9 h 10"/>
                    <a:gd name="T66" fmla="*/ 37 w 16"/>
                    <a:gd name="T67" fmla="*/ 9 h 10"/>
                    <a:gd name="T68" fmla="*/ 34 w 16"/>
                    <a:gd name="T69" fmla="*/ 13 h 10"/>
                    <a:gd name="T70" fmla="*/ 34 w 16"/>
                    <a:gd name="T71" fmla="*/ 13 h 10"/>
                    <a:gd name="T72" fmla="*/ 21 w 16"/>
                    <a:gd name="T73" fmla="*/ 22 h 10"/>
                    <a:gd name="T74" fmla="*/ 16 w 16"/>
                    <a:gd name="T75" fmla="*/ 22 h 10"/>
                    <a:gd name="T76" fmla="*/ 16 w 16"/>
                    <a:gd name="T77" fmla="*/ 22 h 10"/>
                    <a:gd name="T78" fmla="*/ 12 w 16"/>
                    <a:gd name="T79" fmla="*/ 22 h 1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"/>
                    <a:gd name="T121" fmla="*/ 0 h 10"/>
                    <a:gd name="T122" fmla="*/ 16 w 16"/>
                    <a:gd name="T123" fmla="*/ 10 h 1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" h="10">
                      <a:moveTo>
                        <a:pt x="5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1" y="0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3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5"/>
                        <a:pt x="16" y="5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6" y="10"/>
                        <a:pt x="5" y="10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6" name="Freeform 474"/>
                <p:cNvSpPr>
                  <a:spLocks/>
                </p:cNvSpPr>
                <p:nvPr/>
              </p:nvSpPr>
              <p:spPr bwMode="auto">
                <a:xfrm>
                  <a:off x="2739" y="1158"/>
                  <a:ext cx="16" cy="9"/>
                </a:xfrm>
                <a:custGeom>
                  <a:avLst/>
                  <a:gdLst>
                    <a:gd name="T0" fmla="*/ 27 w 12"/>
                    <a:gd name="T1" fmla="*/ 6 h 7"/>
                    <a:gd name="T2" fmla="*/ 27 w 12"/>
                    <a:gd name="T3" fmla="*/ 8 h 7"/>
                    <a:gd name="T4" fmla="*/ 16 w 12"/>
                    <a:gd name="T5" fmla="*/ 13 h 7"/>
                    <a:gd name="T6" fmla="*/ 12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9 w 12"/>
                    <a:gd name="T13" fmla="*/ 0 h 7"/>
                    <a:gd name="T14" fmla="*/ 16 w 12"/>
                    <a:gd name="T15" fmla="*/ 0 h 7"/>
                    <a:gd name="T16" fmla="*/ 27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1" y="3"/>
                      </a:move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7" name="Freeform 475"/>
                <p:cNvSpPr>
                  <a:spLocks noEditPoints="1"/>
                </p:cNvSpPr>
                <p:nvPr/>
              </p:nvSpPr>
              <p:spPr bwMode="auto">
                <a:xfrm>
                  <a:off x="2738" y="1157"/>
                  <a:ext cx="18" cy="10"/>
                </a:xfrm>
                <a:custGeom>
                  <a:avLst/>
                  <a:gdLst>
                    <a:gd name="T0" fmla="*/ 13 w 14"/>
                    <a:gd name="T1" fmla="*/ 15 h 8"/>
                    <a:gd name="T2" fmla="*/ 1 w 14"/>
                    <a:gd name="T3" fmla="*/ 9 h 8"/>
                    <a:gd name="T4" fmla="*/ 0 w 14"/>
                    <a:gd name="T5" fmla="*/ 7 h 8"/>
                    <a:gd name="T6" fmla="*/ 0 w 14"/>
                    <a:gd name="T7" fmla="*/ 7 h 8"/>
                    <a:gd name="T8" fmla="*/ 1 w 14"/>
                    <a:gd name="T9" fmla="*/ 6 h 8"/>
                    <a:gd name="T10" fmla="*/ 1 w 14"/>
                    <a:gd name="T11" fmla="*/ 6 h 8"/>
                    <a:gd name="T12" fmla="*/ 10 w 14"/>
                    <a:gd name="T13" fmla="*/ 0 h 8"/>
                    <a:gd name="T14" fmla="*/ 15 w 14"/>
                    <a:gd name="T15" fmla="*/ 0 h 8"/>
                    <a:gd name="T16" fmla="*/ 15 w 14"/>
                    <a:gd name="T17" fmla="*/ 0 h 8"/>
                    <a:gd name="T18" fmla="*/ 17 w 14"/>
                    <a:gd name="T19" fmla="*/ 0 h 8"/>
                    <a:gd name="T20" fmla="*/ 17 w 14"/>
                    <a:gd name="T21" fmla="*/ 0 h 8"/>
                    <a:gd name="T22" fmla="*/ 28 w 14"/>
                    <a:gd name="T23" fmla="*/ 6 h 8"/>
                    <a:gd name="T24" fmla="*/ 28 w 14"/>
                    <a:gd name="T25" fmla="*/ 6 h 8"/>
                    <a:gd name="T26" fmla="*/ 30 w 14"/>
                    <a:gd name="T27" fmla="*/ 7 h 8"/>
                    <a:gd name="T28" fmla="*/ 30 w 14"/>
                    <a:gd name="T29" fmla="*/ 7 h 8"/>
                    <a:gd name="T30" fmla="*/ 28 w 14"/>
                    <a:gd name="T31" fmla="*/ 11 h 8"/>
                    <a:gd name="T32" fmla="*/ 28 w 14"/>
                    <a:gd name="T33" fmla="*/ 11 h 8"/>
                    <a:gd name="T34" fmla="*/ 19 w 14"/>
                    <a:gd name="T35" fmla="*/ 15 h 8"/>
                    <a:gd name="T36" fmla="*/ 15 w 14"/>
                    <a:gd name="T37" fmla="*/ 15 h 8"/>
                    <a:gd name="T38" fmla="*/ 15 w 14"/>
                    <a:gd name="T39" fmla="*/ 15 h 8"/>
                    <a:gd name="T40" fmla="*/ 13 w 14"/>
                    <a:gd name="T41" fmla="*/ 15 h 8"/>
                    <a:gd name="T42" fmla="*/ 13 w 14"/>
                    <a:gd name="T43" fmla="*/ 14 h 8"/>
                    <a:gd name="T44" fmla="*/ 15 w 14"/>
                    <a:gd name="T45" fmla="*/ 14 h 8"/>
                    <a:gd name="T46" fmla="*/ 15 w 14"/>
                    <a:gd name="T47" fmla="*/ 14 h 8"/>
                    <a:gd name="T48" fmla="*/ 17 w 14"/>
                    <a:gd name="T49" fmla="*/ 14 h 8"/>
                    <a:gd name="T50" fmla="*/ 17 w 14"/>
                    <a:gd name="T51" fmla="*/ 14 h 8"/>
                    <a:gd name="T52" fmla="*/ 24 w 14"/>
                    <a:gd name="T53" fmla="*/ 7 h 8"/>
                    <a:gd name="T54" fmla="*/ 24 w 14"/>
                    <a:gd name="T55" fmla="*/ 7 h 8"/>
                    <a:gd name="T56" fmla="*/ 24 w 14"/>
                    <a:gd name="T57" fmla="*/ 7 h 8"/>
                    <a:gd name="T58" fmla="*/ 24 w 14"/>
                    <a:gd name="T59" fmla="*/ 7 h 8"/>
                    <a:gd name="T60" fmla="*/ 24 w 14"/>
                    <a:gd name="T61" fmla="*/ 7 h 8"/>
                    <a:gd name="T62" fmla="*/ 15 w 14"/>
                    <a:gd name="T63" fmla="*/ 5 h 8"/>
                    <a:gd name="T64" fmla="*/ 15 w 14"/>
                    <a:gd name="T65" fmla="*/ 5 h 8"/>
                    <a:gd name="T66" fmla="*/ 15 w 14"/>
                    <a:gd name="T67" fmla="*/ 5 h 8"/>
                    <a:gd name="T68" fmla="*/ 13 w 14"/>
                    <a:gd name="T69" fmla="*/ 5 h 8"/>
                    <a:gd name="T70" fmla="*/ 13 w 14"/>
                    <a:gd name="T71" fmla="*/ 5 h 8"/>
                    <a:gd name="T72" fmla="*/ 5 w 14"/>
                    <a:gd name="T73" fmla="*/ 7 h 8"/>
                    <a:gd name="T74" fmla="*/ 13 w 14"/>
                    <a:gd name="T75" fmla="*/ 14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"/>
                    <a:gd name="T115" fmla="*/ 0 h 8"/>
                    <a:gd name="T116" fmla="*/ 14 w 14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" h="8">
                      <a:moveTo>
                        <a:pt x="6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5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6" y="7"/>
                      </a:moveTo>
                      <a:cubicBezTo>
                        <a:pt x="6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8" name="Freeform 476"/>
                <p:cNvSpPr>
                  <a:spLocks/>
                </p:cNvSpPr>
                <p:nvPr/>
              </p:nvSpPr>
              <p:spPr bwMode="auto">
                <a:xfrm>
                  <a:off x="2727" y="1165"/>
                  <a:ext cx="16" cy="9"/>
                </a:xfrm>
                <a:custGeom>
                  <a:avLst/>
                  <a:gdLst>
                    <a:gd name="T0" fmla="*/ 27 w 12"/>
                    <a:gd name="T1" fmla="*/ 6 h 7"/>
                    <a:gd name="T2" fmla="*/ 27 w 12"/>
                    <a:gd name="T3" fmla="*/ 8 h 7"/>
                    <a:gd name="T4" fmla="*/ 16 w 12"/>
                    <a:gd name="T5" fmla="*/ 13 h 7"/>
                    <a:gd name="T6" fmla="*/ 12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12 w 12"/>
                    <a:gd name="T13" fmla="*/ 0 h 7"/>
                    <a:gd name="T14" fmla="*/ 16 w 12"/>
                    <a:gd name="T15" fmla="*/ 0 h 7"/>
                    <a:gd name="T16" fmla="*/ 27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1" y="3"/>
                      </a:move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1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59" name="Freeform 477"/>
                <p:cNvSpPr>
                  <a:spLocks noEditPoints="1"/>
                </p:cNvSpPr>
                <p:nvPr/>
              </p:nvSpPr>
              <p:spPr bwMode="auto">
                <a:xfrm>
                  <a:off x="2726" y="1163"/>
                  <a:ext cx="18" cy="11"/>
                </a:xfrm>
                <a:custGeom>
                  <a:avLst/>
                  <a:gdLst>
                    <a:gd name="T0" fmla="*/ 13 w 14"/>
                    <a:gd name="T1" fmla="*/ 21 h 8"/>
                    <a:gd name="T2" fmla="*/ 1 w 14"/>
                    <a:gd name="T3" fmla="*/ 15 h 8"/>
                    <a:gd name="T4" fmla="*/ 0 w 14"/>
                    <a:gd name="T5" fmla="*/ 11 h 8"/>
                    <a:gd name="T6" fmla="*/ 0 w 14"/>
                    <a:gd name="T7" fmla="*/ 11 h 8"/>
                    <a:gd name="T8" fmla="*/ 1 w 14"/>
                    <a:gd name="T9" fmla="*/ 8 h 8"/>
                    <a:gd name="T10" fmla="*/ 1 w 14"/>
                    <a:gd name="T11" fmla="*/ 8 h 8"/>
                    <a:gd name="T12" fmla="*/ 10 w 14"/>
                    <a:gd name="T13" fmla="*/ 0 h 8"/>
                    <a:gd name="T14" fmla="*/ 15 w 14"/>
                    <a:gd name="T15" fmla="*/ 0 h 8"/>
                    <a:gd name="T16" fmla="*/ 15 w 14"/>
                    <a:gd name="T17" fmla="*/ 0 h 8"/>
                    <a:gd name="T18" fmla="*/ 17 w 14"/>
                    <a:gd name="T19" fmla="*/ 0 h 8"/>
                    <a:gd name="T20" fmla="*/ 17 w 14"/>
                    <a:gd name="T21" fmla="*/ 0 h 8"/>
                    <a:gd name="T22" fmla="*/ 28 w 14"/>
                    <a:gd name="T23" fmla="*/ 8 h 8"/>
                    <a:gd name="T24" fmla="*/ 24 w 14"/>
                    <a:gd name="T25" fmla="*/ 11 h 8"/>
                    <a:gd name="T26" fmla="*/ 28 w 14"/>
                    <a:gd name="T27" fmla="*/ 8 h 8"/>
                    <a:gd name="T28" fmla="*/ 30 w 14"/>
                    <a:gd name="T29" fmla="*/ 11 h 8"/>
                    <a:gd name="T30" fmla="*/ 30 w 14"/>
                    <a:gd name="T31" fmla="*/ 11 h 8"/>
                    <a:gd name="T32" fmla="*/ 28 w 14"/>
                    <a:gd name="T33" fmla="*/ 15 h 8"/>
                    <a:gd name="T34" fmla="*/ 28 w 14"/>
                    <a:gd name="T35" fmla="*/ 15 h 8"/>
                    <a:gd name="T36" fmla="*/ 19 w 14"/>
                    <a:gd name="T37" fmla="*/ 21 h 8"/>
                    <a:gd name="T38" fmla="*/ 15 w 14"/>
                    <a:gd name="T39" fmla="*/ 21 h 8"/>
                    <a:gd name="T40" fmla="*/ 15 w 14"/>
                    <a:gd name="T41" fmla="*/ 21 h 8"/>
                    <a:gd name="T42" fmla="*/ 13 w 14"/>
                    <a:gd name="T43" fmla="*/ 21 h 8"/>
                    <a:gd name="T44" fmla="*/ 13 w 14"/>
                    <a:gd name="T45" fmla="*/ 19 h 8"/>
                    <a:gd name="T46" fmla="*/ 15 w 14"/>
                    <a:gd name="T47" fmla="*/ 19 h 8"/>
                    <a:gd name="T48" fmla="*/ 15 w 14"/>
                    <a:gd name="T49" fmla="*/ 19 h 8"/>
                    <a:gd name="T50" fmla="*/ 17 w 14"/>
                    <a:gd name="T51" fmla="*/ 19 h 8"/>
                    <a:gd name="T52" fmla="*/ 17 w 14"/>
                    <a:gd name="T53" fmla="*/ 19 h 8"/>
                    <a:gd name="T54" fmla="*/ 24 w 14"/>
                    <a:gd name="T55" fmla="*/ 11 h 8"/>
                    <a:gd name="T56" fmla="*/ 24 w 14"/>
                    <a:gd name="T57" fmla="*/ 11 h 8"/>
                    <a:gd name="T58" fmla="*/ 24 w 14"/>
                    <a:gd name="T59" fmla="*/ 11 h 8"/>
                    <a:gd name="T60" fmla="*/ 24 w 14"/>
                    <a:gd name="T61" fmla="*/ 11 h 8"/>
                    <a:gd name="T62" fmla="*/ 17 w 14"/>
                    <a:gd name="T63" fmla="*/ 6 h 8"/>
                    <a:gd name="T64" fmla="*/ 15 w 14"/>
                    <a:gd name="T65" fmla="*/ 6 h 8"/>
                    <a:gd name="T66" fmla="*/ 15 w 14"/>
                    <a:gd name="T67" fmla="*/ 6 h 8"/>
                    <a:gd name="T68" fmla="*/ 13 w 14"/>
                    <a:gd name="T69" fmla="*/ 6 h 8"/>
                    <a:gd name="T70" fmla="*/ 13 w 14"/>
                    <a:gd name="T71" fmla="*/ 6 h 8"/>
                    <a:gd name="T72" fmla="*/ 5 w 14"/>
                    <a:gd name="T73" fmla="*/ 11 h 8"/>
                    <a:gd name="T74" fmla="*/ 5 w 14"/>
                    <a:gd name="T75" fmla="*/ 11 h 8"/>
                    <a:gd name="T76" fmla="*/ 5 w 14"/>
                    <a:gd name="T77" fmla="*/ 11 h 8"/>
                    <a:gd name="T78" fmla="*/ 5 w 14"/>
                    <a:gd name="T79" fmla="*/ 11 h 8"/>
                    <a:gd name="T80" fmla="*/ 13 w 14"/>
                    <a:gd name="T81" fmla="*/ 19 h 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"/>
                    <a:gd name="T124" fmla="*/ 0 h 8"/>
                    <a:gd name="T125" fmla="*/ 14 w 14"/>
                    <a:gd name="T126" fmla="*/ 8 h 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" h="8">
                      <a:moveTo>
                        <a:pt x="6" y="8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lose/>
                      <a:moveTo>
                        <a:pt x="6" y="7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0" name="Freeform 478"/>
                <p:cNvSpPr>
                  <a:spLocks/>
                </p:cNvSpPr>
                <p:nvPr/>
              </p:nvSpPr>
              <p:spPr bwMode="auto">
                <a:xfrm>
                  <a:off x="2751" y="1149"/>
                  <a:ext cx="18" cy="12"/>
                </a:xfrm>
                <a:custGeom>
                  <a:avLst/>
                  <a:gdLst>
                    <a:gd name="T0" fmla="*/ 28 w 14"/>
                    <a:gd name="T1" fmla="*/ 7 h 9"/>
                    <a:gd name="T2" fmla="*/ 28 w 14"/>
                    <a:gd name="T3" fmla="*/ 9 h 9"/>
                    <a:gd name="T4" fmla="*/ 15 w 14"/>
                    <a:gd name="T5" fmla="*/ 20 h 9"/>
                    <a:gd name="T6" fmla="*/ 8 w 14"/>
                    <a:gd name="T7" fmla="*/ 20 h 9"/>
                    <a:gd name="T8" fmla="*/ 0 w 14"/>
                    <a:gd name="T9" fmla="*/ 15 h 9"/>
                    <a:gd name="T10" fmla="*/ 0 w 14"/>
                    <a:gd name="T11" fmla="*/ 9 h 9"/>
                    <a:gd name="T12" fmla="*/ 15 w 14"/>
                    <a:gd name="T13" fmla="*/ 1 h 9"/>
                    <a:gd name="T14" fmla="*/ 19 w 14"/>
                    <a:gd name="T15" fmla="*/ 1 h 9"/>
                    <a:gd name="T16" fmla="*/ 28 w 14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9"/>
                    <a:gd name="T29" fmla="*/ 14 w 14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9">
                      <a:moveTo>
                        <a:pt x="13" y="3"/>
                      </a:moveTo>
                      <a:cubicBezTo>
                        <a:pt x="14" y="3"/>
                        <a:pt x="14" y="4"/>
                        <a:pt x="13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9"/>
                        <a:pt x="5" y="9"/>
                        <a:pt x="4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0"/>
                        <a:pt x="9" y="0"/>
                        <a:pt x="9" y="1"/>
                      </a:cubicBezTo>
                      <a:lnTo>
                        <a:pt x="13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1" name="Freeform 479"/>
                <p:cNvSpPr>
                  <a:spLocks noEditPoints="1"/>
                </p:cNvSpPr>
                <p:nvPr/>
              </p:nvSpPr>
              <p:spPr bwMode="auto">
                <a:xfrm>
                  <a:off x="2749" y="1148"/>
                  <a:ext cx="21" cy="13"/>
                </a:xfrm>
                <a:custGeom>
                  <a:avLst/>
                  <a:gdLst>
                    <a:gd name="T0" fmla="*/ 12 w 16"/>
                    <a:gd name="T1" fmla="*/ 22 h 10"/>
                    <a:gd name="T2" fmla="*/ 1 w 16"/>
                    <a:gd name="T3" fmla="*/ 16 h 10"/>
                    <a:gd name="T4" fmla="*/ 0 w 16"/>
                    <a:gd name="T5" fmla="*/ 13 h 10"/>
                    <a:gd name="T6" fmla="*/ 0 w 16"/>
                    <a:gd name="T7" fmla="*/ 13 h 10"/>
                    <a:gd name="T8" fmla="*/ 1 w 16"/>
                    <a:gd name="T9" fmla="*/ 12 h 10"/>
                    <a:gd name="T10" fmla="*/ 1 w 16"/>
                    <a:gd name="T11" fmla="*/ 12 h 10"/>
                    <a:gd name="T12" fmla="*/ 16 w 16"/>
                    <a:gd name="T13" fmla="*/ 1 h 10"/>
                    <a:gd name="T14" fmla="*/ 21 w 16"/>
                    <a:gd name="T15" fmla="*/ 0 h 10"/>
                    <a:gd name="T16" fmla="*/ 21 w 16"/>
                    <a:gd name="T17" fmla="*/ 0 h 10"/>
                    <a:gd name="T18" fmla="*/ 24 w 16"/>
                    <a:gd name="T19" fmla="*/ 1 h 10"/>
                    <a:gd name="T20" fmla="*/ 24 w 16"/>
                    <a:gd name="T21" fmla="*/ 1 h 10"/>
                    <a:gd name="T22" fmla="*/ 34 w 16"/>
                    <a:gd name="T23" fmla="*/ 7 h 10"/>
                    <a:gd name="T24" fmla="*/ 34 w 16"/>
                    <a:gd name="T25" fmla="*/ 7 h 10"/>
                    <a:gd name="T26" fmla="*/ 37 w 16"/>
                    <a:gd name="T27" fmla="*/ 12 h 10"/>
                    <a:gd name="T28" fmla="*/ 37 w 16"/>
                    <a:gd name="T29" fmla="*/ 12 h 10"/>
                    <a:gd name="T30" fmla="*/ 34 w 16"/>
                    <a:gd name="T31" fmla="*/ 13 h 10"/>
                    <a:gd name="T32" fmla="*/ 34 w 16"/>
                    <a:gd name="T33" fmla="*/ 13 h 10"/>
                    <a:gd name="T34" fmla="*/ 18 w 16"/>
                    <a:gd name="T35" fmla="*/ 22 h 10"/>
                    <a:gd name="T36" fmla="*/ 16 w 16"/>
                    <a:gd name="T37" fmla="*/ 22 h 10"/>
                    <a:gd name="T38" fmla="*/ 16 w 16"/>
                    <a:gd name="T39" fmla="*/ 22 h 10"/>
                    <a:gd name="T40" fmla="*/ 12 w 16"/>
                    <a:gd name="T41" fmla="*/ 22 h 10"/>
                    <a:gd name="T42" fmla="*/ 5 w 16"/>
                    <a:gd name="T43" fmla="*/ 13 h 10"/>
                    <a:gd name="T44" fmla="*/ 14 w 16"/>
                    <a:gd name="T45" fmla="*/ 17 h 10"/>
                    <a:gd name="T46" fmla="*/ 16 w 16"/>
                    <a:gd name="T47" fmla="*/ 21 h 10"/>
                    <a:gd name="T48" fmla="*/ 16 w 16"/>
                    <a:gd name="T49" fmla="*/ 21 h 10"/>
                    <a:gd name="T50" fmla="*/ 16 w 16"/>
                    <a:gd name="T51" fmla="*/ 17 h 10"/>
                    <a:gd name="T52" fmla="*/ 16 w 16"/>
                    <a:gd name="T53" fmla="*/ 17 h 10"/>
                    <a:gd name="T54" fmla="*/ 31 w 16"/>
                    <a:gd name="T55" fmla="*/ 12 h 10"/>
                    <a:gd name="T56" fmla="*/ 31 w 16"/>
                    <a:gd name="T57" fmla="*/ 12 h 10"/>
                    <a:gd name="T58" fmla="*/ 31 w 16"/>
                    <a:gd name="T59" fmla="*/ 12 h 10"/>
                    <a:gd name="T60" fmla="*/ 31 w 16"/>
                    <a:gd name="T61" fmla="*/ 9 h 10"/>
                    <a:gd name="T62" fmla="*/ 31 w 16"/>
                    <a:gd name="T63" fmla="*/ 12 h 10"/>
                    <a:gd name="T64" fmla="*/ 22 w 16"/>
                    <a:gd name="T65" fmla="*/ 5 h 10"/>
                    <a:gd name="T66" fmla="*/ 21 w 16"/>
                    <a:gd name="T67" fmla="*/ 5 h 10"/>
                    <a:gd name="T68" fmla="*/ 21 w 16"/>
                    <a:gd name="T69" fmla="*/ 5 h 10"/>
                    <a:gd name="T70" fmla="*/ 18 w 16"/>
                    <a:gd name="T71" fmla="*/ 5 h 10"/>
                    <a:gd name="T72" fmla="*/ 18 w 16"/>
                    <a:gd name="T73" fmla="*/ 5 h 10"/>
                    <a:gd name="T74" fmla="*/ 5 w 16"/>
                    <a:gd name="T75" fmla="*/ 13 h 10"/>
                    <a:gd name="T76" fmla="*/ 5 w 16"/>
                    <a:gd name="T77" fmla="*/ 13 h 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"/>
                    <a:gd name="T118" fmla="*/ 0 h 10"/>
                    <a:gd name="T119" fmla="*/ 16 w 16"/>
                    <a:gd name="T120" fmla="*/ 10 h 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" h="10">
                      <a:moveTo>
                        <a:pt x="5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1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0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4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10"/>
                        <a:pt x="6" y="10"/>
                        <a:pt x="5" y="10"/>
                      </a:cubicBezTo>
                      <a:close/>
                      <a:moveTo>
                        <a:pt x="2" y="6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2" name="Freeform 480"/>
                <p:cNvSpPr>
                  <a:spLocks/>
                </p:cNvSpPr>
                <p:nvPr/>
              </p:nvSpPr>
              <p:spPr bwMode="auto">
                <a:xfrm>
                  <a:off x="2758" y="1167"/>
                  <a:ext cx="19" cy="12"/>
                </a:xfrm>
                <a:custGeom>
                  <a:avLst/>
                  <a:gdLst>
                    <a:gd name="T0" fmla="*/ 35 w 14"/>
                    <a:gd name="T1" fmla="*/ 7 h 9"/>
                    <a:gd name="T2" fmla="*/ 35 w 14"/>
                    <a:gd name="T3" fmla="*/ 9 h 9"/>
                    <a:gd name="T4" fmla="*/ 19 w 14"/>
                    <a:gd name="T5" fmla="*/ 20 h 9"/>
                    <a:gd name="T6" fmla="*/ 14 w 14"/>
                    <a:gd name="T7" fmla="*/ 20 h 9"/>
                    <a:gd name="T8" fmla="*/ 0 w 14"/>
                    <a:gd name="T9" fmla="*/ 15 h 9"/>
                    <a:gd name="T10" fmla="*/ 0 w 14"/>
                    <a:gd name="T11" fmla="*/ 9 h 9"/>
                    <a:gd name="T12" fmla="*/ 19 w 14"/>
                    <a:gd name="T13" fmla="*/ 1 h 9"/>
                    <a:gd name="T14" fmla="*/ 22 w 14"/>
                    <a:gd name="T15" fmla="*/ 1 h 9"/>
                    <a:gd name="T16" fmla="*/ 35 w 14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9"/>
                    <a:gd name="T29" fmla="*/ 14 w 14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9">
                      <a:moveTo>
                        <a:pt x="14" y="3"/>
                      </a:moveTo>
                      <a:cubicBezTo>
                        <a:pt x="14" y="3"/>
                        <a:pt x="14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9"/>
                        <a:pt x="5" y="9"/>
                        <a:pt x="5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9" y="0"/>
                        <a:pt x="9" y="1"/>
                      </a:cubicBez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3" name="Freeform 481"/>
                <p:cNvSpPr>
                  <a:spLocks noEditPoints="1"/>
                </p:cNvSpPr>
                <p:nvPr/>
              </p:nvSpPr>
              <p:spPr bwMode="auto">
                <a:xfrm>
                  <a:off x="2756" y="1166"/>
                  <a:ext cx="22" cy="14"/>
                </a:xfrm>
                <a:custGeom>
                  <a:avLst/>
                  <a:gdLst>
                    <a:gd name="T0" fmla="*/ 13 w 17"/>
                    <a:gd name="T1" fmla="*/ 22 h 11"/>
                    <a:gd name="T2" fmla="*/ 5 w 17"/>
                    <a:gd name="T3" fmla="*/ 17 h 11"/>
                    <a:gd name="T4" fmla="*/ 0 w 17"/>
                    <a:gd name="T5" fmla="*/ 13 h 11"/>
                    <a:gd name="T6" fmla="*/ 0 w 17"/>
                    <a:gd name="T7" fmla="*/ 13 h 11"/>
                    <a:gd name="T8" fmla="*/ 5 w 17"/>
                    <a:gd name="T9" fmla="*/ 8 h 11"/>
                    <a:gd name="T10" fmla="*/ 5 w 17"/>
                    <a:gd name="T11" fmla="*/ 8 h 11"/>
                    <a:gd name="T12" fmla="*/ 17 w 17"/>
                    <a:gd name="T13" fmla="*/ 0 h 11"/>
                    <a:gd name="T14" fmla="*/ 22 w 17"/>
                    <a:gd name="T15" fmla="*/ 0 h 11"/>
                    <a:gd name="T16" fmla="*/ 22 w 17"/>
                    <a:gd name="T17" fmla="*/ 0 h 11"/>
                    <a:gd name="T18" fmla="*/ 27 w 17"/>
                    <a:gd name="T19" fmla="*/ 0 h 11"/>
                    <a:gd name="T20" fmla="*/ 27 w 17"/>
                    <a:gd name="T21" fmla="*/ 0 h 11"/>
                    <a:gd name="T22" fmla="*/ 35 w 17"/>
                    <a:gd name="T23" fmla="*/ 6 h 11"/>
                    <a:gd name="T24" fmla="*/ 32 w 17"/>
                    <a:gd name="T25" fmla="*/ 8 h 11"/>
                    <a:gd name="T26" fmla="*/ 32 w 17"/>
                    <a:gd name="T27" fmla="*/ 10 h 11"/>
                    <a:gd name="T28" fmla="*/ 32 w 17"/>
                    <a:gd name="T29" fmla="*/ 10 h 11"/>
                    <a:gd name="T30" fmla="*/ 32 w 17"/>
                    <a:gd name="T31" fmla="*/ 8 h 11"/>
                    <a:gd name="T32" fmla="*/ 35 w 17"/>
                    <a:gd name="T33" fmla="*/ 6 h 11"/>
                    <a:gd name="T34" fmla="*/ 36 w 17"/>
                    <a:gd name="T35" fmla="*/ 10 h 11"/>
                    <a:gd name="T36" fmla="*/ 36 w 17"/>
                    <a:gd name="T37" fmla="*/ 10 h 11"/>
                    <a:gd name="T38" fmla="*/ 35 w 17"/>
                    <a:gd name="T39" fmla="*/ 14 h 11"/>
                    <a:gd name="T40" fmla="*/ 35 w 17"/>
                    <a:gd name="T41" fmla="*/ 14 h 11"/>
                    <a:gd name="T42" fmla="*/ 22 w 17"/>
                    <a:gd name="T43" fmla="*/ 22 h 11"/>
                    <a:gd name="T44" fmla="*/ 17 w 17"/>
                    <a:gd name="T45" fmla="*/ 23 h 11"/>
                    <a:gd name="T46" fmla="*/ 17 w 17"/>
                    <a:gd name="T47" fmla="*/ 23 h 11"/>
                    <a:gd name="T48" fmla="*/ 13 w 17"/>
                    <a:gd name="T49" fmla="*/ 22 h 11"/>
                    <a:gd name="T50" fmla="*/ 16 w 17"/>
                    <a:gd name="T51" fmla="*/ 17 h 11"/>
                    <a:gd name="T52" fmla="*/ 17 w 17"/>
                    <a:gd name="T53" fmla="*/ 17 h 11"/>
                    <a:gd name="T54" fmla="*/ 17 w 17"/>
                    <a:gd name="T55" fmla="*/ 17 h 11"/>
                    <a:gd name="T56" fmla="*/ 17 w 17"/>
                    <a:gd name="T57" fmla="*/ 17 h 11"/>
                    <a:gd name="T58" fmla="*/ 17 w 17"/>
                    <a:gd name="T59" fmla="*/ 17 h 11"/>
                    <a:gd name="T60" fmla="*/ 30 w 17"/>
                    <a:gd name="T61" fmla="*/ 10 h 11"/>
                    <a:gd name="T62" fmla="*/ 23 w 17"/>
                    <a:gd name="T63" fmla="*/ 6 h 11"/>
                    <a:gd name="T64" fmla="*/ 22 w 17"/>
                    <a:gd name="T65" fmla="*/ 6 h 11"/>
                    <a:gd name="T66" fmla="*/ 22 w 17"/>
                    <a:gd name="T67" fmla="*/ 6 h 11"/>
                    <a:gd name="T68" fmla="*/ 21 w 17"/>
                    <a:gd name="T69" fmla="*/ 6 h 11"/>
                    <a:gd name="T70" fmla="*/ 21 w 17"/>
                    <a:gd name="T71" fmla="*/ 6 h 11"/>
                    <a:gd name="T72" fmla="*/ 8 w 17"/>
                    <a:gd name="T73" fmla="*/ 13 h 11"/>
                    <a:gd name="T74" fmla="*/ 16 w 17"/>
                    <a:gd name="T75" fmla="*/ 17 h 1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7"/>
                    <a:gd name="T115" fmla="*/ 0 h 11"/>
                    <a:gd name="T116" fmla="*/ 17 w 17"/>
                    <a:gd name="T117" fmla="*/ 11 h 1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7" h="11">
                      <a:moveTo>
                        <a:pt x="6" y="10"/>
                      </a:move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4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6"/>
                        <a:pt x="17" y="6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7" y="11"/>
                        <a:pt x="6" y="11"/>
                        <a:pt x="6" y="10"/>
                      </a:cubicBezTo>
                      <a:close/>
                      <a:moveTo>
                        <a:pt x="7" y="8"/>
                      </a:moveTo>
                      <a:cubicBezTo>
                        <a:pt x="7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7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4" name="Freeform 482"/>
                <p:cNvSpPr>
                  <a:spLocks/>
                </p:cNvSpPr>
                <p:nvPr/>
              </p:nvSpPr>
              <p:spPr bwMode="auto">
                <a:xfrm>
                  <a:off x="2723" y="1141"/>
                  <a:ext cx="34" cy="20"/>
                </a:xfrm>
                <a:custGeom>
                  <a:avLst/>
                  <a:gdLst>
                    <a:gd name="T0" fmla="*/ 0 w 26"/>
                    <a:gd name="T1" fmla="*/ 28 h 15"/>
                    <a:gd name="T2" fmla="*/ 0 w 26"/>
                    <a:gd name="T3" fmla="*/ 27 h 15"/>
                    <a:gd name="T4" fmla="*/ 43 w 26"/>
                    <a:gd name="T5" fmla="*/ 0 h 15"/>
                    <a:gd name="T6" fmla="*/ 46 w 26"/>
                    <a:gd name="T7" fmla="*/ 0 h 15"/>
                    <a:gd name="T8" fmla="*/ 58 w 26"/>
                    <a:gd name="T9" fmla="*/ 7 h 15"/>
                    <a:gd name="T10" fmla="*/ 58 w 26"/>
                    <a:gd name="T11" fmla="*/ 9 h 15"/>
                    <a:gd name="T12" fmla="*/ 16 w 26"/>
                    <a:gd name="T13" fmla="*/ 36 h 15"/>
                    <a:gd name="T14" fmla="*/ 12 w 26"/>
                    <a:gd name="T15" fmla="*/ 36 h 15"/>
                    <a:gd name="T16" fmla="*/ 0 w 26"/>
                    <a:gd name="T17" fmla="*/ 28 h 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15"/>
                    <a:gd name="T29" fmla="*/ 26 w 26"/>
                    <a:gd name="T30" fmla="*/ 15 h 1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15">
                      <a:moveTo>
                        <a:pt x="0" y="12"/>
                      </a:moveTo>
                      <a:cubicBezTo>
                        <a:pt x="0" y="12"/>
                        <a:pt x="0" y="11"/>
                        <a:pt x="0" y="1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1" y="0"/>
                        <a:pt x="21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4"/>
                        <a:pt x="26" y="4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6" y="15"/>
                        <a:pt x="5" y="15"/>
                      </a:cubicBez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5" name="Freeform 483"/>
                <p:cNvSpPr>
                  <a:spLocks/>
                </p:cNvSpPr>
                <p:nvPr/>
              </p:nvSpPr>
              <p:spPr bwMode="auto">
                <a:xfrm>
                  <a:off x="2722" y="1140"/>
                  <a:ext cx="36" cy="22"/>
                </a:xfrm>
                <a:custGeom>
                  <a:avLst/>
                  <a:gdLst>
                    <a:gd name="T0" fmla="*/ 10 w 28"/>
                    <a:gd name="T1" fmla="*/ 35 h 17"/>
                    <a:gd name="T2" fmla="*/ 1 w 28"/>
                    <a:gd name="T3" fmla="*/ 30 h 17"/>
                    <a:gd name="T4" fmla="*/ 1 w 28"/>
                    <a:gd name="T5" fmla="*/ 28 h 17"/>
                    <a:gd name="T6" fmla="*/ 5 w 28"/>
                    <a:gd name="T7" fmla="*/ 27 h 17"/>
                    <a:gd name="T8" fmla="*/ 13 w 28"/>
                    <a:gd name="T9" fmla="*/ 32 h 17"/>
                    <a:gd name="T10" fmla="*/ 15 w 28"/>
                    <a:gd name="T11" fmla="*/ 32 h 17"/>
                    <a:gd name="T12" fmla="*/ 15 w 28"/>
                    <a:gd name="T13" fmla="*/ 32 h 17"/>
                    <a:gd name="T14" fmla="*/ 17 w 28"/>
                    <a:gd name="T15" fmla="*/ 32 h 17"/>
                    <a:gd name="T16" fmla="*/ 17 w 28"/>
                    <a:gd name="T17" fmla="*/ 32 h 17"/>
                    <a:gd name="T18" fmla="*/ 54 w 28"/>
                    <a:gd name="T19" fmla="*/ 10 h 17"/>
                    <a:gd name="T20" fmla="*/ 54 w 28"/>
                    <a:gd name="T21" fmla="*/ 8 h 17"/>
                    <a:gd name="T22" fmla="*/ 54 w 28"/>
                    <a:gd name="T23" fmla="*/ 8 h 17"/>
                    <a:gd name="T24" fmla="*/ 54 w 28"/>
                    <a:gd name="T25" fmla="*/ 8 h 17"/>
                    <a:gd name="T26" fmla="*/ 46 w 28"/>
                    <a:gd name="T27" fmla="*/ 5 h 17"/>
                    <a:gd name="T28" fmla="*/ 45 w 28"/>
                    <a:gd name="T29" fmla="*/ 5 h 17"/>
                    <a:gd name="T30" fmla="*/ 45 w 28"/>
                    <a:gd name="T31" fmla="*/ 5 h 17"/>
                    <a:gd name="T32" fmla="*/ 42 w 28"/>
                    <a:gd name="T33" fmla="*/ 5 h 17"/>
                    <a:gd name="T34" fmla="*/ 42 w 28"/>
                    <a:gd name="T35" fmla="*/ 5 h 17"/>
                    <a:gd name="T36" fmla="*/ 5 w 28"/>
                    <a:gd name="T37" fmla="*/ 27 h 17"/>
                    <a:gd name="T38" fmla="*/ 5 w 28"/>
                    <a:gd name="T39" fmla="*/ 27 h 17"/>
                    <a:gd name="T40" fmla="*/ 1 w 28"/>
                    <a:gd name="T41" fmla="*/ 28 h 17"/>
                    <a:gd name="T42" fmla="*/ 1 w 28"/>
                    <a:gd name="T43" fmla="*/ 30 h 17"/>
                    <a:gd name="T44" fmla="*/ 0 w 28"/>
                    <a:gd name="T45" fmla="*/ 27 h 17"/>
                    <a:gd name="T46" fmla="*/ 0 w 28"/>
                    <a:gd name="T47" fmla="*/ 27 h 17"/>
                    <a:gd name="T48" fmla="*/ 1 w 28"/>
                    <a:gd name="T49" fmla="*/ 23 h 17"/>
                    <a:gd name="T50" fmla="*/ 1 w 28"/>
                    <a:gd name="T51" fmla="*/ 23 h 17"/>
                    <a:gd name="T52" fmla="*/ 40 w 28"/>
                    <a:gd name="T53" fmla="*/ 1 h 17"/>
                    <a:gd name="T54" fmla="*/ 45 w 28"/>
                    <a:gd name="T55" fmla="*/ 0 h 17"/>
                    <a:gd name="T56" fmla="*/ 45 w 28"/>
                    <a:gd name="T57" fmla="*/ 0 h 17"/>
                    <a:gd name="T58" fmla="*/ 50 w 28"/>
                    <a:gd name="T59" fmla="*/ 1 h 17"/>
                    <a:gd name="T60" fmla="*/ 50 w 28"/>
                    <a:gd name="T61" fmla="*/ 1 h 17"/>
                    <a:gd name="T62" fmla="*/ 58 w 28"/>
                    <a:gd name="T63" fmla="*/ 6 h 17"/>
                    <a:gd name="T64" fmla="*/ 59 w 28"/>
                    <a:gd name="T65" fmla="*/ 8 h 17"/>
                    <a:gd name="T66" fmla="*/ 59 w 28"/>
                    <a:gd name="T67" fmla="*/ 8 h 17"/>
                    <a:gd name="T68" fmla="*/ 58 w 28"/>
                    <a:gd name="T69" fmla="*/ 13 h 17"/>
                    <a:gd name="T70" fmla="*/ 58 w 28"/>
                    <a:gd name="T71" fmla="*/ 13 h 17"/>
                    <a:gd name="T72" fmla="*/ 19 w 28"/>
                    <a:gd name="T73" fmla="*/ 35 h 17"/>
                    <a:gd name="T74" fmla="*/ 15 w 28"/>
                    <a:gd name="T75" fmla="*/ 36 h 17"/>
                    <a:gd name="T76" fmla="*/ 15 w 28"/>
                    <a:gd name="T77" fmla="*/ 36 h 17"/>
                    <a:gd name="T78" fmla="*/ 10 w 28"/>
                    <a:gd name="T79" fmla="*/ 35 h 1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28"/>
                    <a:gd name="T121" fmla="*/ 0 h 17"/>
                    <a:gd name="T122" fmla="*/ 28 w 28"/>
                    <a:gd name="T123" fmla="*/ 17 h 1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28" h="17">
                      <a:moveTo>
                        <a:pt x="5" y="16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0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0" y="13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20" y="0"/>
                        <a:pt x="20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2" y="0"/>
                        <a:pt x="22" y="0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5"/>
                        <a:pt x="27" y="6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6" y="17"/>
                        <a:pt x="5" y="1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6" name="Freeform 484"/>
                <p:cNvSpPr>
                  <a:spLocks/>
                </p:cNvSpPr>
                <p:nvPr/>
              </p:nvSpPr>
              <p:spPr bwMode="auto">
                <a:xfrm>
                  <a:off x="2505" y="983"/>
                  <a:ext cx="204" cy="215"/>
                </a:xfrm>
                <a:custGeom>
                  <a:avLst/>
                  <a:gdLst>
                    <a:gd name="T0" fmla="*/ 42 w 204"/>
                    <a:gd name="T1" fmla="*/ 215 h 215"/>
                    <a:gd name="T2" fmla="*/ 204 w 204"/>
                    <a:gd name="T3" fmla="*/ 122 h 215"/>
                    <a:gd name="T4" fmla="*/ 161 w 204"/>
                    <a:gd name="T5" fmla="*/ 0 h 215"/>
                    <a:gd name="T6" fmla="*/ 0 w 204"/>
                    <a:gd name="T7" fmla="*/ 93 h 215"/>
                    <a:gd name="T8" fmla="*/ 42 w 204"/>
                    <a:gd name="T9" fmla="*/ 215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4"/>
                    <a:gd name="T16" fmla="*/ 0 h 215"/>
                    <a:gd name="T17" fmla="*/ 204 w 204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4" h="215">
                      <a:moveTo>
                        <a:pt x="42" y="215"/>
                      </a:moveTo>
                      <a:lnTo>
                        <a:pt x="204" y="122"/>
                      </a:lnTo>
                      <a:lnTo>
                        <a:pt x="161" y="0"/>
                      </a:lnTo>
                      <a:lnTo>
                        <a:pt x="0" y="93"/>
                      </a:lnTo>
                      <a:lnTo>
                        <a:pt x="42" y="21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7" name="Freeform 485"/>
                <p:cNvSpPr>
                  <a:spLocks/>
                </p:cNvSpPr>
                <p:nvPr/>
              </p:nvSpPr>
              <p:spPr bwMode="auto">
                <a:xfrm>
                  <a:off x="2545" y="1104"/>
                  <a:ext cx="165" cy="97"/>
                </a:xfrm>
                <a:custGeom>
                  <a:avLst/>
                  <a:gdLst>
                    <a:gd name="T0" fmla="*/ 0 w 127"/>
                    <a:gd name="T1" fmla="*/ 160 h 75"/>
                    <a:gd name="T2" fmla="*/ 1 w 127"/>
                    <a:gd name="T3" fmla="*/ 155 h 75"/>
                    <a:gd name="T4" fmla="*/ 1 w 127"/>
                    <a:gd name="T5" fmla="*/ 155 h 75"/>
                    <a:gd name="T6" fmla="*/ 272 w 127"/>
                    <a:gd name="T7" fmla="*/ 0 h 75"/>
                    <a:gd name="T8" fmla="*/ 277 w 127"/>
                    <a:gd name="T9" fmla="*/ 1 h 75"/>
                    <a:gd name="T10" fmla="*/ 277 w 127"/>
                    <a:gd name="T11" fmla="*/ 1 h 75"/>
                    <a:gd name="T12" fmla="*/ 277 w 127"/>
                    <a:gd name="T13" fmla="*/ 6 h 75"/>
                    <a:gd name="T14" fmla="*/ 277 w 127"/>
                    <a:gd name="T15" fmla="*/ 6 h 75"/>
                    <a:gd name="T16" fmla="*/ 5 w 127"/>
                    <a:gd name="T17" fmla="*/ 162 h 75"/>
                    <a:gd name="T18" fmla="*/ 1 w 127"/>
                    <a:gd name="T19" fmla="*/ 162 h 75"/>
                    <a:gd name="T20" fmla="*/ 1 w 127"/>
                    <a:gd name="T21" fmla="*/ 162 h 75"/>
                    <a:gd name="T22" fmla="*/ 0 w 127"/>
                    <a:gd name="T23" fmla="*/ 160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75"/>
                    <a:gd name="T38" fmla="*/ 127 w 127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75">
                      <a:moveTo>
                        <a:pt x="0" y="74"/>
                      </a:moveTo>
                      <a:cubicBezTo>
                        <a:pt x="0" y="73"/>
                        <a:pt x="0" y="73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5" y="0"/>
                        <a:pt x="126" y="0"/>
                        <a:pt x="126" y="1"/>
                      </a:cubicBezTo>
                      <a:cubicBezTo>
                        <a:pt x="126" y="1"/>
                        <a:pt x="126" y="1"/>
                        <a:pt x="126" y="1"/>
                      </a:cubicBezTo>
                      <a:cubicBezTo>
                        <a:pt x="127" y="1"/>
                        <a:pt x="126" y="2"/>
                        <a:pt x="126" y="3"/>
                      </a:cubicBezTo>
                      <a:cubicBezTo>
                        <a:pt x="126" y="3"/>
                        <a:pt x="126" y="3"/>
                        <a:pt x="126" y="3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1" y="75"/>
                        <a:pt x="0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8" name="Freeform 486"/>
                <p:cNvSpPr>
                  <a:spLocks/>
                </p:cNvSpPr>
                <p:nvPr/>
              </p:nvSpPr>
              <p:spPr bwMode="auto">
                <a:xfrm>
                  <a:off x="2495" y="1075"/>
                  <a:ext cx="52" cy="123"/>
                </a:xfrm>
                <a:custGeom>
                  <a:avLst/>
                  <a:gdLst>
                    <a:gd name="T0" fmla="*/ 10 w 52"/>
                    <a:gd name="T1" fmla="*/ 1 h 123"/>
                    <a:gd name="T2" fmla="*/ 0 w 52"/>
                    <a:gd name="T3" fmla="*/ 0 h 123"/>
                    <a:gd name="T4" fmla="*/ 41 w 52"/>
                    <a:gd name="T5" fmla="*/ 123 h 123"/>
                    <a:gd name="T6" fmla="*/ 52 w 52"/>
                    <a:gd name="T7" fmla="*/ 123 h 123"/>
                    <a:gd name="T8" fmla="*/ 10 w 52"/>
                    <a:gd name="T9" fmla="*/ 1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123"/>
                    <a:gd name="T17" fmla="*/ 52 w 52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123">
                      <a:moveTo>
                        <a:pt x="10" y="1"/>
                      </a:moveTo>
                      <a:lnTo>
                        <a:pt x="0" y="0"/>
                      </a:lnTo>
                      <a:lnTo>
                        <a:pt x="41" y="123"/>
                      </a:lnTo>
                      <a:lnTo>
                        <a:pt x="52" y="12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69" name="Freeform 487"/>
                <p:cNvSpPr>
                  <a:spLocks/>
                </p:cNvSpPr>
                <p:nvPr/>
              </p:nvSpPr>
              <p:spPr bwMode="auto">
                <a:xfrm>
                  <a:off x="2495" y="983"/>
                  <a:ext cx="171" cy="93"/>
                </a:xfrm>
                <a:custGeom>
                  <a:avLst/>
                  <a:gdLst>
                    <a:gd name="T0" fmla="*/ 10 w 171"/>
                    <a:gd name="T1" fmla="*/ 93 h 93"/>
                    <a:gd name="T2" fmla="*/ 0 w 171"/>
                    <a:gd name="T3" fmla="*/ 92 h 93"/>
                    <a:gd name="T4" fmla="*/ 161 w 171"/>
                    <a:gd name="T5" fmla="*/ 0 h 93"/>
                    <a:gd name="T6" fmla="*/ 171 w 171"/>
                    <a:gd name="T7" fmla="*/ 0 h 93"/>
                    <a:gd name="T8" fmla="*/ 10 w 171"/>
                    <a:gd name="T9" fmla="*/ 93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1"/>
                    <a:gd name="T16" fmla="*/ 0 h 93"/>
                    <a:gd name="T17" fmla="*/ 171 w 171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1" h="93">
                      <a:moveTo>
                        <a:pt x="10" y="93"/>
                      </a:moveTo>
                      <a:lnTo>
                        <a:pt x="0" y="92"/>
                      </a:lnTo>
                      <a:lnTo>
                        <a:pt x="161" y="0"/>
                      </a:lnTo>
                      <a:lnTo>
                        <a:pt x="171" y="0"/>
                      </a:lnTo>
                      <a:lnTo>
                        <a:pt x="1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0" name="Freeform 488"/>
                <p:cNvSpPr>
                  <a:spLocks/>
                </p:cNvSpPr>
                <p:nvPr/>
              </p:nvSpPr>
              <p:spPr bwMode="auto">
                <a:xfrm>
                  <a:off x="2775" y="1159"/>
                  <a:ext cx="15" cy="8"/>
                </a:xfrm>
                <a:custGeom>
                  <a:avLst/>
                  <a:gdLst>
                    <a:gd name="T0" fmla="*/ 5 w 11"/>
                    <a:gd name="T1" fmla="*/ 12 h 6"/>
                    <a:gd name="T2" fmla="*/ 5 w 11"/>
                    <a:gd name="T3" fmla="*/ 1 h 6"/>
                    <a:gd name="T4" fmla="*/ 22 w 11"/>
                    <a:gd name="T5" fmla="*/ 1 h 6"/>
                    <a:gd name="T6" fmla="*/ 22 w 11"/>
                    <a:gd name="T7" fmla="*/ 12 h 6"/>
                    <a:gd name="T8" fmla="*/ 5 w 11"/>
                    <a:gd name="T9" fmla="*/ 12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6"/>
                    <a:gd name="T17" fmla="*/ 11 w 1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6">
                      <a:moveTo>
                        <a:pt x="2" y="5"/>
                      </a:moveTo>
                      <a:cubicBezTo>
                        <a:pt x="0" y="4"/>
                        <a:pt x="0" y="2"/>
                        <a:pt x="2" y="1"/>
                      </a:cubicBezTo>
                      <a:cubicBezTo>
                        <a:pt x="4" y="0"/>
                        <a:pt x="7" y="0"/>
                        <a:pt x="9" y="1"/>
                      </a:cubicBezTo>
                      <a:cubicBezTo>
                        <a:pt x="11" y="2"/>
                        <a:pt x="11" y="4"/>
                        <a:pt x="9" y="5"/>
                      </a:cubicBezTo>
                      <a:cubicBezTo>
                        <a:pt x="7" y="6"/>
                        <a:pt x="4" y="6"/>
                        <a:pt x="2" y="5"/>
                      </a:cubicBezTo>
                      <a:close/>
                    </a:path>
                  </a:pathLst>
                </a:custGeom>
                <a:solidFill>
                  <a:srgbClr val="5E5E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1" name="Freeform 489"/>
                <p:cNvSpPr>
                  <a:spLocks/>
                </p:cNvSpPr>
                <p:nvPr/>
              </p:nvSpPr>
              <p:spPr bwMode="auto">
                <a:xfrm>
                  <a:off x="2581" y="1166"/>
                  <a:ext cx="20" cy="13"/>
                </a:xfrm>
                <a:custGeom>
                  <a:avLst/>
                  <a:gdLst>
                    <a:gd name="T0" fmla="*/ 0 w 20"/>
                    <a:gd name="T1" fmla="*/ 9 h 13"/>
                    <a:gd name="T2" fmla="*/ 2 w 20"/>
                    <a:gd name="T3" fmla="*/ 10 h 13"/>
                    <a:gd name="T4" fmla="*/ 3 w 20"/>
                    <a:gd name="T5" fmla="*/ 13 h 13"/>
                    <a:gd name="T6" fmla="*/ 20 w 20"/>
                    <a:gd name="T7" fmla="*/ 3 h 13"/>
                    <a:gd name="T8" fmla="*/ 19 w 20"/>
                    <a:gd name="T9" fmla="*/ 0 h 13"/>
                    <a:gd name="T10" fmla="*/ 15 w 20"/>
                    <a:gd name="T11" fmla="*/ 0 h 13"/>
                    <a:gd name="T12" fmla="*/ 0 w 20"/>
                    <a:gd name="T13" fmla="*/ 9 h 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13"/>
                    <a:gd name="T23" fmla="*/ 20 w 20"/>
                    <a:gd name="T24" fmla="*/ 13 h 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13">
                      <a:moveTo>
                        <a:pt x="0" y="9"/>
                      </a:moveTo>
                      <a:lnTo>
                        <a:pt x="2" y="10"/>
                      </a:lnTo>
                      <a:lnTo>
                        <a:pt x="3" y="13"/>
                      </a:lnTo>
                      <a:lnTo>
                        <a:pt x="20" y="3"/>
                      </a:lnTo>
                      <a:lnTo>
                        <a:pt x="19" y="0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2" name="Freeform 490"/>
                <p:cNvSpPr>
                  <a:spLocks/>
                </p:cNvSpPr>
                <p:nvPr/>
              </p:nvSpPr>
              <p:spPr bwMode="auto">
                <a:xfrm>
                  <a:off x="2661" y="1119"/>
                  <a:ext cx="21" cy="14"/>
                </a:xfrm>
                <a:custGeom>
                  <a:avLst/>
                  <a:gdLst>
                    <a:gd name="T0" fmla="*/ 0 w 21"/>
                    <a:gd name="T1" fmla="*/ 11 h 14"/>
                    <a:gd name="T2" fmla="*/ 4 w 21"/>
                    <a:gd name="T3" fmla="*/ 12 h 14"/>
                    <a:gd name="T4" fmla="*/ 4 w 21"/>
                    <a:gd name="T5" fmla="*/ 14 h 14"/>
                    <a:gd name="T6" fmla="*/ 21 w 21"/>
                    <a:gd name="T7" fmla="*/ 4 h 14"/>
                    <a:gd name="T8" fmla="*/ 21 w 21"/>
                    <a:gd name="T9" fmla="*/ 1 h 14"/>
                    <a:gd name="T10" fmla="*/ 17 w 21"/>
                    <a:gd name="T11" fmla="*/ 0 h 14"/>
                    <a:gd name="T12" fmla="*/ 0 w 21"/>
                    <a:gd name="T13" fmla="*/ 11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"/>
                    <a:gd name="T22" fmla="*/ 0 h 14"/>
                    <a:gd name="T23" fmla="*/ 21 w 21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" h="14">
                      <a:moveTo>
                        <a:pt x="0" y="11"/>
                      </a:moveTo>
                      <a:lnTo>
                        <a:pt x="4" y="12"/>
                      </a:lnTo>
                      <a:lnTo>
                        <a:pt x="4" y="14"/>
                      </a:lnTo>
                      <a:lnTo>
                        <a:pt x="21" y="4"/>
                      </a:lnTo>
                      <a:lnTo>
                        <a:pt x="21" y="1"/>
                      </a:lnTo>
                      <a:lnTo>
                        <a:pt x="17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3" name="Freeform 491"/>
                <p:cNvSpPr>
                  <a:spLocks/>
                </p:cNvSpPr>
                <p:nvPr/>
              </p:nvSpPr>
              <p:spPr bwMode="auto">
                <a:xfrm>
                  <a:off x="2584" y="1034"/>
                  <a:ext cx="10" cy="7"/>
                </a:xfrm>
                <a:custGeom>
                  <a:avLst/>
                  <a:gdLst>
                    <a:gd name="T0" fmla="*/ 0 w 7"/>
                    <a:gd name="T1" fmla="*/ 8 h 6"/>
                    <a:gd name="T2" fmla="*/ 13 w 7"/>
                    <a:gd name="T3" fmla="*/ 8 h 6"/>
                    <a:gd name="T4" fmla="*/ 20 w 7"/>
                    <a:gd name="T5" fmla="*/ 1 h 6"/>
                    <a:gd name="T6" fmla="*/ 9 w 7"/>
                    <a:gd name="T7" fmla="*/ 1 h 6"/>
                    <a:gd name="T8" fmla="*/ 0 w 7"/>
                    <a:gd name="T9" fmla="*/ 8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6"/>
                    <a:gd name="T17" fmla="*/ 7 w 7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6">
                      <a:moveTo>
                        <a:pt x="0" y="5"/>
                      </a:moveTo>
                      <a:cubicBezTo>
                        <a:pt x="0" y="6"/>
                        <a:pt x="2" y="6"/>
                        <a:pt x="4" y="5"/>
                      </a:cubicBezTo>
                      <a:cubicBezTo>
                        <a:pt x="6" y="4"/>
                        <a:pt x="7" y="2"/>
                        <a:pt x="7" y="1"/>
                      </a:cubicBezTo>
                      <a:cubicBezTo>
                        <a:pt x="7" y="0"/>
                        <a:pt x="5" y="0"/>
                        <a:pt x="3" y="1"/>
                      </a:cubicBezTo>
                      <a:cubicBezTo>
                        <a:pt x="1" y="2"/>
                        <a:pt x="0" y="4"/>
                        <a:pt x="0" y="5"/>
                      </a:cubicBezTo>
                      <a:close/>
                    </a:path>
                  </a:pathLst>
                </a:custGeom>
                <a:solidFill>
                  <a:srgbClr val="71717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4" name="Freeform 492"/>
                <p:cNvSpPr>
                  <a:spLocks/>
                </p:cNvSpPr>
                <p:nvPr/>
              </p:nvSpPr>
              <p:spPr bwMode="auto">
                <a:xfrm>
                  <a:off x="2581" y="1032"/>
                  <a:ext cx="13" cy="9"/>
                </a:xfrm>
                <a:custGeom>
                  <a:avLst/>
                  <a:gdLst>
                    <a:gd name="T0" fmla="*/ 0 w 10"/>
                    <a:gd name="T1" fmla="*/ 13 h 7"/>
                    <a:gd name="T2" fmla="*/ 12 w 10"/>
                    <a:gd name="T3" fmla="*/ 10 h 7"/>
                    <a:gd name="T4" fmla="*/ 22 w 10"/>
                    <a:gd name="T5" fmla="*/ 1 h 7"/>
                    <a:gd name="T6" fmla="*/ 9 w 10"/>
                    <a:gd name="T7" fmla="*/ 5 h 7"/>
                    <a:gd name="T8" fmla="*/ 0 w 10"/>
                    <a:gd name="T9" fmla="*/ 13 h 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7"/>
                    <a:gd name="T17" fmla="*/ 10 w 10"/>
                    <a:gd name="T18" fmla="*/ 7 h 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7">
                      <a:moveTo>
                        <a:pt x="0" y="6"/>
                      </a:moveTo>
                      <a:cubicBezTo>
                        <a:pt x="0" y="7"/>
                        <a:pt x="3" y="7"/>
                        <a:pt x="5" y="5"/>
                      </a:cubicBezTo>
                      <a:cubicBezTo>
                        <a:pt x="8" y="4"/>
                        <a:pt x="10" y="2"/>
                        <a:pt x="10" y="1"/>
                      </a:cubicBezTo>
                      <a:cubicBezTo>
                        <a:pt x="9" y="0"/>
                        <a:pt x="7" y="0"/>
                        <a:pt x="4" y="2"/>
                      </a:cubicBezTo>
                      <a:cubicBezTo>
                        <a:pt x="2" y="3"/>
                        <a:pt x="0" y="5"/>
                        <a:pt x="0" y="6"/>
                      </a:cubicBezTo>
                      <a:close/>
                    </a:path>
                  </a:pathLst>
                </a:custGeom>
                <a:solidFill>
                  <a:srgbClr val="3232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5" name="Freeform 493"/>
                <p:cNvSpPr>
                  <a:spLocks/>
                </p:cNvSpPr>
                <p:nvPr/>
              </p:nvSpPr>
              <p:spPr bwMode="auto">
                <a:xfrm>
                  <a:off x="2590" y="1032"/>
                  <a:ext cx="4" cy="5"/>
                </a:xfrm>
                <a:custGeom>
                  <a:avLst/>
                  <a:gdLst>
                    <a:gd name="T0" fmla="*/ 4 w 4"/>
                    <a:gd name="T1" fmla="*/ 5 h 5"/>
                    <a:gd name="T2" fmla="*/ 1 w 4"/>
                    <a:gd name="T3" fmla="*/ 4 h 5"/>
                    <a:gd name="T4" fmla="*/ 0 w 4"/>
                    <a:gd name="T5" fmla="*/ 0 h 5"/>
                    <a:gd name="T6" fmla="*/ 2 w 4"/>
                    <a:gd name="T7" fmla="*/ 0 h 5"/>
                    <a:gd name="T8" fmla="*/ 4 w 4"/>
                    <a:gd name="T9" fmla="*/ 5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5"/>
                    <a:gd name="T17" fmla="*/ 4 w 4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5">
                      <a:moveTo>
                        <a:pt x="4" y="5"/>
                      </a:moveTo>
                      <a:lnTo>
                        <a:pt x="1" y="4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6" name="Freeform 494"/>
                <p:cNvSpPr>
                  <a:spLocks/>
                </p:cNvSpPr>
                <p:nvPr/>
              </p:nvSpPr>
              <p:spPr bwMode="auto">
                <a:xfrm>
                  <a:off x="2653" y="996"/>
                  <a:ext cx="4" cy="9"/>
                </a:xfrm>
                <a:custGeom>
                  <a:avLst/>
                  <a:gdLst>
                    <a:gd name="T0" fmla="*/ 3 w 4"/>
                    <a:gd name="T1" fmla="*/ 9 h 9"/>
                    <a:gd name="T2" fmla="*/ 4 w 4"/>
                    <a:gd name="T3" fmla="*/ 8 h 9"/>
                    <a:gd name="T4" fmla="*/ 3 w 4"/>
                    <a:gd name="T5" fmla="*/ 0 h 9"/>
                    <a:gd name="T6" fmla="*/ 0 w 4"/>
                    <a:gd name="T7" fmla="*/ 1 h 9"/>
                    <a:gd name="T8" fmla="*/ 3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3" y="9"/>
                      </a:moveTo>
                      <a:lnTo>
                        <a:pt x="4" y="8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7" name="Freeform 495"/>
                <p:cNvSpPr>
                  <a:spLocks/>
                </p:cNvSpPr>
                <p:nvPr/>
              </p:nvSpPr>
              <p:spPr bwMode="auto">
                <a:xfrm>
                  <a:off x="2649" y="998"/>
                  <a:ext cx="6" cy="8"/>
                </a:xfrm>
                <a:custGeom>
                  <a:avLst/>
                  <a:gdLst>
                    <a:gd name="T0" fmla="*/ 3 w 6"/>
                    <a:gd name="T1" fmla="*/ 8 h 8"/>
                    <a:gd name="T2" fmla="*/ 6 w 6"/>
                    <a:gd name="T3" fmla="*/ 7 h 8"/>
                    <a:gd name="T4" fmla="*/ 3 w 6"/>
                    <a:gd name="T5" fmla="*/ 0 h 8"/>
                    <a:gd name="T6" fmla="*/ 0 w 6"/>
                    <a:gd name="T7" fmla="*/ 2 h 8"/>
                    <a:gd name="T8" fmla="*/ 3 w 6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8"/>
                    <a:gd name="T17" fmla="*/ 6 w 6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8">
                      <a:moveTo>
                        <a:pt x="3" y="8"/>
                      </a:moveTo>
                      <a:lnTo>
                        <a:pt x="6" y="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8" name="Freeform 496"/>
                <p:cNvSpPr>
                  <a:spLocks/>
                </p:cNvSpPr>
                <p:nvPr/>
              </p:nvSpPr>
              <p:spPr bwMode="auto">
                <a:xfrm>
                  <a:off x="2645" y="1000"/>
                  <a:ext cx="6" cy="9"/>
                </a:xfrm>
                <a:custGeom>
                  <a:avLst/>
                  <a:gdLst>
                    <a:gd name="T0" fmla="*/ 3 w 6"/>
                    <a:gd name="T1" fmla="*/ 9 h 9"/>
                    <a:gd name="T2" fmla="*/ 6 w 6"/>
                    <a:gd name="T3" fmla="*/ 8 h 9"/>
                    <a:gd name="T4" fmla="*/ 3 w 6"/>
                    <a:gd name="T5" fmla="*/ 0 h 9"/>
                    <a:gd name="T6" fmla="*/ 0 w 6"/>
                    <a:gd name="T7" fmla="*/ 1 h 9"/>
                    <a:gd name="T8" fmla="*/ 3 w 6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9"/>
                    <a:gd name="T17" fmla="*/ 6 w 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9">
                      <a:moveTo>
                        <a:pt x="3" y="9"/>
                      </a:moveTo>
                      <a:lnTo>
                        <a:pt x="6" y="8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79" name="Freeform 497"/>
                <p:cNvSpPr>
                  <a:spLocks/>
                </p:cNvSpPr>
                <p:nvPr/>
              </p:nvSpPr>
              <p:spPr bwMode="auto">
                <a:xfrm>
                  <a:off x="2645" y="1000"/>
                  <a:ext cx="6" cy="9"/>
                </a:xfrm>
                <a:custGeom>
                  <a:avLst/>
                  <a:gdLst>
                    <a:gd name="T0" fmla="*/ 3 w 6"/>
                    <a:gd name="T1" fmla="*/ 9 h 9"/>
                    <a:gd name="T2" fmla="*/ 6 w 6"/>
                    <a:gd name="T3" fmla="*/ 8 h 9"/>
                    <a:gd name="T4" fmla="*/ 3 w 6"/>
                    <a:gd name="T5" fmla="*/ 0 h 9"/>
                    <a:gd name="T6" fmla="*/ 0 w 6"/>
                    <a:gd name="T7" fmla="*/ 1 h 9"/>
                    <a:gd name="T8" fmla="*/ 3 w 6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9"/>
                    <a:gd name="T17" fmla="*/ 6 w 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9">
                      <a:moveTo>
                        <a:pt x="3" y="9"/>
                      </a:moveTo>
                      <a:lnTo>
                        <a:pt x="6" y="8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0" name="Freeform 498"/>
                <p:cNvSpPr>
                  <a:spLocks/>
                </p:cNvSpPr>
                <p:nvPr/>
              </p:nvSpPr>
              <p:spPr bwMode="auto">
                <a:xfrm>
                  <a:off x="2527" y="1069"/>
                  <a:ext cx="4" cy="9"/>
                </a:xfrm>
                <a:custGeom>
                  <a:avLst/>
                  <a:gdLst>
                    <a:gd name="T0" fmla="*/ 3 w 4"/>
                    <a:gd name="T1" fmla="*/ 9 h 9"/>
                    <a:gd name="T2" fmla="*/ 4 w 4"/>
                    <a:gd name="T3" fmla="*/ 7 h 9"/>
                    <a:gd name="T4" fmla="*/ 2 w 4"/>
                    <a:gd name="T5" fmla="*/ 0 h 9"/>
                    <a:gd name="T6" fmla="*/ 0 w 4"/>
                    <a:gd name="T7" fmla="*/ 1 h 9"/>
                    <a:gd name="T8" fmla="*/ 3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3" y="9"/>
                      </a:moveTo>
                      <a:lnTo>
                        <a:pt x="4" y="7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1" name="Freeform 499"/>
                <p:cNvSpPr>
                  <a:spLocks/>
                </p:cNvSpPr>
                <p:nvPr/>
              </p:nvSpPr>
              <p:spPr bwMode="auto">
                <a:xfrm>
                  <a:off x="2523" y="1071"/>
                  <a:ext cx="4" cy="8"/>
                </a:xfrm>
                <a:custGeom>
                  <a:avLst/>
                  <a:gdLst>
                    <a:gd name="T0" fmla="*/ 3 w 4"/>
                    <a:gd name="T1" fmla="*/ 8 h 8"/>
                    <a:gd name="T2" fmla="*/ 4 w 4"/>
                    <a:gd name="T3" fmla="*/ 7 h 8"/>
                    <a:gd name="T4" fmla="*/ 3 w 4"/>
                    <a:gd name="T5" fmla="*/ 0 h 8"/>
                    <a:gd name="T6" fmla="*/ 0 w 4"/>
                    <a:gd name="T7" fmla="*/ 1 h 8"/>
                    <a:gd name="T8" fmla="*/ 3 w 4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8"/>
                    <a:gd name="T17" fmla="*/ 4 w 4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8">
                      <a:moveTo>
                        <a:pt x="3" y="8"/>
                      </a:moveTo>
                      <a:lnTo>
                        <a:pt x="4" y="7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2" name="Freeform 500"/>
                <p:cNvSpPr>
                  <a:spLocks/>
                </p:cNvSpPr>
                <p:nvPr/>
              </p:nvSpPr>
              <p:spPr bwMode="auto">
                <a:xfrm>
                  <a:off x="2520" y="1074"/>
                  <a:ext cx="5" cy="8"/>
                </a:xfrm>
                <a:custGeom>
                  <a:avLst/>
                  <a:gdLst>
                    <a:gd name="T0" fmla="*/ 2 w 5"/>
                    <a:gd name="T1" fmla="*/ 8 h 8"/>
                    <a:gd name="T2" fmla="*/ 5 w 5"/>
                    <a:gd name="T3" fmla="*/ 6 h 8"/>
                    <a:gd name="T4" fmla="*/ 2 w 5"/>
                    <a:gd name="T5" fmla="*/ 0 h 8"/>
                    <a:gd name="T6" fmla="*/ 0 w 5"/>
                    <a:gd name="T7" fmla="*/ 0 h 8"/>
                    <a:gd name="T8" fmla="*/ 2 w 5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8"/>
                    <a:gd name="T17" fmla="*/ 5 w 5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8">
                      <a:moveTo>
                        <a:pt x="2" y="8"/>
                      </a:moveTo>
                      <a:lnTo>
                        <a:pt x="5" y="6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3" name="Freeform 501"/>
                <p:cNvSpPr>
                  <a:spLocks/>
                </p:cNvSpPr>
                <p:nvPr/>
              </p:nvSpPr>
              <p:spPr bwMode="auto">
                <a:xfrm>
                  <a:off x="2520" y="1005"/>
                  <a:ext cx="176" cy="179"/>
                </a:xfrm>
                <a:custGeom>
                  <a:avLst/>
                  <a:gdLst>
                    <a:gd name="T0" fmla="*/ 33 w 176"/>
                    <a:gd name="T1" fmla="*/ 179 h 179"/>
                    <a:gd name="T2" fmla="*/ 176 w 176"/>
                    <a:gd name="T3" fmla="*/ 96 h 179"/>
                    <a:gd name="T4" fmla="*/ 144 w 176"/>
                    <a:gd name="T5" fmla="*/ 0 h 179"/>
                    <a:gd name="T6" fmla="*/ 0 w 176"/>
                    <a:gd name="T7" fmla="*/ 83 h 179"/>
                    <a:gd name="T8" fmla="*/ 33 w 176"/>
                    <a:gd name="T9" fmla="*/ 179 h 1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79"/>
                    <a:gd name="T17" fmla="*/ 176 w 176"/>
                    <a:gd name="T18" fmla="*/ 179 h 1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79">
                      <a:moveTo>
                        <a:pt x="33" y="179"/>
                      </a:moveTo>
                      <a:lnTo>
                        <a:pt x="176" y="96"/>
                      </a:lnTo>
                      <a:lnTo>
                        <a:pt x="144" y="0"/>
                      </a:lnTo>
                      <a:lnTo>
                        <a:pt x="0" y="83"/>
                      </a:lnTo>
                      <a:lnTo>
                        <a:pt x="33" y="179"/>
                      </a:lnTo>
                      <a:close/>
                    </a:path>
                  </a:pathLst>
                </a:custGeom>
                <a:solidFill>
                  <a:srgbClr val="00AEE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4" name="Freeform 502"/>
                <p:cNvSpPr>
                  <a:spLocks noEditPoints="1"/>
                </p:cNvSpPr>
                <p:nvPr/>
              </p:nvSpPr>
              <p:spPr bwMode="auto">
                <a:xfrm>
                  <a:off x="2516" y="1001"/>
                  <a:ext cx="184" cy="187"/>
                </a:xfrm>
                <a:custGeom>
                  <a:avLst/>
                  <a:gdLst>
                    <a:gd name="T0" fmla="*/ 61 w 142"/>
                    <a:gd name="T1" fmla="*/ 316 h 144"/>
                    <a:gd name="T2" fmla="*/ 57 w 142"/>
                    <a:gd name="T3" fmla="*/ 310 h 144"/>
                    <a:gd name="T4" fmla="*/ 57 w 142"/>
                    <a:gd name="T5" fmla="*/ 310 h 144"/>
                    <a:gd name="T6" fmla="*/ 0 w 142"/>
                    <a:gd name="T7" fmla="*/ 148 h 144"/>
                    <a:gd name="T8" fmla="*/ 5 w 142"/>
                    <a:gd name="T9" fmla="*/ 140 h 144"/>
                    <a:gd name="T10" fmla="*/ 5 w 142"/>
                    <a:gd name="T11" fmla="*/ 140 h 144"/>
                    <a:gd name="T12" fmla="*/ 244 w 142"/>
                    <a:gd name="T13" fmla="*/ 0 h 144"/>
                    <a:gd name="T14" fmla="*/ 250 w 142"/>
                    <a:gd name="T15" fmla="*/ 0 h 144"/>
                    <a:gd name="T16" fmla="*/ 250 w 142"/>
                    <a:gd name="T17" fmla="*/ 0 h 144"/>
                    <a:gd name="T18" fmla="*/ 251 w 142"/>
                    <a:gd name="T19" fmla="*/ 5 h 144"/>
                    <a:gd name="T20" fmla="*/ 251 w 142"/>
                    <a:gd name="T21" fmla="*/ 5 h 144"/>
                    <a:gd name="T22" fmla="*/ 308 w 142"/>
                    <a:gd name="T23" fmla="*/ 168 h 144"/>
                    <a:gd name="T24" fmla="*/ 307 w 142"/>
                    <a:gd name="T25" fmla="*/ 175 h 144"/>
                    <a:gd name="T26" fmla="*/ 307 w 142"/>
                    <a:gd name="T27" fmla="*/ 175 h 144"/>
                    <a:gd name="T28" fmla="*/ 66 w 142"/>
                    <a:gd name="T29" fmla="*/ 316 h 144"/>
                    <a:gd name="T30" fmla="*/ 63 w 142"/>
                    <a:gd name="T31" fmla="*/ 316 h 144"/>
                    <a:gd name="T32" fmla="*/ 63 w 142"/>
                    <a:gd name="T33" fmla="*/ 316 h 144"/>
                    <a:gd name="T34" fmla="*/ 61 w 142"/>
                    <a:gd name="T35" fmla="*/ 316 h 144"/>
                    <a:gd name="T36" fmla="*/ 63 w 142"/>
                    <a:gd name="T37" fmla="*/ 309 h 144"/>
                    <a:gd name="T38" fmla="*/ 67 w 142"/>
                    <a:gd name="T39" fmla="*/ 306 h 144"/>
                    <a:gd name="T40" fmla="*/ 63 w 142"/>
                    <a:gd name="T41" fmla="*/ 309 h 144"/>
                    <a:gd name="T42" fmla="*/ 13 w 142"/>
                    <a:gd name="T43" fmla="*/ 148 h 144"/>
                    <a:gd name="T44" fmla="*/ 66 w 142"/>
                    <a:gd name="T45" fmla="*/ 300 h 144"/>
                    <a:gd name="T46" fmla="*/ 295 w 142"/>
                    <a:gd name="T47" fmla="*/ 168 h 144"/>
                    <a:gd name="T48" fmla="*/ 244 w 142"/>
                    <a:gd name="T49" fmla="*/ 16 h 144"/>
                    <a:gd name="T50" fmla="*/ 13 w 142"/>
                    <a:gd name="T51" fmla="*/ 148 h 14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42"/>
                    <a:gd name="T79" fmla="*/ 0 h 144"/>
                    <a:gd name="T80" fmla="*/ 142 w 142"/>
                    <a:gd name="T81" fmla="*/ 144 h 14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42" h="144">
                      <a:moveTo>
                        <a:pt x="28" y="144"/>
                      </a:moveTo>
                      <a:cubicBezTo>
                        <a:pt x="27" y="144"/>
                        <a:pt x="26" y="143"/>
                        <a:pt x="26" y="142"/>
                      </a:cubicBezTo>
                      <a:cubicBezTo>
                        <a:pt x="26" y="142"/>
                        <a:pt x="26" y="142"/>
                        <a:pt x="26" y="142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6"/>
                        <a:pt x="0" y="65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3" y="0"/>
                        <a:pt x="114" y="0"/>
                        <a:pt x="115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5" y="1"/>
                        <a:pt x="116" y="1"/>
                        <a:pt x="116" y="2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8"/>
                        <a:pt x="142" y="79"/>
                        <a:pt x="141" y="80"/>
                      </a:cubicBezTo>
                      <a:cubicBezTo>
                        <a:pt x="141" y="80"/>
                        <a:pt x="141" y="80"/>
                        <a:pt x="141" y="80"/>
                      </a:cubicBezTo>
                      <a:cubicBezTo>
                        <a:pt x="30" y="144"/>
                        <a:pt x="30" y="144"/>
                        <a:pt x="30" y="144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lose/>
                      <a:moveTo>
                        <a:pt x="29" y="141"/>
                      </a:moveTo>
                      <a:cubicBezTo>
                        <a:pt x="31" y="140"/>
                        <a:pt x="31" y="140"/>
                        <a:pt x="31" y="140"/>
                      </a:cubicBezTo>
                      <a:cubicBezTo>
                        <a:pt x="29" y="141"/>
                        <a:pt x="29" y="141"/>
                        <a:pt x="29" y="141"/>
                      </a:cubicBezTo>
                      <a:close/>
                      <a:moveTo>
                        <a:pt x="6" y="68"/>
                      </a:moveTo>
                      <a:cubicBezTo>
                        <a:pt x="30" y="137"/>
                        <a:pt x="30" y="137"/>
                        <a:pt x="30" y="137"/>
                      </a:cubicBezTo>
                      <a:cubicBezTo>
                        <a:pt x="136" y="76"/>
                        <a:pt x="136" y="76"/>
                        <a:pt x="136" y="76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6" y="68"/>
                        <a:pt x="6" y="68"/>
                        <a:pt x="6" y="68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5" name="Freeform 503"/>
                <p:cNvSpPr>
                  <a:spLocks/>
                </p:cNvSpPr>
                <p:nvPr/>
              </p:nvSpPr>
              <p:spPr bwMode="auto">
                <a:xfrm>
                  <a:off x="2547" y="1198"/>
                  <a:ext cx="100" cy="78"/>
                </a:xfrm>
                <a:custGeom>
                  <a:avLst/>
                  <a:gdLst>
                    <a:gd name="T0" fmla="*/ 162 w 77"/>
                    <a:gd name="T1" fmla="*/ 131 h 60"/>
                    <a:gd name="T2" fmla="*/ 162 w 77"/>
                    <a:gd name="T3" fmla="*/ 131 h 60"/>
                    <a:gd name="T4" fmla="*/ 169 w 77"/>
                    <a:gd name="T5" fmla="*/ 131 h 60"/>
                    <a:gd name="T6" fmla="*/ 169 w 77"/>
                    <a:gd name="T7" fmla="*/ 100 h 60"/>
                    <a:gd name="T8" fmla="*/ 0 w 77"/>
                    <a:gd name="T9" fmla="*/ 0 h 60"/>
                    <a:gd name="T10" fmla="*/ 0 w 77"/>
                    <a:gd name="T11" fmla="*/ 30 h 60"/>
                    <a:gd name="T12" fmla="*/ 5 w 77"/>
                    <a:gd name="T13" fmla="*/ 38 h 60"/>
                    <a:gd name="T14" fmla="*/ 162 w 77"/>
                    <a:gd name="T15" fmla="*/ 131 h 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7"/>
                    <a:gd name="T25" fmla="*/ 0 h 60"/>
                    <a:gd name="T26" fmla="*/ 77 w 77"/>
                    <a:gd name="T27" fmla="*/ 60 h 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7" h="60">
                      <a:moveTo>
                        <a:pt x="74" y="60"/>
                      </a:move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75" y="60"/>
                        <a:pt x="76" y="60"/>
                        <a:pt x="77" y="60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7"/>
                      </a:cubicBezTo>
                      <a:lnTo>
                        <a:pt x="74" y="60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6" name="Freeform 504"/>
                <p:cNvSpPr>
                  <a:spLocks/>
                </p:cNvSpPr>
                <p:nvPr/>
              </p:nvSpPr>
              <p:spPr bwMode="auto">
                <a:xfrm>
                  <a:off x="2690" y="1193"/>
                  <a:ext cx="40" cy="24"/>
                </a:xfrm>
                <a:custGeom>
                  <a:avLst/>
                  <a:gdLst>
                    <a:gd name="T0" fmla="*/ 0 w 40"/>
                    <a:gd name="T1" fmla="*/ 16 h 24"/>
                    <a:gd name="T2" fmla="*/ 27 w 40"/>
                    <a:gd name="T3" fmla="*/ 0 h 24"/>
                    <a:gd name="T4" fmla="*/ 40 w 40"/>
                    <a:gd name="T5" fmla="*/ 8 h 24"/>
                    <a:gd name="T6" fmla="*/ 13 w 40"/>
                    <a:gd name="T7" fmla="*/ 24 h 24"/>
                    <a:gd name="T8" fmla="*/ 0 w 40"/>
                    <a:gd name="T9" fmla="*/ 16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24"/>
                    <a:gd name="T17" fmla="*/ 40 w 4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24">
                      <a:moveTo>
                        <a:pt x="0" y="16"/>
                      </a:moveTo>
                      <a:lnTo>
                        <a:pt x="27" y="0"/>
                      </a:lnTo>
                      <a:lnTo>
                        <a:pt x="40" y="8"/>
                      </a:lnTo>
                      <a:lnTo>
                        <a:pt x="13" y="2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7" name="Freeform 505"/>
                <p:cNvSpPr>
                  <a:spLocks noEditPoints="1"/>
                </p:cNvSpPr>
                <p:nvPr/>
              </p:nvSpPr>
              <p:spPr bwMode="auto">
                <a:xfrm>
                  <a:off x="2687" y="1191"/>
                  <a:ext cx="45" cy="27"/>
                </a:xfrm>
                <a:custGeom>
                  <a:avLst/>
                  <a:gdLst>
                    <a:gd name="T0" fmla="*/ 23 w 35"/>
                    <a:gd name="T1" fmla="*/ 45 h 21"/>
                    <a:gd name="T2" fmla="*/ 1 w 35"/>
                    <a:gd name="T3" fmla="*/ 31 h 21"/>
                    <a:gd name="T4" fmla="*/ 5 w 35"/>
                    <a:gd name="T5" fmla="*/ 30 h 21"/>
                    <a:gd name="T6" fmla="*/ 6 w 35"/>
                    <a:gd name="T7" fmla="*/ 31 h 21"/>
                    <a:gd name="T8" fmla="*/ 5 w 35"/>
                    <a:gd name="T9" fmla="*/ 30 h 21"/>
                    <a:gd name="T10" fmla="*/ 1 w 35"/>
                    <a:gd name="T11" fmla="*/ 31 h 21"/>
                    <a:gd name="T12" fmla="*/ 0 w 35"/>
                    <a:gd name="T13" fmla="*/ 30 h 21"/>
                    <a:gd name="T14" fmla="*/ 0 w 35"/>
                    <a:gd name="T15" fmla="*/ 30 h 21"/>
                    <a:gd name="T16" fmla="*/ 1 w 35"/>
                    <a:gd name="T17" fmla="*/ 24 h 21"/>
                    <a:gd name="T18" fmla="*/ 1 w 35"/>
                    <a:gd name="T19" fmla="*/ 24 h 21"/>
                    <a:gd name="T20" fmla="*/ 46 w 35"/>
                    <a:gd name="T21" fmla="*/ 0 h 21"/>
                    <a:gd name="T22" fmla="*/ 51 w 35"/>
                    <a:gd name="T23" fmla="*/ 0 h 21"/>
                    <a:gd name="T24" fmla="*/ 73 w 35"/>
                    <a:gd name="T25" fmla="*/ 13 h 21"/>
                    <a:gd name="T26" fmla="*/ 75 w 35"/>
                    <a:gd name="T27" fmla="*/ 17 h 21"/>
                    <a:gd name="T28" fmla="*/ 75 w 35"/>
                    <a:gd name="T29" fmla="*/ 17 h 21"/>
                    <a:gd name="T30" fmla="*/ 73 w 35"/>
                    <a:gd name="T31" fmla="*/ 19 h 21"/>
                    <a:gd name="T32" fmla="*/ 73 w 35"/>
                    <a:gd name="T33" fmla="*/ 19 h 21"/>
                    <a:gd name="T34" fmla="*/ 28 w 35"/>
                    <a:gd name="T35" fmla="*/ 45 h 21"/>
                    <a:gd name="T36" fmla="*/ 23 w 35"/>
                    <a:gd name="T37" fmla="*/ 45 h 21"/>
                    <a:gd name="T38" fmla="*/ 24 w 35"/>
                    <a:gd name="T39" fmla="*/ 36 h 21"/>
                    <a:gd name="T40" fmla="*/ 62 w 35"/>
                    <a:gd name="T41" fmla="*/ 17 h 21"/>
                    <a:gd name="T42" fmla="*/ 50 w 35"/>
                    <a:gd name="T43" fmla="*/ 8 h 21"/>
                    <a:gd name="T44" fmla="*/ 13 w 35"/>
                    <a:gd name="T45" fmla="*/ 30 h 21"/>
                    <a:gd name="T46" fmla="*/ 24 w 35"/>
                    <a:gd name="T47" fmla="*/ 36 h 2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5"/>
                    <a:gd name="T73" fmla="*/ 0 h 21"/>
                    <a:gd name="T74" fmla="*/ 35 w 35"/>
                    <a:gd name="T75" fmla="*/ 21 h 2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5" h="21">
                      <a:moveTo>
                        <a:pt x="11" y="21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5" y="6"/>
                        <a:pt x="35" y="7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lose/>
                      <a:moveTo>
                        <a:pt x="12" y="17"/>
                      </a:move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8" name="Freeform 506"/>
                <p:cNvSpPr>
                  <a:spLocks/>
                </p:cNvSpPr>
                <p:nvPr/>
              </p:nvSpPr>
              <p:spPr bwMode="auto">
                <a:xfrm>
                  <a:off x="2647" y="1163"/>
                  <a:ext cx="162" cy="113"/>
                </a:xfrm>
                <a:custGeom>
                  <a:avLst/>
                  <a:gdLst>
                    <a:gd name="T0" fmla="*/ 267 w 125"/>
                    <a:gd name="T1" fmla="*/ 38 h 87"/>
                    <a:gd name="T2" fmla="*/ 272 w 125"/>
                    <a:gd name="T3" fmla="*/ 30 h 87"/>
                    <a:gd name="T4" fmla="*/ 272 w 125"/>
                    <a:gd name="T5" fmla="*/ 0 h 87"/>
                    <a:gd name="T6" fmla="*/ 0 w 125"/>
                    <a:gd name="T7" fmla="*/ 158 h 87"/>
                    <a:gd name="T8" fmla="*/ 0 w 125"/>
                    <a:gd name="T9" fmla="*/ 191 h 87"/>
                    <a:gd name="T10" fmla="*/ 6 w 125"/>
                    <a:gd name="T11" fmla="*/ 191 h 87"/>
                    <a:gd name="T12" fmla="*/ 123 w 125"/>
                    <a:gd name="T13" fmla="*/ 123 h 87"/>
                    <a:gd name="T14" fmla="*/ 123 w 125"/>
                    <a:gd name="T15" fmla="*/ 119 h 87"/>
                    <a:gd name="T16" fmla="*/ 119 w 125"/>
                    <a:gd name="T17" fmla="*/ 118 h 87"/>
                    <a:gd name="T18" fmla="*/ 119 w 125"/>
                    <a:gd name="T19" fmla="*/ 117 h 87"/>
                    <a:gd name="T20" fmla="*/ 159 w 125"/>
                    <a:gd name="T21" fmla="*/ 92 h 87"/>
                    <a:gd name="T22" fmla="*/ 165 w 125"/>
                    <a:gd name="T23" fmla="*/ 92 h 87"/>
                    <a:gd name="T24" fmla="*/ 165 w 125"/>
                    <a:gd name="T25" fmla="*/ 95 h 87"/>
                    <a:gd name="T26" fmla="*/ 171 w 125"/>
                    <a:gd name="T27" fmla="*/ 95 h 87"/>
                    <a:gd name="T28" fmla="*/ 267 w 125"/>
                    <a:gd name="T29" fmla="*/ 38 h 8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5"/>
                    <a:gd name="T46" fmla="*/ 0 h 87"/>
                    <a:gd name="T47" fmla="*/ 125 w 125"/>
                    <a:gd name="T48" fmla="*/ 87 h 8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5" h="87">
                      <a:moveTo>
                        <a:pt x="123" y="17"/>
                      </a:moveTo>
                      <a:cubicBezTo>
                        <a:pt x="125" y="16"/>
                        <a:pt x="125" y="15"/>
                        <a:pt x="125" y="14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1" y="87"/>
                        <a:pt x="2" y="87"/>
                        <a:pt x="3" y="87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56"/>
                        <a:pt x="56" y="55"/>
                        <a:pt x="56" y="55"/>
                      </a:cubicBezTo>
                      <a:cubicBezTo>
                        <a:pt x="55" y="54"/>
                        <a:pt x="55" y="54"/>
                        <a:pt x="55" y="54"/>
                      </a:cubicBezTo>
                      <a:cubicBezTo>
                        <a:pt x="54" y="54"/>
                        <a:pt x="54" y="53"/>
                        <a:pt x="55" y="53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4" y="42"/>
                        <a:pt x="75" y="42"/>
                        <a:pt x="76" y="42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7" y="43"/>
                        <a:pt x="78" y="43"/>
                        <a:pt x="79" y="43"/>
                      </a:cubicBezTo>
                      <a:lnTo>
                        <a:pt x="123" y="1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89" name="Freeform 507"/>
                <p:cNvSpPr>
                  <a:spLocks/>
                </p:cNvSpPr>
                <p:nvPr/>
              </p:nvSpPr>
              <p:spPr bwMode="auto">
                <a:xfrm>
                  <a:off x="2717" y="1217"/>
                  <a:ext cx="23" cy="13"/>
                </a:xfrm>
                <a:custGeom>
                  <a:avLst/>
                  <a:gdLst>
                    <a:gd name="T0" fmla="*/ 0 w 23"/>
                    <a:gd name="T1" fmla="*/ 13 h 13"/>
                    <a:gd name="T2" fmla="*/ 23 w 23"/>
                    <a:gd name="T3" fmla="*/ 0 h 13"/>
                    <a:gd name="T4" fmla="*/ 0 w 23"/>
                    <a:gd name="T5" fmla="*/ 13 h 13"/>
                    <a:gd name="T6" fmla="*/ 0 60000 65536"/>
                    <a:gd name="T7" fmla="*/ 0 60000 65536"/>
                    <a:gd name="T8" fmla="*/ 0 60000 65536"/>
                    <a:gd name="T9" fmla="*/ 0 w 23"/>
                    <a:gd name="T10" fmla="*/ 0 h 13"/>
                    <a:gd name="T11" fmla="*/ 23 w 23"/>
                    <a:gd name="T12" fmla="*/ 13 h 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" h="13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0" name="Line 508"/>
                <p:cNvSpPr>
                  <a:spLocks noChangeShapeType="1"/>
                </p:cNvSpPr>
                <p:nvPr/>
              </p:nvSpPr>
              <p:spPr bwMode="auto">
                <a:xfrm flipV="1">
                  <a:off x="2717" y="1217"/>
                  <a:ext cx="23" cy="1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1" name="Freeform 509"/>
                <p:cNvSpPr>
                  <a:spLocks/>
                </p:cNvSpPr>
                <p:nvPr/>
              </p:nvSpPr>
              <p:spPr bwMode="auto">
                <a:xfrm>
                  <a:off x="2714" y="1214"/>
                  <a:ext cx="29" cy="18"/>
                </a:xfrm>
                <a:custGeom>
                  <a:avLst/>
                  <a:gdLst>
                    <a:gd name="T0" fmla="*/ 1 w 22"/>
                    <a:gd name="T1" fmla="*/ 28 h 14"/>
                    <a:gd name="T2" fmla="*/ 1 w 22"/>
                    <a:gd name="T3" fmla="*/ 23 h 14"/>
                    <a:gd name="T4" fmla="*/ 1 w 22"/>
                    <a:gd name="T5" fmla="*/ 23 h 14"/>
                    <a:gd name="T6" fmla="*/ 45 w 22"/>
                    <a:gd name="T7" fmla="*/ 0 h 14"/>
                    <a:gd name="T8" fmla="*/ 49 w 22"/>
                    <a:gd name="T9" fmla="*/ 1 h 14"/>
                    <a:gd name="T10" fmla="*/ 49 w 22"/>
                    <a:gd name="T11" fmla="*/ 1 h 14"/>
                    <a:gd name="T12" fmla="*/ 49 w 22"/>
                    <a:gd name="T13" fmla="*/ 6 h 14"/>
                    <a:gd name="T14" fmla="*/ 49 w 22"/>
                    <a:gd name="T15" fmla="*/ 6 h 14"/>
                    <a:gd name="T16" fmla="*/ 7 w 22"/>
                    <a:gd name="T17" fmla="*/ 28 h 14"/>
                    <a:gd name="T18" fmla="*/ 5 w 22"/>
                    <a:gd name="T19" fmla="*/ 30 h 14"/>
                    <a:gd name="T20" fmla="*/ 5 w 22"/>
                    <a:gd name="T21" fmla="*/ 30 h 14"/>
                    <a:gd name="T22" fmla="*/ 1 w 22"/>
                    <a:gd name="T23" fmla="*/ 28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14"/>
                    <a:gd name="T38" fmla="*/ 22 w 22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14">
                      <a:moveTo>
                        <a:pt x="1" y="13"/>
                      </a:moveTo>
                      <a:cubicBezTo>
                        <a:pt x="0" y="12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1" y="0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2"/>
                        <a:pt x="22" y="2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2" y="13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</a:path>
                  </a:pathLst>
                </a:custGeom>
                <a:solidFill>
                  <a:srgbClr val="84868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2" name="Freeform 510"/>
                <p:cNvSpPr>
                  <a:spLocks/>
                </p:cNvSpPr>
                <p:nvPr/>
              </p:nvSpPr>
              <p:spPr bwMode="auto">
                <a:xfrm>
                  <a:off x="2779" y="1161"/>
                  <a:ext cx="8" cy="5"/>
                </a:xfrm>
                <a:custGeom>
                  <a:avLst/>
                  <a:gdLst>
                    <a:gd name="T0" fmla="*/ 1 w 6"/>
                    <a:gd name="T1" fmla="*/ 6 h 4"/>
                    <a:gd name="T2" fmla="*/ 12 w 6"/>
                    <a:gd name="T3" fmla="*/ 6 h 4"/>
                    <a:gd name="T4" fmla="*/ 9 w 6"/>
                    <a:gd name="T5" fmla="*/ 1 h 4"/>
                    <a:gd name="T6" fmla="*/ 1 w 6"/>
                    <a:gd name="T7" fmla="*/ 1 h 4"/>
                    <a:gd name="T8" fmla="*/ 1 w 6"/>
                    <a:gd name="T9" fmla="*/ 6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4"/>
                    <a:gd name="T17" fmla="*/ 6 w 6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4">
                      <a:moveTo>
                        <a:pt x="1" y="3"/>
                      </a:moveTo>
                      <a:cubicBezTo>
                        <a:pt x="2" y="4"/>
                        <a:pt x="4" y="4"/>
                        <a:pt x="5" y="3"/>
                      </a:cubicBezTo>
                      <a:cubicBezTo>
                        <a:pt x="6" y="2"/>
                        <a:pt x="6" y="1"/>
                        <a:pt x="4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3" name="Freeform 511"/>
                <p:cNvSpPr>
                  <a:spLocks/>
                </p:cNvSpPr>
                <p:nvPr/>
              </p:nvSpPr>
              <p:spPr bwMode="auto">
                <a:xfrm>
                  <a:off x="2799" y="1176"/>
                  <a:ext cx="5" cy="6"/>
                </a:xfrm>
                <a:custGeom>
                  <a:avLst/>
                  <a:gdLst>
                    <a:gd name="T0" fmla="*/ 7 w 4"/>
                    <a:gd name="T1" fmla="*/ 4 h 4"/>
                    <a:gd name="T2" fmla="*/ 5 w 4"/>
                    <a:gd name="T3" fmla="*/ 9 h 4"/>
                    <a:gd name="T4" fmla="*/ 0 w 4"/>
                    <a:gd name="T5" fmla="*/ 6 h 4"/>
                    <a:gd name="T6" fmla="*/ 5 w 4"/>
                    <a:gd name="T7" fmla="*/ 0 h 4"/>
                    <a:gd name="T8" fmla="*/ 7 w 4"/>
                    <a:gd name="T9" fmla="*/ 4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4"/>
                    <a:gd name="T17" fmla="*/ 4 w 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4">
                      <a:moveTo>
                        <a:pt x="4" y="1"/>
                      </a:move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4" name="Freeform 512"/>
                <p:cNvSpPr>
                  <a:spLocks/>
                </p:cNvSpPr>
                <p:nvPr/>
              </p:nvSpPr>
              <p:spPr bwMode="auto">
                <a:xfrm>
                  <a:off x="2791" y="1180"/>
                  <a:ext cx="4" cy="5"/>
                </a:xfrm>
                <a:custGeom>
                  <a:avLst/>
                  <a:gdLst>
                    <a:gd name="T0" fmla="*/ 7 w 3"/>
                    <a:gd name="T1" fmla="*/ 5 h 4"/>
                    <a:gd name="T2" fmla="*/ 5 w 3"/>
                    <a:gd name="T3" fmla="*/ 7 h 4"/>
                    <a:gd name="T4" fmla="*/ 0 w 3"/>
                    <a:gd name="T5" fmla="*/ 6 h 4"/>
                    <a:gd name="T6" fmla="*/ 5 w 3"/>
                    <a:gd name="T7" fmla="*/ 1 h 4"/>
                    <a:gd name="T8" fmla="*/ 7 w 3"/>
                    <a:gd name="T9" fmla="*/ 5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4"/>
                    <a:gd name="T17" fmla="*/ 3 w 3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4">
                      <a:moveTo>
                        <a:pt x="3" y="2"/>
                      </a:move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1" y="4"/>
                        <a:pt x="0" y="4"/>
                        <a:pt x="0" y="3"/>
                      </a:cubicBezTo>
                      <a:cubicBezTo>
                        <a:pt x="0" y="2"/>
                        <a:pt x="1" y="1"/>
                        <a:pt x="2" y="1"/>
                      </a:cubicBezTo>
                      <a:cubicBezTo>
                        <a:pt x="3" y="0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5" name="Freeform 513"/>
                <p:cNvSpPr>
                  <a:spLocks/>
                </p:cNvSpPr>
                <p:nvPr/>
              </p:nvSpPr>
              <p:spPr bwMode="auto">
                <a:xfrm>
                  <a:off x="2545" y="1162"/>
                  <a:ext cx="264" cy="96"/>
                </a:xfrm>
                <a:custGeom>
                  <a:avLst/>
                  <a:gdLst>
                    <a:gd name="T0" fmla="*/ 1 w 203"/>
                    <a:gd name="T1" fmla="*/ 66 h 74"/>
                    <a:gd name="T2" fmla="*/ 0 w 203"/>
                    <a:gd name="T3" fmla="*/ 61 h 74"/>
                    <a:gd name="T4" fmla="*/ 0 w 203"/>
                    <a:gd name="T5" fmla="*/ 61 h 74"/>
                    <a:gd name="T6" fmla="*/ 5 w 203"/>
                    <a:gd name="T7" fmla="*/ 58 h 74"/>
                    <a:gd name="T8" fmla="*/ 5 w 203"/>
                    <a:gd name="T9" fmla="*/ 58 h 74"/>
                    <a:gd name="T10" fmla="*/ 170 w 203"/>
                    <a:gd name="T11" fmla="*/ 154 h 74"/>
                    <a:gd name="T12" fmla="*/ 445 w 203"/>
                    <a:gd name="T13" fmla="*/ 0 h 74"/>
                    <a:gd name="T14" fmla="*/ 446 w 203"/>
                    <a:gd name="T15" fmla="*/ 1 h 74"/>
                    <a:gd name="T16" fmla="*/ 446 w 203"/>
                    <a:gd name="T17" fmla="*/ 5 h 74"/>
                    <a:gd name="T18" fmla="*/ 170 w 203"/>
                    <a:gd name="T19" fmla="*/ 162 h 74"/>
                    <a:gd name="T20" fmla="*/ 1 w 203"/>
                    <a:gd name="T21" fmla="*/ 66 h 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3"/>
                    <a:gd name="T34" fmla="*/ 0 h 74"/>
                    <a:gd name="T35" fmla="*/ 203 w 203"/>
                    <a:gd name="T36" fmla="*/ 74 h 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3" h="74">
                      <a:moveTo>
                        <a:pt x="1" y="30"/>
                      </a:moveTo>
                      <a:cubicBezTo>
                        <a:pt x="0" y="29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" y="27"/>
                        <a:pt x="2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78" y="71"/>
                        <a:pt x="78" y="71"/>
                        <a:pt x="78" y="71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203" y="1"/>
                        <a:pt x="203" y="1"/>
                        <a:pt x="203" y="1"/>
                      </a:cubicBezTo>
                      <a:cubicBezTo>
                        <a:pt x="203" y="2"/>
                        <a:pt x="203" y="2"/>
                        <a:pt x="203" y="2"/>
                      </a:cubicBezTo>
                      <a:cubicBezTo>
                        <a:pt x="78" y="74"/>
                        <a:pt x="78" y="74"/>
                        <a:pt x="78" y="74"/>
                      </a:cubicBezTo>
                      <a:cubicBezTo>
                        <a:pt x="1" y="30"/>
                        <a:pt x="1" y="30"/>
                        <a:pt x="1" y="30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6" name="Freeform 514"/>
                <p:cNvSpPr>
                  <a:spLocks/>
                </p:cNvSpPr>
                <p:nvPr/>
              </p:nvSpPr>
              <p:spPr bwMode="auto">
                <a:xfrm>
                  <a:off x="2503" y="983"/>
                  <a:ext cx="165" cy="218"/>
                </a:xfrm>
                <a:custGeom>
                  <a:avLst/>
                  <a:gdLst>
                    <a:gd name="T0" fmla="*/ 73 w 127"/>
                    <a:gd name="T1" fmla="*/ 366 h 168"/>
                    <a:gd name="T2" fmla="*/ 0 w 127"/>
                    <a:gd name="T3" fmla="*/ 157 h 168"/>
                    <a:gd name="T4" fmla="*/ 272 w 127"/>
                    <a:gd name="T5" fmla="*/ 0 h 168"/>
                    <a:gd name="T6" fmla="*/ 277 w 127"/>
                    <a:gd name="T7" fmla="*/ 0 h 168"/>
                    <a:gd name="T8" fmla="*/ 278 w 127"/>
                    <a:gd name="T9" fmla="*/ 5 h 168"/>
                    <a:gd name="T10" fmla="*/ 6 w 127"/>
                    <a:gd name="T11" fmla="*/ 160 h 168"/>
                    <a:gd name="T12" fmla="*/ 79 w 127"/>
                    <a:gd name="T13" fmla="*/ 362 h 168"/>
                    <a:gd name="T14" fmla="*/ 75 w 127"/>
                    <a:gd name="T15" fmla="*/ 367 h 168"/>
                    <a:gd name="T16" fmla="*/ 75 w 127"/>
                    <a:gd name="T17" fmla="*/ 367 h 168"/>
                    <a:gd name="T18" fmla="*/ 74 w 127"/>
                    <a:gd name="T19" fmla="*/ 367 h 168"/>
                    <a:gd name="T20" fmla="*/ 74 w 127"/>
                    <a:gd name="T21" fmla="*/ 367 h 168"/>
                    <a:gd name="T22" fmla="*/ 73 w 127"/>
                    <a:gd name="T23" fmla="*/ 366 h 1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168"/>
                    <a:gd name="T38" fmla="*/ 127 w 127"/>
                    <a:gd name="T39" fmla="*/ 168 h 1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168">
                      <a:moveTo>
                        <a:pt x="33" y="167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36" y="166"/>
                        <a:pt x="36" y="166"/>
                        <a:pt x="36" y="166"/>
                      </a:cubicBezTo>
                      <a:cubicBezTo>
                        <a:pt x="36" y="167"/>
                        <a:pt x="35" y="167"/>
                        <a:pt x="35" y="168"/>
                      </a:cubicBezTo>
                      <a:cubicBezTo>
                        <a:pt x="35" y="168"/>
                        <a:pt x="35" y="168"/>
                        <a:pt x="35" y="168"/>
                      </a:cubicBezTo>
                      <a:cubicBezTo>
                        <a:pt x="35" y="168"/>
                        <a:pt x="34" y="168"/>
                        <a:pt x="34" y="168"/>
                      </a:cubicBezTo>
                      <a:cubicBezTo>
                        <a:pt x="34" y="168"/>
                        <a:pt x="34" y="168"/>
                        <a:pt x="34" y="168"/>
                      </a:cubicBezTo>
                      <a:cubicBezTo>
                        <a:pt x="34" y="168"/>
                        <a:pt x="33" y="167"/>
                        <a:pt x="33" y="167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7" name="Freeform 515"/>
                <p:cNvSpPr>
                  <a:spLocks/>
                </p:cNvSpPr>
                <p:nvPr/>
              </p:nvSpPr>
              <p:spPr bwMode="auto">
                <a:xfrm>
                  <a:off x="2645" y="1254"/>
                  <a:ext cx="3" cy="24"/>
                </a:xfrm>
                <a:custGeom>
                  <a:avLst/>
                  <a:gdLst>
                    <a:gd name="T0" fmla="*/ 0 w 2"/>
                    <a:gd name="T1" fmla="*/ 5 h 18"/>
                    <a:gd name="T2" fmla="*/ 4 w 2"/>
                    <a:gd name="T3" fmla="*/ 0 h 18"/>
                    <a:gd name="T4" fmla="*/ 4 w 2"/>
                    <a:gd name="T5" fmla="*/ 0 h 18"/>
                    <a:gd name="T6" fmla="*/ 6 w 2"/>
                    <a:gd name="T7" fmla="*/ 5 h 18"/>
                    <a:gd name="T8" fmla="*/ 6 w 2"/>
                    <a:gd name="T9" fmla="*/ 5 h 18"/>
                    <a:gd name="T10" fmla="*/ 6 w 2"/>
                    <a:gd name="T11" fmla="*/ 41 h 18"/>
                    <a:gd name="T12" fmla="*/ 4 w 2"/>
                    <a:gd name="T13" fmla="*/ 41 h 18"/>
                    <a:gd name="T14" fmla="*/ 0 w 2"/>
                    <a:gd name="T15" fmla="*/ 41 h 18"/>
                    <a:gd name="T16" fmla="*/ 0 w 2"/>
                    <a:gd name="T17" fmla="*/ 5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8"/>
                    <a:gd name="T29" fmla="*/ 2 w 2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8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8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8" name="Freeform 516"/>
                <p:cNvSpPr>
                  <a:spLocks/>
                </p:cNvSpPr>
                <p:nvPr/>
              </p:nvSpPr>
              <p:spPr bwMode="auto">
                <a:xfrm>
                  <a:off x="2495" y="1074"/>
                  <a:ext cx="12" cy="4"/>
                </a:xfrm>
                <a:custGeom>
                  <a:avLst/>
                  <a:gdLst>
                    <a:gd name="T0" fmla="*/ 16 w 9"/>
                    <a:gd name="T1" fmla="*/ 7 h 3"/>
                    <a:gd name="T2" fmla="*/ 0 w 9"/>
                    <a:gd name="T3" fmla="*/ 7 h 3"/>
                    <a:gd name="T4" fmla="*/ 0 w 9"/>
                    <a:gd name="T5" fmla="*/ 1 h 3"/>
                    <a:gd name="T6" fmla="*/ 5 w 9"/>
                    <a:gd name="T7" fmla="*/ 0 h 3"/>
                    <a:gd name="T8" fmla="*/ 20 w 9"/>
                    <a:gd name="T9" fmla="*/ 1 h 3"/>
                    <a:gd name="T10" fmla="*/ 21 w 9"/>
                    <a:gd name="T11" fmla="*/ 5 h 3"/>
                    <a:gd name="T12" fmla="*/ 21 w 9"/>
                    <a:gd name="T13" fmla="*/ 5 h 3"/>
                    <a:gd name="T14" fmla="*/ 20 w 9"/>
                    <a:gd name="T15" fmla="*/ 7 h 3"/>
                    <a:gd name="T16" fmla="*/ 20 w 9"/>
                    <a:gd name="T17" fmla="*/ 7 h 3"/>
                    <a:gd name="T18" fmla="*/ 16 w 9"/>
                    <a:gd name="T19" fmla="*/ 7 h 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"/>
                    <a:gd name="T31" fmla="*/ 0 h 3"/>
                    <a:gd name="T32" fmla="*/ 9 w 9"/>
                    <a:gd name="T33" fmla="*/ 3 h 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" h="3">
                      <a:moveTo>
                        <a:pt x="7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99" name="Freeform 517"/>
                <p:cNvSpPr>
                  <a:spLocks/>
                </p:cNvSpPr>
                <p:nvPr/>
              </p:nvSpPr>
              <p:spPr bwMode="auto">
                <a:xfrm>
                  <a:off x="3722" y="1159"/>
                  <a:ext cx="10" cy="7"/>
                </a:xfrm>
                <a:custGeom>
                  <a:avLst/>
                  <a:gdLst>
                    <a:gd name="T0" fmla="*/ 1 w 8"/>
                    <a:gd name="T1" fmla="*/ 11 h 5"/>
                    <a:gd name="T2" fmla="*/ 14 w 8"/>
                    <a:gd name="T3" fmla="*/ 11 h 5"/>
                    <a:gd name="T4" fmla="*/ 14 w 8"/>
                    <a:gd name="T5" fmla="*/ 1 h 5"/>
                    <a:gd name="T6" fmla="*/ 1 w 8"/>
                    <a:gd name="T7" fmla="*/ 1 h 5"/>
                    <a:gd name="T8" fmla="*/ 1 w 8"/>
                    <a:gd name="T9" fmla="*/ 11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5"/>
                    <a:gd name="T17" fmla="*/ 8 w 8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5">
                      <a:moveTo>
                        <a:pt x="1" y="4"/>
                      </a:moveTo>
                      <a:cubicBezTo>
                        <a:pt x="3" y="5"/>
                        <a:pt x="5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0" name="Freeform 518"/>
                <p:cNvSpPr>
                  <a:spLocks/>
                </p:cNvSpPr>
                <p:nvPr/>
              </p:nvSpPr>
              <p:spPr bwMode="auto">
                <a:xfrm>
                  <a:off x="3491" y="1105"/>
                  <a:ext cx="262" cy="152"/>
                </a:xfrm>
                <a:custGeom>
                  <a:avLst/>
                  <a:gdLst>
                    <a:gd name="T0" fmla="*/ 0 w 262"/>
                    <a:gd name="T1" fmla="*/ 93 h 152"/>
                    <a:gd name="T2" fmla="*/ 162 w 262"/>
                    <a:gd name="T3" fmla="*/ 0 h 152"/>
                    <a:gd name="T4" fmla="*/ 262 w 262"/>
                    <a:gd name="T5" fmla="*/ 58 h 152"/>
                    <a:gd name="T6" fmla="*/ 100 w 262"/>
                    <a:gd name="T7" fmla="*/ 152 h 152"/>
                    <a:gd name="T8" fmla="*/ 0 w 262"/>
                    <a:gd name="T9" fmla="*/ 9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152"/>
                    <a:gd name="T17" fmla="*/ 262 w 26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152">
                      <a:moveTo>
                        <a:pt x="0" y="93"/>
                      </a:moveTo>
                      <a:lnTo>
                        <a:pt x="162" y="0"/>
                      </a:lnTo>
                      <a:lnTo>
                        <a:pt x="262" y="58"/>
                      </a:lnTo>
                      <a:lnTo>
                        <a:pt x="100" y="152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1" name="Freeform 519"/>
                <p:cNvSpPr>
                  <a:spLocks/>
                </p:cNvSpPr>
                <p:nvPr/>
              </p:nvSpPr>
              <p:spPr bwMode="auto">
                <a:xfrm>
                  <a:off x="3513" y="1118"/>
                  <a:ext cx="149" cy="87"/>
                </a:xfrm>
                <a:custGeom>
                  <a:avLst/>
                  <a:gdLst>
                    <a:gd name="T0" fmla="*/ 0 w 115"/>
                    <a:gd name="T1" fmla="*/ 142 h 67"/>
                    <a:gd name="T2" fmla="*/ 0 w 115"/>
                    <a:gd name="T3" fmla="*/ 138 h 67"/>
                    <a:gd name="T4" fmla="*/ 237 w 115"/>
                    <a:gd name="T5" fmla="*/ 1 h 67"/>
                    <a:gd name="T6" fmla="*/ 242 w 115"/>
                    <a:gd name="T7" fmla="*/ 1 h 67"/>
                    <a:gd name="T8" fmla="*/ 250 w 115"/>
                    <a:gd name="T9" fmla="*/ 6 h 67"/>
                    <a:gd name="T10" fmla="*/ 250 w 115"/>
                    <a:gd name="T11" fmla="*/ 8 h 67"/>
                    <a:gd name="T12" fmla="*/ 13 w 115"/>
                    <a:gd name="T13" fmla="*/ 147 h 67"/>
                    <a:gd name="T14" fmla="*/ 8 w 115"/>
                    <a:gd name="T15" fmla="*/ 147 h 67"/>
                    <a:gd name="T16" fmla="*/ 0 w 115"/>
                    <a:gd name="T17" fmla="*/ 142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5"/>
                    <a:gd name="T28" fmla="*/ 0 h 67"/>
                    <a:gd name="T29" fmla="*/ 115 w 115"/>
                    <a:gd name="T30" fmla="*/ 67 h 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5" h="67">
                      <a:moveTo>
                        <a:pt x="0" y="65"/>
                      </a:moveTo>
                      <a:cubicBezTo>
                        <a:pt x="0" y="64"/>
                        <a:pt x="0" y="64"/>
                        <a:pt x="0" y="63"/>
                      </a:cubicBezTo>
                      <a:cubicBezTo>
                        <a:pt x="109" y="1"/>
                        <a:pt x="109" y="1"/>
                        <a:pt x="109" y="1"/>
                      </a:cubicBezTo>
                      <a:cubicBezTo>
                        <a:pt x="109" y="0"/>
                        <a:pt x="110" y="0"/>
                        <a:pt x="111" y="1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115" y="3"/>
                        <a:pt x="115" y="4"/>
                        <a:pt x="115" y="4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7"/>
                        <a:pt x="5" y="67"/>
                        <a:pt x="4" y="67"/>
                      </a:cubicBez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2" name="Freeform 520"/>
                <p:cNvSpPr>
                  <a:spLocks noEditPoints="1"/>
                </p:cNvSpPr>
                <p:nvPr/>
              </p:nvSpPr>
              <p:spPr bwMode="auto">
                <a:xfrm>
                  <a:off x="3512" y="1118"/>
                  <a:ext cx="151" cy="88"/>
                </a:xfrm>
                <a:custGeom>
                  <a:avLst/>
                  <a:gdLst>
                    <a:gd name="T0" fmla="*/ 10 w 117"/>
                    <a:gd name="T1" fmla="*/ 148 h 68"/>
                    <a:gd name="T2" fmla="*/ 1 w 117"/>
                    <a:gd name="T3" fmla="*/ 141 h 68"/>
                    <a:gd name="T4" fmla="*/ 1 w 117"/>
                    <a:gd name="T5" fmla="*/ 141 h 68"/>
                    <a:gd name="T6" fmla="*/ 0 w 117"/>
                    <a:gd name="T7" fmla="*/ 138 h 68"/>
                    <a:gd name="T8" fmla="*/ 0 w 117"/>
                    <a:gd name="T9" fmla="*/ 138 h 68"/>
                    <a:gd name="T10" fmla="*/ 1 w 117"/>
                    <a:gd name="T11" fmla="*/ 137 h 68"/>
                    <a:gd name="T12" fmla="*/ 1 w 117"/>
                    <a:gd name="T13" fmla="*/ 137 h 68"/>
                    <a:gd name="T14" fmla="*/ 235 w 117"/>
                    <a:gd name="T15" fmla="*/ 0 h 68"/>
                    <a:gd name="T16" fmla="*/ 239 w 117"/>
                    <a:gd name="T17" fmla="*/ 0 h 68"/>
                    <a:gd name="T18" fmla="*/ 239 w 117"/>
                    <a:gd name="T19" fmla="*/ 0 h 68"/>
                    <a:gd name="T20" fmla="*/ 241 w 117"/>
                    <a:gd name="T21" fmla="*/ 0 h 68"/>
                    <a:gd name="T22" fmla="*/ 241 w 117"/>
                    <a:gd name="T23" fmla="*/ 0 h 68"/>
                    <a:gd name="T24" fmla="*/ 250 w 117"/>
                    <a:gd name="T25" fmla="*/ 5 h 68"/>
                    <a:gd name="T26" fmla="*/ 252 w 117"/>
                    <a:gd name="T27" fmla="*/ 8 h 68"/>
                    <a:gd name="T28" fmla="*/ 252 w 117"/>
                    <a:gd name="T29" fmla="*/ 8 h 68"/>
                    <a:gd name="T30" fmla="*/ 250 w 117"/>
                    <a:gd name="T31" fmla="*/ 10 h 68"/>
                    <a:gd name="T32" fmla="*/ 250 w 117"/>
                    <a:gd name="T33" fmla="*/ 10 h 68"/>
                    <a:gd name="T34" fmla="*/ 17 w 117"/>
                    <a:gd name="T35" fmla="*/ 148 h 68"/>
                    <a:gd name="T36" fmla="*/ 13 w 117"/>
                    <a:gd name="T37" fmla="*/ 148 h 68"/>
                    <a:gd name="T38" fmla="*/ 13 w 117"/>
                    <a:gd name="T39" fmla="*/ 148 h 68"/>
                    <a:gd name="T40" fmla="*/ 10 w 117"/>
                    <a:gd name="T41" fmla="*/ 148 h 68"/>
                    <a:gd name="T42" fmla="*/ 10 w 117"/>
                    <a:gd name="T43" fmla="*/ 142 h 68"/>
                    <a:gd name="T44" fmla="*/ 13 w 117"/>
                    <a:gd name="T45" fmla="*/ 142 h 68"/>
                    <a:gd name="T46" fmla="*/ 13 w 117"/>
                    <a:gd name="T47" fmla="*/ 142 h 68"/>
                    <a:gd name="T48" fmla="*/ 15 w 117"/>
                    <a:gd name="T49" fmla="*/ 142 h 68"/>
                    <a:gd name="T50" fmla="*/ 15 w 117"/>
                    <a:gd name="T51" fmla="*/ 142 h 68"/>
                    <a:gd name="T52" fmla="*/ 247 w 117"/>
                    <a:gd name="T53" fmla="*/ 8 h 68"/>
                    <a:gd name="T54" fmla="*/ 247 w 117"/>
                    <a:gd name="T55" fmla="*/ 8 h 68"/>
                    <a:gd name="T56" fmla="*/ 247 w 117"/>
                    <a:gd name="T57" fmla="*/ 8 h 68"/>
                    <a:gd name="T58" fmla="*/ 241 w 117"/>
                    <a:gd name="T59" fmla="*/ 5 h 68"/>
                    <a:gd name="T60" fmla="*/ 239 w 117"/>
                    <a:gd name="T61" fmla="*/ 1 h 68"/>
                    <a:gd name="T62" fmla="*/ 239 w 117"/>
                    <a:gd name="T63" fmla="*/ 1 h 68"/>
                    <a:gd name="T64" fmla="*/ 236 w 117"/>
                    <a:gd name="T65" fmla="*/ 5 h 68"/>
                    <a:gd name="T66" fmla="*/ 236 w 117"/>
                    <a:gd name="T67" fmla="*/ 5 h 68"/>
                    <a:gd name="T68" fmla="*/ 5 w 117"/>
                    <a:gd name="T69" fmla="*/ 138 h 68"/>
                    <a:gd name="T70" fmla="*/ 5 w 117"/>
                    <a:gd name="T71" fmla="*/ 138 h 68"/>
                    <a:gd name="T72" fmla="*/ 1 w 117"/>
                    <a:gd name="T73" fmla="*/ 141 h 68"/>
                    <a:gd name="T74" fmla="*/ 5 w 117"/>
                    <a:gd name="T75" fmla="*/ 138 h 68"/>
                    <a:gd name="T76" fmla="*/ 10 w 117"/>
                    <a:gd name="T77" fmla="*/ 142 h 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7"/>
                    <a:gd name="T118" fmla="*/ 0 h 68"/>
                    <a:gd name="T119" fmla="*/ 117 w 117"/>
                    <a:gd name="T120" fmla="*/ 68 h 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7" h="68">
                      <a:moveTo>
                        <a:pt x="5" y="68"/>
                      </a:move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10" y="0"/>
                        <a:pt x="110" y="0"/>
                        <a:pt x="111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0"/>
                        <a:pt x="112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7" y="3"/>
                        <a:pt x="117" y="3"/>
                        <a:pt x="117" y="4"/>
                      </a:cubicBezTo>
                      <a:cubicBezTo>
                        <a:pt x="117" y="4"/>
                        <a:pt x="117" y="4"/>
                        <a:pt x="117" y="4"/>
                      </a:cubicBezTo>
                      <a:cubicBezTo>
                        <a:pt x="117" y="4"/>
                        <a:pt x="117" y="5"/>
                        <a:pt x="116" y="5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7" y="68"/>
                        <a:pt x="7" y="68"/>
                        <a:pt x="6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6" y="68"/>
                        <a:pt x="5" y="68"/>
                        <a:pt x="5" y="68"/>
                      </a:cubicBezTo>
                      <a:close/>
                      <a:moveTo>
                        <a:pt x="5" y="66"/>
                      </a:move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2" y="2"/>
                        <a:pt x="112" y="2"/>
                        <a:pt x="112" y="2"/>
                      </a:cubicBezTo>
                      <a:cubicBezTo>
                        <a:pt x="111" y="1"/>
                        <a:pt x="111" y="1"/>
                        <a:pt x="111" y="1"/>
                      </a:cubicBezTo>
                      <a:cubicBezTo>
                        <a:pt x="111" y="1"/>
                        <a:pt x="111" y="1"/>
                        <a:pt x="111" y="1"/>
                      </a:cubicBezTo>
                      <a:cubicBezTo>
                        <a:pt x="110" y="1"/>
                        <a:pt x="110" y="1"/>
                        <a:pt x="110" y="2"/>
                      </a:cubicBez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5" y="66"/>
                        <a:pt x="5" y="66"/>
                        <a:pt x="5" y="6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3" name="Freeform 521"/>
                <p:cNvSpPr>
                  <a:spLocks/>
                </p:cNvSpPr>
                <p:nvPr/>
              </p:nvSpPr>
              <p:spPr bwMode="auto">
                <a:xfrm>
                  <a:off x="3525" y="1202"/>
                  <a:ext cx="15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6 h 7"/>
                    <a:gd name="T4" fmla="*/ 10 w 12"/>
                    <a:gd name="T5" fmla="*/ 1 h 7"/>
                    <a:gd name="T6" fmla="*/ 14 w 12"/>
                    <a:gd name="T7" fmla="*/ 1 h 7"/>
                    <a:gd name="T8" fmla="*/ 24 w 12"/>
                    <a:gd name="T9" fmla="*/ 6 h 7"/>
                    <a:gd name="T10" fmla="*/ 24 w 12"/>
                    <a:gd name="T11" fmla="*/ 10 h 7"/>
                    <a:gd name="T12" fmla="*/ 16 w 12"/>
                    <a:gd name="T13" fmla="*/ 15 h 7"/>
                    <a:gd name="T14" fmla="*/ 10 w 12"/>
                    <a:gd name="T15" fmla="*/ 15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4"/>
                        <a:pt x="0" y="3"/>
                        <a:pt x="1" y="3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7" y="0"/>
                        <a:pt x="7" y="1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6" y="7"/>
                        <a:pt x="5" y="7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4" name="Freeform 522"/>
                <p:cNvSpPr>
                  <a:spLocks noEditPoints="1"/>
                </p:cNvSpPr>
                <p:nvPr/>
              </p:nvSpPr>
              <p:spPr bwMode="auto">
                <a:xfrm>
                  <a:off x="3525" y="1202"/>
                  <a:ext cx="16" cy="11"/>
                </a:xfrm>
                <a:custGeom>
                  <a:avLst/>
                  <a:gdLst>
                    <a:gd name="T0" fmla="*/ 9 w 13"/>
                    <a:gd name="T1" fmla="*/ 21 h 8"/>
                    <a:gd name="T2" fmla="*/ 1 w 13"/>
                    <a:gd name="T3" fmla="*/ 14 h 8"/>
                    <a:gd name="T4" fmla="*/ 1 w 13"/>
                    <a:gd name="T5" fmla="*/ 11 h 8"/>
                    <a:gd name="T6" fmla="*/ 1 w 13"/>
                    <a:gd name="T7" fmla="*/ 14 h 8"/>
                    <a:gd name="T8" fmla="*/ 0 w 13"/>
                    <a:gd name="T9" fmla="*/ 11 h 8"/>
                    <a:gd name="T10" fmla="*/ 0 w 13"/>
                    <a:gd name="T11" fmla="*/ 11 h 8"/>
                    <a:gd name="T12" fmla="*/ 1 w 13"/>
                    <a:gd name="T13" fmla="*/ 6 h 8"/>
                    <a:gd name="T14" fmla="*/ 1 w 13"/>
                    <a:gd name="T15" fmla="*/ 6 h 8"/>
                    <a:gd name="T16" fmla="*/ 9 w 13"/>
                    <a:gd name="T17" fmla="*/ 0 h 8"/>
                    <a:gd name="T18" fmla="*/ 11 w 13"/>
                    <a:gd name="T19" fmla="*/ 0 h 8"/>
                    <a:gd name="T20" fmla="*/ 11 w 13"/>
                    <a:gd name="T21" fmla="*/ 0 h 8"/>
                    <a:gd name="T22" fmla="*/ 15 w 13"/>
                    <a:gd name="T23" fmla="*/ 0 h 8"/>
                    <a:gd name="T24" fmla="*/ 15 w 13"/>
                    <a:gd name="T25" fmla="*/ 0 h 8"/>
                    <a:gd name="T26" fmla="*/ 22 w 13"/>
                    <a:gd name="T27" fmla="*/ 8 h 8"/>
                    <a:gd name="T28" fmla="*/ 25 w 13"/>
                    <a:gd name="T29" fmla="*/ 11 h 8"/>
                    <a:gd name="T30" fmla="*/ 25 w 13"/>
                    <a:gd name="T31" fmla="*/ 11 h 8"/>
                    <a:gd name="T32" fmla="*/ 22 w 13"/>
                    <a:gd name="T33" fmla="*/ 14 h 8"/>
                    <a:gd name="T34" fmla="*/ 22 w 13"/>
                    <a:gd name="T35" fmla="*/ 14 h 8"/>
                    <a:gd name="T36" fmla="*/ 15 w 13"/>
                    <a:gd name="T37" fmla="*/ 21 h 8"/>
                    <a:gd name="T38" fmla="*/ 14 w 13"/>
                    <a:gd name="T39" fmla="*/ 21 h 8"/>
                    <a:gd name="T40" fmla="*/ 14 w 13"/>
                    <a:gd name="T41" fmla="*/ 21 h 8"/>
                    <a:gd name="T42" fmla="*/ 9 w 13"/>
                    <a:gd name="T43" fmla="*/ 21 h 8"/>
                    <a:gd name="T44" fmla="*/ 11 w 13"/>
                    <a:gd name="T45" fmla="*/ 15 h 8"/>
                    <a:gd name="T46" fmla="*/ 14 w 13"/>
                    <a:gd name="T47" fmla="*/ 15 h 8"/>
                    <a:gd name="T48" fmla="*/ 14 w 13"/>
                    <a:gd name="T49" fmla="*/ 15 h 8"/>
                    <a:gd name="T50" fmla="*/ 15 w 13"/>
                    <a:gd name="T51" fmla="*/ 15 h 8"/>
                    <a:gd name="T52" fmla="*/ 15 w 13"/>
                    <a:gd name="T53" fmla="*/ 15 h 8"/>
                    <a:gd name="T54" fmla="*/ 21 w 13"/>
                    <a:gd name="T55" fmla="*/ 11 h 8"/>
                    <a:gd name="T56" fmla="*/ 22 w 13"/>
                    <a:gd name="T57" fmla="*/ 11 h 8"/>
                    <a:gd name="T58" fmla="*/ 21 w 13"/>
                    <a:gd name="T59" fmla="*/ 11 h 8"/>
                    <a:gd name="T60" fmla="*/ 14 w 13"/>
                    <a:gd name="T61" fmla="*/ 1 h 8"/>
                    <a:gd name="T62" fmla="*/ 11 w 13"/>
                    <a:gd name="T63" fmla="*/ 1 h 8"/>
                    <a:gd name="T64" fmla="*/ 11 w 13"/>
                    <a:gd name="T65" fmla="*/ 1 h 8"/>
                    <a:gd name="T66" fmla="*/ 9 w 13"/>
                    <a:gd name="T67" fmla="*/ 1 h 8"/>
                    <a:gd name="T68" fmla="*/ 9 w 13"/>
                    <a:gd name="T69" fmla="*/ 1 h 8"/>
                    <a:gd name="T70" fmla="*/ 1 w 13"/>
                    <a:gd name="T71" fmla="*/ 11 h 8"/>
                    <a:gd name="T72" fmla="*/ 1 w 13"/>
                    <a:gd name="T73" fmla="*/ 11 h 8"/>
                    <a:gd name="T74" fmla="*/ 1 w 13"/>
                    <a:gd name="T75" fmla="*/ 11 h 8"/>
                    <a:gd name="T76" fmla="*/ 11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3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  <a:moveTo>
                        <a:pt x="6" y="6"/>
                      </a:move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5" name="Freeform 523"/>
                <p:cNvSpPr>
                  <a:spLocks/>
                </p:cNvSpPr>
                <p:nvPr/>
              </p:nvSpPr>
              <p:spPr bwMode="auto">
                <a:xfrm>
                  <a:off x="3579" y="1218"/>
                  <a:ext cx="17" cy="9"/>
                </a:xfrm>
                <a:custGeom>
                  <a:avLst/>
                  <a:gdLst>
                    <a:gd name="T0" fmla="*/ 1 w 13"/>
                    <a:gd name="T1" fmla="*/ 8 h 7"/>
                    <a:gd name="T2" fmla="*/ 1 w 13"/>
                    <a:gd name="T3" fmla="*/ 5 h 7"/>
                    <a:gd name="T4" fmla="*/ 12 w 13"/>
                    <a:gd name="T5" fmla="*/ 0 h 7"/>
                    <a:gd name="T6" fmla="*/ 17 w 13"/>
                    <a:gd name="T7" fmla="*/ 0 h 7"/>
                    <a:gd name="T8" fmla="*/ 27 w 13"/>
                    <a:gd name="T9" fmla="*/ 6 h 7"/>
                    <a:gd name="T10" fmla="*/ 27 w 13"/>
                    <a:gd name="T11" fmla="*/ 8 h 7"/>
                    <a:gd name="T12" fmla="*/ 17 w 13"/>
                    <a:gd name="T13" fmla="*/ 13 h 7"/>
                    <a:gd name="T14" fmla="*/ 13 w 13"/>
                    <a:gd name="T15" fmla="*/ 13 h 7"/>
                    <a:gd name="T16" fmla="*/ 1 w 13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7"/>
                    <a:gd name="T29" fmla="*/ 13 w 13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6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6" name="Freeform 524"/>
                <p:cNvSpPr>
                  <a:spLocks/>
                </p:cNvSpPr>
                <p:nvPr/>
              </p:nvSpPr>
              <p:spPr bwMode="auto">
                <a:xfrm>
                  <a:off x="3579" y="1217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1 w 13"/>
                    <a:gd name="T3" fmla="*/ 9 h 8"/>
                    <a:gd name="T4" fmla="*/ 1 w 13"/>
                    <a:gd name="T5" fmla="*/ 9 h 8"/>
                    <a:gd name="T6" fmla="*/ 5 w 13"/>
                    <a:gd name="T7" fmla="*/ 7 h 8"/>
                    <a:gd name="T8" fmla="*/ 13 w 13"/>
                    <a:gd name="T9" fmla="*/ 14 h 8"/>
                    <a:gd name="T10" fmla="*/ 16 w 13"/>
                    <a:gd name="T11" fmla="*/ 14 h 8"/>
                    <a:gd name="T12" fmla="*/ 16 w 13"/>
                    <a:gd name="T13" fmla="*/ 14 h 8"/>
                    <a:gd name="T14" fmla="*/ 17 w 13"/>
                    <a:gd name="T15" fmla="*/ 14 h 8"/>
                    <a:gd name="T16" fmla="*/ 17 w 13"/>
                    <a:gd name="T17" fmla="*/ 14 h 8"/>
                    <a:gd name="T18" fmla="*/ 24 w 13"/>
                    <a:gd name="T19" fmla="*/ 7 h 8"/>
                    <a:gd name="T20" fmla="*/ 27 w 13"/>
                    <a:gd name="T21" fmla="*/ 7 h 8"/>
                    <a:gd name="T22" fmla="*/ 27 w 13"/>
                    <a:gd name="T23" fmla="*/ 7 h 8"/>
                    <a:gd name="T24" fmla="*/ 16 w 13"/>
                    <a:gd name="T25" fmla="*/ 5 h 8"/>
                    <a:gd name="T26" fmla="*/ 13 w 13"/>
                    <a:gd name="T27" fmla="*/ 5 h 8"/>
                    <a:gd name="T28" fmla="*/ 13 w 13"/>
                    <a:gd name="T29" fmla="*/ 5 h 8"/>
                    <a:gd name="T30" fmla="*/ 12 w 13"/>
                    <a:gd name="T31" fmla="*/ 5 h 8"/>
                    <a:gd name="T32" fmla="*/ 12 w 13"/>
                    <a:gd name="T33" fmla="*/ 5 h 8"/>
                    <a:gd name="T34" fmla="*/ 5 w 13"/>
                    <a:gd name="T35" fmla="*/ 7 h 8"/>
                    <a:gd name="T36" fmla="*/ 5 w 13"/>
                    <a:gd name="T37" fmla="*/ 7 h 8"/>
                    <a:gd name="T38" fmla="*/ 1 w 13"/>
                    <a:gd name="T39" fmla="*/ 9 h 8"/>
                    <a:gd name="T40" fmla="*/ 1 w 13"/>
                    <a:gd name="T41" fmla="*/ 9 h 8"/>
                    <a:gd name="T42" fmla="*/ 0 w 13"/>
                    <a:gd name="T43" fmla="*/ 7 h 8"/>
                    <a:gd name="T44" fmla="*/ 0 w 13"/>
                    <a:gd name="T45" fmla="*/ 7 h 8"/>
                    <a:gd name="T46" fmla="*/ 1 w 13"/>
                    <a:gd name="T47" fmla="*/ 6 h 8"/>
                    <a:gd name="T48" fmla="*/ 1 w 13"/>
                    <a:gd name="T49" fmla="*/ 6 h 8"/>
                    <a:gd name="T50" fmla="*/ 12 w 13"/>
                    <a:gd name="T51" fmla="*/ 0 h 8"/>
                    <a:gd name="T52" fmla="*/ 13 w 13"/>
                    <a:gd name="T53" fmla="*/ 0 h 8"/>
                    <a:gd name="T54" fmla="*/ 13 w 13"/>
                    <a:gd name="T55" fmla="*/ 0 h 8"/>
                    <a:gd name="T56" fmla="*/ 17 w 13"/>
                    <a:gd name="T57" fmla="*/ 0 h 8"/>
                    <a:gd name="T58" fmla="*/ 17 w 13"/>
                    <a:gd name="T59" fmla="*/ 0 h 8"/>
                    <a:gd name="T60" fmla="*/ 27 w 13"/>
                    <a:gd name="T61" fmla="*/ 6 h 8"/>
                    <a:gd name="T62" fmla="*/ 29 w 13"/>
                    <a:gd name="T63" fmla="*/ 7 h 8"/>
                    <a:gd name="T64" fmla="*/ 29 w 13"/>
                    <a:gd name="T65" fmla="*/ 7 h 8"/>
                    <a:gd name="T66" fmla="*/ 27 w 13"/>
                    <a:gd name="T67" fmla="*/ 11 h 8"/>
                    <a:gd name="T68" fmla="*/ 27 w 13"/>
                    <a:gd name="T69" fmla="*/ 11 h 8"/>
                    <a:gd name="T70" fmla="*/ 17 w 13"/>
                    <a:gd name="T71" fmla="*/ 15 h 8"/>
                    <a:gd name="T72" fmla="*/ 16 w 13"/>
                    <a:gd name="T73" fmla="*/ 15 h 8"/>
                    <a:gd name="T74" fmla="*/ 16 w 13"/>
                    <a:gd name="T75" fmla="*/ 15 h 8"/>
                    <a:gd name="T76" fmla="*/ 12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7" name="Freeform 525"/>
                <p:cNvSpPr>
                  <a:spLocks/>
                </p:cNvSpPr>
                <p:nvPr/>
              </p:nvSpPr>
              <p:spPr bwMode="auto">
                <a:xfrm>
                  <a:off x="3591" y="1211"/>
                  <a:ext cx="15" cy="9"/>
                </a:xfrm>
                <a:custGeom>
                  <a:avLst/>
                  <a:gdLst>
                    <a:gd name="T0" fmla="*/ 1 w 12"/>
                    <a:gd name="T1" fmla="*/ 8 h 7"/>
                    <a:gd name="T2" fmla="*/ 1 w 12"/>
                    <a:gd name="T3" fmla="*/ 5 h 7"/>
                    <a:gd name="T4" fmla="*/ 10 w 12"/>
                    <a:gd name="T5" fmla="*/ 0 h 7"/>
                    <a:gd name="T6" fmla="*/ 14 w 12"/>
                    <a:gd name="T7" fmla="*/ 0 h 7"/>
                    <a:gd name="T8" fmla="*/ 24 w 12"/>
                    <a:gd name="T9" fmla="*/ 5 h 7"/>
                    <a:gd name="T10" fmla="*/ 24 w 12"/>
                    <a:gd name="T11" fmla="*/ 8 h 7"/>
                    <a:gd name="T12" fmla="*/ 16 w 12"/>
                    <a:gd name="T13" fmla="*/ 13 h 7"/>
                    <a:gd name="T14" fmla="*/ 10 w 12"/>
                    <a:gd name="T15" fmla="*/ 13 h 7"/>
                    <a:gd name="T16" fmla="*/ 1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" y="4"/>
                      </a:move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8" name="Freeform 526"/>
                <p:cNvSpPr>
                  <a:spLocks/>
                </p:cNvSpPr>
                <p:nvPr/>
              </p:nvSpPr>
              <p:spPr bwMode="auto">
                <a:xfrm>
                  <a:off x="3591" y="1210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1 w 13"/>
                    <a:gd name="T3" fmla="*/ 9 h 8"/>
                    <a:gd name="T4" fmla="*/ 1 w 13"/>
                    <a:gd name="T5" fmla="*/ 9 h 8"/>
                    <a:gd name="T6" fmla="*/ 1 w 13"/>
                    <a:gd name="T7" fmla="*/ 7 h 8"/>
                    <a:gd name="T8" fmla="*/ 13 w 13"/>
                    <a:gd name="T9" fmla="*/ 11 h 8"/>
                    <a:gd name="T10" fmla="*/ 16 w 13"/>
                    <a:gd name="T11" fmla="*/ 14 h 8"/>
                    <a:gd name="T12" fmla="*/ 16 w 13"/>
                    <a:gd name="T13" fmla="*/ 14 h 8"/>
                    <a:gd name="T14" fmla="*/ 17 w 13"/>
                    <a:gd name="T15" fmla="*/ 11 h 8"/>
                    <a:gd name="T16" fmla="*/ 17 w 13"/>
                    <a:gd name="T17" fmla="*/ 11 h 8"/>
                    <a:gd name="T18" fmla="*/ 24 w 13"/>
                    <a:gd name="T19" fmla="*/ 7 h 8"/>
                    <a:gd name="T20" fmla="*/ 24 w 13"/>
                    <a:gd name="T21" fmla="*/ 7 h 8"/>
                    <a:gd name="T22" fmla="*/ 24 w 13"/>
                    <a:gd name="T23" fmla="*/ 7 h 8"/>
                    <a:gd name="T24" fmla="*/ 16 w 13"/>
                    <a:gd name="T25" fmla="*/ 5 h 8"/>
                    <a:gd name="T26" fmla="*/ 13 w 13"/>
                    <a:gd name="T27" fmla="*/ 1 h 8"/>
                    <a:gd name="T28" fmla="*/ 13 w 13"/>
                    <a:gd name="T29" fmla="*/ 1 h 8"/>
                    <a:gd name="T30" fmla="*/ 12 w 13"/>
                    <a:gd name="T31" fmla="*/ 5 h 8"/>
                    <a:gd name="T32" fmla="*/ 12 w 13"/>
                    <a:gd name="T33" fmla="*/ 5 h 8"/>
                    <a:gd name="T34" fmla="*/ 1 w 13"/>
                    <a:gd name="T35" fmla="*/ 7 h 8"/>
                    <a:gd name="T36" fmla="*/ 1 w 13"/>
                    <a:gd name="T37" fmla="*/ 9 h 8"/>
                    <a:gd name="T38" fmla="*/ 1 w 13"/>
                    <a:gd name="T39" fmla="*/ 9 h 8"/>
                    <a:gd name="T40" fmla="*/ 0 w 13"/>
                    <a:gd name="T41" fmla="*/ 7 h 8"/>
                    <a:gd name="T42" fmla="*/ 0 w 13"/>
                    <a:gd name="T43" fmla="*/ 7 h 8"/>
                    <a:gd name="T44" fmla="*/ 1 w 13"/>
                    <a:gd name="T45" fmla="*/ 6 h 8"/>
                    <a:gd name="T46" fmla="*/ 1 w 13"/>
                    <a:gd name="T47" fmla="*/ 6 h 8"/>
                    <a:gd name="T48" fmla="*/ 12 w 13"/>
                    <a:gd name="T49" fmla="*/ 0 h 8"/>
                    <a:gd name="T50" fmla="*/ 13 w 13"/>
                    <a:gd name="T51" fmla="*/ 0 h 8"/>
                    <a:gd name="T52" fmla="*/ 13 w 13"/>
                    <a:gd name="T53" fmla="*/ 0 h 8"/>
                    <a:gd name="T54" fmla="*/ 17 w 13"/>
                    <a:gd name="T55" fmla="*/ 0 h 8"/>
                    <a:gd name="T56" fmla="*/ 17 w 13"/>
                    <a:gd name="T57" fmla="*/ 0 h 8"/>
                    <a:gd name="T58" fmla="*/ 27 w 13"/>
                    <a:gd name="T59" fmla="*/ 6 h 8"/>
                    <a:gd name="T60" fmla="*/ 29 w 13"/>
                    <a:gd name="T61" fmla="*/ 7 h 8"/>
                    <a:gd name="T62" fmla="*/ 29 w 13"/>
                    <a:gd name="T63" fmla="*/ 7 h 8"/>
                    <a:gd name="T64" fmla="*/ 27 w 13"/>
                    <a:gd name="T65" fmla="*/ 11 h 8"/>
                    <a:gd name="T66" fmla="*/ 27 w 13"/>
                    <a:gd name="T67" fmla="*/ 11 h 8"/>
                    <a:gd name="T68" fmla="*/ 17 w 13"/>
                    <a:gd name="T69" fmla="*/ 15 h 8"/>
                    <a:gd name="T70" fmla="*/ 16 w 13"/>
                    <a:gd name="T71" fmla="*/ 15 h 8"/>
                    <a:gd name="T72" fmla="*/ 16 w 13"/>
                    <a:gd name="T73" fmla="*/ 15 h 8"/>
                    <a:gd name="T74" fmla="*/ 12 w 13"/>
                    <a:gd name="T75" fmla="*/ 15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3"/>
                    <a:gd name="T115" fmla="*/ 0 h 8"/>
                    <a:gd name="T116" fmla="*/ 13 w 13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09" name="Freeform 527"/>
                <p:cNvSpPr>
                  <a:spLocks/>
                </p:cNvSpPr>
                <p:nvPr/>
              </p:nvSpPr>
              <p:spPr bwMode="auto">
                <a:xfrm>
                  <a:off x="3537" y="1204"/>
                  <a:ext cx="29" cy="15"/>
                </a:xfrm>
                <a:custGeom>
                  <a:avLst/>
                  <a:gdLst>
                    <a:gd name="T0" fmla="*/ 1 w 22"/>
                    <a:gd name="T1" fmla="*/ 17 h 12"/>
                    <a:gd name="T2" fmla="*/ 1 w 22"/>
                    <a:gd name="T3" fmla="*/ 16 h 12"/>
                    <a:gd name="T4" fmla="*/ 32 w 22"/>
                    <a:gd name="T5" fmla="*/ 1 h 12"/>
                    <a:gd name="T6" fmla="*/ 37 w 22"/>
                    <a:gd name="T7" fmla="*/ 1 h 12"/>
                    <a:gd name="T8" fmla="*/ 49 w 22"/>
                    <a:gd name="T9" fmla="*/ 6 h 12"/>
                    <a:gd name="T10" fmla="*/ 49 w 22"/>
                    <a:gd name="T11" fmla="*/ 10 h 12"/>
                    <a:gd name="T12" fmla="*/ 20 w 22"/>
                    <a:gd name="T13" fmla="*/ 24 h 12"/>
                    <a:gd name="T14" fmla="*/ 15 w 22"/>
                    <a:gd name="T15" fmla="*/ 24 h 12"/>
                    <a:gd name="T16" fmla="*/ 1 w 22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12"/>
                    <a:gd name="T29" fmla="*/ 22 w 2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12">
                      <a:moveTo>
                        <a:pt x="1" y="9"/>
                      </a:moveTo>
                      <a:cubicBezTo>
                        <a:pt x="0" y="9"/>
                        <a:pt x="0" y="8"/>
                        <a:pt x="1" y="8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0"/>
                        <a:pt x="15" y="0"/>
                        <a:pt x="16" y="1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4"/>
                        <a:pt x="22" y="4"/>
                        <a:pt x="21" y="5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7" y="12"/>
                        <a:pt x="6" y="12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0" name="Freeform 528"/>
                <p:cNvSpPr>
                  <a:spLocks/>
                </p:cNvSpPr>
                <p:nvPr/>
              </p:nvSpPr>
              <p:spPr bwMode="auto">
                <a:xfrm>
                  <a:off x="3537" y="1204"/>
                  <a:ext cx="29" cy="16"/>
                </a:xfrm>
                <a:custGeom>
                  <a:avLst/>
                  <a:gdLst>
                    <a:gd name="T0" fmla="*/ 15 w 22"/>
                    <a:gd name="T1" fmla="*/ 25 h 13"/>
                    <a:gd name="T2" fmla="*/ 1 w 22"/>
                    <a:gd name="T3" fmla="*/ 18 h 13"/>
                    <a:gd name="T4" fmla="*/ 1 w 22"/>
                    <a:gd name="T5" fmla="*/ 17 h 13"/>
                    <a:gd name="T6" fmla="*/ 5 w 22"/>
                    <a:gd name="T7" fmla="*/ 17 h 13"/>
                    <a:gd name="T8" fmla="*/ 15 w 22"/>
                    <a:gd name="T9" fmla="*/ 21 h 13"/>
                    <a:gd name="T10" fmla="*/ 16 w 22"/>
                    <a:gd name="T11" fmla="*/ 21 h 13"/>
                    <a:gd name="T12" fmla="*/ 16 w 22"/>
                    <a:gd name="T13" fmla="*/ 21 h 13"/>
                    <a:gd name="T14" fmla="*/ 20 w 22"/>
                    <a:gd name="T15" fmla="*/ 21 h 13"/>
                    <a:gd name="T16" fmla="*/ 20 w 22"/>
                    <a:gd name="T17" fmla="*/ 21 h 13"/>
                    <a:gd name="T18" fmla="*/ 45 w 22"/>
                    <a:gd name="T19" fmla="*/ 7 h 13"/>
                    <a:gd name="T20" fmla="*/ 49 w 22"/>
                    <a:gd name="T21" fmla="*/ 7 h 13"/>
                    <a:gd name="T22" fmla="*/ 45 w 22"/>
                    <a:gd name="T23" fmla="*/ 7 h 13"/>
                    <a:gd name="T24" fmla="*/ 45 w 22"/>
                    <a:gd name="T25" fmla="*/ 7 h 13"/>
                    <a:gd name="T26" fmla="*/ 37 w 22"/>
                    <a:gd name="T27" fmla="*/ 1 h 13"/>
                    <a:gd name="T28" fmla="*/ 34 w 22"/>
                    <a:gd name="T29" fmla="*/ 1 h 13"/>
                    <a:gd name="T30" fmla="*/ 34 w 22"/>
                    <a:gd name="T31" fmla="*/ 1 h 13"/>
                    <a:gd name="T32" fmla="*/ 32 w 22"/>
                    <a:gd name="T33" fmla="*/ 1 h 13"/>
                    <a:gd name="T34" fmla="*/ 32 w 22"/>
                    <a:gd name="T35" fmla="*/ 1 h 13"/>
                    <a:gd name="T36" fmla="*/ 5 w 22"/>
                    <a:gd name="T37" fmla="*/ 17 h 13"/>
                    <a:gd name="T38" fmla="*/ 1 w 22"/>
                    <a:gd name="T39" fmla="*/ 17 h 13"/>
                    <a:gd name="T40" fmla="*/ 5 w 22"/>
                    <a:gd name="T41" fmla="*/ 17 h 13"/>
                    <a:gd name="T42" fmla="*/ 1 w 22"/>
                    <a:gd name="T43" fmla="*/ 17 h 13"/>
                    <a:gd name="T44" fmla="*/ 1 w 22"/>
                    <a:gd name="T45" fmla="*/ 18 h 13"/>
                    <a:gd name="T46" fmla="*/ 0 w 22"/>
                    <a:gd name="T47" fmla="*/ 17 h 13"/>
                    <a:gd name="T48" fmla="*/ 0 w 22"/>
                    <a:gd name="T49" fmla="*/ 17 h 13"/>
                    <a:gd name="T50" fmla="*/ 1 w 22"/>
                    <a:gd name="T51" fmla="*/ 14 h 13"/>
                    <a:gd name="T52" fmla="*/ 1 w 22"/>
                    <a:gd name="T53" fmla="*/ 14 h 13"/>
                    <a:gd name="T54" fmla="*/ 29 w 22"/>
                    <a:gd name="T55" fmla="*/ 0 h 13"/>
                    <a:gd name="T56" fmla="*/ 34 w 22"/>
                    <a:gd name="T57" fmla="*/ 0 h 13"/>
                    <a:gd name="T58" fmla="*/ 34 w 22"/>
                    <a:gd name="T59" fmla="*/ 0 h 13"/>
                    <a:gd name="T60" fmla="*/ 37 w 22"/>
                    <a:gd name="T61" fmla="*/ 0 h 13"/>
                    <a:gd name="T62" fmla="*/ 37 w 22"/>
                    <a:gd name="T63" fmla="*/ 0 h 13"/>
                    <a:gd name="T64" fmla="*/ 49 w 22"/>
                    <a:gd name="T65" fmla="*/ 6 h 13"/>
                    <a:gd name="T66" fmla="*/ 50 w 22"/>
                    <a:gd name="T67" fmla="*/ 7 h 13"/>
                    <a:gd name="T68" fmla="*/ 50 w 22"/>
                    <a:gd name="T69" fmla="*/ 7 h 13"/>
                    <a:gd name="T70" fmla="*/ 49 w 22"/>
                    <a:gd name="T71" fmla="*/ 9 h 13"/>
                    <a:gd name="T72" fmla="*/ 49 w 22"/>
                    <a:gd name="T73" fmla="*/ 9 h 13"/>
                    <a:gd name="T74" fmla="*/ 21 w 22"/>
                    <a:gd name="T75" fmla="*/ 25 h 13"/>
                    <a:gd name="T76" fmla="*/ 16 w 22"/>
                    <a:gd name="T77" fmla="*/ 25 h 13"/>
                    <a:gd name="T78" fmla="*/ 16 w 22"/>
                    <a:gd name="T79" fmla="*/ 25 h 13"/>
                    <a:gd name="T80" fmla="*/ 15 w 22"/>
                    <a:gd name="T81" fmla="*/ 25 h 1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2"/>
                    <a:gd name="T124" fmla="*/ 0 h 13"/>
                    <a:gd name="T125" fmla="*/ 22 w 22"/>
                    <a:gd name="T126" fmla="*/ 13 h 1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2" h="13">
                      <a:moveTo>
                        <a:pt x="6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3"/>
                        <a:pt x="22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1" name="Freeform 529"/>
                <p:cNvSpPr>
                  <a:spLocks/>
                </p:cNvSpPr>
                <p:nvPr/>
              </p:nvSpPr>
              <p:spPr bwMode="auto">
                <a:xfrm>
                  <a:off x="3552" y="1213"/>
                  <a:ext cx="26" cy="14"/>
                </a:xfrm>
                <a:custGeom>
                  <a:avLst/>
                  <a:gdLst>
                    <a:gd name="T0" fmla="*/ 1 w 20"/>
                    <a:gd name="T1" fmla="*/ 17 h 11"/>
                    <a:gd name="T2" fmla="*/ 1 w 20"/>
                    <a:gd name="T3" fmla="*/ 14 h 11"/>
                    <a:gd name="T4" fmla="*/ 29 w 20"/>
                    <a:gd name="T5" fmla="*/ 0 h 11"/>
                    <a:gd name="T6" fmla="*/ 32 w 20"/>
                    <a:gd name="T7" fmla="*/ 0 h 11"/>
                    <a:gd name="T8" fmla="*/ 44 w 20"/>
                    <a:gd name="T9" fmla="*/ 6 h 11"/>
                    <a:gd name="T10" fmla="*/ 44 w 20"/>
                    <a:gd name="T11" fmla="*/ 8 h 11"/>
                    <a:gd name="T12" fmla="*/ 17 w 20"/>
                    <a:gd name="T13" fmla="*/ 23 h 11"/>
                    <a:gd name="T14" fmla="*/ 12 w 20"/>
                    <a:gd name="T15" fmla="*/ 23 h 11"/>
                    <a:gd name="T16" fmla="*/ 1 w 20"/>
                    <a:gd name="T17" fmla="*/ 17 h 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1"/>
                    <a:gd name="T29" fmla="*/ 20 w 20"/>
                    <a:gd name="T30" fmla="*/ 11 h 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1">
                      <a:moveTo>
                        <a:pt x="1" y="8"/>
                      </a:moveTo>
                      <a:cubicBezTo>
                        <a:pt x="0" y="8"/>
                        <a:pt x="0" y="7"/>
                        <a:pt x="1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5" y="0"/>
                        <a:pt x="15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4"/>
                        <a:pt x="20" y="4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lnTo>
                        <a:pt x="1" y="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2" name="Freeform 530"/>
                <p:cNvSpPr>
                  <a:spLocks/>
                </p:cNvSpPr>
                <p:nvPr/>
              </p:nvSpPr>
              <p:spPr bwMode="auto">
                <a:xfrm>
                  <a:off x="3552" y="1211"/>
                  <a:ext cx="27" cy="17"/>
                </a:xfrm>
                <a:custGeom>
                  <a:avLst/>
                  <a:gdLst>
                    <a:gd name="T0" fmla="*/ 10 w 21"/>
                    <a:gd name="T1" fmla="*/ 29 h 13"/>
                    <a:gd name="T2" fmla="*/ 1 w 21"/>
                    <a:gd name="T3" fmla="*/ 22 h 13"/>
                    <a:gd name="T4" fmla="*/ 1 w 21"/>
                    <a:gd name="T5" fmla="*/ 21 h 13"/>
                    <a:gd name="T6" fmla="*/ 1 w 21"/>
                    <a:gd name="T7" fmla="*/ 21 h 13"/>
                    <a:gd name="T8" fmla="*/ 13 w 21"/>
                    <a:gd name="T9" fmla="*/ 24 h 13"/>
                    <a:gd name="T10" fmla="*/ 15 w 21"/>
                    <a:gd name="T11" fmla="*/ 27 h 13"/>
                    <a:gd name="T12" fmla="*/ 15 w 21"/>
                    <a:gd name="T13" fmla="*/ 27 h 13"/>
                    <a:gd name="T14" fmla="*/ 15 w 21"/>
                    <a:gd name="T15" fmla="*/ 24 h 13"/>
                    <a:gd name="T16" fmla="*/ 15 w 21"/>
                    <a:gd name="T17" fmla="*/ 24 h 13"/>
                    <a:gd name="T18" fmla="*/ 40 w 21"/>
                    <a:gd name="T19" fmla="*/ 12 h 13"/>
                    <a:gd name="T20" fmla="*/ 40 w 21"/>
                    <a:gd name="T21" fmla="*/ 12 h 13"/>
                    <a:gd name="T22" fmla="*/ 40 w 21"/>
                    <a:gd name="T23" fmla="*/ 12 h 13"/>
                    <a:gd name="T24" fmla="*/ 31 w 21"/>
                    <a:gd name="T25" fmla="*/ 5 h 13"/>
                    <a:gd name="T26" fmla="*/ 30 w 21"/>
                    <a:gd name="T27" fmla="*/ 5 h 13"/>
                    <a:gd name="T28" fmla="*/ 30 w 21"/>
                    <a:gd name="T29" fmla="*/ 5 h 13"/>
                    <a:gd name="T30" fmla="*/ 28 w 21"/>
                    <a:gd name="T31" fmla="*/ 5 h 13"/>
                    <a:gd name="T32" fmla="*/ 28 w 21"/>
                    <a:gd name="T33" fmla="*/ 5 h 13"/>
                    <a:gd name="T34" fmla="*/ 1 w 21"/>
                    <a:gd name="T35" fmla="*/ 21 h 13"/>
                    <a:gd name="T36" fmla="*/ 1 w 21"/>
                    <a:gd name="T37" fmla="*/ 21 h 13"/>
                    <a:gd name="T38" fmla="*/ 1 w 21"/>
                    <a:gd name="T39" fmla="*/ 21 h 13"/>
                    <a:gd name="T40" fmla="*/ 1 w 21"/>
                    <a:gd name="T41" fmla="*/ 22 h 13"/>
                    <a:gd name="T42" fmla="*/ 0 w 21"/>
                    <a:gd name="T43" fmla="*/ 21 h 13"/>
                    <a:gd name="T44" fmla="*/ 0 w 21"/>
                    <a:gd name="T45" fmla="*/ 21 h 13"/>
                    <a:gd name="T46" fmla="*/ 1 w 21"/>
                    <a:gd name="T47" fmla="*/ 16 h 13"/>
                    <a:gd name="T48" fmla="*/ 1 w 21"/>
                    <a:gd name="T49" fmla="*/ 16 h 13"/>
                    <a:gd name="T50" fmla="*/ 24 w 21"/>
                    <a:gd name="T51" fmla="*/ 1 h 13"/>
                    <a:gd name="T52" fmla="*/ 30 w 21"/>
                    <a:gd name="T53" fmla="*/ 0 h 13"/>
                    <a:gd name="T54" fmla="*/ 30 w 21"/>
                    <a:gd name="T55" fmla="*/ 0 h 13"/>
                    <a:gd name="T56" fmla="*/ 35 w 21"/>
                    <a:gd name="T57" fmla="*/ 1 h 13"/>
                    <a:gd name="T58" fmla="*/ 35 w 21"/>
                    <a:gd name="T59" fmla="*/ 1 h 13"/>
                    <a:gd name="T60" fmla="*/ 42 w 21"/>
                    <a:gd name="T61" fmla="*/ 7 h 13"/>
                    <a:gd name="T62" fmla="*/ 45 w 21"/>
                    <a:gd name="T63" fmla="*/ 12 h 13"/>
                    <a:gd name="T64" fmla="*/ 45 w 21"/>
                    <a:gd name="T65" fmla="*/ 12 h 13"/>
                    <a:gd name="T66" fmla="*/ 42 w 21"/>
                    <a:gd name="T67" fmla="*/ 13 h 13"/>
                    <a:gd name="T68" fmla="*/ 42 w 21"/>
                    <a:gd name="T69" fmla="*/ 13 h 13"/>
                    <a:gd name="T70" fmla="*/ 17 w 21"/>
                    <a:gd name="T71" fmla="*/ 29 h 13"/>
                    <a:gd name="T72" fmla="*/ 15 w 21"/>
                    <a:gd name="T73" fmla="*/ 29 h 13"/>
                    <a:gd name="T74" fmla="*/ 15 w 21"/>
                    <a:gd name="T75" fmla="*/ 29 h 13"/>
                    <a:gd name="T76" fmla="*/ 10 w 21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1"/>
                    <a:gd name="T118" fmla="*/ 0 h 13"/>
                    <a:gd name="T119" fmla="*/ 21 w 21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1" h="13">
                      <a:moveTo>
                        <a:pt x="5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5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4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5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3" name="Freeform 531"/>
                <p:cNvSpPr>
                  <a:spLocks/>
                </p:cNvSpPr>
                <p:nvPr/>
              </p:nvSpPr>
              <p:spPr bwMode="auto">
                <a:xfrm>
                  <a:off x="3537" y="1139"/>
                  <a:ext cx="115" cy="66"/>
                </a:xfrm>
                <a:custGeom>
                  <a:avLst/>
                  <a:gdLst>
                    <a:gd name="T0" fmla="*/ 1 w 88"/>
                    <a:gd name="T1" fmla="*/ 104 h 51"/>
                    <a:gd name="T2" fmla="*/ 1 w 88"/>
                    <a:gd name="T3" fmla="*/ 102 h 51"/>
                    <a:gd name="T4" fmla="*/ 182 w 88"/>
                    <a:gd name="T5" fmla="*/ 0 h 51"/>
                    <a:gd name="T6" fmla="*/ 184 w 88"/>
                    <a:gd name="T7" fmla="*/ 0 h 51"/>
                    <a:gd name="T8" fmla="*/ 195 w 88"/>
                    <a:gd name="T9" fmla="*/ 6 h 51"/>
                    <a:gd name="T10" fmla="*/ 195 w 88"/>
                    <a:gd name="T11" fmla="*/ 8 h 51"/>
                    <a:gd name="T12" fmla="*/ 16 w 88"/>
                    <a:gd name="T13" fmla="*/ 110 h 51"/>
                    <a:gd name="T14" fmla="*/ 12 w 88"/>
                    <a:gd name="T15" fmla="*/ 110 h 51"/>
                    <a:gd name="T16" fmla="*/ 1 w 88"/>
                    <a:gd name="T17" fmla="*/ 104 h 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"/>
                    <a:gd name="T28" fmla="*/ 0 h 51"/>
                    <a:gd name="T29" fmla="*/ 88 w 88"/>
                    <a:gd name="T30" fmla="*/ 51 h 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" h="51">
                      <a:moveTo>
                        <a:pt x="1" y="48"/>
                      </a:moveTo>
                      <a:cubicBezTo>
                        <a:pt x="0" y="48"/>
                        <a:pt x="0" y="47"/>
                        <a:pt x="1" y="47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0"/>
                        <a:pt x="83" y="0"/>
                        <a:pt x="83" y="0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88" y="3"/>
                        <a:pt x="88" y="4"/>
                        <a:pt x="87" y="4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51"/>
                        <a:pt x="6" y="51"/>
                        <a:pt x="5" y="51"/>
                      </a:cubicBezTo>
                      <a:lnTo>
                        <a:pt x="1" y="4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4" name="Freeform 532"/>
                <p:cNvSpPr>
                  <a:spLocks noEditPoints="1"/>
                </p:cNvSpPr>
                <p:nvPr/>
              </p:nvSpPr>
              <p:spPr bwMode="auto">
                <a:xfrm>
                  <a:off x="3536" y="1137"/>
                  <a:ext cx="117" cy="69"/>
                </a:xfrm>
                <a:custGeom>
                  <a:avLst/>
                  <a:gdLst>
                    <a:gd name="T0" fmla="*/ 12 w 90"/>
                    <a:gd name="T1" fmla="*/ 116 h 53"/>
                    <a:gd name="T2" fmla="*/ 1 w 90"/>
                    <a:gd name="T3" fmla="*/ 111 h 53"/>
                    <a:gd name="T4" fmla="*/ 5 w 90"/>
                    <a:gd name="T5" fmla="*/ 108 h 53"/>
                    <a:gd name="T6" fmla="*/ 1 w 90"/>
                    <a:gd name="T7" fmla="*/ 111 h 53"/>
                    <a:gd name="T8" fmla="*/ 0 w 90"/>
                    <a:gd name="T9" fmla="*/ 105 h 53"/>
                    <a:gd name="T10" fmla="*/ 0 w 90"/>
                    <a:gd name="T11" fmla="*/ 105 h 53"/>
                    <a:gd name="T12" fmla="*/ 1 w 90"/>
                    <a:gd name="T13" fmla="*/ 103 h 53"/>
                    <a:gd name="T14" fmla="*/ 1 w 90"/>
                    <a:gd name="T15" fmla="*/ 103 h 53"/>
                    <a:gd name="T16" fmla="*/ 177 w 90"/>
                    <a:gd name="T17" fmla="*/ 1 h 53"/>
                    <a:gd name="T18" fmla="*/ 182 w 90"/>
                    <a:gd name="T19" fmla="*/ 0 h 53"/>
                    <a:gd name="T20" fmla="*/ 182 w 90"/>
                    <a:gd name="T21" fmla="*/ 0 h 53"/>
                    <a:gd name="T22" fmla="*/ 187 w 90"/>
                    <a:gd name="T23" fmla="*/ 1 h 53"/>
                    <a:gd name="T24" fmla="*/ 187 w 90"/>
                    <a:gd name="T25" fmla="*/ 1 h 53"/>
                    <a:gd name="T26" fmla="*/ 196 w 90"/>
                    <a:gd name="T27" fmla="*/ 7 h 53"/>
                    <a:gd name="T28" fmla="*/ 198 w 90"/>
                    <a:gd name="T29" fmla="*/ 9 h 53"/>
                    <a:gd name="T30" fmla="*/ 198 w 90"/>
                    <a:gd name="T31" fmla="*/ 9 h 53"/>
                    <a:gd name="T32" fmla="*/ 196 w 90"/>
                    <a:gd name="T33" fmla="*/ 13 h 53"/>
                    <a:gd name="T34" fmla="*/ 196 w 90"/>
                    <a:gd name="T35" fmla="*/ 13 h 53"/>
                    <a:gd name="T36" fmla="*/ 21 w 90"/>
                    <a:gd name="T37" fmla="*/ 116 h 53"/>
                    <a:gd name="T38" fmla="*/ 16 w 90"/>
                    <a:gd name="T39" fmla="*/ 117 h 53"/>
                    <a:gd name="T40" fmla="*/ 16 w 90"/>
                    <a:gd name="T41" fmla="*/ 117 h 53"/>
                    <a:gd name="T42" fmla="*/ 12 w 90"/>
                    <a:gd name="T43" fmla="*/ 116 h 53"/>
                    <a:gd name="T44" fmla="*/ 13 w 90"/>
                    <a:gd name="T45" fmla="*/ 112 h 53"/>
                    <a:gd name="T46" fmla="*/ 16 w 90"/>
                    <a:gd name="T47" fmla="*/ 112 h 53"/>
                    <a:gd name="T48" fmla="*/ 16 w 90"/>
                    <a:gd name="T49" fmla="*/ 112 h 53"/>
                    <a:gd name="T50" fmla="*/ 17 w 90"/>
                    <a:gd name="T51" fmla="*/ 112 h 53"/>
                    <a:gd name="T52" fmla="*/ 17 w 90"/>
                    <a:gd name="T53" fmla="*/ 112 h 53"/>
                    <a:gd name="T54" fmla="*/ 192 w 90"/>
                    <a:gd name="T55" fmla="*/ 9 h 53"/>
                    <a:gd name="T56" fmla="*/ 192 w 90"/>
                    <a:gd name="T57" fmla="*/ 9 h 53"/>
                    <a:gd name="T58" fmla="*/ 192 w 90"/>
                    <a:gd name="T59" fmla="*/ 9 h 53"/>
                    <a:gd name="T60" fmla="*/ 192 w 90"/>
                    <a:gd name="T61" fmla="*/ 9 h 53"/>
                    <a:gd name="T62" fmla="*/ 185 w 90"/>
                    <a:gd name="T63" fmla="*/ 5 h 53"/>
                    <a:gd name="T64" fmla="*/ 182 w 90"/>
                    <a:gd name="T65" fmla="*/ 5 h 53"/>
                    <a:gd name="T66" fmla="*/ 182 w 90"/>
                    <a:gd name="T67" fmla="*/ 5 h 53"/>
                    <a:gd name="T68" fmla="*/ 181 w 90"/>
                    <a:gd name="T69" fmla="*/ 5 h 53"/>
                    <a:gd name="T70" fmla="*/ 181 w 90"/>
                    <a:gd name="T71" fmla="*/ 5 h 53"/>
                    <a:gd name="T72" fmla="*/ 5 w 90"/>
                    <a:gd name="T73" fmla="*/ 105 h 53"/>
                    <a:gd name="T74" fmla="*/ 5 w 90"/>
                    <a:gd name="T75" fmla="*/ 105 h 53"/>
                    <a:gd name="T76" fmla="*/ 5 w 90"/>
                    <a:gd name="T77" fmla="*/ 105 h 53"/>
                    <a:gd name="T78" fmla="*/ 13 w 90"/>
                    <a:gd name="T79" fmla="*/ 112 h 5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90"/>
                    <a:gd name="T121" fmla="*/ 0 h 53"/>
                    <a:gd name="T122" fmla="*/ 90 w 90"/>
                    <a:gd name="T123" fmla="*/ 53 h 5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90" h="53">
                      <a:moveTo>
                        <a:pt x="5" y="52"/>
                      </a:move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2" y="49"/>
                        <a:pt x="2" y="49"/>
                        <a:pt x="2" y="49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1" y="49"/>
                        <a:pt x="0" y="49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2" y="0"/>
                        <a:pt x="82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4" y="0"/>
                        <a:pt x="85" y="1"/>
                      </a:cubicBez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3"/>
                        <a:pt x="90" y="4"/>
                        <a:pt x="90" y="4"/>
                      </a:cubicBezTo>
                      <a:cubicBezTo>
                        <a:pt x="90" y="4"/>
                        <a:pt x="90" y="4"/>
                        <a:pt x="90" y="4"/>
                      </a:cubicBezTo>
                      <a:cubicBezTo>
                        <a:pt x="90" y="5"/>
                        <a:pt x="89" y="5"/>
                        <a:pt x="89" y="6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" y="52"/>
                        <a:pt x="9" y="52"/>
                        <a:pt x="9" y="52"/>
                      </a:cubicBezTo>
                      <a:cubicBezTo>
                        <a:pt x="8" y="52"/>
                        <a:pt x="8" y="53"/>
                        <a:pt x="7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7" y="53"/>
                        <a:pt x="6" y="52"/>
                        <a:pt x="5" y="52"/>
                      </a:cubicBezTo>
                      <a:close/>
                      <a:moveTo>
                        <a:pt x="6" y="51"/>
                      </a:moveTo>
                      <a:cubicBezTo>
                        <a:pt x="6" y="51"/>
                        <a:pt x="7" y="51"/>
                        <a:pt x="7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51"/>
                        <a:pt x="8" y="51"/>
                        <a:pt x="8" y="51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4" y="2"/>
                        <a:pt x="83" y="2"/>
                        <a:pt x="83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3" y="2"/>
                        <a:pt x="82" y="2"/>
                        <a:pt x="82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5" name="Freeform 533"/>
                <p:cNvSpPr>
                  <a:spLocks/>
                </p:cNvSpPr>
                <p:nvPr/>
              </p:nvSpPr>
              <p:spPr bwMode="auto">
                <a:xfrm>
                  <a:off x="3644" y="1139"/>
                  <a:ext cx="9" cy="4"/>
                </a:xfrm>
                <a:custGeom>
                  <a:avLst/>
                  <a:gdLst>
                    <a:gd name="T0" fmla="*/ 0 w 9"/>
                    <a:gd name="T1" fmla="*/ 0 h 4"/>
                    <a:gd name="T2" fmla="*/ 9 w 9"/>
                    <a:gd name="T3" fmla="*/ 4 h 4"/>
                    <a:gd name="T4" fmla="*/ 0 w 9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4"/>
                    <a:gd name="T11" fmla="*/ 9 w 9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4">
                      <a:moveTo>
                        <a:pt x="0" y="0"/>
                      </a:moveTo>
                      <a:lnTo>
                        <a:pt x="9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6" name="Line 534"/>
                <p:cNvSpPr>
                  <a:spLocks noChangeShapeType="1"/>
                </p:cNvSpPr>
                <p:nvPr/>
              </p:nvSpPr>
              <p:spPr bwMode="auto">
                <a:xfrm>
                  <a:off x="3644" y="1139"/>
                  <a:ext cx="9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7" name="Freeform 535"/>
                <p:cNvSpPr>
                  <a:spLocks/>
                </p:cNvSpPr>
                <p:nvPr/>
              </p:nvSpPr>
              <p:spPr bwMode="auto">
                <a:xfrm>
                  <a:off x="3644" y="1137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8" name="Freeform 536"/>
                <p:cNvSpPr>
                  <a:spLocks/>
                </p:cNvSpPr>
                <p:nvPr/>
              </p:nvSpPr>
              <p:spPr bwMode="auto">
                <a:xfrm>
                  <a:off x="3636" y="1144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19" name="Line 537"/>
                <p:cNvSpPr>
                  <a:spLocks noChangeShapeType="1"/>
                </p:cNvSpPr>
                <p:nvPr/>
              </p:nvSpPr>
              <p:spPr bwMode="auto">
                <a:xfrm>
                  <a:off x="3636" y="1144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0" name="Freeform 538"/>
                <p:cNvSpPr>
                  <a:spLocks/>
                </p:cNvSpPr>
                <p:nvPr/>
              </p:nvSpPr>
              <p:spPr bwMode="auto">
                <a:xfrm>
                  <a:off x="3635" y="114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1" name="Freeform 539"/>
                <p:cNvSpPr>
                  <a:spLocks/>
                </p:cNvSpPr>
                <p:nvPr/>
              </p:nvSpPr>
              <p:spPr bwMode="auto">
                <a:xfrm>
                  <a:off x="3627" y="1149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2" name="Line 540"/>
                <p:cNvSpPr>
                  <a:spLocks noChangeShapeType="1"/>
                </p:cNvSpPr>
                <p:nvPr/>
              </p:nvSpPr>
              <p:spPr bwMode="auto">
                <a:xfrm>
                  <a:off x="3627" y="1149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3" name="Freeform 541"/>
                <p:cNvSpPr>
                  <a:spLocks/>
                </p:cNvSpPr>
                <p:nvPr/>
              </p:nvSpPr>
              <p:spPr bwMode="auto">
                <a:xfrm>
                  <a:off x="3626" y="1148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4" name="Freeform 542"/>
                <p:cNvSpPr>
                  <a:spLocks/>
                </p:cNvSpPr>
                <p:nvPr/>
              </p:nvSpPr>
              <p:spPr bwMode="auto">
                <a:xfrm>
                  <a:off x="3619" y="1154"/>
                  <a:ext cx="4" cy="3"/>
                </a:xfrm>
                <a:custGeom>
                  <a:avLst/>
                  <a:gdLst>
                    <a:gd name="T0" fmla="*/ 0 w 4"/>
                    <a:gd name="T1" fmla="*/ 0 h 3"/>
                    <a:gd name="T2" fmla="*/ 4 w 4"/>
                    <a:gd name="T3" fmla="*/ 3 h 3"/>
                    <a:gd name="T4" fmla="*/ 0 w 4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"/>
                    <a:gd name="T11" fmla="*/ 4 w 4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5" name="Line 543"/>
                <p:cNvSpPr>
                  <a:spLocks noChangeShapeType="1"/>
                </p:cNvSpPr>
                <p:nvPr/>
              </p:nvSpPr>
              <p:spPr bwMode="auto">
                <a:xfrm>
                  <a:off x="3619" y="1154"/>
                  <a:ext cx="4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6" name="Freeform 544"/>
                <p:cNvSpPr>
                  <a:spLocks/>
                </p:cNvSpPr>
                <p:nvPr/>
              </p:nvSpPr>
              <p:spPr bwMode="auto">
                <a:xfrm>
                  <a:off x="3617" y="115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7" name="Freeform 545"/>
                <p:cNvSpPr>
                  <a:spLocks/>
                </p:cNvSpPr>
                <p:nvPr/>
              </p:nvSpPr>
              <p:spPr bwMode="auto">
                <a:xfrm>
                  <a:off x="3612" y="116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8" name="Line 546"/>
                <p:cNvSpPr>
                  <a:spLocks noChangeShapeType="1"/>
                </p:cNvSpPr>
                <p:nvPr/>
              </p:nvSpPr>
              <p:spPr bwMode="auto">
                <a:xfrm>
                  <a:off x="3612" y="1161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29" name="Freeform 547"/>
                <p:cNvSpPr>
                  <a:spLocks/>
                </p:cNvSpPr>
                <p:nvPr/>
              </p:nvSpPr>
              <p:spPr bwMode="auto">
                <a:xfrm>
                  <a:off x="3608" y="1158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0" name="Freeform 548"/>
                <p:cNvSpPr>
                  <a:spLocks/>
                </p:cNvSpPr>
                <p:nvPr/>
              </p:nvSpPr>
              <p:spPr bwMode="auto">
                <a:xfrm>
                  <a:off x="3602" y="116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1" name="Line 549"/>
                <p:cNvSpPr>
                  <a:spLocks noChangeShapeType="1"/>
                </p:cNvSpPr>
                <p:nvPr/>
              </p:nvSpPr>
              <p:spPr bwMode="auto">
                <a:xfrm>
                  <a:off x="3602" y="1166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2" name="Freeform 550"/>
                <p:cNvSpPr>
                  <a:spLocks/>
                </p:cNvSpPr>
                <p:nvPr/>
              </p:nvSpPr>
              <p:spPr bwMode="auto">
                <a:xfrm>
                  <a:off x="3599" y="1163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3" name="Line 551"/>
                <p:cNvSpPr>
                  <a:spLocks noChangeShapeType="1"/>
                </p:cNvSpPr>
                <p:nvPr/>
              </p:nvSpPr>
              <p:spPr bwMode="auto">
                <a:xfrm>
                  <a:off x="3595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4" name="Line 552"/>
                <p:cNvSpPr>
                  <a:spLocks noChangeShapeType="1"/>
                </p:cNvSpPr>
                <p:nvPr/>
              </p:nvSpPr>
              <p:spPr bwMode="auto">
                <a:xfrm>
                  <a:off x="3595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5" name="Freeform 553"/>
                <p:cNvSpPr>
                  <a:spLocks/>
                </p:cNvSpPr>
                <p:nvPr/>
              </p:nvSpPr>
              <p:spPr bwMode="auto">
                <a:xfrm>
                  <a:off x="3589" y="1169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6" name="Freeform 554"/>
                <p:cNvSpPr>
                  <a:spLocks/>
                </p:cNvSpPr>
                <p:nvPr/>
              </p:nvSpPr>
              <p:spPr bwMode="auto">
                <a:xfrm>
                  <a:off x="3586" y="1176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7" name="Line 555"/>
                <p:cNvSpPr>
                  <a:spLocks noChangeShapeType="1"/>
                </p:cNvSpPr>
                <p:nvPr/>
              </p:nvSpPr>
              <p:spPr bwMode="auto">
                <a:xfrm flipH="1" flipV="1">
                  <a:off x="3586" y="1176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8" name="Freeform 556"/>
                <p:cNvSpPr>
                  <a:spLocks/>
                </p:cNvSpPr>
                <p:nvPr/>
              </p:nvSpPr>
              <p:spPr bwMode="auto">
                <a:xfrm>
                  <a:off x="3580" y="1174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39" name="Freeform 557"/>
                <p:cNvSpPr>
                  <a:spLocks/>
                </p:cNvSpPr>
                <p:nvPr/>
              </p:nvSpPr>
              <p:spPr bwMode="auto">
                <a:xfrm>
                  <a:off x="3575" y="1182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3" y="1"/>
                      </a:moveTo>
                      <a:lnTo>
                        <a:pt x="0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0" name="Line 558"/>
                <p:cNvSpPr>
                  <a:spLocks noChangeShapeType="1"/>
                </p:cNvSpPr>
                <p:nvPr/>
              </p:nvSpPr>
              <p:spPr bwMode="auto">
                <a:xfrm flipH="1" flipV="1">
                  <a:off x="3575" y="1182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1" name="Freeform 559"/>
                <p:cNvSpPr>
                  <a:spLocks/>
                </p:cNvSpPr>
                <p:nvPr/>
              </p:nvSpPr>
              <p:spPr bwMode="auto">
                <a:xfrm>
                  <a:off x="3573" y="1179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7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2" name="Freeform 560"/>
                <p:cNvSpPr>
                  <a:spLocks/>
                </p:cNvSpPr>
                <p:nvPr/>
              </p:nvSpPr>
              <p:spPr bwMode="auto">
                <a:xfrm>
                  <a:off x="3566" y="1185"/>
                  <a:ext cx="4" cy="3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"/>
                    <a:gd name="T11" fmla="*/ 4 w 4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">
                      <a:moveTo>
                        <a:pt x="4" y="3"/>
                      </a:moveTo>
                      <a:lnTo>
                        <a:pt x="0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3" name="Line 561"/>
                <p:cNvSpPr>
                  <a:spLocks noChangeShapeType="1"/>
                </p:cNvSpPr>
                <p:nvPr/>
              </p:nvSpPr>
              <p:spPr bwMode="auto">
                <a:xfrm flipH="1" flipV="1">
                  <a:off x="3566" y="1185"/>
                  <a:ext cx="4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4" name="Freeform 562"/>
                <p:cNvSpPr>
                  <a:spLocks/>
                </p:cNvSpPr>
                <p:nvPr/>
              </p:nvSpPr>
              <p:spPr bwMode="auto">
                <a:xfrm>
                  <a:off x="3563" y="1184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0 w 10"/>
                    <a:gd name="T3" fmla="*/ 0 h 7"/>
                    <a:gd name="T4" fmla="*/ 10 w 10"/>
                    <a:gd name="T5" fmla="*/ 5 h 7"/>
                    <a:gd name="T6" fmla="*/ 8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5" name="Freeform 563"/>
                <p:cNvSpPr>
                  <a:spLocks/>
                </p:cNvSpPr>
                <p:nvPr/>
              </p:nvSpPr>
              <p:spPr bwMode="auto">
                <a:xfrm>
                  <a:off x="3556" y="1191"/>
                  <a:ext cx="6" cy="3"/>
                </a:xfrm>
                <a:custGeom>
                  <a:avLst/>
                  <a:gdLst>
                    <a:gd name="T0" fmla="*/ 6 w 6"/>
                    <a:gd name="T1" fmla="*/ 3 h 3"/>
                    <a:gd name="T2" fmla="*/ 0 w 6"/>
                    <a:gd name="T3" fmla="*/ 0 h 3"/>
                    <a:gd name="T4" fmla="*/ 6 w 6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3"/>
                    <a:gd name="T11" fmla="*/ 6 w 6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3">
                      <a:moveTo>
                        <a:pt x="6" y="3"/>
                      </a:moveTo>
                      <a:lnTo>
                        <a:pt x="0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6" name="Line 564"/>
                <p:cNvSpPr>
                  <a:spLocks noChangeShapeType="1"/>
                </p:cNvSpPr>
                <p:nvPr/>
              </p:nvSpPr>
              <p:spPr bwMode="auto">
                <a:xfrm flipH="1" flipV="1">
                  <a:off x="3556" y="1191"/>
                  <a:ext cx="6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7" name="Freeform 565"/>
                <p:cNvSpPr>
                  <a:spLocks/>
                </p:cNvSpPr>
                <p:nvPr/>
              </p:nvSpPr>
              <p:spPr bwMode="auto">
                <a:xfrm>
                  <a:off x="3554" y="1189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2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8" name="Freeform 566"/>
                <p:cNvSpPr>
                  <a:spLocks/>
                </p:cNvSpPr>
                <p:nvPr/>
              </p:nvSpPr>
              <p:spPr bwMode="auto">
                <a:xfrm>
                  <a:off x="3547" y="1196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49" name="Line 567"/>
                <p:cNvSpPr>
                  <a:spLocks noChangeShapeType="1"/>
                </p:cNvSpPr>
                <p:nvPr/>
              </p:nvSpPr>
              <p:spPr bwMode="auto">
                <a:xfrm flipH="1" flipV="1">
                  <a:off x="3547" y="1196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0" name="Freeform 568"/>
                <p:cNvSpPr>
                  <a:spLocks/>
                </p:cNvSpPr>
                <p:nvPr/>
              </p:nvSpPr>
              <p:spPr bwMode="auto">
                <a:xfrm>
                  <a:off x="3545" y="1194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2 w 9"/>
                    <a:gd name="T3" fmla="*/ 0 h 7"/>
                    <a:gd name="T4" fmla="*/ 9 w 9"/>
                    <a:gd name="T5" fmla="*/ 6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9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1" name="Freeform 569"/>
                <p:cNvSpPr>
                  <a:spLocks/>
                </p:cNvSpPr>
                <p:nvPr/>
              </p:nvSpPr>
              <p:spPr bwMode="auto">
                <a:xfrm>
                  <a:off x="3536" y="1200"/>
                  <a:ext cx="9" cy="5"/>
                </a:xfrm>
                <a:custGeom>
                  <a:avLst/>
                  <a:gdLst>
                    <a:gd name="T0" fmla="*/ 9 w 9"/>
                    <a:gd name="T1" fmla="*/ 5 h 5"/>
                    <a:gd name="T2" fmla="*/ 0 w 9"/>
                    <a:gd name="T3" fmla="*/ 0 h 5"/>
                    <a:gd name="T4" fmla="*/ 9 w 9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9" y="5"/>
                      </a:move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2" name="Line 570"/>
                <p:cNvSpPr>
                  <a:spLocks noChangeShapeType="1"/>
                </p:cNvSpPr>
                <p:nvPr/>
              </p:nvSpPr>
              <p:spPr bwMode="auto">
                <a:xfrm flipH="1" flipV="1">
                  <a:off x="3536" y="1200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3" name="Freeform 571"/>
                <p:cNvSpPr>
                  <a:spLocks/>
                </p:cNvSpPr>
                <p:nvPr/>
              </p:nvSpPr>
              <p:spPr bwMode="auto">
                <a:xfrm>
                  <a:off x="3536" y="120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1 w 11"/>
                    <a:gd name="T3" fmla="*/ 0 h 6"/>
                    <a:gd name="T4" fmla="*/ 11 w 11"/>
                    <a:gd name="T5" fmla="*/ 4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4" name="Freeform 572"/>
                <p:cNvSpPr>
                  <a:spLocks/>
                </p:cNvSpPr>
                <p:nvPr/>
              </p:nvSpPr>
              <p:spPr bwMode="auto">
                <a:xfrm>
                  <a:off x="3643" y="1124"/>
                  <a:ext cx="9" cy="6"/>
                </a:xfrm>
                <a:custGeom>
                  <a:avLst/>
                  <a:gdLst>
                    <a:gd name="T0" fmla="*/ 0 w 9"/>
                    <a:gd name="T1" fmla="*/ 0 h 6"/>
                    <a:gd name="T2" fmla="*/ 9 w 9"/>
                    <a:gd name="T3" fmla="*/ 6 h 6"/>
                    <a:gd name="T4" fmla="*/ 0 w 9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0" y="0"/>
                      </a:moveTo>
                      <a:lnTo>
                        <a:pt x="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5" name="Line 573"/>
                <p:cNvSpPr>
                  <a:spLocks noChangeShapeType="1"/>
                </p:cNvSpPr>
                <p:nvPr/>
              </p:nvSpPr>
              <p:spPr bwMode="auto">
                <a:xfrm>
                  <a:off x="3643" y="112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6" name="Freeform 574"/>
                <p:cNvSpPr>
                  <a:spLocks/>
                </p:cNvSpPr>
                <p:nvPr/>
              </p:nvSpPr>
              <p:spPr bwMode="auto">
                <a:xfrm>
                  <a:off x="3643" y="1123"/>
                  <a:ext cx="10" cy="7"/>
                </a:xfrm>
                <a:custGeom>
                  <a:avLst/>
                  <a:gdLst>
                    <a:gd name="T0" fmla="*/ 0 w 10"/>
                    <a:gd name="T1" fmla="*/ 3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3 h 7"/>
                    <a:gd name="T10" fmla="*/ 0 w 10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7" name="Freeform 575"/>
                <p:cNvSpPr>
                  <a:spLocks/>
                </p:cNvSpPr>
                <p:nvPr/>
              </p:nvSpPr>
              <p:spPr bwMode="auto">
                <a:xfrm>
                  <a:off x="3634" y="1131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8" name="Line 576"/>
                <p:cNvSpPr>
                  <a:spLocks noChangeShapeType="1"/>
                </p:cNvSpPr>
                <p:nvPr/>
              </p:nvSpPr>
              <p:spPr bwMode="auto">
                <a:xfrm>
                  <a:off x="3634" y="1131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59" name="Freeform 577"/>
                <p:cNvSpPr>
                  <a:spLocks/>
                </p:cNvSpPr>
                <p:nvPr/>
              </p:nvSpPr>
              <p:spPr bwMode="auto">
                <a:xfrm>
                  <a:off x="3632" y="113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0" name="Freeform 578"/>
                <p:cNvSpPr>
                  <a:spLocks/>
                </p:cNvSpPr>
                <p:nvPr/>
              </p:nvSpPr>
              <p:spPr bwMode="auto">
                <a:xfrm>
                  <a:off x="3624" y="1137"/>
                  <a:ext cx="7" cy="3"/>
                </a:xfrm>
                <a:custGeom>
                  <a:avLst/>
                  <a:gdLst>
                    <a:gd name="T0" fmla="*/ 0 w 7"/>
                    <a:gd name="T1" fmla="*/ 0 h 3"/>
                    <a:gd name="T2" fmla="*/ 7 w 7"/>
                    <a:gd name="T3" fmla="*/ 3 h 3"/>
                    <a:gd name="T4" fmla="*/ 0 w 7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3"/>
                    <a:gd name="T11" fmla="*/ 7 w 7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3">
                      <a:moveTo>
                        <a:pt x="0" y="0"/>
                      </a:moveTo>
                      <a:lnTo>
                        <a:pt x="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1" name="Line 579"/>
                <p:cNvSpPr>
                  <a:spLocks noChangeShapeType="1"/>
                </p:cNvSpPr>
                <p:nvPr/>
              </p:nvSpPr>
              <p:spPr bwMode="auto">
                <a:xfrm>
                  <a:off x="3624" y="1137"/>
                  <a:ext cx="7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2" name="Freeform 580"/>
                <p:cNvSpPr>
                  <a:spLocks/>
                </p:cNvSpPr>
                <p:nvPr/>
              </p:nvSpPr>
              <p:spPr bwMode="auto">
                <a:xfrm>
                  <a:off x="3623" y="1135"/>
                  <a:ext cx="9" cy="6"/>
                </a:xfrm>
                <a:custGeom>
                  <a:avLst/>
                  <a:gdLst>
                    <a:gd name="T0" fmla="*/ 0 w 9"/>
                    <a:gd name="T1" fmla="*/ 2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2 h 6"/>
                    <a:gd name="T10" fmla="*/ 0 w 9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3" name="Freeform 581"/>
                <p:cNvSpPr>
                  <a:spLocks/>
                </p:cNvSpPr>
                <p:nvPr/>
              </p:nvSpPr>
              <p:spPr bwMode="auto">
                <a:xfrm>
                  <a:off x="3615" y="1143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4" name="Line 582"/>
                <p:cNvSpPr>
                  <a:spLocks noChangeShapeType="1"/>
                </p:cNvSpPr>
                <p:nvPr/>
              </p:nvSpPr>
              <p:spPr bwMode="auto">
                <a:xfrm>
                  <a:off x="3615" y="1143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5" name="Freeform 583"/>
                <p:cNvSpPr>
                  <a:spLocks/>
                </p:cNvSpPr>
                <p:nvPr/>
              </p:nvSpPr>
              <p:spPr bwMode="auto">
                <a:xfrm>
                  <a:off x="3613" y="1141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6" name="Freeform 584"/>
                <p:cNvSpPr>
                  <a:spLocks/>
                </p:cNvSpPr>
                <p:nvPr/>
              </p:nvSpPr>
              <p:spPr bwMode="auto">
                <a:xfrm>
                  <a:off x="3606" y="1149"/>
                  <a:ext cx="3" cy="1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0 w 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7" name="Line 585"/>
                <p:cNvSpPr>
                  <a:spLocks noChangeShapeType="1"/>
                </p:cNvSpPr>
                <p:nvPr/>
              </p:nvSpPr>
              <p:spPr bwMode="auto">
                <a:xfrm>
                  <a:off x="3606" y="1149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8" name="Freeform 586"/>
                <p:cNvSpPr>
                  <a:spLocks/>
                </p:cNvSpPr>
                <p:nvPr/>
              </p:nvSpPr>
              <p:spPr bwMode="auto">
                <a:xfrm>
                  <a:off x="3602" y="1146"/>
                  <a:ext cx="11" cy="7"/>
                </a:xfrm>
                <a:custGeom>
                  <a:avLst/>
                  <a:gdLst>
                    <a:gd name="T0" fmla="*/ 0 w 11"/>
                    <a:gd name="T1" fmla="*/ 3 h 7"/>
                    <a:gd name="T2" fmla="*/ 2 w 11"/>
                    <a:gd name="T3" fmla="*/ 0 h 7"/>
                    <a:gd name="T4" fmla="*/ 11 w 11"/>
                    <a:gd name="T5" fmla="*/ 6 h 7"/>
                    <a:gd name="T6" fmla="*/ 10 w 11"/>
                    <a:gd name="T7" fmla="*/ 7 h 7"/>
                    <a:gd name="T8" fmla="*/ 0 w 11"/>
                    <a:gd name="T9" fmla="*/ 3 h 7"/>
                    <a:gd name="T10" fmla="*/ 0 w 11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1" y="6"/>
                      </a:lnTo>
                      <a:lnTo>
                        <a:pt x="10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69" name="Freeform 587"/>
                <p:cNvSpPr>
                  <a:spLocks/>
                </p:cNvSpPr>
                <p:nvPr/>
              </p:nvSpPr>
              <p:spPr bwMode="auto">
                <a:xfrm>
                  <a:off x="3596" y="1156"/>
                  <a:ext cx="3" cy="1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0 w 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1"/>
                    <a:gd name="T11" fmla="*/ 3 w 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1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0" name="Line 588"/>
                <p:cNvSpPr>
                  <a:spLocks noChangeShapeType="1"/>
                </p:cNvSpPr>
                <p:nvPr/>
              </p:nvSpPr>
              <p:spPr bwMode="auto">
                <a:xfrm>
                  <a:off x="3596" y="1156"/>
                  <a:ext cx="3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1" name="Freeform 589"/>
                <p:cNvSpPr>
                  <a:spLocks/>
                </p:cNvSpPr>
                <p:nvPr/>
              </p:nvSpPr>
              <p:spPr bwMode="auto">
                <a:xfrm>
                  <a:off x="3592" y="1153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4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2" name="Line 590"/>
                <p:cNvSpPr>
                  <a:spLocks noChangeShapeType="1"/>
                </p:cNvSpPr>
                <p:nvPr/>
              </p:nvSpPr>
              <p:spPr bwMode="auto">
                <a:xfrm>
                  <a:off x="3587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3" name="Line 591"/>
                <p:cNvSpPr>
                  <a:spLocks noChangeShapeType="1"/>
                </p:cNvSpPr>
                <p:nvPr/>
              </p:nvSpPr>
              <p:spPr bwMode="auto">
                <a:xfrm>
                  <a:off x="3587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4" name="Freeform 592"/>
                <p:cNvSpPr>
                  <a:spLocks/>
                </p:cNvSpPr>
                <p:nvPr/>
              </p:nvSpPr>
              <p:spPr bwMode="auto">
                <a:xfrm>
                  <a:off x="3583" y="1158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5" name="Freeform 593"/>
                <p:cNvSpPr>
                  <a:spLocks/>
                </p:cNvSpPr>
                <p:nvPr/>
              </p:nvSpPr>
              <p:spPr bwMode="auto">
                <a:xfrm>
                  <a:off x="3576" y="1167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6" name="Line 594"/>
                <p:cNvSpPr>
                  <a:spLocks noChangeShapeType="1"/>
                </p:cNvSpPr>
                <p:nvPr/>
              </p:nvSpPr>
              <p:spPr bwMode="auto">
                <a:xfrm flipH="1" flipV="1">
                  <a:off x="3576" y="1167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7" name="Freeform 595"/>
                <p:cNvSpPr>
                  <a:spLocks/>
                </p:cNvSpPr>
                <p:nvPr/>
              </p:nvSpPr>
              <p:spPr bwMode="auto">
                <a:xfrm>
                  <a:off x="3573" y="1165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4 h 6"/>
                    <a:gd name="T6" fmla="*/ 7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7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8" name="Freeform 596"/>
                <p:cNvSpPr>
                  <a:spLocks/>
                </p:cNvSpPr>
                <p:nvPr/>
              </p:nvSpPr>
              <p:spPr bwMode="auto">
                <a:xfrm>
                  <a:off x="3566" y="1172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79" name="Line 597"/>
                <p:cNvSpPr>
                  <a:spLocks noChangeShapeType="1"/>
                </p:cNvSpPr>
                <p:nvPr/>
              </p:nvSpPr>
              <p:spPr bwMode="auto">
                <a:xfrm flipH="1" flipV="1">
                  <a:off x="3566" y="1172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0" name="Freeform 598"/>
                <p:cNvSpPr>
                  <a:spLocks/>
                </p:cNvSpPr>
                <p:nvPr/>
              </p:nvSpPr>
              <p:spPr bwMode="auto">
                <a:xfrm>
                  <a:off x="3562" y="117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1" name="Freeform 599"/>
                <p:cNvSpPr>
                  <a:spLocks/>
                </p:cNvSpPr>
                <p:nvPr/>
              </p:nvSpPr>
              <p:spPr bwMode="auto">
                <a:xfrm>
                  <a:off x="3554" y="1178"/>
                  <a:ext cx="6" cy="2"/>
                </a:xfrm>
                <a:custGeom>
                  <a:avLst/>
                  <a:gdLst>
                    <a:gd name="T0" fmla="*/ 6 w 6"/>
                    <a:gd name="T1" fmla="*/ 2 h 2"/>
                    <a:gd name="T2" fmla="*/ 0 w 6"/>
                    <a:gd name="T3" fmla="*/ 0 h 2"/>
                    <a:gd name="T4" fmla="*/ 6 w 6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2"/>
                    <a:gd name="T11" fmla="*/ 6 w 6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2">
                      <a:moveTo>
                        <a:pt x="6" y="2"/>
                      </a:moveTo>
                      <a:lnTo>
                        <a:pt x="0" y="0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2" name="Line 600"/>
                <p:cNvSpPr>
                  <a:spLocks noChangeShapeType="1"/>
                </p:cNvSpPr>
                <p:nvPr/>
              </p:nvSpPr>
              <p:spPr bwMode="auto">
                <a:xfrm flipH="1" flipV="1">
                  <a:off x="3554" y="1178"/>
                  <a:ext cx="6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3" name="Freeform 601"/>
                <p:cNvSpPr>
                  <a:spLocks/>
                </p:cNvSpPr>
                <p:nvPr/>
              </p:nvSpPr>
              <p:spPr bwMode="auto">
                <a:xfrm>
                  <a:off x="3552" y="1176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4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4" name="Freeform 602"/>
                <p:cNvSpPr>
                  <a:spLocks/>
                </p:cNvSpPr>
                <p:nvPr/>
              </p:nvSpPr>
              <p:spPr bwMode="auto">
                <a:xfrm>
                  <a:off x="3544" y="1183"/>
                  <a:ext cx="5" cy="4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5" y="4"/>
                      </a:moveTo>
                      <a:lnTo>
                        <a:pt x="0" y="0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5" name="Line 603"/>
                <p:cNvSpPr>
                  <a:spLocks noChangeShapeType="1"/>
                </p:cNvSpPr>
                <p:nvPr/>
              </p:nvSpPr>
              <p:spPr bwMode="auto">
                <a:xfrm flipH="1" flipV="1">
                  <a:off x="3544" y="1183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6" name="Freeform 604"/>
                <p:cNvSpPr>
                  <a:spLocks/>
                </p:cNvSpPr>
                <p:nvPr/>
              </p:nvSpPr>
              <p:spPr bwMode="auto">
                <a:xfrm>
                  <a:off x="3541" y="1182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7" name="Freeform 605"/>
                <p:cNvSpPr>
                  <a:spLocks/>
                </p:cNvSpPr>
                <p:nvPr/>
              </p:nvSpPr>
              <p:spPr bwMode="auto">
                <a:xfrm>
                  <a:off x="3534" y="1189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8" name="Line 606"/>
                <p:cNvSpPr>
                  <a:spLocks noChangeShapeType="1"/>
                </p:cNvSpPr>
                <p:nvPr/>
              </p:nvSpPr>
              <p:spPr bwMode="auto">
                <a:xfrm flipH="1" flipV="1">
                  <a:off x="3534" y="1189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89" name="Freeform 607"/>
                <p:cNvSpPr>
                  <a:spLocks/>
                </p:cNvSpPr>
                <p:nvPr/>
              </p:nvSpPr>
              <p:spPr bwMode="auto">
                <a:xfrm>
                  <a:off x="3532" y="1188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4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0" name="Freeform 608"/>
                <p:cNvSpPr>
                  <a:spLocks/>
                </p:cNvSpPr>
                <p:nvPr/>
              </p:nvSpPr>
              <p:spPr bwMode="auto">
                <a:xfrm>
                  <a:off x="3522" y="1194"/>
                  <a:ext cx="9" cy="6"/>
                </a:xfrm>
                <a:custGeom>
                  <a:avLst/>
                  <a:gdLst>
                    <a:gd name="T0" fmla="*/ 9 w 9"/>
                    <a:gd name="T1" fmla="*/ 6 h 6"/>
                    <a:gd name="T2" fmla="*/ 0 w 9"/>
                    <a:gd name="T3" fmla="*/ 0 h 6"/>
                    <a:gd name="T4" fmla="*/ 9 w 9"/>
                    <a:gd name="T5" fmla="*/ 6 h 6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6"/>
                    <a:gd name="T11" fmla="*/ 9 w 9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6">
                      <a:moveTo>
                        <a:pt x="9" y="6"/>
                      </a:moveTo>
                      <a:lnTo>
                        <a:pt x="0" y="0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1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3522" y="1194"/>
                  <a:ext cx="9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2" name="Freeform 610"/>
                <p:cNvSpPr>
                  <a:spLocks/>
                </p:cNvSpPr>
                <p:nvPr/>
              </p:nvSpPr>
              <p:spPr bwMode="auto">
                <a:xfrm>
                  <a:off x="3522" y="1193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1 w 9"/>
                    <a:gd name="T3" fmla="*/ 0 h 7"/>
                    <a:gd name="T4" fmla="*/ 9 w 9"/>
                    <a:gd name="T5" fmla="*/ 5 h 7"/>
                    <a:gd name="T6" fmla="*/ 9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3" name="Freeform 611"/>
                <p:cNvSpPr>
                  <a:spLocks/>
                </p:cNvSpPr>
                <p:nvPr/>
              </p:nvSpPr>
              <p:spPr bwMode="auto">
                <a:xfrm>
                  <a:off x="3561" y="1144"/>
                  <a:ext cx="108" cy="62"/>
                </a:xfrm>
                <a:custGeom>
                  <a:avLst/>
                  <a:gdLst>
                    <a:gd name="T0" fmla="*/ 1 w 83"/>
                    <a:gd name="T1" fmla="*/ 97 h 48"/>
                    <a:gd name="T2" fmla="*/ 1 w 83"/>
                    <a:gd name="T3" fmla="*/ 96 h 48"/>
                    <a:gd name="T4" fmla="*/ 167 w 83"/>
                    <a:gd name="T5" fmla="*/ 1 h 48"/>
                    <a:gd name="T6" fmla="*/ 170 w 83"/>
                    <a:gd name="T7" fmla="*/ 1 h 48"/>
                    <a:gd name="T8" fmla="*/ 183 w 83"/>
                    <a:gd name="T9" fmla="*/ 6 h 48"/>
                    <a:gd name="T10" fmla="*/ 183 w 83"/>
                    <a:gd name="T11" fmla="*/ 10 h 48"/>
                    <a:gd name="T12" fmla="*/ 17 w 83"/>
                    <a:gd name="T13" fmla="*/ 103 h 48"/>
                    <a:gd name="T14" fmla="*/ 12 w 83"/>
                    <a:gd name="T15" fmla="*/ 103 h 48"/>
                    <a:gd name="T16" fmla="*/ 1 w 83"/>
                    <a:gd name="T17" fmla="*/ 97 h 4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3"/>
                    <a:gd name="T28" fmla="*/ 0 h 48"/>
                    <a:gd name="T29" fmla="*/ 83 w 83"/>
                    <a:gd name="T30" fmla="*/ 48 h 4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3" h="48">
                      <a:moveTo>
                        <a:pt x="1" y="45"/>
                      </a:moveTo>
                      <a:cubicBezTo>
                        <a:pt x="0" y="45"/>
                        <a:pt x="0" y="44"/>
                        <a:pt x="1" y="44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6" y="0"/>
                        <a:pt x="77" y="0"/>
                        <a:pt x="78" y="1"/>
                      </a:cubicBezTo>
                      <a:cubicBezTo>
                        <a:pt x="83" y="3"/>
                        <a:pt x="83" y="3"/>
                        <a:pt x="83" y="3"/>
                      </a:cubicBezTo>
                      <a:cubicBezTo>
                        <a:pt x="83" y="4"/>
                        <a:pt x="83" y="4"/>
                        <a:pt x="83" y="5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7" y="48"/>
                        <a:pt x="6" y="48"/>
                        <a:pt x="5" y="48"/>
                      </a:cubicBezTo>
                      <a:lnTo>
                        <a:pt x="1" y="4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4" name="Freeform 612"/>
                <p:cNvSpPr>
                  <a:spLocks/>
                </p:cNvSpPr>
                <p:nvPr/>
              </p:nvSpPr>
              <p:spPr bwMode="auto">
                <a:xfrm>
                  <a:off x="3560" y="1144"/>
                  <a:ext cx="110" cy="63"/>
                </a:xfrm>
                <a:custGeom>
                  <a:avLst/>
                  <a:gdLst>
                    <a:gd name="T0" fmla="*/ 13 w 85"/>
                    <a:gd name="T1" fmla="*/ 104 h 49"/>
                    <a:gd name="T2" fmla="*/ 1 w 85"/>
                    <a:gd name="T3" fmla="*/ 98 h 49"/>
                    <a:gd name="T4" fmla="*/ 5 w 85"/>
                    <a:gd name="T5" fmla="*/ 96 h 49"/>
                    <a:gd name="T6" fmla="*/ 5 w 85"/>
                    <a:gd name="T7" fmla="*/ 94 h 49"/>
                    <a:gd name="T8" fmla="*/ 16 w 85"/>
                    <a:gd name="T9" fmla="*/ 99 h 49"/>
                    <a:gd name="T10" fmla="*/ 17 w 85"/>
                    <a:gd name="T11" fmla="*/ 99 h 49"/>
                    <a:gd name="T12" fmla="*/ 17 w 85"/>
                    <a:gd name="T13" fmla="*/ 99 h 49"/>
                    <a:gd name="T14" fmla="*/ 21 w 85"/>
                    <a:gd name="T15" fmla="*/ 99 h 49"/>
                    <a:gd name="T16" fmla="*/ 21 w 85"/>
                    <a:gd name="T17" fmla="*/ 99 h 49"/>
                    <a:gd name="T18" fmla="*/ 179 w 85"/>
                    <a:gd name="T19" fmla="*/ 8 h 49"/>
                    <a:gd name="T20" fmla="*/ 179 w 85"/>
                    <a:gd name="T21" fmla="*/ 8 h 49"/>
                    <a:gd name="T22" fmla="*/ 179 w 85"/>
                    <a:gd name="T23" fmla="*/ 8 h 49"/>
                    <a:gd name="T24" fmla="*/ 179 w 85"/>
                    <a:gd name="T25" fmla="*/ 8 h 49"/>
                    <a:gd name="T26" fmla="*/ 170 w 85"/>
                    <a:gd name="T27" fmla="*/ 1 h 49"/>
                    <a:gd name="T28" fmla="*/ 167 w 85"/>
                    <a:gd name="T29" fmla="*/ 1 h 49"/>
                    <a:gd name="T30" fmla="*/ 167 w 85"/>
                    <a:gd name="T31" fmla="*/ 1 h 49"/>
                    <a:gd name="T32" fmla="*/ 167 w 85"/>
                    <a:gd name="T33" fmla="*/ 1 h 49"/>
                    <a:gd name="T34" fmla="*/ 167 w 85"/>
                    <a:gd name="T35" fmla="*/ 1 h 49"/>
                    <a:gd name="T36" fmla="*/ 5 w 85"/>
                    <a:gd name="T37" fmla="*/ 94 h 49"/>
                    <a:gd name="T38" fmla="*/ 5 w 85"/>
                    <a:gd name="T39" fmla="*/ 94 h 49"/>
                    <a:gd name="T40" fmla="*/ 5 w 85"/>
                    <a:gd name="T41" fmla="*/ 96 h 49"/>
                    <a:gd name="T42" fmla="*/ 1 w 85"/>
                    <a:gd name="T43" fmla="*/ 98 h 49"/>
                    <a:gd name="T44" fmla="*/ 0 w 85"/>
                    <a:gd name="T45" fmla="*/ 94 h 49"/>
                    <a:gd name="T46" fmla="*/ 0 w 85"/>
                    <a:gd name="T47" fmla="*/ 94 h 49"/>
                    <a:gd name="T48" fmla="*/ 1 w 85"/>
                    <a:gd name="T49" fmla="*/ 91 h 49"/>
                    <a:gd name="T50" fmla="*/ 1 w 85"/>
                    <a:gd name="T51" fmla="*/ 91 h 49"/>
                    <a:gd name="T52" fmla="*/ 164 w 85"/>
                    <a:gd name="T53" fmla="*/ 0 h 49"/>
                    <a:gd name="T54" fmla="*/ 167 w 85"/>
                    <a:gd name="T55" fmla="*/ 0 h 49"/>
                    <a:gd name="T56" fmla="*/ 167 w 85"/>
                    <a:gd name="T57" fmla="*/ 0 h 49"/>
                    <a:gd name="T58" fmla="*/ 171 w 85"/>
                    <a:gd name="T59" fmla="*/ 0 h 49"/>
                    <a:gd name="T60" fmla="*/ 171 w 85"/>
                    <a:gd name="T61" fmla="*/ 0 h 49"/>
                    <a:gd name="T62" fmla="*/ 182 w 85"/>
                    <a:gd name="T63" fmla="*/ 6 h 49"/>
                    <a:gd name="T64" fmla="*/ 184 w 85"/>
                    <a:gd name="T65" fmla="*/ 8 h 49"/>
                    <a:gd name="T66" fmla="*/ 184 w 85"/>
                    <a:gd name="T67" fmla="*/ 8 h 49"/>
                    <a:gd name="T68" fmla="*/ 182 w 85"/>
                    <a:gd name="T69" fmla="*/ 13 h 49"/>
                    <a:gd name="T70" fmla="*/ 182 w 85"/>
                    <a:gd name="T71" fmla="*/ 13 h 49"/>
                    <a:gd name="T72" fmla="*/ 21 w 85"/>
                    <a:gd name="T73" fmla="*/ 104 h 49"/>
                    <a:gd name="T74" fmla="*/ 17 w 85"/>
                    <a:gd name="T75" fmla="*/ 104 h 49"/>
                    <a:gd name="T76" fmla="*/ 17 w 85"/>
                    <a:gd name="T77" fmla="*/ 104 h 49"/>
                    <a:gd name="T78" fmla="*/ 13 w 85"/>
                    <a:gd name="T79" fmla="*/ 104 h 4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5"/>
                    <a:gd name="T121" fmla="*/ 0 h 49"/>
                    <a:gd name="T122" fmla="*/ 85 w 85"/>
                    <a:gd name="T123" fmla="*/ 49 h 4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5" h="49">
                      <a:moveTo>
                        <a:pt x="6" y="49"/>
                      </a:move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2" y="45"/>
                        <a:pt x="2" y="45"/>
                        <a:pt x="2" y="45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8" y="47"/>
                      </a:cubicBezTo>
                      <a:cubicBezTo>
                        <a:pt x="8" y="47"/>
                        <a:pt x="8" y="47"/>
                        <a:pt x="8" y="47"/>
                      </a:cubicBezTo>
                      <a:cubicBezTo>
                        <a:pt x="8" y="47"/>
                        <a:pt x="8" y="47"/>
                        <a:pt x="9" y="47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2" y="45"/>
                        <a:pt x="2" y="45"/>
                        <a:pt x="2" y="45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6"/>
                        <a:pt x="0" y="45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" y="43"/>
                        <a:pt x="1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8" y="0"/>
                        <a:pt x="79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4" y="3"/>
                        <a:pt x="85" y="4"/>
                        <a:pt x="85" y="4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85" y="5"/>
                        <a:pt x="84" y="5"/>
                        <a:pt x="84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9" y="49"/>
                        <a:pt x="8" y="49"/>
                        <a:pt x="8" y="49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7" y="49"/>
                        <a:pt x="7" y="49"/>
                        <a:pt x="6" y="49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5" name="Freeform 613"/>
                <p:cNvSpPr>
                  <a:spLocks/>
                </p:cNvSpPr>
                <p:nvPr/>
              </p:nvSpPr>
              <p:spPr bwMode="auto">
                <a:xfrm>
                  <a:off x="3574" y="1158"/>
                  <a:ext cx="97" cy="57"/>
                </a:xfrm>
                <a:custGeom>
                  <a:avLst/>
                  <a:gdLst>
                    <a:gd name="T0" fmla="*/ 1 w 75"/>
                    <a:gd name="T1" fmla="*/ 89 h 44"/>
                    <a:gd name="T2" fmla="*/ 1 w 75"/>
                    <a:gd name="T3" fmla="*/ 86 h 44"/>
                    <a:gd name="T4" fmla="*/ 147 w 75"/>
                    <a:gd name="T5" fmla="*/ 1 h 44"/>
                    <a:gd name="T6" fmla="*/ 153 w 75"/>
                    <a:gd name="T7" fmla="*/ 1 h 44"/>
                    <a:gd name="T8" fmla="*/ 162 w 75"/>
                    <a:gd name="T9" fmla="*/ 6 h 44"/>
                    <a:gd name="T10" fmla="*/ 162 w 75"/>
                    <a:gd name="T11" fmla="*/ 10 h 44"/>
                    <a:gd name="T12" fmla="*/ 17 w 75"/>
                    <a:gd name="T13" fmla="*/ 95 h 44"/>
                    <a:gd name="T14" fmla="*/ 10 w 75"/>
                    <a:gd name="T15" fmla="*/ 95 h 44"/>
                    <a:gd name="T16" fmla="*/ 1 w 75"/>
                    <a:gd name="T17" fmla="*/ 89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44"/>
                    <a:gd name="T29" fmla="*/ 75 w 75"/>
                    <a:gd name="T30" fmla="*/ 44 h 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44">
                      <a:moveTo>
                        <a:pt x="1" y="41"/>
                      </a:moveTo>
                      <a:cubicBezTo>
                        <a:pt x="0" y="40"/>
                        <a:pt x="0" y="40"/>
                        <a:pt x="1" y="39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8" y="0"/>
                        <a:pt x="70" y="0"/>
                        <a:pt x="70" y="1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5" y="4"/>
                        <a:pt x="75" y="4"/>
                        <a:pt x="75" y="5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7" y="44"/>
                        <a:pt x="6" y="44"/>
                        <a:pt x="5" y="43"/>
                      </a:cubicBez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6" name="Freeform 614"/>
                <p:cNvSpPr>
                  <a:spLocks noEditPoints="1"/>
                </p:cNvSpPr>
                <p:nvPr/>
              </p:nvSpPr>
              <p:spPr bwMode="auto">
                <a:xfrm>
                  <a:off x="3574" y="1158"/>
                  <a:ext cx="99" cy="57"/>
                </a:xfrm>
                <a:custGeom>
                  <a:avLst/>
                  <a:gdLst>
                    <a:gd name="T0" fmla="*/ 12 w 76"/>
                    <a:gd name="T1" fmla="*/ 96 h 44"/>
                    <a:gd name="T2" fmla="*/ 1 w 76"/>
                    <a:gd name="T3" fmla="*/ 89 h 44"/>
                    <a:gd name="T4" fmla="*/ 1 w 76"/>
                    <a:gd name="T5" fmla="*/ 89 h 44"/>
                    <a:gd name="T6" fmla="*/ 1 w 76"/>
                    <a:gd name="T7" fmla="*/ 89 h 44"/>
                    <a:gd name="T8" fmla="*/ 0 w 76"/>
                    <a:gd name="T9" fmla="*/ 87 h 44"/>
                    <a:gd name="T10" fmla="*/ 0 w 76"/>
                    <a:gd name="T11" fmla="*/ 87 h 44"/>
                    <a:gd name="T12" fmla="*/ 1 w 76"/>
                    <a:gd name="T13" fmla="*/ 86 h 44"/>
                    <a:gd name="T14" fmla="*/ 1 w 76"/>
                    <a:gd name="T15" fmla="*/ 86 h 44"/>
                    <a:gd name="T16" fmla="*/ 147 w 76"/>
                    <a:gd name="T17" fmla="*/ 0 h 44"/>
                    <a:gd name="T18" fmla="*/ 152 w 76"/>
                    <a:gd name="T19" fmla="*/ 0 h 44"/>
                    <a:gd name="T20" fmla="*/ 152 w 76"/>
                    <a:gd name="T21" fmla="*/ 0 h 44"/>
                    <a:gd name="T22" fmla="*/ 156 w 76"/>
                    <a:gd name="T23" fmla="*/ 0 h 44"/>
                    <a:gd name="T24" fmla="*/ 156 w 76"/>
                    <a:gd name="T25" fmla="*/ 0 h 44"/>
                    <a:gd name="T26" fmla="*/ 167 w 76"/>
                    <a:gd name="T27" fmla="*/ 6 h 44"/>
                    <a:gd name="T28" fmla="*/ 168 w 76"/>
                    <a:gd name="T29" fmla="*/ 8 h 44"/>
                    <a:gd name="T30" fmla="*/ 168 w 76"/>
                    <a:gd name="T31" fmla="*/ 8 h 44"/>
                    <a:gd name="T32" fmla="*/ 167 w 76"/>
                    <a:gd name="T33" fmla="*/ 10 h 44"/>
                    <a:gd name="T34" fmla="*/ 167 w 76"/>
                    <a:gd name="T35" fmla="*/ 10 h 44"/>
                    <a:gd name="T36" fmla="*/ 17 w 76"/>
                    <a:gd name="T37" fmla="*/ 96 h 44"/>
                    <a:gd name="T38" fmla="*/ 16 w 76"/>
                    <a:gd name="T39" fmla="*/ 96 h 44"/>
                    <a:gd name="T40" fmla="*/ 16 w 76"/>
                    <a:gd name="T41" fmla="*/ 96 h 44"/>
                    <a:gd name="T42" fmla="*/ 12 w 76"/>
                    <a:gd name="T43" fmla="*/ 96 h 44"/>
                    <a:gd name="T44" fmla="*/ 13 w 76"/>
                    <a:gd name="T45" fmla="*/ 95 h 44"/>
                    <a:gd name="T46" fmla="*/ 16 w 76"/>
                    <a:gd name="T47" fmla="*/ 95 h 44"/>
                    <a:gd name="T48" fmla="*/ 16 w 76"/>
                    <a:gd name="T49" fmla="*/ 95 h 44"/>
                    <a:gd name="T50" fmla="*/ 16 w 76"/>
                    <a:gd name="T51" fmla="*/ 95 h 44"/>
                    <a:gd name="T52" fmla="*/ 16 w 76"/>
                    <a:gd name="T53" fmla="*/ 95 h 44"/>
                    <a:gd name="T54" fmla="*/ 163 w 76"/>
                    <a:gd name="T55" fmla="*/ 8 h 44"/>
                    <a:gd name="T56" fmla="*/ 163 w 76"/>
                    <a:gd name="T57" fmla="*/ 8 h 44"/>
                    <a:gd name="T58" fmla="*/ 163 w 76"/>
                    <a:gd name="T59" fmla="*/ 8 h 44"/>
                    <a:gd name="T60" fmla="*/ 163 w 76"/>
                    <a:gd name="T61" fmla="*/ 8 h 44"/>
                    <a:gd name="T62" fmla="*/ 155 w 76"/>
                    <a:gd name="T63" fmla="*/ 1 h 44"/>
                    <a:gd name="T64" fmla="*/ 152 w 76"/>
                    <a:gd name="T65" fmla="*/ 1 h 44"/>
                    <a:gd name="T66" fmla="*/ 152 w 76"/>
                    <a:gd name="T67" fmla="*/ 1 h 44"/>
                    <a:gd name="T68" fmla="*/ 151 w 76"/>
                    <a:gd name="T69" fmla="*/ 1 h 44"/>
                    <a:gd name="T70" fmla="*/ 151 w 76"/>
                    <a:gd name="T71" fmla="*/ 1 h 44"/>
                    <a:gd name="T72" fmla="*/ 1 w 76"/>
                    <a:gd name="T73" fmla="*/ 87 h 44"/>
                    <a:gd name="T74" fmla="*/ 1 w 76"/>
                    <a:gd name="T75" fmla="*/ 87 h 44"/>
                    <a:gd name="T76" fmla="*/ 1 w 76"/>
                    <a:gd name="T77" fmla="*/ 87 h 44"/>
                    <a:gd name="T78" fmla="*/ 13 w 76"/>
                    <a:gd name="T79" fmla="*/ 95 h 4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76"/>
                    <a:gd name="T121" fmla="*/ 0 h 44"/>
                    <a:gd name="T122" fmla="*/ 76 w 76"/>
                    <a:gd name="T123" fmla="*/ 44 h 4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76" h="44">
                      <a:moveTo>
                        <a:pt x="5" y="44"/>
                      </a:move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0" y="41"/>
                        <a:pt x="0" y="41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39"/>
                        <a:pt x="0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8" y="0"/>
                        <a:pt x="68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70" y="0"/>
                        <a:pt x="71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5" y="3"/>
                        <a:pt x="76" y="3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5"/>
                        <a:pt x="75" y="5"/>
                        <a:pt x="75" y="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44"/>
                        <a:pt x="7" y="44"/>
                        <a:pt x="7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6" y="44"/>
                        <a:pt x="5" y="44"/>
                        <a:pt x="5" y="44"/>
                      </a:cubicBezTo>
                      <a:close/>
                      <a:moveTo>
                        <a:pt x="6" y="43"/>
                      </a:moveTo>
                      <a:cubicBezTo>
                        <a:pt x="6" y="43"/>
                        <a:pt x="6" y="43"/>
                        <a:pt x="7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69" y="1"/>
                        <a:pt x="69" y="1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69" y="1"/>
                        <a:pt x="68" y="1"/>
                        <a:pt x="68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6" y="43"/>
                        <a:pt x="6" y="43"/>
                        <a:pt x="6" y="4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7" name="Freeform 615"/>
                <p:cNvSpPr>
                  <a:spLocks/>
                </p:cNvSpPr>
                <p:nvPr/>
              </p:nvSpPr>
              <p:spPr bwMode="auto">
                <a:xfrm>
                  <a:off x="3661" y="1144"/>
                  <a:ext cx="9" cy="5"/>
                </a:xfrm>
                <a:custGeom>
                  <a:avLst/>
                  <a:gdLst>
                    <a:gd name="T0" fmla="*/ 0 w 9"/>
                    <a:gd name="T1" fmla="*/ 0 h 5"/>
                    <a:gd name="T2" fmla="*/ 9 w 9"/>
                    <a:gd name="T3" fmla="*/ 5 h 5"/>
                    <a:gd name="T4" fmla="*/ 0 w 9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0" y="0"/>
                      </a:moveTo>
                      <a:lnTo>
                        <a:pt x="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8" name="Line 616"/>
                <p:cNvSpPr>
                  <a:spLocks noChangeShapeType="1"/>
                </p:cNvSpPr>
                <p:nvPr/>
              </p:nvSpPr>
              <p:spPr bwMode="auto">
                <a:xfrm>
                  <a:off x="3661" y="1144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699" name="Freeform 617"/>
                <p:cNvSpPr>
                  <a:spLocks/>
                </p:cNvSpPr>
                <p:nvPr/>
              </p:nvSpPr>
              <p:spPr bwMode="auto">
                <a:xfrm>
                  <a:off x="3661" y="1144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4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0" name="Freeform 618"/>
                <p:cNvSpPr>
                  <a:spLocks/>
                </p:cNvSpPr>
                <p:nvPr/>
              </p:nvSpPr>
              <p:spPr bwMode="auto">
                <a:xfrm>
                  <a:off x="3653" y="1150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1" name="Line 619"/>
                <p:cNvSpPr>
                  <a:spLocks noChangeShapeType="1"/>
                </p:cNvSpPr>
                <p:nvPr/>
              </p:nvSpPr>
              <p:spPr bwMode="auto">
                <a:xfrm>
                  <a:off x="3653" y="1150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2" name="Freeform 620"/>
                <p:cNvSpPr>
                  <a:spLocks/>
                </p:cNvSpPr>
                <p:nvPr/>
              </p:nvSpPr>
              <p:spPr bwMode="auto">
                <a:xfrm>
                  <a:off x="3652" y="1149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4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3" name="Freeform 621"/>
                <p:cNvSpPr>
                  <a:spLocks/>
                </p:cNvSpPr>
                <p:nvPr/>
              </p:nvSpPr>
              <p:spPr bwMode="auto">
                <a:xfrm>
                  <a:off x="3644" y="1156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4" name="Line 622"/>
                <p:cNvSpPr>
                  <a:spLocks noChangeShapeType="1"/>
                </p:cNvSpPr>
                <p:nvPr/>
              </p:nvSpPr>
              <p:spPr bwMode="auto">
                <a:xfrm>
                  <a:off x="3644" y="1156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5" name="Freeform 623"/>
                <p:cNvSpPr>
                  <a:spLocks/>
                </p:cNvSpPr>
                <p:nvPr/>
              </p:nvSpPr>
              <p:spPr bwMode="auto">
                <a:xfrm>
                  <a:off x="3643" y="1154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5 h 7"/>
                    <a:gd name="T6" fmla="*/ 7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6" name="Freeform 624"/>
                <p:cNvSpPr>
                  <a:spLocks/>
                </p:cNvSpPr>
                <p:nvPr/>
              </p:nvSpPr>
              <p:spPr bwMode="auto">
                <a:xfrm>
                  <a:off x="3636" y="1161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7" name="Line 625"/>
                <p:cNvSpPr>
                  <a:spLocks noChangeShapeType="1"/>
                </p:cNvSpPr>
                <p:nvPr/>
              </p:nvSpPr>
              <p:spPr bwMode="auto">
                <a:xfrm>
                  <a:off x="3636" y="1161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708" name="Freeform 626"/>
                <p:cNvSpPr>
                  <a:spLocks/>
                </p:cNvSpPr>
                <p:nvPr/>
              </p:nvSpPr>
              <p:spPr bwMode="auto">
                <a:xfrm>
                  <a:off x="3634" y="1159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6 h 7"/>
                    <a:gd name="T6" fmla="*/ 7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6"/>
                      </a:lnTo>
                      <a:lnTo>
                        <a:pt x="7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188" name="Group 627"/>
              <p:cNvGrpSpPr>
                <a:grpSpLocks/>
              </p:cNvGrpSpPr>
              <p:nvPr/>
            </p:nvGrpSpPr>
            <p:grpSpPr bwMode="auto">
              <a:xfrm>
                <a:off x="3439" y="983"/>
                <a:ext cx="1794" cy="295"/>
                <a:chOff x="3439" y="983"/>
                <a:chExt cx="1794" cy="295"/>
              </a:xfrm>
            </p:grpSpPr>
            <p:sp>
              <p:nvSpPr>
                <p:cNvPr id="50309" name="Freeform 628"/>
                <p:cNvSpPr>
                  <a:spLocks/>
                </p:cNvSpPr>
                <p:nvPr/>
              </p:nvSpPr>
              <p:spPr bwMode="auto">
                <a:xfrm>
                  <a:off x="3627" y="1167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0 w 3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0" name="Line 629"/>
                <p:cNvSpPr>
                  <a:spLocks noChangeShapeType="1"/>
                </p:cNvSpPr>
                <p:nvPr/>
              </p:nvSpPr>
              <p:spPr bwMode="auto">
                <a:xfrm>
                  <a:off x="3627" y="1167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1" name="Freeform 630"/>
                <p:cNvSpPr>
                  <a:spLocks/>
                </p:cNvSpPr>
                <p:nvPr/>
              </p:nvSpPr>
              <p:spPr bwMode="auto">
                <a:xfrm>
                  <a:off x="3624" y="1165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0 w 10"/>
                    <a:gd name="T3" fmla="*/ 0 h 6"/>
                    <a:gd name="T4" fmla="*/ 10 w 10"/>
                    <a:gd name="T5" fmla="*/ 5 h 6"/>
                    <a:gd name="T6" fmla="*/ 8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2" name="Freeform 631"/>
                <p:cNvSpPr>
                  <a:spLocks/>
                </p:cNvSpPr>
                <p:nvPr/>
              </p:nvSpPr>
              <p:spPr bwMode="auto">
                <a:xfrm>
                  <a:off x="3619" y="1172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0 w 2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"/>
                    <a:gd name="T11" fmla="*/ 2 w 2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3" name="Line 632"/>
                <p:cNvSpPr>
                  <a:spLocks noChangeShapeType="1"/>
                </p:cNvSpPr>
                <p:nvPr/>
              </p:nvSpPr>
              <p:spPr bwMode="auto">
                <a:xfrm>
                  <a:off x="3619" y="1172"/>
                  <a:ext cx="2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4" name="Freeform 633"/>
                <p:cNvSpPr>
                  <a:spLocks/>
                </p:cNvSpPr>
                <p:nvPr/>
              </p:nvSpPr>
              <p:spPr bwMode="auto">
                <a:xfrm>
                  <a:off x="3615" y="117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5" name="Freeform 634"/>
                <p:cNvSpPr>
                  <a:spLocks/>
                </p:cNvSpPr>
                <p:nvPr/>
              </p:nvSpPr>
              <p:spPr bwMode="auto">
                <a:xfrm>
                  <a:off x="3610" y="117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6" name="Line 635"/>
                <p:cNvSpPr>
                  <a:spLocks noChangeShapeType="1"/>
                </p:cNvSpPr>
                <p:nvPr/>
              </p:nvSpPr>
              <p:spPr bwMode="auto">
                <a:xfrm flipH="1" flipV="1">
                  <a:off x="3610" y="1178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7" name="Freeform 636"/>
                <p:cNvSpPr>
                  <a:spLocks/>
                </p:cNvSpPr>
                <p:nvPr/>
              </p:nvSpPr>
              <p:spPr bwMode="auto">
                <a:xfrm>
                  <a:off x="3606" y="1175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8" name="Freeform 637"/>
                <p:cNvSpPr>
                  <a:spLocks/>
                </p:cNvSpPr>
                <p:nvPr/>
              </p:nvSpPr>
              <p:spPr bwMode="auto">
                <a:xfrm>
                  <a:off x="3600" y="1183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19" name="Line 638"/>
                <p:cNvSpPr>
                  <a:spLocks noChangeShapeType="1"/>
                </p:cNvSpPr>
                <p:nvPr/>
              </p:nvSpPr>
              <p:spPr bwMode="auto">
                <a:xfrm flipH="1" flipV="1">
                  <a:off x="3600" y="1183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0" name="Freeform 639"/>
                <p:cNvSpPr>
                  <a:spLocks/>
                </p:cNvSpPr>
                <p:nvPr/>
              </p:nvSpPr>
              <p:spPr bwMode="auto">
                <a:xfrm>
                  <a:off x="3597" y="1180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1" name="Freeform 640"/>
                <p:cNvSpPr>
                  <a:spLocks/>
                </p:cNvSpPr>
                <p:nvPr/>
              </p:nvSpPr>
              <p:spPr bwMode="auto">
                <a:xfrm>
                  <a:off x="3591" y="1188"/>
                  <a:ext cx="4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4" y="1"/>
                      </a:moveTo>
                      <a:lnTo>
                        <a:pt x="0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2" name="Line 641"/>
                <p:cNvSpPr>
                  <a:spLocks noChangeShapeType="1"/>
                </p:cNvSpPr>
                <p:nvPr/>
              </p:nvSpPr>
              <p:spPr bwMode="auto">
                <a:xfrm flipH="1" flipV="1">
                  <a:off x="3591" y="1188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3" name="Freeform 642"/>
                <p:cNvSpPr>
                  <a:spLocks/>
                </p:cNvSpPr>
                <p:nvPr/>
              </p:nvSpPr>
              <p:spPr bwMode="auto">
                <a:xfrm>
                  <a:off x="3588" y="1185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0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4" name="Freeform 643"/>
                <p:cNvSpPr>
                  <a:spLocks/>
                </p:cNvSpPr>
                <p:nvPr/>
              </p:nvSpPr>
              <p:spPr bwMode="auto">
                <a:xfrm>
                  <a:off x="3580" y="1192"/>
                  <a:ext cx="7" cy="4"/>
                </a:xfrm>
                <a:custGeom>
                  <a:avLst/>
                  <a:gdLst>
                    <a:gd name="T0" fmla="*/ 7 w 7"/>
                    <a:gd name="T1" fmla="*/ 4 h 4"/>
                    <a:gd name="T2" fmla="*/ 0 w 7"/>
                    <a:gd name="T3" fmla="*/ 0 h 4"/>
                    <a:gd name="T4" fmla="*/ 7 w 7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7" y="4"/>
                      </a:moveTo>
                      <a:lnTo>
                        <a:pt x="0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5" name="Line 644"/>
                <p:cNvSpPr>
                  <a:spLocks noChangeShapeType="1"/>
                </p:cNvSpPr>
                <p:nvPr/>
              </p:nvSpPr>
              <p:spPr bwMode="auto">
                <a:xfrm flipH="1" flipV="1">
                  <a:off x="3580" y="1192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6" name="Freeform 645"/>
                <p:cNvSpPr>
                  <a:spLocks/>
                </p:cNvSpPr>
                <p:nvPr/>
              </p:nvSpPr>
              <p:spPr bwMode="auto">
                <a:xfrm>
                  <a:off x="3579" y="1191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7" name="Freeform 646"/>
                <p:cNvSpPr>
                  <a:spLocks/>
                </p:cNvSpPr>
                <p:nvPr/>
              </p:nvSpPr>
              <p:spPr bwMode="auto">
                <a:xfrm>
                  <a:off x="3571" y="1197"/>
                  <a:ext cx="7" cy="4"/>
                </a:xfrm>
                <a:custGeom>
                  <a:avLst/>
                  <a:gdLst>
                    <a:gd name="T0" fmla="*/ 7 w 7"/>
                    <a:gd name="T1" fmla="*/ 4 h 4"/>
                    <a:gd name="T2" fmla="*/ 0 w 7"/>
                    <a:gd name="T3" fmla="*/ 0 h 4"/>
                    <a:gd name="T4" fmla="*/ 7 w 7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7" y="4"/>
                      </a:moveTo>
                      <a:lnTo>
                        <a:pt x="0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8" name="Line 647"/>
                <p:cNvSpPr>
                  <a:spLocks noChangeShapeType="1"/>
                </p:cNvSpPr>
                <p:nvPr/>
              </p:nvSpPr>
              <p:spPr bwMode="auto">
                <a:xfrm flipH="1" flipV="1">
                  <a:off x="3571" y="1197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29" name="Freeform 648"/>
                <p:cNvSpPr>
                  <a:spLocks/>
                </p:cNvSpPr>
                <p:nvPr/>
              </p:nvSpPr>
              <p:spPr bwMode="auto">
                <a:xfrm>
                  <a:off x="3570" y="1196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0" name="Freeform 649"/>
                <p:cNvSpPr>
                  <a:spLocks/>
                </p:cNvSpPr>
                <p:nvPr/>
              </p:nvSpPr>
              <p:spPr bwMode="auto">
                <a:xfrm>
                  <a:off x="3561" y="1202"/>
                  <a:ext cx="9" cy="5"/>
                </a:xfrm>
                <a:custGeom>
                  <a:avLst/>
                  <a:gdLst>
                    <a:gd name="T0" fmla="*/ 9 w 9"/>
                    <a:gd name="T1" fmla="*/ 5 h 5"/>
                    <a:gd name="T2" fmla="*/ 0 w 9"/>
                    <a:gd name="T3" fmla="*/ 0 h 5"/>
                    <a:gd name="T4" fmla="*/ 9 w 9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9" y="5"/>
                      </a:move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1" name="Line 650"/>
                <p:cNvSpPr>
                  <a:spLocks noChangeShapeType="1"/>
                </p:cNvSpPr>
                <p:nvPr/>
              </p:nvSpPr>
              <p:spPr bwMode="auto">
                <a:xfrm flipH="1" flipV="1">
                  <a:off x="3561" y="1202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2" name="Freeform 651"/>
                <p:cNvSpPr>
                  <a:spLocks/>
                </p:cNvSpPr>
                <p:nvPr/>
              </p:nvSpPr>
              <p:spPr bwMode="auto">
                <a:xfrm>
                  <a:off x="3561" y="1201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3" name="Freeform 652"/>
                <p:cNvSpPr>
                  <a:spLocks/>
                </p:cNvSpPr>
                <p:nvPr/>
              </p:nvSpPr>
              <p:spPr bwMode="auto">
                <a:xfrm>
                  <a:off x="3663" y="1158"/>
                  <a:ext cx="10" cy="5"/>
                </a:xfrm>
                <a:custGeom>
                  <a:avLst/>
                  <a:gdLst>
                    <a:gd name="T0" fmla="*/ 0 w 10"/>
                    <a:gd name="T1" fmla="*/ 0 h 5"/>
                    <a:gd name="T2" fmla="*/ 10 w 10"/>
                    <a:gd name="T3" fmla="*/ 5 h 5"/>
                    <a:gd name="T4" fmla="*/ 0 w 10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10"/>
                    <a:gd name="T10" fmla="*/ 0 h 5"/>
                    <a:gd name="T11" fmla="*/ 10 w 10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" h="5">
                      <a:moveTo>
                        <a:pt x="0" y="0"/>
                      </a:move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4" name="Line 653"/>
                <p:cNvSpPr>
                  <a:spLocks noChangeShapeType="1"/>
                </p:cNvSpPr>
                <p:nvPr/>
              </p:nvSpPr>
              <p:spPr bwMode="auto">
                <a:xfrm>
                  <a:off x="3663" y="1158"/>
                  <a:ext cx="10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5" name="Freeform 654"/>
                <p:cNvSpPr>
                  <a:spLocks/>
                </p:cNvSpPr>
                <p:nvPr/>
              </p:nvSpPr>
              <p:spPr bwMode="auto">
                <a:xfrm>
                  <a:off x="3663" y="1157"/>
                  <a:ext cx="10" cy="8"/>
                </a:xfrm>
                <a:custGeom>
                  <a:avLst/>
                  <a:gdLst>
                    <a:gd name="T0" fmla="*/ 0 w 10"/>
                    <a:gd name="T1" fmla="*/ 2 h 8"/>
                    <a:gd name="T2" fmla="*/ 2 w 10"/>
                    <a:gd name="T3" fmla="*/ 0 h 8"/>
                    <a:gd name="T4" fmla="*/ 10 w 10"/>
                    <a:gd name="T5" fmla="*/ 5 h 8"/>
                    <a:gd name="T6" fmla="*/ 8 w 10"/>
                    <a:gd name="T7" fmla="*/ 8 h 8"/>
                    <a:gd name="T8" fmla="*/ 0 w 10"/>
                    <a:gd name="T9" fmla="*/ 2 h 8"/>
                    <a:gd name="T10" fmla="*/ 0 w 10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8"/>
                    <a:gd name="T20" fmla="*/ 10 w 10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8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0" y="5"/>
                      </a:lnTo>
                      <a:lnTo>
                        <a:pt x="8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6" name="Freeform 655"/>
                <p:cNvSpPr>
                  <a:spLocks/>
                </p:cNvSpPr>
                <p:nvPr/>
              </p:nvSpPr>
              <p:spPr bwMode="auto">
                <a:xfrm>
                  <a:off x="3654" y="1165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7" name="Line 656"/>
                <p:cNvSpPr>
                  <a:spLocks noChangeShapeType="1"/>
                </p:cNvSpPr>
                <p:nvPr/>
              </p:nvSpPr>
              <p:spPr bwMode="auto">
                <a:xfrm>
                  <a:off x="3654" y="1165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8" name="Freeform 657"/>
                <p:cNvSpPr>
                  <a:spLocks/>
                </p:cNvSpPr>
                <p:nvPr/>
              </p:nvSpPr>
              <p:spPr bwMode="auto">
                <a:xfrm>
                  <a:off x="3653" y="1163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39" name="Freeform 658"/>
                <p:cNvSpPr>
                  <a:spLocks/>
                </p:cNvSpPr>
                <p:nvPr/>
              </p:nvSpPr>
              <p:spPr bwMode="auto">
                <a:xfrm>
                  <a:off x="3645" y="1171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0" name="Line 659"/>
                <p:cNvSpPr>
                  <a:spLocks noChangeShapeType="1"/>
                </p:cNvSpPr>
                <p:nvPr/>
              </p:nvSpPr>
              <p:spPr bwMode="auto">
                <a:xfrm>
                  <a:off x="3645" y="1171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1" name="Freeform 660"/>
                <p:cNvSpPr>
                  <a:spLocks/>
                </p:cNvSpPr>
                <p:nvPr/>
              </p:nvSpPr>
              <p:spPr bwMode="auto">
                <a:xfrm>
                  <a:off x="3643" y="1169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2" name="Freeform 661"/>
                <p:cNvSpPr>
                  <a:spLocks/>
                </p:cNvSpPr>
                <p:nvPr/>
              </p:nvSpPr>
              <p:spPr bwMode="auto">
                <a:xfrm>
                  <a:off x="3636" y="1178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4 w 4"/>
                    <a:gd name="T3" fmla="*/ 1 h 1"/>
                    <a:gd name="T4" fmla="*/ 0 w 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3" name="Line 662"/>
                <p:cNvSpPr>
                  <a:spLocks noChangeShapeType="1"/>
                </p:cNvSpPr>
                <p:nvPr/>
              </p:nvSpPr>
              <p:spPr bwMode="auto">
                <a:xfrm>
                  <a:off x="3636" y="1178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4" name="Freeform 663"/>
                <p:cNvSpPr>
                  <a:spLocks/>
                </p:cNvSpPr>
                <p:nvPr/>
              </p:nvSpPr>
              <p:spPr bwMode="auto">
                <a:xfrm>
                  <a:off x="3634" y="1175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0 w 9"/>
                    <a:gd name="T3" fmla="*/ 0 h 7"/>
                    <a:gd name="T4" fmla="*/ 9 w 9"/>
                    <a:gd name="T5" fmla="*/ 5 h 7"/>
                    <a:gd name="T6" fmla="*/ 7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5" name="Freeform 664"/>
                <p:cNvSpPr>
                  <a:spLocks/>
                </p:cNvSpPr>
                <p:nvPr/>
              </p:nvSpPr>
              <p:spPr bwMode="auto">
                <a:xfrm>
                  <a:off x="3627" y="118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6" name="Line 665"/>
                <p:cNvSpPr>
                  <a:spLocks noChangeShapeType="1"/>
                </p:cNvSpPr>
                <p:nvPr/>
              </p:nvSpPr>
              <p:spPr bwMode="auto">
                <a:xfrm>
                  <a:off x="3627" y="1184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7" name="Freeform 666"/>
                <p:cNvSpPr>
                  <a:spLocks/>
                </p:cNvSpPr>
                <p:nvPr/>
              </p:nvSpPr>
              <p:spPr bwMode="auto">
                <a:xfrm>
                  <a:off x="3623" y="1180"/>
                  <a:ext cx="9" cy="7"/>
                </a:xfrm>
                <a:custGeom>
                  <a:avLst/>
                  <a:gdLst>
                    <a:gd name="T0" fmla="*/ 0 w 9"/>
                    <a:gd name="T1" fmla="*/ 3 h 7"/>
                    <a:gd name="T2" fmla="*/ 1 w 9"/>
                    <a:gd name="T3" fmla="*/ 0 h 7"/>
                    <a:gd name="T4" fmla="*/ 9 w 9"/>
                    <a:gd name="T5" fmla="*/ 5 h 7"/>
                    <a:gd name="T6" fmla="*/ 9 w 9"/>
                    <a:gd name="T7" fmla="*/ 7 h 7"/>
                    <a:gd name="T8" fmla="*/ 0 w 9"/>
                    <a:gd name="T9" fmla="*/ 3 h 7"/>
                    <a:gd name="T10" fmla="*/ 0 w 9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8" name="Line 667"/>
                <p:cNvSpPr>
                  <a:spLocks noChangeShapeType="1"/>
                </p:cNvSpPr>
                <p:nvPr/>
              </p:nvSpPr>
              <p:spPr bwMode="auto">
                <a:xfrm>
                  <a:off x="3618" y="1189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49" name="Line 668"/>
                <p:cNvSpPr>
                  <a:spLocks noChangeShapeType="1"/>
                </p:cNvSpPr>
                <p:nvPr/>
              </p:nvSpPr>
              <p:spPr bwMode="auto">
                <a:xfrm>
                  <a:off x="3618" y="1189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0" name="Freeform 669"/>
                <p:cNvSpPr>
                  <a:spLocks/>
                </p:cNvSpPr>
                <p:nvPr/>
              </p:nvSpPr>
              <p:spPr bwMode="auto">
                <a:xfrm>
                  <a:off x="3613" y="1187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1" name="Freeform 670"/>
                <p:cNvSpPr>
                  <a:spLocks/>
                </p:cNvSpPr>
                <p:nvPr/>
              </p:nvSpPr>
              <p:spPr bwMode="auto">
                <a:xfrm>
                  <a:off x="3606" y="1194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2" name="Line 671"/>
                <p:cNvSpPr>
                  <a:spLocks noChangeShapeType="1"/>
                </p:cNvSpPr>
                <p:nvPr/>
              </p:nvSpPr>
              <p:spPr bwMode="auto">
                <a:xfrm flipH="1" flipV="1">
                  <a:off x="3606" y="1194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3" name="Freeform 672"/>
                <p:cNvSpPr>
                  <a:spLocks/>
                </p:cNvSpPr>
                <p:nvPr/>
              </p:nvSpPr>
              <p:spPr bwMode="auto">
                <a:xfrm>
                  <a:off x="3604" y="1192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4" name="Freeform 673"/>
                <p:cNvSpPr>
                  <a:spLocks/>
                </p:cNvSpPr>
                <p:nvPr/>
              </p:nvSpPr>
              <p:spPr bwMode="auto">
                <a:xfrm>
                  <a:off x="3596" y="1200"/>
                  <a:ext cx="4" cy="2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5" name="Line 674"/>
                <p:cNvSpPr>
                  <a:spLocks noChangeShapeType="1"/>
                </p:cNvSpPr>
                <p:nvPr/>
              </p:nvSpPr>
              <p:spPr bwMode="auto">
                <a:xfrm flipH="1" flipV="1">
                  <a:off x="3596" y="1200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6" name="Freeform 675"/>
                <p:cNvSpPr>
                  <a:spLocks/>
                </p:cNvSpPr>
                <p:nvPr/>
              </p:nvSpPr>
              <p:spPr bwMode="auto">
                <a:xfrm>
                  <a:off x="3593" y="1198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2 w 9"/>
                    <a:gd name="T3" fmla="*/ 0 h 7"/>
                    <a:gd name="T4" fmla="*/ 9 w 9"/>
                    <a:gd name="T5" fmla="*/ 4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9" y="4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7" name="Freeform 676"/>
                <p:cNvSpPr>
                  <a:spLocks/>
                </p:cNvSpPr>
                <p:nvPr/>
              </p:nvSpPr>
              <p:spPr bwMode="auto">
                <a:xfrm>
                  <a:off x="3584" y="1205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8" name="Line 677"/>
                <p:cNvSpPr>
                  <a:spLocks noChangeShapeType="1"/>
                </p:cNvSpPr>
                <p:nvPr/>
              </p:nvSpPr>
              <p:spPr bwMode="auto">
                <a:xfrm flipH="1" flipV="1">
                  <a:off x="3584" y="1205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59" name="Freeform 678"/>
                <p:cNvSpPr>
                  <a:spLocks/>
                </p:cNvSpPr>
                <p:nvPr/>
              </p:nvSpPr>
              <p:spPr bwMode="auto">
                <a:xfrm>
                  <a:off x="3583" y="1204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0" name="Freeform 679"/>
                <p:cNvSpPr>
                  <a:spLocks/>
                </p:cNvSpPr>
                <p:nvPr/>
              </p:nvSpPr>
              <p:spPr bwMode="auto">
                <a:xfrm>
                  <a:off x="3574" y="1210"/>
                  <a:ext cx="9" cy="5"/>
                </a:xfrm>
                <a:custGeom>
                  <a:avLst/>
                  <a:gdLst>
                    <a:gd name="T0" fmla="*/ 9 w 9"/>
                    <a:gd name="T1" fmla="*/ 5 h 5"/>
                    <a:gd name="T2" fmla="*/ 0 w 9"/>
                    <a:gd name="T3" fmla="*/ 0 h 5"/>
                    <a:gd name="T4" fmla="*/ 9 w 9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5"/>
                    <a:gd name="T11" fmla="*/ 9 w 9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5">
                      <a:moveTo>
                        <a:pt x="9" y="5"/>
                      </a:move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1" name="Line 680"/>
                <p:cNvSpPr>
                  <a:spLocks noChangeShapeType="1"/>
                </p:cNvSpPr>
                <p:nvPr/>
              </p:nvSpPr>
              <p:spPr bwMode="auto">
                <a:xfrm flipH="1" flipV="1">
                  <a:off x="3574" y="1210"/>
                  <a:ext cx="9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2" name="Freeform 681"/>
                <p:cNvSpPr>
                  <a:spLocks/>
                </p:cNvSpPr>
                <p:nvPr/>
              </p:nvSpPr>
              <p:spPr bwMode="auto">
                <a:xfrm>
                  <a:off x="3574" y="1209"/>
                  <a:ext cx="9" cy="8"/>
                </a:xfrm>
                <a:custGeom>
                  <a:avLst/>
                  <a:gdLst>
                    <a:gd name="T0" fmla="*/ 0 w 9"/>
                    <a:gd name="T1" fmla="*/ 2 h 8"/>
                    <a:gd name="T2" fmla="*/ 0 w 9"/>
                    <a:gd name="T3" fmla="*/ 0 h 8"/>
                    <a:gd name="T4" fmla="*/ 9 w 9"/>
                    <a:gd name="T5" fmla="*/ 5 h 8"/>
                    <a:gd name="T6" fmla="*/ 8 w 9"/>
                    <a:gd name="T7" fmla="*/ 8 h 8"/>
                    <a:gd name="T8" fmla="*/ 0 w 9"/>
                    <a:gd name="T9" fmla="*/ 2 h 8"/>
                    <a:gd name="T10" fmla="*/ 0 w 9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8"/>
                    <a:gd name="T20" fmla="*/ 9 w 9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8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3" name="Freeform 682"/>
                <p:cNvSpPr>
                  <a:spLocks/>
                </p:cNvSpPr>
                <p:nvPr/>
              </p:nvSpPr>
              <p:spPr bwMode="auto">
                <a:xfrm>
                  <a:off x="3602" y="1171"/>
                  <a:ext cx="73" cy="42"/>
                </a:xfrm>
                <a:custGeom>
                  <a:avLst/>
                  <a:gdLst>
                    <a:gd name="T0" fmla="*/ 1 w 56"/>
                    <a:gd name="T1" fmla="*/ 67 h 32"/>
                    <a:gd name="T2" fmla="*/ 1 w 56"/>
                    <a:gd name="T3" fmla="*/ 64 h 32"/>
                    <a:gd name="T4" fmla="*/ 108 w 56"/>
                    <a:gd name="T5" fmla="*/ 0 h 32"/>
                    <a:gd name="T6" fmla="*/ 112 w 56"/>
                    <a:gd name="T7" fmla="*/ 0 h 32"/>
                    <a:gd name="T8" fmla="*/ 124 w 56"/>
                    <a:gd name="T9" fmla="*/ 7 h 32"/>
                    <a:gd name="T10" fmla="*/ 124 w 56"/>
                    <a:gd name="T11" fmla="*/ 9 h 32"/>
                    <a:gd name="T12" fmla="*/ 17 w 56"/>
                    <a:gd name="T13" fmla="*/ 72 h 32"/>
                    <a:gd name="T14" fmla="*/ 12 w 56"/>
                    <a:gd name="T15" fmla="*/ 72 h 32"/>
                    <a:gd name="T16" fmla="*/ 1 w 56"/>
                    <a:gd name="T17" fmla="*/ 67 h 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32"/>
                    <a:gd name="T29" fmla="*/ 56 w 56"/>
                    <a:gd name="T30" fmla="*/ 32 h 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32">
                      <a:moveTo>
                        <a:pt x="1" y="30"/>
                      </a:moveTo>
                      <a:cubicBezTo>
                        <a:pt x="0" y="29"/>
                        <a:pt x="0" y="29"/>
                        <a:pt x="1" y="28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0" y="0"/>
                        <a:pt x="51" y="0"/>
                        <a:pt x="51" y="0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3"/>
                        <a:pt x="56" y="4"/>
                        <a:pt x="56" y="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7" y="32"/>
                        <a:pt x="6" y="32"/>
                        <a:pt x="5" y="32"/>
                      </a:cubicBezTo>
                      <a:lnTo>
                        <a:pt x="1" y="3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4" name="Freeform 683"/>
                <p:cNvSpPr>
                  <a:spLocks/>
                </p:cNvSpPr>
                <p:nvPr/>
              </p:nvSpPr>
              <p:spPr bwMode="auto">
                <a:xfrm>
                  <a:off x="3602" y="1170"/>
                  <a:ext cx="74" cy="44"/>
                </a:xfrm>
                <a:custGeom>
                  <a:avLst/>
                  <a:gdLst>
                    <a:gd name="T0" fmla="*/ 10 w 57"/>
                    <a:gd name="T1" fmla="*/ 74 h 34"/>
                    <a:gd name="T2" fmla="*/ 1 w 57"/>
                    <a:gd name="T3" fmla="*/ 67 h 34"/>
                    <a:gd name="T4" fmla="*/ 1 w 57"/>
                    <a:gd name="T5" fmla="*/ 67 h 34"/>
                    <a:gd name="T6" fmla="*/ 5 w 57"/>
                    <a:gd name="T7" fmla="*/ 65 h 34"/>
                    <a:gd name="T8" fmla="*/ 13 w 57"/>
                    <a:gd name="T9" fmla="*/ 69 h 34"/>
                    <a:gd name="T10" fmla="*/ 16 w 57"/>
                    <a:gd name="T11" fmla="*/ 72 h 34"/>
                    <a:gd name="T12" fmla="*/ 16 w 57"/>
                    <a:gd name="T13" fmla="*/ 72 h 34"/>
                    <a:gd name="T14" fmla="*/ 16 w 57"/>
                    <a:gd name="T15" fmla="*/ 69 h 34"/>
                    <a:gd name="T16" fmla="*/ 16 w 57"/>
                    <a:gd name="T17" fmla="*/ 69 h 34"/>
                    <a:gd name="T18" fmla="*/ 119 w 57"/>
                    <a:gd name="T19" fmla="*/ 10 h 34"/>
                    <a:gd name="T20" fmla="*/ 123 w 57"/>
                    <a:gd name="T21" fmla="*/ 10 h 34"/>
                    <a:gd name="T22" fmla="*/ 119 w 57"/>
                    <a:gd name="T23" fmla="*/ 10 h 34"/>
                    <a:gd name="T24" fmla="*/ 119 w 57"/>
                    <a:gd name="T25" fmla="*/ 10 h 34"/>
                    <a:gd name="T26" fmla="*/ 112 w 57"/>
                    <a:gd name="T27" fmla="*/ 5 h 34"/>
                    <a:gd name="T28" fmla="*/ 109 w 57"/>
                    <a:gd name="T29" fmla="*/ 5 h 34"/>
                    <a:gd name="T30" fmla="*/ 109 w 57"/>
                    <a:gd name="T31" fmla="*/ 5 h 34"/>
                    <a:gd name="T32" fmla="*/ 108 w 57"/>
                    <a:gd name="T33" fmla="*/ 5 h 34"/>
                    <a:gd name="T34" fmla="*/ 108 w 57"/>
                    <a:gd name="T35" fmla="*/ 5 h 34"/>
                    <a:gd name="T36" fmla="*/ 5 w 57"/>
                    <a:gd name="T37" fmla="*/ 65 h 34"/>
                    <a:gd name="T38" fmla="*/ 1 w 57"/>
                    <a:gd name="T39" fmla="*/ 65 h 34"/>
                    <a:gd name="T40" fmla="*/ 5 w 57"/>
                    <a:gd name="T41" fmla="*/ 65 h 34"/>
                    <a:gd name="T42" fmla="*/ 1 w 57"/>
                    <a:gd name="T43" fmla="*/ 67 h 34"/>
                    <a:gd name="T44" fmla="*/ 1 w 57"/>
                    <a:gd name="T45" fmla="*/ 67 h 34"/>
                    <a:gd name="T46" fmla="*/ 0 w 57"/>
                    <a:gd name="T47" fmla="*/ 65 h 34"/>
                    <a:gd name="T48" fmla="*/ 0 w 57"/>
                    <a:gd name="T49" fmla="*/ 65 h 34"/>
                    <a:gd name="T50" fmla="*/ 1 w 57"/>
                    <a:gd name="T51" fmla="*/ 61 h 34"/>
                    <a:gd name="T52" fmla="*/ 1 w 57"/>
                    <a:gd name="T53" fmla="*/ 61 h 34"/>
                    <a:gd name="T54" fmla="*/ 108 w 57"/>
                    <a:gd name="T55" fmla="*/ 1 h 34"/>
                    <a:gd name="T56" fmla="*/ 109 w 57"/>
                    <a:gd name="T57" fmla="*/ 0 h 34"/>
                    <a:gd name="T58" fmla="*/ 109 w 57"/>
                    <a:gd name="T59" fmla="*/ 0 h 34"/>
                    <a:gd name="T60" fmla="*/ 114 w 57"/>
                    <a:gd name="T61" fmla="*/ 1 h 34"/>
                    <a:gd name="T62" fmla="*/ 114 w 57"/>
                    <a:gd name="T63" fmla="*/ 1 h 34"/>
                    <a:gd name="T64" fmla="*/ 123 w 57"/>
                    <a:gd name="T65" fmla="*/ 6 h 34"/>
                    <a:gd name="T66" fmla="*/ 125 w 57"/>
                    <a:gd name="T67" fmla="*/ 10 h 34"/>
                    <a:gd name="T68" fmla="*/ 125 w 57"/>
                    <a:gd name="T69" fmla="*/ 10 h 34"/>
                    <a:gd name="T70" fmla="*/ 123 w 57"/>
                    <a:gd name="T71" fmla="*/ 13 h 34"/>
                    <a:gd name="T72" fmla="*/ 123 w 57"/>
                    <a:gd name="T73" fmla="*/ 13 h 34"/>
                    <a:gd name="T74" fmla="*/ 17 w 57"/>
                    <a:gd name="T75" fmla="*/ 74 h 34"/>
                    <a:gd name="T76" fmla="*/ 16 w 57"/>
                    <a:gd name="T77" fmla="*/ 74 h 34"/>
                    <a:gd name="T78" fmla="*/ 16 w 57"/>
                    <a:gd name="T79" fmla="*/ 74 h 34"/>
                    <a:gd name="T80" fmla="*/ 10 w 57"/>
                    <a:gd name="T81" fmla="*/ 74 h 3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7"/>
                    <a:gd name="T124" fmla="*/ 0 h 34"/>
                    <a:gd name="T125" fmla="*/ 57 w 57"/>
                    <a:gd name="T126" fmla="*/ 34 h 3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7" h="34">
                      <a:moveTo>
                        <a:pt x="5" y="34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6" y="32"/>
                        <a:pt x="6" y="33"/>
                        <a:pt x="7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7" y="33"/>
                        <a:pt x="7" y="32"/>
                        <a:pt x="7" y="32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0" y="2"/>
                        <a:pt x="50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31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9"/>
                        <a:pt x="0" y="29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1" y="0"/>
                        <a:pt x="51" y="0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7" y="3"/>
                        <a:pt x="57" y="4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7" y="6"/>
                        <a:pt x="56" y="6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8" y="34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6" y="34"/>
                        <a:pt x="5" y="34"/>
                        <a:pt x="5" y="34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5" name="Freeform 684"/>
                <p:cNvSpPr>
                  <a:spLocks/>
                </p:cNvSpPr>
                <p:nvPr/>
              </p:nvSpPr>
              <p:spPr bwMode="auto">
                <a:xfrm>
                  <a:off x="3648" y="1126"/>
                  <a:ext cx="27" cy="15"/>
                </a:xfrm>
                <a:custGeom>
                  <a:avLst/>
                  <a:gdLst>
                    <a:gd name="T0" fmla="*/ 1 w 21"/>
                    <a:gd name="T1" fmla="*/ 17 h 12"/>
                    <a:gd name="T2" fmla="*/ 1 w 21"/>
                    <a:gd name="T3" fmla="*/ 14 h 12"/>
                    <a:gd name="T4" fmla="*/ 28 w 21"/>
                    <a:gd name="T5" fmla="*/ 0 h 12"/>
                    <a:gd name="T6" fmla="*/ 35 w 21"/>
                    <a:gd name="T7" fmla="*/ 0 h 12"/>
                    <a:gd name="T8" fmla="*/ 42 w 21"/>
                    <a:gd name="T9" fmla="*/ 6 h 12"/>
                    <a:gd name="T10" fmla="*/ 42 w 21"/>
                    <a:gd name="T11" fmla="*/ 8 h 12"/>
                    <a:gd name="T12" fmla="*/ 15 w 21"/>
                    <a:gd name="T13" fmla="*/ 21 h 12"/>
                    <a:gd name="T14" fmla="*/ 10 w 21"/>
                    <a:gd name="T15" fmla="*/ 21 h 12"/>
                    <a:gd name="T16" fmla="*/ 1 w 21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1" y="9"/>
                      </a:moveTo>
                      <a:cubicBezTo>
                        <a:pt x="0" y="8"/>
                        <a:pt x="0" y="8"/>
                        <a:pt x="1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1" y="3"/>
                        <a:pt x="21" y="4"/>
                        <a:pt x="20" y="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2"/>
                        <a:pt x="6" y="12"/>
                        <a:pt x="5" y="11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6" name="Freeform 685"/>
                <p:cNvSpPr>
                  <a:spLocks/>
                </p:cNvSpPr>
                <p:nvPr/>
              </p:nvSpPr>
              <p:spPr bwMode="auto">
                <a:xfrm>
                  <a:off x="3647" y="1124"/>
                  <a:ext cx="28" cy="17"/>
                </a:xfrm>
                <a:custGeom>
                  <a:avLst/>
                  <a:gdLst>
                    <a:gd name="T0" fmla="*/ 13 w 22"/>
                    <a:gd name="T1" fmla="*/ 29 h 13"/>
                    <a:gd name="T2" fmla="*/ 1 w 22"/>
                    <a:gd name="T3" fmla="*/ 22 h 13"/>
                    <a:gd name="T4" fmla="*/ 5 w 22"/>
                    <a:gd name="T5" fmla="*/ 22 h 13"/>
                    <a:gd name="T6" fmla="*/ 5 w 22"/>
                    <a:gd name="T7" fmla="*/ 21 h 13"/>
                    <a:gd name="T8" fmla="*/ 13 w 22"/>
                    <a:gd name="T9" fmla="*/ 27 h 13"/>
                    <a:gd name="T10" fmla="*/ 14 w 22"/>
                    <a:gd name="T11" fmla="*/ 27 h 13"/>
                    <a:gd name="T12" fmla="*/ 14 w 22"/>
                    <a:gd name="T13" fmla="*/ 27 h 13"/>
                    <a:gd name="T14" fmla="*/ 17 w 22"/>
                    <a:gd name="T15" fmla="*/ 27 h 13"/>
                    <a:gd name="T16" fmla="*/ 17 w 22"/>
                    <a:gd name="T17" fmla="*/ 27 h 13"/>
                    <a:gd name="T18" fmla="*/ 41 w 22"/>
                    <a:gd name="T19" fmla="*/ 9 h 13"/>
                    <a:gd name="T20" fmla="*/ 43 w 22"/>
                    <a:gd name="T21" fmla="*/ 9 h 13"/>
                    <a:gd name="T22" fmla="*/ 41 w 22"/>
                    <a:gd name="T23" fmla="*/ 9 h 13"/>
                    <a:gd name="T24" fmla="*/ 32 w 22"/>
                    <a:gd name="T25" fmla="*/ 5 h 13"/>
                    <a:gd name="T26" fmla="*/ 31 w 22"/>
                    <a:gd name="T27" fmla="*/ 5 h 13"/>
                    <a:gd name="T28" fmla="*/ 31 w 22"/>
                    <a:gd name="T29" fmla="*/ 5 h 13"/>
                    <a:gd name="T30" fmla="*/ 31 w 22"/>
                    <a:gd name="T31" fmla="*/ 5 h 13"/>
                    <a:gd name="T32" fmla="*/ 31 w 22"/>
                    <a:gd name="T33" fmla="*/ 5 h 13"/>
                    <a:gd name="T34" fmla="*/ 5 w 22"/>
                    <a:gd name="T35" fmla="*/ 21 h 13"/>
                    <a:gd name="T36" fmla="*/ 5 w 22"/>
                    <a:gd name="T37" fmla="*/ 21 h 13"/>
                    <a:gd name="T38" fmla="*/ 5 w 22"/>
                    <a:gd name="T39" fmla="*/ 22 h 13"/>
                    <a:gd name="T40" fmla="*/ 1 w 22"/>
                    <a:gd name="T41" fmla="*/ 22 h 13"/>
                    <a:gd name="T42" fmla="*/ 0 w 22"/>
                    <a:gd name="T43" fmla="*/ 21 h 13"/>
                    <a:gd name="T44" fmla="*/ 0 w 22"/>
                    <a:gd name="T45" fmla="*/ 21 h 13"/>
                    <a:gd name="T46" fmla="*/ 1 w 22"/>
                    <a:gd name="T47" fmla="*/ 17 h 13"/>
                    <a:gd name="T48" fmla="*/ 1 w 22"/>
                    <a:gd name="T49" fmla="*/ 17 h 13"/>
                    <a:gd name="T50" fmla="*/ 29 w 22"/>
                    <a:gd name="T51" fmla="*/ 0 h 13"/>
                    <a:gd name="T52" fmla="*/ 31 w 22"/>
                    <a:gd name="T53" fmla="*/ 0 h 13"/>
                    <a:gd name="T54" fmla="*/ 31 w 22"/>
                    <a:gd name="T55" fmla="*/ 0 h 13"/>
                    <a:gd name="T56" fmla="*/ 36 w 22"/>
                    <a:gd name="T57" fmla="*/ 0 h 13"/>
                    <a:gd name="T58" fmla="*/ 36 w 22"/>
                    <a:gd name="T59" fmla="*/ 0 h 13"/>
                    <a:gd name="T60" fmla="*/ 43 w 22"/>
                    <a:gd name="T61" fmla="*/ 7 h 13"/>
                    <a:gd name="T62" fmla="*/ 46 w 22"/>
                    <a:gd name="T63" fmla="*/ 9 h 13"/>
                    <a:gd name="T64" fmla="*/ 46 w 22"/>
                    <a:gd name="T65" fmla="*/ 9 h 13"/>
                    <a:gd name="T66" fmla="*/ 43 w 22"/>
                    <a:gd name="T67" fmla="*/ 13 h 13"/>
                    <a:gd name="T68" fmla="*/ 43 w 22"/>
                    <a:gd name="T69" fmla="*/ 13 h 13"/>
                    <a:gd name="T70" fmla="*/ 18 w 22"/>
                    <a:gd name="T71" fmla="*/ 29 h 13"/>
                    <a:gd name="T72" fmla="*/ 14 w 22"/>
                    <a:gd name="T73" fmla="*/ 29 h 13"/>
                    <a:gd name="T74" fmla="*/ 14 w 22"/>
                    <a:gd name="T75" fmla="*/ 29 h 13"/>
                    <a:gd name="T76" fmla="*/ 13 w 22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2"/>
                    <a:gd name="T118" fmla="*/ 0 h 13"/>
                    <a:gd name="T119" fmla="*/ 22 w 22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2" h="13">
                      <a:moveTo>
                        <a:pt x="6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0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3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7" name="Freeform 686"/>
                <p:cNvSpPr>
                  <a:spLocks/>
                </p:cNvSpPr>
                <p:nvPr/>
              </p:nvSpPr>
              <p:spPr bwMode="auto">
                <a:xfrm>
                  <a:off x="3665" y="1133"/>
                  <a:ext cx="23" cy="13"/>
                </a:xfrm>
                <a:custGeom>
                  <a:avLst/>
                  <a:gdLst>
                    <a:gd name="T0" fmla="*/ 1 w 18"/>
                    <a:gd name="T1" fmla="*/ 16 h 10"/>
                    <a:gd name="T2" fmla="*/ 1 w 18"/>
                    <a:gd name="T3" fmla="*/ 13 h 10"/>
                    <a:gd name="T4" fmla="*/ 22 w 18"/>
                    <a:gd name="T5" fmla="*/ 0 h 10"/>
                    <a:gd name="T6" fmla="*/ 28 w 18"/>
                    <a:gd name="T7" fmla="*/ 0 h 10"/>
                    <a:gd name="T8" fmla="*/ 36 w 18"/>
                    <a:gd name="T9" fmla="*/ 7 h 10"/>
                    <a:gd name="T10" fmla="*/ 36 w 18"/>
                    <a:gd name="T11" fmla="*/ 9 h 10"/>
                    <a:gd name="T12" fmla="*/ 17 w 18"/>
                    <a:gd name="T13" fmla="*/ 22 h 10"/>
                    <a:gd name="T14" fmla="*/ 10 w 18"/>
                    <a:gd name="T15" fmla="*/ 22 h 10"/>
                    <a:gd name="T16" fmla="*/ 1 w 18"/>
                    <a:gd name="T17" fmla="*/ 16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" y="7"/>
                      </a:moveTo>
                      <a:cubicBezTo>
                        <a:pt x="0" y="7"/>
                        <a:pt x="0" y="6"/>
                        <a:pt x="1" y="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3"/>
                        <a:pt x="18" y="4"/>
                        <a:pt x="17" y="4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7" y="10"/>
                        <a:pt x="6" y="10"/>
                        <a:pt x="5" y="10"/>
                      </a:cubicBez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8" name="Freeform 687"/>
                <p:cNvSpPr>
                  <a:spLocks/>
                </p:cNvSpPr>
                <p:nvPr/>
              </p:nvSpPr>
              <p:spPr bwMode="auto">
                <a:xfrm>
                  <a:off x="3663" y="1132"/>
                  <a:ext cx="26" cy="16"/>
                </a:xfrm>
                <a:custGeom>
                  <a:avLst/>
                  <a:gdLst>
                    <a:gd name="T0" fmla="*/ 13 w 20"/>
                    <a:gd name="T1" fmla="*/ 27 h 12"/>
                    <a:gd name="T2" fmla="*/ 1 w 20"/>
                    <a:gd name="T3" fmla="*/ 21 h 12"/>
                    <a:gd name="T4" fmla="*/ 5 w 20"/>
                    <a:gd name="T5" fmla="*/ 20 h 12"/>
                    <a:gd name="T6" fmla="*/ 5 w 20"/>
                    <a:gd name="T7" fmla="*/ 16 h 12"/>
                    <a:gd name="T8" fmla="*/ 16 w 20"/>
                    <a:gd name="T9" fmla="*/ 23 h 12"/>
                    <a:gd name="T10" fmla="*/ 17 w 20"/>
                    <a:gd name="T11" fmla="*/ 23 h 12"/>
                    <a:gd name="T12" fmla="*/ 17 w 20"/>
                    <a:gd name="T13" fmla="*/ 23 h 12"/>
                    <a:gd name="T14" fmla="*/ 21 w 20"/>
                    <a:gd name="T15" fmla="*/ 23 h 12"/>
                    <a:gd name="T16" fmla="*/ 21 w 20"/>
                    <a:gd name="T17" fmla="*/ 23 h 12"/>
                    <a:gd name="T18" fmla="*/ 39 w 20"/>
                    <a:gd name="T19" fmla="*/ 9 h 12"/>
                    <a:gd name="T20" fmla="*/ 39 w 20"/>
                    <a:gd name="T21" fmla="*/ 9 h 12"/>
                    <a:gd name="T22" fmla="*/ 39 w 20"/>
                    <a:gd name="T23" fmla="*/ 9 h 12"/>
                    <a:gd name="T24" fmla="*/ 29 w 20"/>
                    <a:gd name="T25" fmla="*/ 5 h 12"/>
                    <a:gd name="T26" fmla="*/ 27 w 20"/>
                    <a:gd name="T27" fmla="*/ 1 h 12"/>
                    <a:gd name="T28" fmla="*/ 27 w 20"/>
                    <a:gd name="T29" fmla="*/ 1 h 12"/>
                    <a:gd name="T30" fmla="*/ 27 w 20"/>
                    <a:gd name="T31" fmla="*/ 5 h 12"/>
                    <a:gd name="T32" fmla="*/ 27 w 20"/>
                    <a:gd name="T33" fmla="*/ 5 h 12"/>
                    <a:gd name="T34" fmla="*/ 5 w 20"/>
                    <a:gd name="T35" fmla="*/ 16 h 12"/>
                    <a:gd name="T36" fmla="*/ 5 w 20"/>
                    <a:gd name="T37" fmla="*/ 16 h 12"/>
                    <a:gd name="T38" fmla="*/ 5 w 20"/>
                    <a:gd name="T39" fmla="*/ 20 h 12"/>
                    <a:gd name="T40" fmla="*/ 1 w 20"/>
                    <a:gd name="T41" fmla="*/ 21 h 12"/>
                    <a:gd name="T42" fmla="*/ 0 w 20"/>
                    <a:gd name="T43" fmla="*/ 16 h 12"/>
                    <a:gd name="T44" fmla="*/ 0 w 20"/>
                    <a:gd name="T45" fmla="*/ 16 h 12"/>
                    <a:gd name="T46" fmla="*/ 1 w 20"/>
                    <a:gd name="T47" fmla="*/ 15 h 12"/>
                    <a:gd name="T48" fmla="*/ 1 w 20"/>
                    <a:gd name="T49" fmla="*/ 15 h 12"/>
                    <a:gd name="T50" fmla="*/ 23 w 20"/>
                    <a:gd name="T51" fmla="*/ 0 h 12"/>
                    <a:gd name="T52" fmla="*/ 27 w 20"/>
                    <a:gd name="T53" fmla="*/ 0 h 12"/>
                    <a:gd name="T54" fmla="*/ 27 w 20"/>
                    <a:gd name="T55" fmla="*/ 0 h 12"/>
                    <a:gd name="T56" fmla="*/ 30 w 20"/>
                    <a:gd name="T57" fmla="*/ 0 h 12"/>
                    <a:gd name="T58" fmla="*/ 30 w 20"/>
                    <a:gd name="T59" fmla="*/ 0 h 12"/>
                    <a:gd name="T60" fmla="*/ 42 w 20"/>
                    <a:gd name="T61" fmla="*/ 7 h 12"/>
                    <a:gd name="T62" fmla="*/ 44 w 20"/>
                    <a:gd name="T63" fmla="*/ 9 h 12"/>
                    <a:gd name="T64" fmla="*/ 44 w 20"/>
                    <a:gd name="T65" fmla="*/ 9 h 12"/>
                    <a:gd name="T66" fmla="*/ 42 w 20"/>
                    <a:gd name="T67" fmla="*/ 15 h 12"/>
                    <a:gd name="T68" fmla="*/ 42 w 20"/>
                    <a:gd name="T69" fmla="*/ 15 h 12"/>
                    <a:gd name="T70" fmla="*/ 21 w 20"/>
                    <a:gd name="T71" fmla="*/ 27 h 12"/>
                    <a:gd name="T72" fmla="*/ 17 w 20"/>
                    <a:gd name="T73" fmla="*/ 28 h 12"/>
                    <a:gd name="T74" fmla="*/ 17 w 20"/>
                    <a:gd name="T75" fmla="*/ 28 h 12"/>
                    <a:gd name="T76" fmla="*/ 13 w 20"/>
                    <a:gd name="T77" fmla="*/ 27 h 1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"/>
                    <a:gd name="T118" fmla="*/ 0 h 12"/>
                    <a:gd name="T119" fmla="*/ 20 w 20"/>
                    <a:gd name="T120" fmla="*/ 12 h 1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" h="12">
                      <a:moveTo>
                        <a:pt x="6" y="11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0" y="8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7" y="12"/>
                        <a:pt x="7" y="12"/>
                        <a:pt x="6" y="1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69" name="Freeform 688"/>
                <p:cNvSpPr>
                  <a:spLocks/>
                </p:cNvSpPr>
                <p:nvPr/>
              </p:nvSpPr>
              <p:spPr bwMode="auto">
                <a:xfrm>
                  <a:off x="3565" y="1224"/>
                  <a:ext cx="19" cy="11"/>
                </a:xfrm>
                <a:custGeom>
                  <a:avLst/>
                  <a:gdLst>
                    <a:gd name="T0" fmla="*/ 1 w 15"/>
                    <a:gd name="T1" fmla="*/ 14 h 8"/>
                    <a:gd name="T2" fmla="*/ 1 w 15"/>
                    <a:gd name="T3" fmla="*/ 11 h 8"/>
                    <a:gd name="T4" fmla="*/ 16 w 15"/>
                    <a:gd name="T5" fmla="*/ 0 h 8"/>
                    <a:gd name="T6" fmla="*/ 20 w 15"/>
                    <a:gd name="T7" fmla="*/ 0 h 8"/>
                    <a:gd name="T8" fmla="*/ 29 w 15"/>
                    <a:gd name="T9" fmla="*/ 8 h 8"/>
                    <a:gd name="T10" fmla="*/ 29 w 15"/>
                    <a:gd name="T11" fmla="*/ 11 h 8"/>
                    <a:gd name="T12" fmla="*/ 16 w 15"/>
                    <a:gd name="T13" fmla="*/ 21 h 8"/>
                    <a:gd name="T14" fmla="*/ 10 w 15"/>
                    <a:gd name="T15" fmla="*/ 21 h 8"/>
                    <a:gd name="T16" fmla="*/ 1 w 15"/>
                    <a:gd name="T17" fmla="*/ 14 h 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"/>
                    <a:gd name="T28" fmla="*/ 0 h 8"/>
                    <a:gd name="T29" fmla="*/ 15 w 15"/>
                    <a:gd name="T30" fmla="*/ 8 h 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" h="8">
                      <a:moveTo>
                        <a:pt x="1" y="5"/>
                      </a:move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9" y="0"/>
                        <a:pt x="10" y="0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5" y="4"/>
                        <a:pt x="14" y="4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7" y="8"/>
                        <a:pt x="6" y="8"/>
                        <a:pt x="5" y="8"/>
                      </a:cubicBez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0" name="Freeform 689"/>
                <p:cNvSpPr>
                  <a:spLocks/>
                </p:cNvSpPr>
                <p:nvPr/>
              </p:nvSpPr>
              <p:spPr bwMode="auto">
                <a:xfrm>
                  <a:off x="3565" y="1223"/>
                  <a:ext cx="21" cy="13"/>
                </a:xfrm>
                <a:custGeom>
                  <a:avLst/>
                  <a:gdLst>
                    <a:gd name="T0" fmla="*/ 12 w 16"/>
                    <a:gd name="T1" fmla="*/ 22 h 10"/>
                    <a:gd name="T2" fmla="*/ 1 w 16"/>
                    <a:gd name="T3" fmla="*/ 16 h 10"/>
                    <a:gd name="T4" fmla="*/ 1 w 16"/>
                    <a:gd name="T5" fmla="*/ 13 h 10"/>
                    <a:gd name="T6" fmla="*/ 1 w 16"/>
                    <a:gd name="T7" fmla="*/ 13 h 10"/>
                    <a:gd name="T8" fmla="*/ 14 w 16"/>
                    <a:gd name="T9" fmla="*/ 17 h 10"/>
                    <a:gd name="T10" fmla="*/ 14 w 16"/>
                    <a:gd name="T11" fmla="*/ 17 h 10"/>
                    <a:gd name="T12" fmla="*/ 14 w 16"/>
                    <a:gd name="T13" fmla="*/ 17 h 10"/>
                    <a:gd name="T14" fmla="*/ 16 w 16"/>
                    <a:gd name="T15" fmla="*/ 17 h 10"/>
                    <a:gd name="T16" fmla="*/ 16 w 16"/>
                    <a:gd name="T17" fmla="*/ 17 h 10"/>
                    <a:gd name="T18" fmla="*/ 31 w 16"/>
                    <a:gd name="T19" fmla="*/ 9 h 10"/>
                    <a:gd name="T20" fmla="*/ 31 w 16"/>
                    <a:gd name="T21" fmla="*/ 9 h 10"/>
                    <a:gd name="T22" fmla="*/ 31 w 16"/>
                    <a:gd name="T23" fmla="*/ 9 h 10"/>
                    <a:gd name="T24" fmla="*/ 31 w 16"/>
                    <a:gd name="T25" fmla="*/ 9 h 10"/>
                    <a:gd name="T26" fmla="*/ 22 w 16"/>
                    <a:gd name="T27" fmla="*/ 5 h 10"/>
                    <a:gd name="T28" fmla="*/ 21 w 16"/>
                    <a:gd name="T29" fmla="*/ 5 h 10"/>
                    <a:gd name="T30" fmla="*/ 21 w 16"/>
                    <a:gd name="T31" fmla="*/ 5 h 10"/>
                    <a:gd name="T32" fmla="*/ 18 w 16"/>
                    <a:gd name="T33" fmla="*/ 5 h 10"/>
                    <a:gd name="T34" fmla="*/ 18 w 16"/>
                    <a:gd name="T35" fmla="*/ 5 h 10"/>
                    <a:gd name="T36" fmla="*/ 1 w 16"/>
                    <a:gd name="T37" fmla="*/ 13 h 10"/>
                    <a:gd name="T38" fmla="*/ 1 w 16"/>
                    <a:gd name="T39" fmla="*/ 13 h 10"/>
                    <a:gd name="T40" fmla="*/ 1 w 16"/>
                    <a:gd name="T41" fmla="*/ 13 h 10"/>
                    <a:gd name="T42" fmla="*/ 1 w 16"/>
                    <a:gd name="T43" fmla="*/ 16 h 10"/>
                    <a:gd name="T44" fmla="*/ 0 w 16"/>
                    <a:gd name="T45" fmla="*/ 13 h 10"/>
                    <a:gd name="T46" fmla="*/ 0 w 16"/>
                    <a:gd name="T47" fmla="*/ 13 h 10"/>
                    <a:gd name="T48" fmla="*/ 1 w 16"/>
                    <a:gd name="T49" fmla="*/ 9 h 10"/>
                    <a:gd name="T50" fmla="*/ 1 w 16"/>
                    <a:gd name="T51" fmla="*/ 9 h 10"/>
                    <a:gd name="T52" fmla="*/ 16 w 16"/>
                    <a:gd name="T53" fmla="*/ 1 h 10"/>
                    <a:gd name="T54" fmla="*/ 21 w 16"/>
                    <a:gd name="T55" fmla="*/ 0 h 10"/>
                    <a:gd name="T56" fmla="*/ 21 w 16"/>
                    <a:gd name="T57" fmla="*/ 0 h 10"/>
                    <a:gd name="T58" fmla="*/ 22 w 16"/>
                    <a:gd name="T59" fmla="*/ 1 h 10"/>
                    <a:gd name="T60" fmla="*/ 22 w 16"/>
                    <a:gd name="T61" fmla="*/ 1 h 10"/>
                    <a:gd name="T62" fmla="*/ 34 w 16"/>
                    <a:gd name="T63" fmla="*/ 7 h 10"/>
                    <a:gd name="T64" fmla="*/ 34 w 16"/>
                    <a:gd name="T65" fmla="*/ 9 h 10"/>
                    <a:gd name="T66" fmla="*/ 34 w 16"/>
                    <a:gd name="T67" fmla="*/ 9 h 10"/>
                    <a:gd name="T68" fmla="*/ 34 w 16"/>
                    <a:gd name="T69" fmla="*/ 13 h 10"/>
                    <a:gd name="T70" fmla="*/ 34 w 16"/>
                    <a:gd name="T71" fmla="*/ 13 h 10"/>
                    <a:gd name="T72" fmla="*/ 18 w 16"/>
                    <a:gd name="T73" fmla="*/ 22 h 10"/>
                    <a:gd name="T74" fmla="*/ 14 w 16"/>
                    <a:gd name="T75" fmla="*/ 22 h 10"/>
                    <a:gd name="T76" fmla="*/ 14 w 16"/>
                    <a:gd name="T77" fmla="*/ 22 h 10"/>
                    <a:gd name="T78" fmla="*/ 12 w 16"/>
                    <a:gd name="T79" fmla="*/ 22 h 1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"/>
                    <a:gd name="T121" fmla="*/ 0 h 10"/>
                    <a:gd name="T122" fmla="*/ 16 w 16"/>
                    <a:gd name="T123" fmla="*/ 10 h 1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" h="10">
                      <a:moveTo>
                        <a:pt x="5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5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10" y="0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6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5"/>
                        <a:pt x="15" y="5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5" y="10"/>
                        <a:pt x="5" y="10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1" name="Freeform 690"/>
                <p:cNvSpPr>
                  <a:spLocks/>
                </p:cNvSpPr>
                <p:nvPr/>
              </p:nvSpPr>
              <p:spPr bwMode="auto">
                <a:xfrm>
                  <a:off x="3683" y="1158"/>
                  <a:ext cx="15" cy="9"/>
                </a:xfrm>
                <a:custGeom>
                  <a:avLst/>
                  <a:gdLst>
                    <a:gd name="T0" fmla="*/ 24 w 12"/>
                    <a:gd name="T1" fmla="*/ 6 h 7"/>
                    <a:gd name="T2" fmla="*/ 24 w 12"/>
                    <a:gd name="T3" fmla="*/ 8 h 7"/>
                    <a:gd name="T4" fmla="*/ 16 w 12"/>
                    <a:gd name="T5" fmla="*/ 13 h 7"/>
                    <a:gd name="T6" fmla="*/ 10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10 w 12"/>
                    <a:gd name="T13" fmla="*/ 0 h 7"/>
                    <a:gd name="T14" fmla="*/ 14 w 12"/>
                    <a:gd name="T15" fmla="*/ 0 h 7"/>
                    <a:gd name="T16" fmla="*/ 24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2" y="3"/>
                      </a:move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7" y="0"/>
                        <a:pt x="7" y="0"/>
                      </a:cubicBezTo>
                      <a:lnTo>
                        <a:pt x="12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2" name="Freeform 691"/>
                <p:cNvSpPr>
                  <a:spLocks noEditPoints="1"/>
                </p:cNvSpPr>
                <p:nvPr/>
              </p:nvSpPr>
              <p:spPr bwMode="auto">
                <a:xfrm>
                  <a:off x="3683" y="1157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0 w 13"/>
                    <a:gd name="T3" fmla="*/ 9 h 8"/>
                    <a:gd name="T4" fmla="*/ 0 w 13"/>
                    <a:gd name="T5" fmla="*/ 7 h 8"/>
                    <a:gd name="T6" fmla="*/ 0 w 13"/>
                    <a:gd name="T7" fmla="*/ 7 h 8"/>
                    <a:gd name="T8" fmla="*/ 0 w 13"/>
                    <a:gd name="T9" fmla="*/ 6 h 8"/>
                    <a:gd name="T10" fmla="*/ 0 w 13"/>
                    <a:gd name="T11" fmla="*/ 6 h 8"/>
                    <a:gd name="T12" fmla="*/ 9 w 13"/>
                    <a:gd name="T13" fmla="*/ 0 h 8"/>
                    <a:gd name="T14" fmla="*/ 13 w 13"/>
                    <a:gd name="T15" fmla="*/ 0 h 8"/>
                    <a:gd name="T16" fmla="*/ 13 w 13"/>
                    <a:gd name="T17" fmla="*/ 0 h 8"/>
                    <a:gd name="T18" fmla="*/ 17 w 13"/>
                    <a:gd name="T19" fmla="*/ 0 h 8"/>
                    <a:gd name="T20" fmla="*/ 17 w 13"/>
                    <a:gd name="T21" fmla="*/ 0 h 8"/>
                    <a:gd name="T22" fmla="*/ 27 w 13"/>
                    <a:gd name="T23" fmla="*/ 6 h 8"/>
                    <a:gd name="T24" fmla="*/ 27 w 13"/>
                    <a:gd name="T25" fmla="*/ 6 h 8"/>
                    <a:gd name="T26" fmla="*/ 29 w 13"/>
                    <a:gd name="T27" fmla="*/ 7 h 8"/>
                    <a:gd name="T28" fmla="*/ 29 w 13"/>
                    <a:gd name="T29" fmla="*/ 7 h 8"/>
                    <a:gd name="T30" fmla="*/ 27 w 13"/>
                    <a:gd name="T31" fmla="*/ 11 h 8"/>
                    <a:gd name="T32" fmla="*/ 27 w 13"/>
                    <a:gd name="T33" fmla="*/ 11 h 8"/>
                    <a:gd name="T34" fmla="*/ 17 w 13"/>
                    <a:gd name="T35" fmla="*/ 15 h 8"/>
                    <a:gd name="T36" fmla="*/ 16 w 13"/>
                    <a:gd name="T37" fmla="*/ 15 h 8"/>
                    <a:gd name="T38" fmla="*/ 16 w 13"/>
                    <a:gd name="T39" fmla="*/ 15 h 8"/>
                    <a:gd name="T40" fmla="*/ 12 w 13"/>
                    <a:gd name="T41" fmla="*/ 15 h 8"/>
                    <a:gd name="T42" fmla="*/ 13 w 13"/>
                    <a:gd name="T43" fmla="*/ 14 h 8"/>
                    <a:gd name="T44" fmla="*/ 16 w 13"/>
                    <a:gd name="T45" fmla="*/ 14 h 8"/>
                    <a:gd name="T46" fmla="*/ 16 w 13"/>
                    <a:gd name="T47" fmla="*/ 14 h 8"/>
                    <a:gd name="T48" fmla="*/ 16 w 13"/>
                    <a:gd name="T49" fmla="*/ 14 h 8"/>
                    <a:gd name="T50" fmla="*/ 16 w 13"/>
                    <a:gd name="T51" fmla="*/ 14 h 8"/>
                    <a:gd name="T52" fmla="*/ 24 w 13"/>
                    <a:gd name="T53" fmla="*/ 7 h 8"/>
                    <a:gd name="T54" fmla="*/ 24 w 13"/>
                    <a:gd name="T55" fmla="*/ 7 h 8"/>
                    <a:gd name="T56" fmla="*/ 24 w 13"/>
                    <a:gd name="T57" fmla="*/ 7 h 8"/>
                    <a:gd name="T58" fmla="*/ 27 w 13"/>
                    <a:gd name="T59" fmla="*/ 7 h 8"/>
                    <a:gd name="T60" fmla="*/ 24 w 13"/>
                    <a:gd name="T61" fmla="*/ 7 h 8"/>
                    <a:gd name="T62" fmla="*/ 16 w 13"/>
                    <a:gd name="T63" fmla="*/ 5 h 8"/>
                    <a:gd name="T64" fmla="*/ 13 w 13"/>
                    <a:gd name="T65" fmla="*/ 5 h 8"/>
                    <a:gd name="T66" fmla="*/ 13 w 13"/>
                    <a:gd name="T67" fmla="*/ 5 h 8"/>
                    <a:gd name="T68" fmla="*/ 12 w 13"/>
                    <a:gd name="T69" fmla="*/ 5 h 8"/>
                    <a:gd name="T70" fmla="*/ 12 w 13"/>
                    <a:gd name="T71" fmla="*/ 5 h 8"/>
                    <a:gd name="T72" fmla="*/ 1 w 13"/>
                    <a:gd name="T73" fmla="*/ 7 h 8"/>
                    <a:gd name="T74" fmla="*/ 13 w 13"/>
                    <a:gd name="T75" fmla="*/ 14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3"/>
                    <a:gd name="T115" fmla="*/ 0 h 8"/>
                    <a:gd name="T116" fmla="*/ 13 w 13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3" h="8">
                      <a:moveTo>
                        <a:pt x="5" y="8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2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5" y="8"/>
                        <a:pt x="5" y="8"/>
                      </a:cubicBezTo>
                      <a:close/>
                      <a:moveTo>
                        <a:pt x="6" y="7"/>
                      </a:move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3" name="Freeform 692"/>
                <p:cNvSpPr>
                  <a:spLocks/>
                </p:cNvSpPr>
                <p:nvPr/>
              </p:nvSpPr>
              <p:spPr bwMode="auto">
                <a:xfrm>
                  <a:off x="3671" y="1165"/>
                  <a:ext cx="16" cy="9"/>
                </a:xfrm>
                <a:custGeom>
                  <a:avLst/>
                  <a:gdLst>
                    <a:gd name="T0" fmla="*/ 28 w 12"/>
                    <a:gd name="T1" fmla="*/ 6 h 7"/>
                    <a:gd name="T2" fmla="*/ 28 w 12"/>
                    <a:gd name="T3" fmla="*/ 8 h 7"/>
                    <a:gd name="T4" fmla="*/ 20 w 12"/>
                    <a:gd name="T5" fmla="*/ 13 h 7"/>
                    <a:gd name="T6" fmla="*/ 12 w 12"/>
                    <a:gd name="T7" fmla="*/ 13 h 7"/>
                    <a:gd name="T8" fmla="*/ 1 w 12"/>
                    <a:gd name="T9" fmla="*/ 8 h 7"/>
                    <a:gd name="T10" fmla="*/ 1 w 12"/>
                    <a:gd name="T11" fmla="*/ 5 h 7"/>
                    <a:gd name="T12" fmla="*/ 12 w 12"/>
                    <a:gd name="T13" fmla="*/ 0 h 7"/>
                    <a:gd name="T14" fmla="*/ 16 w 12"/>
                    <a:gd name="T15" fmla="*/ 0 h 7"/>
                    <a:gd name="T16" fmla="*/ 28 w 12"/>
                    <a:gd name="T17" fmla="*/ 6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12" y="3"/>
                      </a:moveTo>
                      <a:cubicBezTo>
                        <a:pt x="12" y="3"/>
                        <a:pt x="12" y="4"/>
                        <a:pt x="12" y="4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7"/>
                        <a:pt x="6" y="7"/>
                        <a:pt x="5" y="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lnTo>
                        <a:pt x="12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4" name="Freeform 693"/>
                <p:cNvSpPr>
                  <a:spLocks noEditPoints="1"/>
                </p:cNvSpPr>
                <p:nvPr/>
              </p:nvSpPr>
              <p:spPr bwMode="auto">
                <a:xfrm>
                  <a:off x="3671" y="1163"/>
                  <a:ext cx="17" cy="11"/>
                </a:xfrm>
                <a:custGeom>
                  <a:avLst/>
                  <a:gdLst>
                    <a:gd name="T0" fmla="*/ 12 w 13"/>
                    <a:gd name="T1" fmla="*/ 21 h 8"/>
                    <a:gd name="T2" fmla="*/ 1 w 13"/>
                    <a:gd name="T3" fmla="*/ 15 h 8"/>
                    <a:gd name="T4" fmla="*/ 0 w 13"/>
                    <a:gd name="T5" fmla="*/ 11 h 8"/>
                    <a:gd name="T6" fmla="*/ 0 w 13"/>
                    <a:gd name="T7" fmla="*/ 11 h 8"/>
                    <a:gd name="T8" fmla="*/ 1 w 13"/>
                    <a:gd name="T9" fmla="*/ 8 h 8"/>
                    <a:gd name="T10" fmla="*/ 1 w 13"/>
                    <a:gd name="T11" fmla="*/ 8 h 8"/>
                    <a:gd name="T12" fmla="*/ 9 w 13"/>
                    <a:gd name="T13" fmla="*/ 0 h 8"/>
                    <a:gd name="T14" fmla="*/ 13 w 13"/>
                    <a:gd name="T15" fmla="*/ 0 h 8"/>
                    <a:gd name="T16" fmla="*/ 13 w 13"/>
                    <a:gd name="T17" fmla="*/ 0 h 8"/>
                    <a:gd name="T18" fmla="*/ 17 w 13"/>
                    <a:gd name="T19" fmla="*/ 0 h 8"/>
                    <a:gd name="T20" fmla="*/ 17 w 13"/>
                    <a:gd name="T21" fmla="*/ 0 h 8"/>
                    <a:gd name="T22" fmla="*/ 27 w 13"/>
                    <a:gd name="T23" fmla="*/ 8 h 8"/>
                    <a:gd name="T24" fmla="*/ 27 w 13"/>
                    <a:gd name="T25" fmla="*/ 11 h 8"/>
                    <a:gd name="T26" fmla="*/ 27 w 13"/>
                    <a:gd name="T27" fmla="*/ 8 h 8"/>
                    <a:gd name="T28" fmla="*/ 29 w 13"/>
                    <a:gd name="T29" fmla="*/ 11 h 8"/>
                    <a:gd name="T30" fmla="*/ 29 w 13"/>
                    <a:gd name="T31" fmla="*/ 11 h 8"/>
                    <a:gd name="T32" fmla="*/ 27 w 13"/>
                    <a:gd name="T33" fmla="*/ 15 h 8"/>
                    <a:gd name="T34" fmla="*/ 27 w 13"/>
                    <a:gd name="T35" fmla="*/ 15 h 8"/>
                    <a:gd name="T36" fmla="*/ 17 w 13"/>
                    <a:gd name="T37" fmla="*/ 21 h 8"/>
                    <a:gd name="T38" fmla="*/ 16 w 13"/>
                    <a:gd name="T39" fmla="*/ 21 h 8"/>
                    <a:gd name="T40" fmla="*/ 16 w 13"/>
                    <a:gd name="T41" fmla="*/ 21 h 8"/>
                    <a:gd name="T42" fmla="*/ 12 w 13"/>
                    <a:gd name="T43" fmla="*/ 21 h 8"/>
                    <a:gd name="T44" fmla="*/ 13 w 13"/>
                    <a:gd name="T45" fmla="*/ 19 h 8"/>
                    <a:gd name="T46" fmla="*/ 16 w 13"/>
                    <a:gd name="T47" fmla="*/ 19 h 8"/>
                    <a:gd name="T48" fmla="*/ 16 w 13"/>
                    <a:gd name="T49" fmla="*/ 19 h 8"/>
                    <a:gd name="T50" fmla="*/ 16 w 13"/>
                    <a:gd name="T51" fmla="*/ 19 h 8"/>
                    <a:gd name="T52" fmla="*/ 16 w 13"/>
                    <a:gd name="T53" fmla="*/ 19 h 8"/>
                    <a:gd name="T54" fmla="*/ 24 w 13"/>
                    <a:gd name="T55" fmla="*/ 11 h 8"/>
                    <a:gd name="T56" fmla="*/ 24 w 13"/>
                    <a:gd name="T57" fmla="*/ 11 h 8"/>
                    <a:gd name="T58" fmla="*/ 24 w 13"/>
                    <a:gd name="T59" fmla="*/ 11 h 8"/>
                    <a:gd name="T60" fmla="*/ 24 w 13"/>
                    <a:gd name="T61" fmla="*/ 11 h 8"/>
                    <a:gd name="T62" fmla="*/ 16 w 13"/>
                    <a:gd name="T63" fmla="*/ 6 h 8"/>
                    <a:gd name="T64" fmla="*/ 13 w 13"/>
                    <a:gd name="T65" fmla="*/ 6 h 8"/>
                    <a:gd name="T66" fmla="*/ 13 w 13"/>
                    <a:gd name="T67" fmla="*/ 6 h 8"/>
                    <a:gd name="T68" fmla="*/ 12 w 13"/>
                    <a:gd name="T69" fmla="*/ 6 h 8"/>
                    <a:gd name="T70" fmla="*/ 12 w 13"/>
                    <a:gd name="T71" fmla="*/ 6 h 8"/>
                    <a:gd name="T72" fmla="*/ 1 w 13"/>
                    <a:gd name="T73" fmla="*/ 11 h 8"/>
                    <a:gd name="T74" fmla="*/ 1 w 13"/>
                    <a:gd name="T75" fmla="*/ 11 h 8"/>
                    <a:gd name="T76" fmla="*/ 1 w 13"/>
                    <a:gd name="T77" fmla="*/ 11 h 8"/>
                    <a:gd name="T78" fmla="*/ 1 w 13"/>
                    <a:gd name="T79" fmla="*/ 11 h 8"/>
                    <a:gd name="T80" fmla="*/ 13 w 13"/>
                    <a:gd name="T81" fmla="*/ 19 h 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3"/>
                    <a:gd name="T124" fmla="*/ 0 h 8"/>
                    <a:gd name="T125" fmla="*/ 13 w 13"/>
                    <a:gd name="T126" fmla="*/ 8 h 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3" h="8">
                      <a:moveTo>
                        <a:pt x="5" y="8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5" y="8"/>
                        <a:pt x="5" y="8"/>
                      </a:cubicBezTo>
                      <a:close/>
                      <a:moveTo>
                        <a:pt x="6" y="7"/>
                      </a:move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5" name="Freeform 694"/>
                <p:cNvSpPr>
                  <a:spLocks/>
                </p:cNvSpPr>
                <p:nvPr/>
              </p:nvSpPr>
              <p:spPr bwMode="auto">
                <a:xfrm>
                  <a:off x="3695" y="1149"/>
                  <a:ext cx="18" cy="12"/>
                </a:xfrm>
                <a:custGeom>
                  <a:avLst/>
                  <a:gdLst>
                    <a:gd name="T0" fmla="*/ 30 w 14"/>
                    <a:gd name="T1" fmla="*/ 7 h 9"/>
                    <a:gd name="T2" fmla="*/ 30 w 14"/>
                    <a:gd name="T3" fmla="*/ 9 h 9"/>
                    <a:gd name="T4" fmla="*/ 15 w 14"/>
                    <a:gd name="T5" fmla="*/ 20 h 9"/>
                    <a:gd name="T6" fmla="*/ 10 w 14"/>
                    <a:gd name="T7" fmla="*/ 20 h 9"/>
                    <a:gd name="T8" fmla="*/ 1 w 14"/>
                    <a:gd name="T9" fmla="*/ 15 h 9"/>
                    <a:gd name="T10" fmla="*/ 1 w 14"/>
                    <a:gd name="T11" fmla="*/ 9 h 9"/>
                    <a:gd name="T12" fmla="*/ 15 w 14"/>
                    <a:gd name="T13" fmla="*/ 1 h 9"/>
                    <a:gd name="T14" fmla="*/ 22 w 14"/>
                    <a:gd name="T15" fmla="*/ 1 h 9"/>
                    <a:gd name="T16" fmla="*/ 30 w 14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9"/>
                    <a:gd name="T29" fmla="*/ 14 w 14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9">
                      <a:moveTo>
                        <a:pt x="14" y="3"/>
                      </a:moveTo>
                      <a:cubicBezTo>
                        <a:pt x="14" y="3"/>
                        <a:pt x="14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5" y="8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5"/>
                        <a:pt x="1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9" y="0"/>
                        <a:pt x="10" y="1"/>
                      </a:cubicBez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6" name="Freeform 695"/>
                <p:cNvSpPr>
                  <a:spLocks noEditPoints="1"/>
                </p:cNvSpPr>
                <p:nvPr/>
              </p:nvSpPr>
              <p:spPr bwMode="auto">
                <a:xfrm>
                  <a:off x="3693" y="1148"/>
                  <a:ext cx="21" cy="13"/>
                </a:xfrm>
                <a:custGeom>
                  <a:avLst/>
                  <a:gdLst>
                    <a:gd name="T0" fmla="*/ 12 w 16"/>
                    <a:gd name="T1" fmla="*/ 22 h 10"/>
                    <a:gd name="T2" fmla="*/ 1 w 16"/>
                    <a:gd name="T3" fmla="*/ 16 h 10"/>
                    <a:gd name="T4" fmla="*/ 0 w 16"/>
                    <a:gd name="T5" fmla="*/ 13 h 10"/>
                    <a:gd name="T6" fmla="*/ 0 w 16"/>
                    <a:gd name="T7" fmla="*/ 13 h 10"/>
                    <a:gd name="T8" fmla="*/ 1 w 16"/>
                    <a:gd name="T9" fmla="*/ 12 h 10"/>
                    <a:gd name="T10" fmla="*/ 1 w 16"/>
                    <a:gd name="T11" fmla="*/ 12 h 10"/>
                    <a:gd name="T12" fmla="*/ 18 w 16"/>
                    <a:gd name="T13" fmla="*/ 1 h 10"/>
                    <a:gd name="T14" fmla="*/ 21 w 16"/>
                    <a:gd name="T15" fmla="*/ 0 h 10"/>
                    <a:gd name="T16" fmla="*/ 21 w 16"/>
                    <a:gd name="T17" fmla="*/ 0 h 10"/>
                    <a:gd name="T18" fmla="*/ 24 w 16"/>
                    <a:gd name="T19" fmla="*/ 1 h 10"/>
                    <a:gd name="T20" fmla="*/ 24 w 16"/>
                    <a:gd name="T21" fmla="*/ 1 h 10"/>
                    <a:gd name="T22" fmla="*/ 34 w 16"/>
                    <a:gd name="T23" fmla="*/ 7 h 10"/>
                    <a:gd name="T24" fmla="*/ 34 w 16"/>
                    <a:gd name="T25" fmla="*/ 7 h 10"/>
                    <a:gd name="T26" fmla="*/ 37 w 16"/>
                    <a:gd name="T27" fmla="*/ 12 h 10"/>
                    <a:gd name="T28" fmla="*/ 37 w 16"/>
                    <a:gd name="T29" fmla="*/ 12 h 10"/>
                    <a:gd name="T30" fmla="*/ 34 w 16"/>
                    <a:gd name="T31" fmla="*/ 13 h 10"/>
                    <a:gd name="T32" fmla="*/ 34 w 16"/>
                    <a:gd name="T33" fmla="*/ 13 h 10"/>
                    <a:gd name="T34" fmla="*/ 21 w 16"/>
                    <a:gd name="T35" fmla="*/ 22 h 10"/>
                    <a:gd name="T36" fmla="*/ 16 w 16"/>
                    <a:gd name="T37" fmla="*/ 22 h 10"/>
                    <a:gd name="T38" fmla="*/ 16 w 16"/>
                    <a:gd name="T39" fmla="*/ 22 h 10"/>
                    <a:gd name="T40" fmla="*/ 12 w 16"/>
                    <a:gd name="T41" fmla="*/ 22 h 10"/>
                    <a:gd name="T42" fmla="*/ 5 w 16"/>
                    <a:gd name="T43" fmla="*/ 13 h 10"/>
                    <a:gd name="T44" fmla="*/ 14 w 16"/>
                    <a:gd name="T45" fmla="*/ 17 h 10"/>
                    <a:gd name="T46" fmla="*/ 16 w 16"/>
                    <a:gd name="T47" fmla="*/ 21 h 10"/>
                    <a:gd name="T48" fmla="*/ 16 w 16"/>
                    <a:gd name="T49" fmla="*/ 21 h 10"/>
                    <a:gd name="T50" fmla="*/ 18 w 16"/>
                    <a:gd name="T51" fmla="*/ 17 h 10"/>
                    <a:gd name="T52" fmla="*/ 18 w 16"/>
                    <a:gd name="T53" fmla="*/ 17 h 10"/>
                    <a:gd name="T54" fmla="*/ 31 w 16"/>
                    <a:gd name="T55" fmla="*/ 12 h 10"/>
                    <a:gd name="T56" fmla="*/ 31 w 16"/>
                    <a:gd name="T57" fmla="*/ 12 h 10"/>
                    <a:gd name="T58" fmla="*/ 31 w 16"/>
                    <a:gd name="T59" fmla="*/ 12 h 10"/>
                    <a:gd name="T60" fmla="*/ 34 w 16"/>
                    <a:gd name="T61" fmla="*/ 9 h 10"/>
                    <a:gd name="T62" fmla="*/ 31 w 16"/>
                    <a:gd name="T63" fmla="*/ 12 h 10"/>
                    <a:gd name="T64" fmla="*/ 22 w 16"/>
                    <a:gd name="T65" fmla="*/ 5 h 10"/>
                    <a:gd name="T66" fmla="*/ 21 w 16"/>
                    <a:gd name="T67" fmla="*/ 5 h 10"/>
                    <a:gd name="T68" fmla="*/ 21 w 16"/>
                    <a:gd name="T69" fmla="*/ 5 h 10"/>
                    <a:gd name="T70" fmla="*/ 21 w 16"/>
                    <a:gd name="T71" fmla="*/ 5 h 10"/>
                    <a:gd name="T72" fmla="*/ 21 w 16"/>
                    <a:gd name="T73" fmla="*/ 5 h 10"/>
                    <a:gd name="T74" fmla="*/ 5 w 16"/>
                    <a:gd name="T75" fmla="*/ 13 h 10"/>
                    <a:gd name="T76" fmla="*/ 5 w 16"/>
                    <a:gd name="T77" fmla="*/ 13 h 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"/>
                    <a:gd name="T118" fmla="*/ 0 h 10"/>
                    <a:gd name="T119" fmla="*/ 16 w 16"/>
                    <a:gd name="T120" fmla="*/ 10 h 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" h="10">
                      <a:moveTo>
                        <a:pt x="5" y="10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0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4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6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10"/>
                        <a:pt x="6" y="10"/>
                        <a:pt x="5" y="10"/>
                      </a:cubicBezTo>
                      <a:close/>
                      <a:moveTo>
                        <a:pt x="2" y="6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8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7" name="Freeform 696"/>
                <p:cNvSpPr>
                  <a:spLocks/>
                </p:cNvSpPr>
                <p:nvPr/>
              </p:nvSpPr>
              <p:spPr bwMode="auto">
                <a:xfrm>
                  <a:off x="3702" y="1167"/>
                  <a:ext cx="20" cy="12"/>
                </a:xfrm>
                <a:custGeom>
                  <a:avLst/>
                  <a:gdLst>
                    <a:gd name="T0" fmla="*/ 33 w 15"/>
                    <a:gd name="T1" fmla="*/ 7 h 9"/>
                    <a:gd name="T2" fmla="*/ 33 w 15"/>
                    <a:gd name="T3" fmla="*/ 9 h 9"/>
                    <a:gd name="T4" fmla="*/ 16 w 15"/>
                    <a:gd name="T5" fmla="*/ 20 h 9"/>
                    <a:gd name="T6" fmla="*/ 12 w 15"/>
                    <a:gd name="T7" fmla="*/ 20 h 9"/>
                    <a:gd name="T8" fmla="*/ 1 w 15"/>
                    <a:gd name="T9" fmla="*/ 15 h 9"/>
                    <a:gd name="T10" fmla="*/ 1 w 15"/>
                    <a:gd name="T11" fmla="*/ 9 h 9"/>
                    <a:gd name="T12" fmla="*/ 16 w 15"/>
                    <a:gd name="T13" fmla="*/ 1 h 9"/>
                    <a:gd name="T14" fmla="*/ 23 w 15"/>
                    <a:gd name="T15" fmla="*/ 1 h 9"/>
                    <a:gd name="T16" fmla="*/ 33 w 15"/>
                    <a:gd name="T17" fmla="*/ 7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"/>
                    <a:gd name="T28" fmla="*/ 0 h 9"/>
                    <a:gd name="T29" fmla="*/ 15 w 15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" h="9">
                      <a:moveTo>
                        <a:pt x="14" y="3"/>
                      </a:moveTo>
                      <a:cubicBezTo>
                        <a:pt x="15" y="3"/>
                        <a:pt x="15" y="4"/>
                        <a:pt x="14" y="4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5" y="8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5"/>
                        <a:pt x="1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9" y="0"/>
                        <a:pt x="10" y="1"/>
                      </a:cubicBezTo>
                      <a:lnTo>
                        <a:pt x="14" y="3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8" name="Freeform 697"/>
                <p:cNvSpPr>
                  <a:spLocks noEditPoints="1"/>
                </p:cNvSpPr>
                <p:nvPr/>
              </p:nvSpPr>
              <p:spPr bwMode="auto">
                <a:xfrm>
                  <a:off x="3701" y="1166"/>
                  <a:ext cx="22" cy="14"/>
                </a:xfrm>
                <a:custGeom>
                  <a:avLst/>
                  <a:gdLst>
                    <a:gd name="T0" fmla="*/ 10 w 17"/>
                    <a:gd name="T1" fmla="*/ 22 h 11"/>
                    <a:gd name="T2" fmla="*/ 1 w 17"/>
                    <a:gd name="T3" fmla="*/ 17 h 11"/>
                    <a:gd name="T4" fmla="*/ 0 w 17"/>
                    <a:gd name="T5" fmla="*/ 13 h 11"/>
                    <a:gd name="T6" fmla="*/ 0 w 17"/>
                    <a:gd name="T7" fmla="*/ 13 h 11"/>
                    <a:gd name="T8" fmla="*/ 1 w 17"/>
                    <a:gd name="T9" fmla="*/ 8 h 11"/>
                    <a:gd name="T10" fmla="*/ 1 w 17"/>
                    <a:gd name="T11" fmla="*/ 8 h 11"/>
                    <a:gd name="T12" fmla="*/ 17 w 17"/>
                    <a:gd name="T13" fmla="*/ 0 h 11"/>
                    <a:gd name="T14" fmla="*/ 21 w 17"/>
                    <a:gd name="T15" fmla="*/ 0 h 11"/>
                    <a:gd name="T16" fmla="*/ 21 w 17"/>
                    <a:gd name="T17" fmla="*/ 0 h 11"/>
                    <a:gd name="T18" fmla="*/ 23 w 17"/>
                    <a:gd name="T19" fmla="*/ 0 h 11"/>
                    <a:gd name="T20" fmla="*/ 23 w 17"/>
                    <a:gd name="T21" fmla="*/ 0 h 11"/>
                    <a:gd name="T22" fmla="*/ 35 w 17"/>
                    <a:gd name="T23" fmla="*/ 6 h 11"/>
                    <a:gd name="T24" fmla="*/ 32 w 17"/>
                    <a:gd name="T25" fmla="*/ 8 h 11"/>
                    <a:gd name="T26" fmla="*/ 30 w 17"/>
                    <a:gd name="T27" fmla="*/ 10 h 11"/>
                    <a:gd name="T28" fmla="*/ 30 w 17"/>
                    <a:gd name="T29" fmla="*/ 10 h 11"/>
                    <a:gd name="T30" fmla="*/ 32 w 17"/>
                    <a:gd name="T31" fmla="*/ 8 h 11"/>
                    <a:gd name="T32" fmla="*/ 35 w 17"/>
                    <a:gd name="T33" fmla="*/ 6 h 11"/>
                    <a:gd name="T34" fmla="*/ 36 w 17"/>
                    <a:gd name="T35" fmla="*/ 10 h 11"/>
                    <a:gd name="T36" fmla="*/ 36 w 17"/>
                    <a:gd name="T37" fmla="*/ 10 h 11"/>
                    <a:gd name="T38" fmla="*/ 35 w 17"/>
                    <a:gd name="T39" fmla="*/ 14 h 11"/>
                    <a:gd name="T40" fmla="*/ 35 w 17"/>
                    <a:gd name="T41" fmla="*/ 14 h 11"/>
                    <a:gd name="T42" fmla="*/ 21 w 17"/>
                    <a:gd name="T43" fmla="*/ 22 h 11"/>
                    <a:gd name="T44" fmla="*/ 16 w 17"/>
                    <a:gd name="T45" fmla="*/ 23 h 11"/>
                    <a:gd name="T46" fmla="*/ 16 w 17"/>
                    <a:gd name="T47" fmla="*/ 23 h 11"/>
                    <a:gd name="T48" fmla="*/ 10 w 17"/>
                    <a:gd name="T49" fmla="*/ 22 h 11"/>
                    <a:gd name="T50" fmla="*/ 16 w 17"/>
                    <a:gd name="T51" fmla="*/ 17 h 11"/>
                    <a:gd name="T52" fmla="*/ 16 w 17"/>
                    <a:gd name="T53" fmla="*/ 17 h 11"/>
                    <a:gd name="T54" fmla="*/ 16 w 17"/>
                    <a:gd name="T55" fmla="*/ 17 h 11"/>
                    <a:gd name="T56" fmla="*/ 17 w 17"/>
                    <a:gd name="T57" fmla="*/ 17 h 11"/>
                    <a:gd name="T58" fmla="*/ 17 w 17"/>
                    <a:gd name="T59" fmla="*/ 17 h 11"/>
                    <a:gd name="T60" fmla="*/ 28 w 17"/>
                    <a:gd name="T61" fmla="*/ 10 h 11"/>
                    <a:gd name="T62" fmla="*/ 22 w 17"/>
                    <a:gd name="T63" fmla="*/ 6 h 11"/>
                    <a:gd name="T64" fmla="*/ 21 w 17"/>
                    <a:gd name="T65" fmla="*/ 6 h 11"/>
                    <a:gd name="T66" fmla="*/ 21 w 17"/>
                    <a:gd name="T67" fmla="*/ 6 h 11"/>
                    <a:gd name="T68" fmla="*/ 21 w 17"/>
                    <a:gd name="T69" fmla="*/ 6 h 11"/>
                    <a:gd name="T70" fmla="*/ 21 w 17"/>
                    <a:gd name="T71" fmla="*/ 6 h 11"/>
                    <a:gd name="T72" fmla="*/ 6 w 17"/>
                    <a:gd name="T73" fmla="*/ 13 h 11"/>
                    <a:gd name="T74" fmla="*/ 16 w 17"/>
                    <a:gd name="T75" fmla="*/ 17 h 1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7"/>
                    <a:gd name="T115" fmla="*/ 0 h 11"/>
                    <a:gd name="T116" fmla="*/ 17 w 17"/>
                    <a:gd name="T117" fmla="*/ 11 h 1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7" h="11">
                      <a:moveTo>
                        <a:pt x="5" y="10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4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6"/>
                        <a:pt x="16" y="6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1"/>
                        <a:pt x="8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1"/>
                        <a:pt x="6" y="11"/>
                        <a:pt x="5" y="10"/>
                      </a:cubicBezTo>
                      <a:close/>
                      <a:moveTo>
                        <a:pt x="7" y="8"/>
                      </a:move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7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79" name="Freeform 698"/>
                <p:cNvSpPr>
                  <a:spLocks/>
                </p:cNvSpPr>
                <p:nvPr/>
              </p:nvSpPr>
              <p:spPr bwMode="auto">
                <a:xfrm>
                  <a:off x="3667" y="1141"/>
                  <a:ext cx="35" cy="20"/>
                </a:xfrm>
                <a:custGeom>
                  <a:avLst/>
                  <a:gdLst>
                    <a:gd name="T0" fmla="*/ 1 w 27"/>
                    <a:gd name="T1" fmla="*/ 28 h 15"/>
                    <a:gd name="T2" fmla="*/ 1 w 27"/>
                    <a:gd name="T3" fmla="*/ 27 h 15"/>
                    <a:gd name="T4" fmla="*/ 41 w 27"/>
                    <a:gd name="T5" fmla="*/ 0 h 15"/>
                    <a:gd name="T6" fmla="*/ 49 w 27"/>
                    <a:gd name="T7" fmla="*/ 0 h 15"/>
                    <a:gd name="T8" fmla="*/ 57 w 27"/>
                    <a:gd name="T9" fmla="*/ 7 h 15"/>
                    <a:gd name="T10" fmla="*/ 57 w 27"/>
                    <a:gd name="T11" fmla="*/ 9 h 15"/>
                    <a:gd name="T12" fmla="*/ 17 w 27"/>
                    <a:gd name="T13" fmla="*/ 36 h 15"/>
                    <a:gd name="T14" fmla="*/ 10 w 27"/>
                    <a:gd name="T15" fmla="*/ 36 h 15"/>
                    <a:gd name="T16" fmla="*/ 1 w 27"/>
                    <a:gd name="T17" fmla="*/ 28 h 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7"/>
                    <a:gd name="T28" fmla="*/ 0 h 15"/>
                    <a:gd name="T29" fmla="*/ 27 w 27"/>
                    <a:gd name="T30" fmla="*/ 15 h 1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7" h="15">
                      <a:moveTo>
                        <a:pt x="1" y="12"/>
                      </a:moveTo>
                      <a:cubicBezTo>
                        <a:pt x="0" y="12"/>
                        <a:pt x="0" y="11"/>
                        <a:pt x="1" y="1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1" y="0"/>
                        <a:pt x="22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7" y="3"/>
                        <a:pt x="27" y="4"/>
                        <a:pt x="26" y="4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5"/>
                        <a:pt x="6" y="15"/>
                        <a:pt x="5" y="15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0" name="Freeform 699"/>
                <p:cNvSpPr>
                  <a:spLocks/>
                </p:cNvSpPr>
                <p:nvPr/>
              </p:nvSpPr>
              <p:spPr bwMode="auto">
                <a:xfrm>
                  <a:off x="3667" y="1140"/>
                  <a:ext cx="35" cy="22"/>
                </a:xfrm>
                <a:custGeom>
                  <a:avLst/>
                  <a:gdLst>
                    <a:gd name="T0" fmla="*/ 10 w 27"/>
                    <a:gd name="T1" fmla="*/ 35 h 17"/>
                    <a:gd name="T2" fmla="*/ 0 w 27"/>
                    <a:gd name="T3" fmla="*/ 30 h 17"/>
                    <a:gd name="T4" fmla="*/ 1 w 27"/>
                    <a:gd name="T5" fmla="*/ 28 h 17"/>
                    <a:gd name="T6" fmla="*/ 1 w 27"/>
                    <a:gd name="T7" fmla="*/ 27 h 17"/>
                    <a:gd name="T8" fmla="*/ 13 w 27"/>
                    <a:gd name="T9" fmla="*/ 32 h 17"/>
                    <a:gd name="T10" fmla="*/ 13 w 27"/>
                    <a:gd name="T11" fmla="*/ 32 h 17"/>
                    <a:gd name="T12" fmla="*/ 13 w 27"/>
                    <a:gd name="T13" fmla="*/ 32 h 17"/>
                    <a:gd name="T14" fmla="*/ 16 w 27"/>
                    <a:gd name="T15" fmla="*/ 32 h 17"/>
                    <a:gd name="T16" fmla="*/ 16 w 27"/>
                    <a:gd name="T17" fmla="*/ 32 h 17"/>
                    <a:gd name="T18" fmla="*/ 57 w 27"/>
                    <a:gd name="T19" fmla="*/ 10 h 17"/>
                    <a:gd name="T20" fmla="*/ 57 w 27"/>
                    <a:gd name="T21" fmla="*/ 8 h 17"/>
                    <a:gd name="T22" fmla="*/ 57 w 27"/>
                    <a:gd name="T23" fmla="*/ 8 h 17"/>
                    <a:gd name="T24" fmla="*/ 57 w 27"/>
                    <a:gd name="T25" fmla="*/ 8 h 17"/>
                    <a:gd name="T26" fmla="*/ 45 w 27"/>
                    <a:gd name="T27" fmla="*/ 5 h 17"/>
                    <a:gd name="T28" fmla="*/ 44 w 27"/>
                    <a:gd name="T29" fmla="*/ 5 h 17"/>
                    <a:gd name="T30" fmla="*/ 44 w 27"/>
                    <a:gd name="T31" fmla="*/ 5 h 17"/>
                    <a:gd name="T32" fmla="*/ 44 w 27"/>
                    <a:gd name="T33" fmla="*/ 5 h 17"/>
                    <a:gd name="T34" fmla="*/ 44 w 27"/>
                    <a:gd name="T35" fmla="*/ 5 h 17"/>
                    <a:gd name="T36" fmla="*/ 1 w 27"/>
                    <a:gd name="T37" fmla="*/ 27 h 17"/>
                    <a:gd name="T38" fmla="*/ 1 w 27"/>
                    <a:gd name="T39" fmla="*/ 27 h 17"/>
                    <a:gd name="T40" fmla="*/ 1 w 27"/>
                    <a:gd name="T41" fmla="*/ 28 h 17"/>
                    <a:gd name="T42" fmla="*/ 0 w 27"/>
                    <a:gd name="T43" fmla="*/ 30 h 17"/>
                    <a:gd name="T44" fmla="*/ 0 w 27"/>
                    <a:gd name="T45" fmla="*/ 27 h 17"/>
                    <a:gd name="T46" fmla="*/ 0 w 27"/>
                    <a:gd name="T47" fmla="*/ 27 h 17"/>
                    <a:gd name="T48" fmla="*/ 0 w 27"/>
                    <a:gd name="T49" fmla="*/ 23 h 17"/>
                    <a:gd name="T50" fmla="*/ 0 w 27"/>
                    <a:gd name="T51" fmla="*/ 23 h 17"/>
                    <a:gd name="T52" fmla="*/ 41 w 27"/>
                    <a:gd name="T53" fmla="*/ 1 h 17"/>
                    <a:gd name="T54" fmla="*/ 44 w 27"/>
                    <a:gd name="T55" fmla="*/ 0 h 17"/>
                    <a:gd name="T56" fmla="*/ 44 w 27"/>
                    <a:gd name="T57" fmla="*/ 0 h 17"/>
                    <a:gd name="T58" fmla="*/ 49 w 27"/>
                    <a:gd name="T59" fmla="*/ 1 h 17"/>
                    <a:gd name="T60" fmla="*/ 49 w 27"/>
                    <a:gd name="T61" fmla="*/ 1 h 17"/>
                    <a:gd name="T62" fmla="*/ 57 w 27"/>
                    <a:gd name="T63" fmla="*/ 6 h 17"/>
                    <a:gd name="T64" fmla="*/ 58 w 27"/>
                    <a:gd name="T65" fmla="*/ 8 h 17"/>
                    <a:gd name="T66" fmla="*/ 58 w 27"/>
                    <a:gd name="T67" fmla="*/ 8 h 17"/>
                    <a:gd name="T68" fmla="*/ 57 w 27"/>
                    <a:gd name="T69" fmla="*/ 13 h 17"/>
                    <a:gd name="T70" fmla="*/ 57 w 27"/>
                    <a:gd name="T71" fmla="*/ 13 h 17"/>
                    <a:gd name="T72" fmla="*/ 17 w 27"/>
                    <a:gd name="T73" fmla="*/ 35 h 17"/>
                    <a:gd name="T74" fmla="*/ 13 w 27"/>
                    <a:gd name="T75" fmla="*/ 36 h 17"/>
                    <a:gd name="T76" fmla="*/ 13 w 27"/>
                    <a:gd name="T77" fmla="*/ 36 h 17"/>
                    <a:gd name="T78" fmla="*/ 10 w 27"/>
                    <a:gd name="T79" fmla="*/ 35 h 1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27"/>
                    <a:gd name="T121" fmla="*/ 0 h 17"/>
                    <a:gd name="T122" fmla="*/ 27 w 27"/>
                    <a:gd name="T123" fmla="*/ 17 h 1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27" h="17">
                      <a:moveTo>
                        <a:pt x="5" y="16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3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1" y="0"/>
                        <a:pt x="21" y="0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7" y="3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5"/>
                        <a:pt x="27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7"/>
                        <a:pt x="7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5" y="17"/>
                        <a:pt x="5" y="1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1" name="Freeform 700"/>
                <p:cNvSpPr>
                  <a:spLocks/>
                </p:cNvSpPr>
                <p:nvPr/>
              </p:nvSpPr>
              <p:spPr bwMode="auto">
                <a:xfrm>
                  <a:off x="3449" y="983"/>
                  <a:ext cx="204" cy="215"/>
                </a:xfrm>
                <a:custGeom>
                  <a:avLst/>
                  <a:gdLst>
                    <a:gd name="T0" fmla="*/ 42 w 204"/>
                    <a:gd name="T1" fmla="*/ 215 h 215"/>
                    <a:gd name="T2" fmla="*/ 204 w 204"/>
                    <a:gd name="T3" fmla="*/ 122 h 215"/>
                    <a:gd name="T4" fmla="*/ 163 w 204"/>
                    <a:gd name="T5" fmla="*/ 0 h 215"/>
                    <a:gd name="T6" fmla="*/ 0 w 204"/>
                    <a:gd name="T7" fmla="*/ 93 h 215"/>
                    <a:gd name="T8" fmla="*/ 42 w 204"/>
                    <a:gd name="T9" fmla="*/ 215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4"/>
                    <a:gd name="T16" fmla="*/ 0 h 215"/>
                    <a:gd name="T17" fmla="*/ 204 w 204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4" h="215">
                      <a:moveTo>
                        <a:pt x="42" y="215"/>
                      </a:moveTo>
                      <a:lnTo>
                        <a:pt x="204" y="122"/>
                      </a:lnTo>
                      <a:lnTo>
                        <a:pt x="163" y="0"/>
                      </a:lnTo>
                      <a:lnTo>
                        <a:pt x="0" y="93"/>
                      </a:lnTo>
                      <a:lnTo>
                        <a:pt x="42" y="21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2" name="Freeform 701"/>
                <p:cNvSpPr>
                  <a:spLocks/>
                </p:cNvSpPr>
                <p:nvPr/>
              </p:nvSpPr>
              <p:spPr bwMode="auto">
                <a:xfrm>
                  <a:off x="3489" y="1104"/>
                  <a:ext cx="165" cy="97"/>
                </a:xfrm>
                <a:custGeom>
                  <a:avLst/>
                  <a:gdLst>
                    <a:gd name="T0" fmla="*/ 1 w 127"/>
                    <a:gd name="T1" fmla="*/ 160 h 75"/>
                    <a:gd name="T2" fmla="*/ 1 w 127"/>
                    <a:gd name="T3" fmla="*/ 155 h 75"/>
                    <a:gd name="T4" fmla="*/ 1 w 127"/>
                    <a:gd name="T5" fmla="*/ 155 h 75"/>
                    <a:gd name="T6" fmla="*/ 273 w 127"/>
                    <a:gd name="T7" fmla="*/ 0 h 75"/>
                    <a:gd name="T8" fmla="*/ 278 w 127"/>
                    <a:gd name="T9" fmla="*/ 1 h 75"/>
                    <a:gd name="T10" fmla="*/ 278 w 127"/>
                    <a:gd name="T11" fmla="*/ 1 h 75"/>
                    <a:gd name="T12" fmla="*/ 277 w 127"/>
                    <a:gd name="T13" fmla="*/ 6 h 75"/>
                    <a:gd name="T14" fmla="*/ 277 w 127"/>
                    <a:gd name="T15" fmla="*/ 6 h 75"/>
                    <a:gd name="T16" fmla="*/ 5 w 127"/>
                    <a:gd name="T17" fmla="*/ 162 h 75"/>
                    <a:gd name="T18" fmla="*/ 5 w 127"/>
                    <a:gd name="T19" fmla="*/ 162 h 75"/>
                    <a:gd name="T20" fmla="*/ 5 w 127"/>
                    <a:gd name="T21" fmla="*/ 162 h 75"/>
                    <a:gd name="T22" fmla="*/ 1 w 127"/>
                    <a:gd name="T23" fmla="*/ 160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75"/>
                    <a:gd name="T38" fmla="*/ 127 w 127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75">
                      <a:moveTo>
                        <a:pt x="1" y="74"/>
                      </a:moveTo>
                      <a:cubicBezTo>
                        <a:pt x="0" y="73"/>
                        <a:pt x="0" y="73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5" y="0"/>
                        <a:pt x="126" y="0"/>
                        <a:pt x="127" y="1"/>
                      </a:cubicBezTo>
                      <a:cubicBezTo>
                        <a:pt x="127" y="1"/>
                        <a:pt x="127" y="1"/>
                        <a:pt x="127" y="1"/>
                      </a:cubicBezTo>
                      <a:cubicBezTo>
                        <a:pt x="127" y="1"/>
                        <a:pt x="127" y="2"/>
                        <a:pt x="126" y="3"/>
                      </a:cubicBezTo>
                      <a:cubicBezTo>
                        <a:pt x="126" y="3"/>
                        <a:pt x="126" y="3"/>
                        <a:pt x="126" y="3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1" y="75"/>
                        <a:pt x="1" y="74"/>
                        <a:pt x="1" y="74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3" name="Freeform 702"/>
                <p:cNvSpPr>
                  <a:spLocks/>
                </p:cNvSpPr>
                <p:nvPr/>
              </p:nvSpPr>
              <p:spPr bwMode="auto">
                <a:xfrm>
                  <a:off x="3439" y="1075"/>
                  <a:ext cx="52" cy="123"/>
                </a:xfrm>
                <a:custGeom>
                  <a:avLst/>
                  <a:gdLst>
                    <a:gd name="T0" fmla="*/ 10 w 52"/>
                    <a:gd name="T1" fmla="*/ 1 h 123"/>
                    <a:gd name="T2" fmla="*/ 0 w 52"/>
                    <a:gd name="T3" fmla="*/ 0 h 123"/>
                    <a:gd name="T4" fmla="*/ 41 w 52"/>
                    <a:gd name="T5" fmla="*/ 123 h 123"/>
                    <a:gd name="T6" fmla="*/ 52 w 52"/>
                    <a:gd name="T7" fmla="*/ 123 h 123"/>
                    <a:gd name="T8" fmla="*/ 10 w 52"/>
                    <a:gd name="T9" fmla="*/ 1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123"/>
                    <a:gd name="T17" fmla="*/ 52 w 52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123">
                      <a:moveTo>
                        <a:pt x="10" y="1"/>
                      </a:moveTo>
                      <a:lnTo>
                        <a:pt x="0" y="0"/>
                      </a:lnTo>
                      <a:lnTo>
                        <a:pt x="41" y="123"/>
                      </a:lnTo>
                      <a:lnTo>
                        <a:pt x="52" y="12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4" name="Freeform 703"/>
                <p:cNvSpPr>
                  <a:spLocks/>
                </p:cNvSpPr>
                <p:nvPr/>
              </p:nvSpPr>
              <p:spPr bwMode="auto">
                <a:xfrm>
                  <a:off x="3439" y="983"/>
                  <a:ext cx="173" cy="93"/>
                </a:xfrm>
                <a:custGeom>
                  <a:avLst/>
                  <a:gdLst>
                    <a:gd name="T0" fmla="*/ 10 w 173"/>
                    <a:gd name="T1" fmla="*/ 93 h 93"/>
                    <a:gd name="T2" fmla="*/ 0 w 173"/>
                    <a:gd name="T3" fmla="*/ 92 h 93"/>
                    <a:gd name="T4" fmla="*/ 162 w 173"/>
                    <a:gd name="T5" fmla="*/ 0 h 93"/>
                    <a:gd name="T6" fmla="*/ 173 w 173"/>
                    <a:gd name="T7" fmla="*/ 0 h 93"/>
                    <a:gd name="T8" fmla="*/ 10 w 173"/>
                    <a:gd name="T9" fmla="*/ 93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3"/>
                    <a:gd name="T16" fmla="*/ 0 h 93"/>
                    <a:gd name="T17" fmla="*/ 173 w 173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3" h="93">
                      <a:moveTo>
                        <a:pt x="10" y="93"/>
                      </a:moveTo>
                      <a:lnTo>
                        <a:pt x="0" y="92"/>
                      </a:lnTo>
                      <a:lnTo>
                        <a:pt x="162" y="0"/>
                      </a:lnTo>
                      <a:lnTo>
                        <a:pt x="173" y="0"/>
                      </a:lnTo>
                      <a:lnTo>
                        <a:pt x="1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5" name="Freeform 704"/>
                <p:cNvSpPr>
                  <a:spLocks/>
                </p:cNvSpPr>
                <p:nvPr/>
              </p:nvSpPr>
              <p:spPr bwMode="auto">
                <a:xfrm>
                  <a:off x="3719" y="1159"/>
                  <a:ext cx="15" cy="8"/>
                </a:xfrm>
                <a:custGeom>
                  <a:avLst/>
                  <a:gdLst>
                    <a:gd name="T0" fmla="*/ 5 w 11"/>
                    <a:gd name="T1" fmla="*/ 12 h 6"/>
                    <a:gd name="T2" fmla="*/ 5 w 11"/>
                    <a:gd name="T3" fmla="*/ 1 h 6"/>
                    <a:gd name="T4" fmla="*/ 22 w 11"/>
                    <a:gd name="T5" fmla="*/ 1 h 6"/>
                    <a:gd name="T6" fmla="*/ 22 w 11"/>
                    <a:gd name="T7" fmla="*/ 12 h 6"/>
                    <a:gd name="T8" fmla="*/ 5 w 11"/>
                    <a:gd name="T9" fmla="*/ 12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6"/>
                    <a:gd name="T17" fmla="*/ 11 w 1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6">
                      <a:moveTo>
                        <a:pt x="2" y="5"/>
                      </a:moveTo>
                      <a:cubicBezTo>
                        <a:pt x="1" y="4"/>
                        <a:pt x="0" y="2"/>
                        <a:pt x="2" y="1"/>
                      </a:cubicBezTo>
                      <a:cubicBezTo>
                        <a:pt x="4" y="0"/>
                        <a:pt x="7" y="0"/>
                        <a:pt x="9" y="1"/>
                      </a:cubicBezTo>
                      <a:cubicBezTo>
                        <a:pt x="11" y="2"/>
                        <a:pt x="11" y="4"/>
                        <a:pt x="9" y="5"/>
                      </a:cubicBezTo>
                      <a:cubicBezTo>
                        <a:pt x="8" y="6"/>
                        <a:pt x="4" y="6"/>
                        <a:pt x="2" y="5"/>
                      </a:cubicBezTo>
                      <a:close/>
                    </a:path>
                  </a:pathLst>
                </a:custGeom>
                <a:solidFill>
                  <a:srgbClr val="5E5E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6" name="Freeform 705"/>
                <p:cNvSpPr>
                  <a:spLocks/>
                </p:cNvSpPr>
                <p:nvPr/>
              </p:nvSpPr>
              <p:spPr bwMode="auto">
                <a:xfrm>
                  <a:off x="3525" y="1166"/>
                  <a:ext cx="20" cy="13"/>
                </a:xfrm>
                <a:custGeom>
                  <a:avLst/>
                  <a:gdLst>
                    <a:gd name="T0" fmla="*/ 0 w 20"/>
                    <a:gd name="T1" fmla="*/ 9 h 13"/>
                    <a:gd name="T2" fmla="*/ 2 w 20"/>
                    <a:gd name="T3" fmla="*/ 10 h 13"/>
                    <a:gd name="T4" fmla="*/ 3 w 20"/>
                    <a:gd name="T5" fmla="*/ 13 h 13"/>
                    <a:gd name="T6" fmla="*/ 20 w 20"/>
                    <a:gd name="T7" fmla="*/ 3 h 13"/>
                    <a:gd name="T8" fmla="*/ 19 w 20"/>
                    <a:gd name="T9" fmla="*/ 0 h 13"/>
                    <a:gd name="T10" fmla="*/ 16 w 20"/>
                    <a:gd name="T11" fmla="*/ 0 h 13"/>
                    <a:gd name="T12" fmla="*/ 0 w 20"/>
                    <a:gd name="T13" fmla="*/ 9 h 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13"/>
                    <a:gd name="T23" fmla="*/ 20 w 20"/>
                    <a:gd name="T24" fmla="*/ 13 h 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13">
                      <a:moveTo>
                        <a:pt x="0" y="9"/>
                      </a:moveTo>
                      <a:lnTo>
                        <a:pt x="2" y="10"/>
                      </a:lnTo>
                      <a:lnTo>
                        <a:pt x="3" y="13"/>
                      </a:lnTo>
                      <a:lnTo>
                        <a:pt x="20" y="3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7" name="Freeform 706"/>
                <p:cNvSpPr>
                  <a:spLocks/>
                </p:cNvSpPr>
                <p:nvPr/>
              </p:nvSpPr>
              <p:spPr bwMode="auto">
                <a:xfrm>
                  <a:off x="3606" y="1119"/>
                  <a:ext cx="21" cy="14"/>
                </a:xfrm>
                <a:custGeom>
                  <a:avLst/>
                  <a:gdLst>
                    <a:gd name="T0" fmla="*/ 0 w 21"/>
                    <a:gd name="T1" fmla="*/ 11 h 14"/>
                    <a:gd name="T2" fmla="*/ 3 w 21"/>
                    <a:gd name="T3" fmla="*/ 12 h 14"/>
                    <a:gd name="T4" fmla="*/ 4 w 21"/>
                    <a:gd name="T5" fmla="*/ 14 h 14"/>
                    <a:gd name="T6" fmla="*/ 21 w 21"/>
                    <a:gd name="T7" fmla="*/ 4 h 14"/>
                    <a:gd name="T8" fmla="*/ 20 w 21"/>
                    <a:gd name="T9" fmla="*/ 1 h 14"/>
                    <a:gd name="T10" fmla="*/ 16 w 21"/>
                    <a:gd name="T11" fmla="*/ 0 h 14"/>
                    <a:gd name="T12" fmla="*/ 0 w 21"/>
                    <a:gd name="T13" fmla="*/ 11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"/>
                    <a:gd name="T22" fmla="*/ 0 h 14"/>
                    <a:gd name="T23" fmla="*/ 21 w 21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" h="14">
                      <a:moveTo>
                        <a:pt x="0" y="11"/>
                      </a:moveTo>
                      <a:lnTo>
                        <a:pt x="3" y="12"/>
                      </a:lnTo>
                      <a:lnTo>
                        <a:pt x="4" y="14"/>
                      </a:lnTo>
                      <a:lnTo>
                        <a:pt x="21" y="4"/>
                      </a:lnTo>
                      <a:lnTo>
                        <a:pt x="20" y="1"/>
                      </a:lnTo>
                      <a:lnTo>
                        <a:pt x="16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8" name="Freeform 707"/>
                <p:cNvSpPr>
                  <a:spLocks/>
                </p:cNvSpPr>
                <p:nvPr/>
              </p:nvSpPr>
              <p:spPr bwMode="auto">
                <a:xfrm>
                  <a:off x="3528" y="1034"/>
                  <a:ext cx="9" cy="7"/>
                </a:xfrm>
                <a:custGeom>
                  <a:avLst/>
                  <a:gdLst>
                    <a:gd name="T0" fmla="*/ 0 w 7"/>
                    <a:gd name="T1" fmla="*/ 8 h 6"/>
                    <a:gd name="T2" fmla="*/ 8 w 7"/>
                    <a:gd name="T3" fmla="*/ 8 h 6"/>
                    <a:gd name="T4" fmla="*/ 15 w 7"/>
                    <a:gd name="T5" fmla="*/ 1 h 6"/>
                    <a:gd name="T6" fmla="*/ 6 w 7"/>
                    <a:gd name="T7" fmla="*/ 1 h 6"/>
                    <a:gd name="T8" fmla="*/ 0 w 7"/>
                    <a:gd name="T9" fmla="*/ 8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6"/>
                    <a:gd name="T17" fmla="*/ 7 w 7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6">
                      <a:moveTo>
                        <a:pt x="0" y="5"/>
                      </a:moveTo>
                      <a:cubicBezTo>
                        <a:pt x="1" y="6"/>
                        <a:pt x="2" y="6"/>
                        <a:pt x="4" y="5"/>
                      </a:cubicBezTo>
                      <a:cubicBezTo>
                        <a:pt x="6" y="4"/>
                        <a:pt x="7" y="2"/>
                        <a:pt x="7" y="1"/>
                      </a:cubicBezTo>
                      <a:cubicBezTo>
                        <a:pt x="7" y="0"/>
                        <a:pt x="5" y="0"/>
                        <a:pt x="3" y="1"/>
                      </a:cubicBezTo>
                      <a:cubicBezTo>
                        <a:pt x="1" y="2"/>
                        <a:pt x="0" y="4"/>
                        <a:pt x="0" y="5"/>
                      </a:cubicBezTo>
                      <a:close/>
                    </a:path>
                  </a:pathLst>
                </a:custGeom>
                <a:solidFill>
                  <a:srgbClr val="71717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89" name="Freeform 708"/>
                <p:cNvSpPr>
                  <a:spLocks/>
                </p:cNvSpPr>
                <p:nvPr/>
              </p:nvSpPr>
              <p:spPr bwMode="auto">
                <a:xfrm>
                  <a:off x="3525" y="1032"/>
                  <a:ext cx="12" cy="9"/>
                </a:xfrm>
                <a:custGeom>
                  <a:avLst/>
                  <a:gdLst>
                    <a:gd name="T0" fmla="*/ 0 w 10"/>
                    <a:gd name="T1" fmla="*/ 13 h 7"/>
                    <a:gd name="T2" fmla="*/ 10 w 10"/>
                    <a:gd name="T3" fmla="*/ 10 h 7"/>
                    <a:gd name="T4" fmla="*/ 17 w 10"/>
                    <a:gd name="T5" fmla="*/ 1 h 7"/>
                    <a:gd name="T6" fmla="*/ 8 w 10"/>
                    <a:gd name="T7" fmla="*/ 5 h 7"/>
                    <a:gd name="T8" fmla="*/ 0 w 10"/>
                    <a:gd name="T9" fmla="*/ 13 h 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7"/>
                    <a:gd name="T17" fmla="*/ 10 w 10"/>
                    <a:gd name="T18" fmla="*/ 7 h 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7">
                      <a:moveTo>
                        <a:pt x="0" y="6"/>
                      </a:moveTo>
                      <a:cubicBezTo>
                        <a:pt x="1" y="7"/>
                        <a:pt x="3" y="7"/>
                        <a:pt x="6" y="5"/>
                      </a:cubicBezTo>
                      <a:cubicBezTo>
                        <a:pt x="8" y="4"/>
                        <a:pt x="10" y="2"/>
                        <a:pt x="10" y="1"/>
                      </a:cubicBezTo>
                      <a:cubicBezTo>
                        <a:pt x="10" y="0"/>
                        <a:pt x="7" y="0"/>
                        <a:pt x="5" y="2"/>
                      </a:cubicBezTo>
                      <a:cubicBezTo>
                        <a:pt x="2" y="3"/>
                        <a:pt x="0" y="5"/>
                        <a:pt x="0" y="6"/>
                      </a:cubicBezTo>
                      <a:close/>
                    </a:path>
                  </a:pathLst>
                </a:custGeom>
                <a:solidFill>
                  <a:srgbClr val="3232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0" name="Freeform 709"/>
                <p:cNvSpPr>
                  <a:spLocks/>
                </p:cNvSpPr>
                <p:nvPr/>
              </p:nvSpPr>
              <p:spPr bwMode="auto">
                <a:xfrm>
                  <a:off x="3534" y="1032"/>
                  <a:ext cx="5" cy="5"/>
                </a:xfrm>
                <a:custGeom>
                  <a:avLst/>
                  <a:gdLst>
                    <a:gd name="T0" fmla="*/ 5 w 5"/>
                    <a:gd name="T1" fmla="*/ 5 h 5"/>
                    <a:gd name="T2" fmla="*/ 1 w 5"/>
                    <a:gd name="T3" fmla="*/ 4 h 5"/>
                    <a:gd name="T4" fmla="*/ 0 w 5"/>
                    <a:gd name="T5" fmla="*/ 0 h 5"/>
                    <a:gd name="T6" fmla="*/ 3 w 5"/>
                    <a:gd name="T7" fmla="*/ 0 h 5"/>
                    <a:gd name="T8" fmla="*/ 5 w 5"/>
                    <a:gd name="T9" fmla="*/ 5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5"/>
                    <a:gd name="T17" fmla="*/ 5 w 5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5">
                      <a:moveTo>
                        <a:pt x="5" y="5"/>
                      </a:moveTo>
                      <a:lnTo>
                        <a:pt x="1" y="4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1" name="Freeform 710"/>
                <p:cNvSpPr>
                  <a:spLocks/>
                </p:cNvSpPr>
                <p:nvPr/>
              </p:nvSpPr>
              <p:spPr bwMode="auto">
                <a:xfrm>
                  <a:off x="3597" y="996"/>
                  <a:ext cx="5" cy="9"/>
                </a:xfrm>
                <a:custGeom>
                  <a:avLst/>
                  <a:gdLst>
                    <a:gd name="T0" fmla="*/ 3 w 5"/>
                    <a:gd name="T1" fmla="*/ 9 h 9"/>
                    <a:gd name="T2" fmla="*/ 5 w 5"/>
                    <a:gd name="T3" fmla="*/ 8 h 9"/>
                    <a:gd name="T4" fmla="*/ 3 w 5"/>
                    <a:gd name="T5" fmla="*/ 0 h 9"/>
                    <a:gd name="T6" fmla="*/ 0 w 5"/>
                    <a:gd name="T7" fmla="*/ 1 h 9"/>
                    <a:gd name="T8" fmla="*/ 3 w 5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9"/>
                    <a:gd name="T17" fmla="*/ 5 w 5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9">
                      <a:moveTo>
                        <a:pt x="3" y="9"/>
                      </a:moveTo>
                      <a:lnTo>
                        <a:pt x="5" y="8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2" name="Freeform 711"/>
                <p:cNvSpPr>
                  <a:spLocks/>
                </p:cNvSpPr>
                <p:nvPr/>
              </p:nvSpPr>
              <p:spPr bwMode="auto">
                <a:xfrm>
                  <a:off x="3593" y="998"/>
                  <a:ext cx="6" cy="8"/>
                </a:xfrm>
                <a:custGeom>
                  <a:avLst/>
                  <a:gdLst>
                    <a:gd name="T0" fmla="*/ 3 w 6"/>
                    <a:gd name="T1" fmla="*/ 8 h 8"/>
                    <a:gd name="T2" fmla="*/ 6 w 6"/>
                    <a:gd name="T3" fmla="*/ 7 h 8"/>
                    <a:gd name="T4" fmla="*/ 3 w 6"/>
                    <a:gd name="T5" fmla="*/ 0 h 8"/>
                    <a:gd name="T6" fmla="*/ 0 w 6"/>
                    <a:gd name="T7" fmla="*/ 2 h 8"/>
                    <a:gd name="T8" fmla="*/ 3 w 6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8"/>
                    <a:gd name="T17" fmla="*/ 6 w 6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8">
                      <a:moveTo>
                        <a:pt x="3" y="8"/>
                      </a:moveTo>
                      <a:lnTo>
                        <a:pt x="6" y="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3" name="Freeform 712"/>
                <p:cNvSpPr>
                  <a:spLocks/>
                </p:cNvSpPr>
                <p:nvPr/>
              </p:nvSpPr>
              <p:spPr bwMode="auto">
                <a:xfrm>
                  <a:off x="3591" y="1000"/>
                  <a:ext cx="4" cy="9"/>
                </a:xfrm>
                <a:custGeom>
                  <a:avLst/>
                  <a:gdLst>
                    <a:gd name="T0" fmla="*/ 2 w 4"/>
                    <a:gd name="T1" fmla="*/ 9 h 9"/>
                    <a:gd name="T2" fmla="*/ 4 w 4"/>
                    <a:gd name="T3" fmla="*/ 8 h 9"/>
                    <a:gd name="T4" fmla="*/ 1 w 4"/>
                    <a:gd name="T5" fmla="*/ 0 h 9"/>
                    <a:gd name="T6" fmla="*/ 0 w 4"/>
                    <a:gd name="T7" fmla="*/ 1 h 9"/>
                    <a:gd name="T8" fmla="*/ 2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2" y="9"/>
                      </a:moveTo>
                      <a:lnTo>
                        <a:pt x="4" y="8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4" name="Freeform 713"/>
                <p:cNvSpPr>
                  <a:spLocks/>
                </p:cNvSpPr>
                <p:nvPr/>
              </p:nvSpPr>
              <p:spPr bwMode="auto">
                <a:xfrm>
                  <a:off x="3591" y="1000"/>
                  <a:ext cx="4" cy="9"/>
                </a:xfrm>
                <a:custGeom>
                  <a:avLst/>
                  <a:gdLst>
                    <a:gd name="T0" fmla="*/ 2 w 4"/>
                    <a:gd name="T1" fmla="*/ 9 h 9"/>
                    <a:gd name="T2" fmla="*/ 4 w 4"/>
                    <a:gd name="T3" fmla="*/ 8 h 9"/>
                    <a:gd name="T4" fmla="*/ 1 w 4"/>
                    <a:gd name="T5" fmla="*/ 0 h 9"/>
                    <a:gd name="T6" fmla="*/ 0 w 4"/>
                    <a:gd name="T7" fmla="*/ 1 h 9"/>
                    <a:gd name="T8" fmla="*/ 2 w 4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9"/>
                    <a:gd name="T17" fmla="*/ 4 w 4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9">
                      <a:moveTo>
                        <a:pt x="2" y="9"/>
                      </a:moveTo>
                      <a:lnTo>
                        <a:pt x="4" y="8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5" name="Freeform 714"/>
                <p:cNvSpPr>
                  <a:spLocks/>
                </p:cNvSpPr>
                <p:nvPr/>
              </p:nvSpPr>
              <p:spPr bwMode="auto">
                <a:xfrm>
                  <a:off x="3471" y="1069"/>
                  <a:ext cx="5" cy="9"/>
                </a:xfrm>
                <a:custGeom>
                  <a:avLst/>
                  <a:gdLst>
                    <a:gd name="T0" fmla="*/ 3 w 5"/>
                    <a:gd name="T1" fmla="*/ 9 h 9"/>
                    <a:gd name="T2" fmla="*/ 5 w 5"/>
                    <a:gd name="T3" fmla="*/ 7 h 9"/>
                    <a:gd name="T4" fmla="*/ 3 w 5"/>
                    <a:gd name="T5" fmla="*/ 0 h 9"/>
                    <a:gd name="T6" fmla="*/ 0 w 5"/>
                    <a:gd name="T7" fmla="*/ 1 h 9"/>
                    <a:gd name="T8" fmla="*/ 3 w 5"/>
                    <a:gd name="T9" fmla="*/ 9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9"/>
                    <a:gd name="T17" fmla="*/ 5 w 5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9">
                      <a:moveTo>
                        <a:pt x="3" y="9"/>
                      </a:moveTo>
                      <a:lnTo>
                        <a:pt x="5" y="7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6" name="Freeform 715"/>
                <p:cNvSpPr>
                  <a:spLocks/>
                </p:cNvSpPr>
                <p:nvPr/>
              </p:nvSpPr>
              <p:spPr bwMode="auto">
                <a:xfrm>
                  <a:off x="3467" y="1071"/>
                  <a:ext cx="6" cy="8"/>
                </a:xfrm>
                <a:custGeom>
                  <a:avLst/>
                  <a:gdLst>
                    <a:gd name="T0" fmla="*/ 3 w 6"/>
                    <a:gd name="T1" fmla="*/ 8 h 8"/>
                    <a:gd name="T2" fmla="*/ 6 w 6"/>
                    <a:gd name="T3" fmla="*/ 7 h 8"/>
                    <a:gd name="T4" fmla="*/ 3 w 6"/>
                    <a:gd name="T5" fmla="*/ 0 h 8"/>
                    <a:gd name="T6" fmla="*/ 0 w 6"/>
                    <a:gd name="T7" fmla="*/ 1 h 8"/>
                    <a:gd name="T8" fmla="*/ 3 w 6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8"/>
                    <a:gd name="T17" fmla="*/ 6 w 6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8">
                      <a:moveTo>
                        <a:pt x="3" y="8"/>
                      </a:moveTo>
                      <a:lnTo>
                        <a:pt x="6" y="7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7" name="Freeform 716"/>
                <p:cNvSpPr>
                  <a:spLocks/>
                </p:cNvSpPr>
                <p:nvPr/>
              </p:nvSpPr>
              <p:spPr bwMode="auto">
                <a:xfrm>
                  <a:off x="3465" y="1074"/>
                  <a:ext cx="4" cy="8"/>
                </a:xfrm>
                <a:custGeom>
                  <a:avLst/>
                  <a:gdLst>
                    <a:gd name="T0" fmla="*/ 1 w 4"/>
                    <a:gd name="T1" fmla="*/ 8 h 8"/>
                    <a:gd name="T2" fmla="*/ 4 w 4"/>
                    <a:gd name="T3" fmla="*/ 6 h 8"/>
                    <a:gd name="T4" fmla="*/ 1 w 4"/>
                    <a:gd name="T5" fmla="*/ 0 h 8"/>
                    <a:gd name="T6" fmla="*/ 0 w 4"/>
                    <a:gd name="T7" fmla="*/ 0 h 8"/>
                    <a:gd name="T8" fmla="*/ 1 w 4"/>
                    <a:gd name="T9" fmla="*/ 8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8"/>
                    <a:gd name="T17" fmla="*/ 4 w 4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8">
                      <a:moveTo>
                        <a:pt x="1" y="8"/>
                      </a:moveTo>
                      <a:lnTo>
                        <a:pt x="4" y="6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8" name="Freeform 717"/>
                <p:cNvSpPr>
                  <a:spLocks/>
                </p:cNvSpPr>
                <p:nvPr/>
              </p:nvSpPr>
              <p:spPr bwMode="auto">
                <a:xfrm>
                  <a:off x="3463" y="1005"/>
                  <a:ext cx="178" cy="179"/>
                </a:xfrm>
                <a:custGeom>
                  <a:avLst/>
                  <a:gdLst>
                    <a:gd name="T0" fmla="*/ 34 w 178"/>
                    <a:gd name="T1" fmla="*/ 179 h 179"/>
                    <a:gd name="T2" fmla="*/ 178 w 178"/>
                    <a:gd name="T3" fmla="*/ 96 h 179"/>
                    <a:gd name="T4" fmla="*/ 145 w 178"/>
                    <a:gd name="T5" fmla="*/ 0 h 179"/>
                    <a:gd name="T6" fmla="*/ 0 w 178"/>
                    <a:gd name="T7" fmla="*/ 83 h 179"/>
                    <a:gd name="T8" fmla="*/ 34 w 178"/>
                    <a:gd name="T9" fmla="*/ 179 h 1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8"/>
                    <a:gd name="T16" fmla="*/ 0 h 179"/>
                    <a:gd name="T17" fmla="*/ 178 w 178"/>
                    <a:gd name="T18" fmla="*/ 179 h 1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8" h="179">
                      <a:moveTo>
                        <a:pt x="34" y="179"/>
                      </a:moveTo>
                      <a:lnTo>
                        <a:pt x="178" y="96"/>
                      </a:lnTo>
                      <a:lnTo>
                        <a:pt x="145" y="0"/>
                      </a:lnTo>
                      <a:lnTo>
                        <a:pt x="0" y="83"/>
                      </a:lnTo>
                      <a:lnTo>
                        <a:pt x="34" y="179"/>
                      </a:lnTo>
                      <a:close/>
                    </a:path>
                  </a:pathLst>
                </a:custGeom>
                <a:solidFill>
                  <a:srgbClr val="00AEE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399" name="Freeform 718"/>
                <p:cNvSpPr>
                  <a:spLocks noEditPoints="1"/>
                </p:cNvSpPr>
                <p:nvPr/>
              </p:nvSpPr>
              <p:spPr bwMode="auto">
                <a:xfrm>
                  <a:off x="3460" y="1001"/>
                  <a:ext cx="185" cy="187"/>
                </a:xfrm>
                <a:custGeom>
                  <a:avLst/>
                  <a:gdLst>
                    <a:gd name="T0" fmla="*/ 61 w 143"/>
                    <a:gd name="T1" fmla="*/ 316 h 144"/>
                    <a:gd name="T2" fmla="*/ 57 w 143"/>
                    <a:gd name="T3" fmla="*/ 310 h 144"/>
                    <a:gd name="T4" fmla="*/ 57 w 143"/>
                    <a:gd name="T5" fmla="*/ 310 h 144"/>
                    <a:gd name="T6" fmla="*/ 1 w 143"/>
                    <a:gd name="T7" fmla="*/ 148 h 144"/>
                    <a:gd name="T8" fmla="*/ 5 w 143"/>
                    <a:gd name="T9" fmla="*/ 140 h 144"/>
                    <a:gd name="T10" fmla="*/ 5 w 143"/>
                    <a:gd name="T11" fmla="*/ 140 h 144"/>
                    <a:gd name="T12" fmla="*/ 245 w 143"/>
                    <a:gd name="T13" fmla="*/ 0 h 144"/>
                    <a:gd name="T14" fmla="*/ 250 w 143"/>
                    <a:gd name="T15" fmla="*/ 0 h 144"/>
                    <a:gd name="T16" fmla="*/ 250 w 143"/>
                    <a:gd name="T17" fmla="*/ 0 h 144"/>
                    <a:gd name="T18" fmla="*/ 252 w 143"/>
                    <a:gd name="T19" fmla="*/ 5 h 144"/>
                    <a:gd name="T20" fmla="*/ 252 w 143"/>
                    <a:gd name="T21" fmla="*/ 5 h 144"/>
                    <a:gd name="T22" fmla="*/ 308 w 143"/>
                    <a:gd name="T23" fmla="*/ 168 h 144"/>
                    <a:gd name="T24" fmla="*/ 304 w 143"/>
                    <a:gd name="T25" fmla="*/ 175 h 144"/>
                    <a:gd name="T26" fmla="*/ 304 w 143"/>
                    <a:gd name="T27" fmla="*/ 175 h 144"/>
                    <a:gd name="T28" fmla="*/ 65 w 143"/>
                    <a:gd name="T29" fmla="*/ 316 h 144"/>
                    <a:gd name="T30" fmla="*/ 63 w 143"/>
                    <a:gd name="T31" fmla="*/ 316 h 144"/>
                    <a:gd name="T32" fmla="*/ 63 w 143"/>
                    <a:gd name="T33" fmla="*/ 316 h 144"/>
                    <a:gd name="T34" fmla="*/ 61 w 143"/>
                    <a:gd name="T35" fmla="*/ 316 h 144"/>
                    <a:gd name="T36" fmla="*/ 63 w 143"/>
                    <a:gd name="T37" fmla="*/ 309 h 144"/>
                    <a:gd name="T38" fmla="*/ 67 w 143"/>
                    <a:gd name="T39" fmla="*/ 306 h 144"/>
                    <a:gd name="T40" fmla="*/ 63 w 143"/>
                    <a:gd name="T41" fmla="*/ 309 h 144"/>
                    <a:gd name="T42" fmla="*/ 13 w 143"/>
                    <a:gd name="T43" fmla="*/ 148 h 144"/>
                    <a:gd name="T44" fmla="*/ 65 w 143"/>
                    <a:gd name="T45" fmla="*/ 300 h 144"/>
                    <a:gd name="T46" fmla="*/ 296 w 143"/>
                    <a:gd name="T47" fmla="*/ 168 h 144"/>
                    <a:gd name="T48" fmla="*/ 245 w 143"/>
                    <a:gd name="T49" fmla="*/ 16 h 144"/>
                    <a:gd name="T50" fmla="*/ 13 w 143"/>
                    <a:gd name="T51" fmla="*/ 148 h 14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43"/>
                    <a:gd name="T79" fmla="*/ 0 h 144"/>
                    <a:gd name="T80" fmla="*/ 143 w 143"/>
                    <a:gd name="T81" fmla="*/ 144 h 14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43" h="144">
                      <a:moveTo>
                        <a:pt x="28" y="144"/>
                      </a:moveTo>
                      <a:cubicBezTo>
                        <a:pt x="27" y="144"/>
                        <a:pt x="27" y="143"/>
                        <a:pt x="26" y="142"/>
                      </a:cubicBezTo>
                      <a:cubicBezTo>
                        <a:pt x="26" y="142"/>
                        <a:pt x="26" y="142"/>
                        <a:pt x="26" y="142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0" y="66"/>
                        <a:pt x="1" y="65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0"/>
                        <a:pt x="114" y="0"/>
                        <a:pt x="115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6" y="1"/>
                        <a:pt x="116" y="1"/>
                        <a:pt x="117" y="2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3" y="78"/>
                        <a:pt x="142" y="79"/>
                        <a:pt x="141" y="80"/>
                      </a:cubicBezTo>
                      <a:cubicBezTo>
                        <a:pt x="141" y="80"/>
                        <a:pt x="141" y="80"/>
                        <a:pt x="141" y="80"/>
                      </a:cubicBezTo>
                      <a:cubicBezTo>
                        <a:pt x="30" y="144"/>
                        <a:pt x="30" y="144"/>
                        <a:pt x="30" y="144"/>
                      </a:cubicBezTo>
                      <a:cubicBezTo>
                        <a:pt x="30" y="144"/>
                        <a:pt x="29" y="144"/>
                        <a:pt x="29" y="144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9" y="144"/>
                        <a:pt x="28" y="144"/>
                        <a:pt x="28" y="144"/>
                      </a:cubicBezTo>
                      <a:close/>
                      <a:moveTo>
                        <a:pt x="29" y="141"/>
                      </a:moveTo>
                      <a:cubicBezTo>
                        <a:pt x="31" y="140"/>
                        <a:pt x="31" y="140"/>
                        <a:pt x="31" y="140"/>
                      </a:cubicBezTo>
                      <a:cubicBezTo>
                        <a:pt x="29" y="141"/>
                        <a:pt x="29" y="141"/>
                        <a:pt x="29" y="141"/>
                      </a:cubicBezTo>
                      <a:close/>
                      <a:moveTo>
                        <a:pt x="6" y="68"/>
                      </a:moveTo>
                      <a:cubicBezTo>
                        <a:pt x="30" y="137"/>
                        <a:pt x="30" y="137"/>
                        <a:pt x="30" y="137"/>
                      </a:cubicBezTo>
                      <a:cubicBezTo>
                        <a:pt x="137" y="76"/>
                        <a:pt x="137" y="76"/>
                        <a:pt x="137" y="76"/>
                      </a:cubicBezTo>
                      <a:cubicBezTo>
                        <a:pt x="113" y="7"/>
                        <a:pt x="113" y="7"/>
                        <a:pt x="113" y="7"/>
                      </a:cubicBezTo>
                      <a:cubicBezTo>
                        <a:pt x="6" y="68"/>
                        <a:pt x="6" y="68"/>
                        <a:pt x="6" y="68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0" name="Freeform 719"/>
                <p:cNvSpPr>
                  <a:spLocks/>
                </p:cNvSpPr>
                <p:nvPr/>
              </p:nvSpPr>
              <p:spPr bwMode="auto">
                <a:xfrm>
                  <a:off x="3491" y="1198"/>
                  <a:ext cx="101" cy="78"/>
                </a:xfrm>
                <a:custGeom>
                  <a:avLst/>
                  <a:gdLst>
                    <a:gd name="T0" fmla="*/ 163 w 78"/>
                    <a:gd name="T1" fmla="*/ 131 h 60"/>
                    <a:gd name="T2" fmla="*/ 163 w 78"/>
                    <a:gd name="T3" fmla="*/ 131 h 60"/>
                    <a:gd name="T4" fmla="*/ 170 w 78"/>
                    <a:gd name="T5" fmla="*/ 131 h 60"/>
                    <a:gd name="T6" fmla="*/ 170 w 78"/>
                    <a:gd name="T7" fmla="*/ 100 h 60"/>
                    <a:gd name="T8" fmla="*/ 0 w 78"/>
                    <a:gd name="T9" fmla="*/ 0 h 60"/>
                    <a:gd name="T10" fmla="*/ 0 w 78"/>
                    <a:gd name="T11" fmla="*/ 30 h 60"/>
                    <a:gd name="T12" fmla="*/ 5 w 78"/>
                    <a:gd name="T13" fmla="*/ 38 h 60"/>
                    <a:gd name="T14" fmla="*/ 163 w 78"/>
                    <a:gd name="T15" fmla="*/ 131 h 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8"/>
                    <a:gd name="T25" fmla="*/ 0 h 60"/>
                    <a:gd name="T26" fmla="*/ 78 w 78"/>
                    <a:gd name="T27" fmla="*/ 60 h 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8" h="60">
                      <a:moveTo>
                        <a:pt x="75" y="60"/>
                      </a:move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6" y="60"/>
                        <a:pt x="78" y="60"/>
                      </a:cubicBezTo>
                      <a:cubicBezTo>
                        <a:pt x="78" y="45"/>
                        <a:pt x="78" y="45"/>
                        <a:pt x="78" y="4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7"/>
                      </a:cubicBezTo>
                      <a:lnTo>
                        <a:pt x="75" y="60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1" name="Freeform 720"/>
                <p:cNvSpPr>
                  <a:spLocks/>
                </p:cNvSpPr>
                <p:nvPr/>
              </p:nvSpPr>
              <p:spPr bwMode="auto">
                <a:xfrm>
                  <a:off x="3634" y="1193"/>
                  <a:ext cx="40" cy="24"/>
                </a:xfrm>
                <a:custGeom>
                  <a:avLst/>
                  <a:gdLst>
                    <a:gd name="T0" fmla="*/ 0 w 40"/>
                    <a:gd name="T1" fmla="*/ 16 h 24"/>
                    <a:gd name="T2" fmla="*/ 27 w 40"/>
                    <a:gd name="T3" fmla="*/ 0 h 24"/>
                    <a:gd name="T4" fmla="*/ 40 w 40"/>
                    <a:gd name="T5" fmla="*/ 8 h 24"/>
                    <a:gd name="T6" fmla="*/ 14 w 40"/>
                    <a:gd name="T7" fmla="*/ 24 h 24"/>
                    <a:gd name="T8" fmla="*/ 0 w 40"/>
                    <a:gd name="T9" fmla="*/ 16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24"/>
                    <a:gd name="T17" fmla="*/ 40 w 4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24">
                      <a:moveTo>
                        <a:pt x="0" y="16"/>
                      </a:moveTo>
                      <a:lnTo>
                        <a:pt x="27" y="0"/>
                      </a:lnTo>
                      <a:lnTo>
                        <a:pt x="40" y="8"/>
                      </a:lnTo>
                      <a:lnTo>
                        <a:pt x="14" y="2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2" name="Freeform 721"/>
                <p:cNvSpPr>
                  <a:spLocks noEditPoints="1"/>
                </p:cNvSpPr>
                <p:nvPr/>
              </p:nvSpPr>
              <p:spPr bwMode="auto">
                <a:xfrm>
                  <a:off x="3631" y="1191"/>
                  <a:ext cx="45" cy="27"/>
                </a:xfrm>
                <a:custGeom>
                  <a:avLst/>
                  <a:gdLst>
                    <a:gd name="T0" fmla="*/ 24 w 35"/>
                    <a:gd name="T1" fmla="*/ 45 h 21"/>
                    <a:gd name="T2" fmla="*/ 1 w 35"/>
                    <a:gd name="T3" fmla="*/ 31 h 21"/>
                    <a:gd name="T4" fmla="*/ 5 w 35"/>
                    <a:gd name="T5" fmla="*/ 30 h 21"/>
                    <a:gd name="T6" fmla="*/ 6 w 35"/>
                    <a:gd name="T7" fmla="*/ 31 h 21"/>
                    <a:gd name="T8" fmla="*/ 5 w 35"/>
                    <a:gd name="T9" fmla="*/ 30 h 21"/>
                    <a:gd name="T10" fmla="*/ 1 w 35"/>
                    <a:gd name="T11" fmla="*/ 31 h 21"/>
                    <a:gd name="T12" fmla="*/ 0 w 35"/>
                    <a:gd name="T13" fmla="*/ 30 h 21"/>
                    <a:gd name="T14" fmla="*/ 0 w 35"/>
                    <a:gd name="T15" fmla="*/ 30 h 21"/>
                    <a:gd name="T16" fmla="*/ 1 w 35"/>
                    <a:gd name="T17" fmla="*/ 24 h 21"/>
                    <a:gd name="T18" fmla="*/ 1 w 35"/>
                    <a:gd name="T19" fmla="*/ 24 h 21"/>
                    <a:gd name="T20" fmla="*/ 46 w 35"/>
                    <a:gd name="T21" fmla="*/ 0 h 21"/>
                    <a:gd name="T22" fmla="*/ 51 w 35"/>
                    <a:gd name="T23" fmla="*/ 0 h 21"/>
                    <a:gd name="T24" fmla="*/ 73 w 35"/>
                    <a:gd name="T25" fmla="*/ 13 h 21"/>
                    <a:gd name="T26" fmla="*/ 75 w 35"/>
                    <a:gd name="T27" fmla="*/ 17 h 21"/>
                    <a:gd name="T28" fmla="*/ 75 w 35"/>
                    <a:gd name="T29" fmla="*/ 17 h 21"/>
                    <a:gd name="T30" fmla="*/ 73 w 35"/>
                    <a:gd name="T31" fmla="*/ 19 h 21"/>
                    <a:gd name="T32" fmla="*/ 73 w 35"/>
                    <a:gd name="T33" fmla="*/ 19 h 21"/>
                    <a:gd name="T34" fmla="*/ 30 w 35"/>
                    <a:gd name="T35" fmla="*/ 45 h 21"/>
                    <a:gd name="T36" fmla="*/ 24 w 35"/>
                    <a:gd name="T37" fmla="*/ 45 h 21"/>
                    <a:gd name="T38" fmla="*/ 28 w 35"/>
                    <a:gd name="T39" fmla="*/ 36 h 21"/>
                    <a:gd name="T40" fmla="*/ 64 w 35"/>
                    <a:gd name="T41" fmla="*/ 17 h 21"/>
                    <a:gd name="T42" fmla="*/ 50 w 35"/>
                    <a:gd name="T43" fmla="*/ 8 h 21"/>
                    <a:gd name="T44" fmla="*/ 13 w 35"/>
                    <a:gd name="T45" fmla="*/ 30 h 21"/>
                    <a:gd name="T46" fmla="*/ 28 w 35"/>
                    <a:gd name="T47" fmla="*/ 36 h 2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5"/>
                    <a:gd name="T73" fmla="*/ 0 h 21"/>
                    <a:gd name="T74" fmla="*/ 35 w 35"/>
                    <a:gd name="T75" fmla="*/ 21 h 2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5" h="21">
                      <a:moveTo>
                        <a:pt x="12" y="21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3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5" y="6"/>
                        <a:pt x="35" y="7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lose/>
                      <a:moveTo>
                        <a:pt x="13" y="17"/>
                      </a:move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3" name="Freeform 722"/>
                <p:cNvSpPr>
                  <a:spLocks/>
                </p:cNvSpPr>
                <p:nvPr/>
              </p:nvSpPr>
              <p:spPr bwMode="auto">
                <a:xfrm>
                  <a:off x="3592" y="1163"/>
                  <a:ext cx="161" cy="113"/>
                </a:xfrm>
                <a:custGeom>
                  <a:avLst/>
                  <a:gdLst>
                    <a:gd name="T0" fmla="*/ 266 w 124"/>
                    <a:gd name="T1" fmla="*/ 38 h 87"/>
                    <a:gd name="T2" fmla="*/ 271 w 124"/>
                    <a:gd name="T3" fmla="*/ 30 h 87"/>
                    <a:gd name="T4" fmla="*/ 271 w 124"/>
                    <a:gd name="T5" fmla="*/ 0 h 87"/>
                    <a:gd name="T6" fmla="*/ 0 w 124"/>
                    <a:gd name="T7" fmla="*/ 158 h 87"/>
                    <a:gd name="T8" fmla="*/ 0 w 124"/>
                    <a:gd name="T9" fmla="*/ 191 h 87"/>
                    <a:gd name="T10" fmla="*/ 5 w 124"/>
                    <a:gd name="T11" fmla="*/ 191 h 87"/>
                    <a:gd name="T12" fmla="*/ 119 w 124"/>
                    <a:gd name="T13" fmla="*/ 123 h 87"/>
                    <a:gd name="T14" fmla="*/ 119 w 124"/>
                    <a:gd name="T15" fmla="*/ 119 h 87"/>
                    <a:gd name="T16" fmla="*/ 118 w 124"/>
                    <a:gd name="T17" fmla="*/ 118 h 87"/>
                    <a:gd name="T18" fmla="*/ 118 w 124"/>
                    <a:gd name="T19" fmla="*/ 117 h 87"/>
                    <a:gd name="T20" fmla="*/ 160 w 124"/>
                    <a:gd name="T21" fmla="*/ 92 h 87"/>
                    <a:gd name="T22" fmla="*/ 164 w 124"/>
                    <a:gd name="T23" fmla="*/ 92 h 87"/>
                    <a:gd name="T24" fmla="*/ 167 w 124"/>
                    <a:gd name="T25" fmla="*/ 95 h 87"/>
                    <a:gd name="T26" fmla="*/ 170 w 124"/>
                    <a:gd name="T27" fmla="*/ 95 h 87"/>
                    <a:gd name="T28" fmla="*/ 266 w 124"/>
                    <a:gd name="T29" fmla="*/ 38 h 8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4"/>
                    <a:gd name="T46" fmla="*/ 0 h 87"/>
                    <a:gd name="T47" fmla="*/ 124 w 124"/>
                    <a:gd name="T48" fmla="*/ 87 h 8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4" h="87">
                      <a:moveTo>
                        <a:pt x="122" y="17"/>
                      </a:moveTo>
                      <a:cubicBezTo>
                        <a:pt x="124" y="16"/>
                        <a:pt x="124" y="15"/>
                        <a:pt x="124" y="14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1" y="87"/>
                        <a:pt x="2" y="87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6" y="56"/>
                        <a:pt x="56" y="55"/>
                        <a:pt x="55" y="55"/>
                      </a:cubicBezTo>
                      <a:cubicBezTo>
                        <a:pt x="54" y="54"/>
                        <a:pt x="54" y="54"/>
                        <a:pt x="54" y="54"/>
                      </a:cubicBezTo>
                      <a:cubicBezTo>
                        <a:pt x="54" y="54"/>
                        <a:pt x="54" y="53"/>
                        <a:pt x="54" y="53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2"/>
                        <a:pt x="74" y="42"/>
                        <a:pt x="75" y="42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3"/>
                        <a:pt x="77" y="43"/>
                        <a:pt x="78" y="43"/>
                      </a:cubicBezTo>
                      <a:lnTo>
                        <a:pt x="122" y="1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4" name="Freeform 723"/>
                <p:cNvSpPr>
                  <a:spLocks/>
                </p:cNvSpPr>
                <p:nvPr/>
              </p:nvSpPr>
              <p:spPr bwMode="auto">
                <a:xfrm>
                  <a:off x="3661" y="1217"/>
                  <a:ext cx="25" cy="13"/>
                </a:xfrm>
                <a:custGeom>
                  <a:avLst/>
                  <a:gdLst>
                    <a:gd name="T0" fmla="*/ 0 w 25"/>
                    <a:gd name="T1" fmla="*/ 13 h 13"/>
                    <a:gd name="T2" fmla="*/ 25 w 25"/>
                    <a:gd name="T3" fmla="*/ 0 h 13"/>
                    <a:gd name="T4" fmla="*/ 0 w 25"/>
                    <a:gd name="T5" fmla="*/ 13 h 13"/>
                    <a:gd name="T6" fmla="*/ 0 60000 65536"/>
                    <a:gd name="T7" fmla="*/ 0 60000 65536"/>
                    <a:gd name="T8" fmla="*/ 0 60000 65536"/>
                    <a:gd name="T9" fmla="*/ 0 w 25"/>
                    <a:gd name="T10" fmla="*/ 0 h 13"/>
                    <a:gd name="T11" fmla="*/ 25 w 25"/>
                    <a:gd name="T12" fmla="*/ 13 h 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" h="13">
                      <a:moveTo>
                        <a:pt x="0" y="13"/>
                      </a:moveTo>
                      <a:lnTo>
                        <a:pt x="25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5" name="Line 724"/>
                <p:cNvSpPr>
                  <a:spLocks noChangeShapeType="1"/>
                </p:cNvSpPr>
                <p:nvPr/>
              </p:nvSpPr>
              <p:spPr bwMode="auto">
                <a:xfrm flipV="1">
                  <a:off x="3661" y="1217"/>
                  <a:ext cx="25" cy="1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6" name="Freeform 725"/>
                <p:cNvSpPr>
                  <a:spLocks/>
                </p:cNvSpPr>
                <p:nvPr/>
              </p:nvSpPr>
              <p:spPr bwMode="auto">
                <a:xfrm>
                  <a:off x="3660" y="1214"/>
                  <a:ext cx="27" cy="18"/>
                </a:xfrm>
                <a:custGeom>
                  <a:avLst/>
                  <a:gdLst>
                    <a:gd name="T0" fmla="*/ 0 w 21"/>
                    <a:gd name="T1" fmla="*/ 28 h 14"/>
                    <a:gd name="T2" fmla="*/ 1 w 21"/>
                    <a:gd name="T3" fmla="*/ 23 h 14"/>
                    <a:gd name="T4" fmla="*/ 1 w 21"/>
                    <a:gd name="T5" fmla="*/ 23 h 14"/>
                    <a:gd name="T6" fmla="*/ 40 w 21"/>
                    <a:gd name="T7" fmla="*/ 0 h 14"/>
                    <a:gd name="T8" fmla="*/ 45 w 21"/>
                    <a:gd name="T9" fmla="*/ 1 h 14"/>
                    <a:gd name="T10" fmla="*/ 45 w 21"/>
                    <a:gd name="T11" fmla="*/ 1 h 14"/>
                    <a:gd name="T12" fmla="*/ 42 w 21"/>
                    <a:gd name="T13" fmla="*/ 6 h 14"/>
                    <a:gd name="T14" fmla="*/ 42 w 21"/>
                    <a:gd name="T15" fmla="*/ 6 h 14"/>
                    <a:gd name="T16" fmla="*/ 5 w 21"/>
                    <a:gd name="T17" fmla="*/ 28 h 14"/>
                    <a:gd name="T18" fmla="*/ 1 w 21"/>
                    <a:gd name="T19" fmla="*/ 30 h 14"/>
                    <a:gd name="T20" fmla="*/ 1 w 21"/>
                    <a:gd name="T21" fmla="*/ 30 h 14"/>
                    <a:gd name="T22" fmla="*/ 0 w 21"/>
                    <a:gd name="T23" fmla="*/ 28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"/>
                    <a:gd name="T37" fmla="*/ 0 h 14"/>
                    <a:gd name="T38" fmla="*/ 21 w 21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" h="14">
                      <a:moveTo>
                        <a:pt x="0" y="13"/>
                      </a:moveTo>
                      <a:cubicBezTo>
                        <a:pt x="0" y="12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2"/>
                        <a:pt x="21" y="2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2" y="13"/>
                        <a:pt x="2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84868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7" name="Freeform 726"/>
                <p:cNvSpPr>
                  <a:spLocks/>
                </p:cNvSpPr>
                <p:nvPr/>
              </p:nvSpPr>
              <p:spPr bwMode="auto">
                <a:xfrm>
                  <a:off x="3723" y="1161"/>
                  <a:ext cx="8" cy="5"/>
                </a:xfrm>
                <a:custGeom>
                  <a:avLst/>
                  <a:gdLst>
                    <a:gd name="T0" fmla="*/ 1 w 6"/>
                    <a:gd name="T1" fmla="*/ 6 h 4"/>
                    <a:gd name="T2" fmla="*/ 12 w 6"/>
                    <a:gd name="T3" fmla="*/ 6 h 4"/>
                    <a:gd name="T4" fmla="*/ 12 w 6"/>
                    <a:gd name="T5" fmla="*/ 1 h 4"/>
                    <a:gd name="T6" fmla="*/ 1 w 6"/>
                    <a:gd name="T7" fmla="*/ 1 h 4"/>
                    <a:gd name="T8" fmla="*/ 1 w 6"/>
                    <a:gd name="T9" fmla="*/ 6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4"/>
                    <a:gd name="T17" fmla="*/ 6 w 6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4">
                      <a:moveTo>
                        <a:pt x="1" y="3"/>
                      </a:moveTo>
                      <a:cubicBezTo>
                        <a:pt x="2" y="4"/>
                        <a:pt x="4" y="4"/>
                        <a:pt x="5" y="3"/>
                      </a:cubicBezTo>
                      <a:cubicBezTo>
                        <a:pt x="6" y="2"/>
                        <a:pt x="6" y="1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8" name="Freeform 727"/>
                <p:cNvSpPr>
                  <a:spLocks/>
                </p:cNvSpPr>
                <p:nvPr/>
              </p:nvSpPr>
              <p:spPr bwMode="auto">
                <a:xfrm>
                  <a:off x="3744" y="1176"/>
                  <a:ext cx="4" cy="6"/>
                </a:xfrm>
                <a:custGeom>
                  <a:avLst/>
                  <a:gdLst>
                    <a:gd name="T0" fmla="*/ 7 w 3"/>
                    <a:gd name="T1" fmla="*/ 4 h 4"/>
                    <a:gd name="T2" fmla="*/ 1 w 3"/>
                    <a:gd name="T3" fmla="*/ 9 h 4"/>
                    <a:gd name="T4" fmla="*/ 0 w 3"/>
                    <a:gd name="T5" fmla="*/ 6 h 4"/>
                    <a:gd name="T6" fmla="*/ 1 w 3"/>
                    <a:gd name="T7" fmla="*/ 0 h 4"/>
                    <a:gd name="T8" fmla="*/ 7 w 3"/>
                    <a:gd name="T9" fmla="*/ 4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4"/>
                    <a:gd name="T17" fmla="*/ 3 w 3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4">
                      <a:moveTo>
                        <a:pt x="3" y="1"/>
                      </a:move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2" y="0"/>
                        <a:pt x="3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09" name="Freeform 728"/>
                <p:cNvSpPr>
                  <a:spLocks/>
                </p:cNvSpPr>
                <p:nvPr/>
              </p:nvSpPr>
              <p:spPr bwMode="auto">
                <a:xfrm>
                  <a:off x="3736" y="1180"/>
                  <a:ext cx="4" cy="5"/>
                </a:xfrm>
                <a:custGeom>
                  <a:avLst/>
                  <a:gdLst>
                    <a:gd name="T0" fmla="*/ 7 w 3"/>
                    <a:gd name="T1" fmla="*/ 5 h 4"/>
                    <a:gd name="T2" fmla="*/ 1 w 3"/>
                    <a:gd name="T3" fmla="*/ 7 h 4"/>
                    <a:gd name="T4" fmla="*/ 0 w 3"/>
                    <a:gd name="T5" fmla="*/ 6 h 4"/>
                    <a:gd name="T6" fmla="*/ 1 w 3"/>
                    <a:gd name="T7" fmla="*/ 1 h 4"/>
                    <a:gd name="T8" fmla="*/ 7 w 3"/>
                    <a:gd name="T9" fmla="*/ 5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4"/>
                    <a:gd name="T17" fmla="*/ 3 w 3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4">
                      <a:moveTo>
                        <a:pt x="3" y="2"/>
                      </a:move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2" y="0"/>
                        <a:pt x="3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0" name="Freeform 729"/>
                <p:cNvSpPr>
                  <a:spLocks/>
                </p:cNvSpPr>
                <p:nvPr/>
              </p:nvSpPr>
              <p:spPr bwMode="auto">
                <a:xfrm>
                  <a:off x="3489" y="1162"/>
                  <a:ext cx="264" cy="96"/>
                </a:xfrm>
                <a:custGeom>
                  <a:avLst/>
                  <a:gdLst>
                    <a:gd name="T0" fmla="*/ 1 w 203"/>
                    <a:gd name="T1" fmla="*/ 66 h 74"/>
                    <a:gd name="T2" fmla="*/ 1 w 203"/>
                    <a:gd name="T3" fmla="*/ 61 h 74"/>
                    <a:gd name="T4" fmla="*/ 1 w 203"/>
                    <a:gd name="T5" fmla="*/ 61 h 74"/>
                    <a:gd name="T6" fmla="*/ 5 w 203"/>
                    <a:gd name="T7" fmla="*/ 58 h 74"/>
                    <a:gd name="T8" fmla="*/ 5 w 203"/>
                    <a:gd name="T9" fmla="*/ 58 h 74"/>
                    <a:gd name="T10" fmla="*/ 170 w 203"/>
                    <a:gd name="T11" fmla="*/ 154 h 74"/>
                    <a:gd name="T12" fmla="*/ 445 w 203"/>
                    <a:gd name="T13" fmla="*/ 0 h 74"/>
                    <a:gd name="T14" fmla="*/ 446 w 203"/>
                    <a:gd name="T15" fmla="*/ 1 h 74"/>
                    <a:gd name="T16" fmla="*/ 446 w 203"/>
                    <a:gd name="T17" fmla="*/ 5 h 74"/>
                    <a:gd name="T18" fmla="*/ 174 w 203"/>
                    <a:gd name="T19" fmla="*/ 162 h 74"/>
                    <a:gd name="T20" fmla="*/ 1 w 203"/>
                    <a:gd name="T21" fmla="*/ 66 h 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3"/>
                    <a:gd name="T34" fmla="*/ 0 h 74"/>
                    <a:gd name="T35" fmla="*/ 203 w 203"/>
                    <a:gd name="T36" fmla="*/ 74 h 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3" h="74">
                      <a:moveTo>
                        <a:pt x="1" y="30"/>
                      </a:moveTo>
                      <a:cubicBezTo>
                        <a:pt x="0" y="29"/>
                        <a:pt x="0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7"/>
                        <a:pt x="2" y="27"/>
                        <a:pt x="2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78" y="71"/>
                        <a:pt x="78" y="71"/>
                        <a:pt x="78" y="71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203" y="1"/>
                        <a:pt x="203" y="1"/>
                        <a:pt x="203" y="1"/>
                      </a:cubicBezTo>
                      <a:cubicBezTo>
                        <a:pt x="203" y="2"/>
                        <a:pt x="203" y="2"/>
                        <a:pt x="203" y="2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1" y="30"/>
                        <a:pt x="1" y="30"/>
                        <a:pt x="1" y="30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1" name="Freeform 730"/>
                <p:cNvSpPr>
                  <a:spLocks/>
                </p:cNvSpPr>
                <p:nvPr/>
              </p:nvSpPr>
              <p:spPr bwMode="auto">
                <a:xfrm>
                  <a:off x="3447" y="983"/>
                  <a:ext cx="165" cy="218"/>
                </a:xfrm>
                <a:custGeom>
                  <a:avLst/>
                  <a:gdLst>
                    <a:gd name="T0" fmla="*/ 73 w 127"/>
                    <a:gd name="T1" fmla="*/ 366 h 168"/>
                    <a:gd name="T2" fmla="*/ 0 w 127"/>
                    <a:gd name="T3" fmla="*/ 157 h 168"/>
                    <a:gd name="T4" fmla="*/ 272 w 127"/>
                    <a:gd name="T5" fmla="*/ 0 h 168"/>
                    <a:gd name="T6" fmla="*/ 278 w 127"/>
                    <a:gd name="T7" fmla="*/ 0 h 168"/>
                    <a:gd name="T8" fmla="*/ 278 w 127"/>
                    <a:gd name="T9" fmla="*/ 5 h 168"/>
                    <a:gd name="T10" fmla="*/ 8 w 127"/>
                    <a:gd name="T11" fmla="*/ 160 h 168"/>
                    <a:gd name="T12" fmla="*/ 79 w 127"/>
                    <a:gd name="T13" fmla="*/ 362 h 168"/>
                    <a:gd name="T14" fmla="*/ 75 w 127"/>
                    <a:gd name="T15" fmla="*/ 367 h 168"/>
                    <a:gd name="T16" fmla="*/ 75 w 127"/>
                    <a:gd name="T17" fmla="*/ 367 h 168"/>
                    <a:gd name="T18" fmla="*/ 75 w 127"/>
                    <a:gd name="T19" fmla="*/ 367 h 168"/>
                    <a:gd name="T20" fmla="*/ 75 w 127"/>
                    <a:gd name="T21" fmla="*/ 367 h 168"/>
                    <a:gd name="T22" fmla="*/ 73 w 127"/>
                    <a:gd name="T23" fmla="*/ 366 h 1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7"/>
                    <a:gd name="T37" fmla="*/ 0 h 168"/>
                    <a:gd name="T38" fmla="*/ 127 w 127"/>
                    <a:gd name="T39" fmla="*/ 168 h 1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7" h="168">
                      <a:moveTo>
                        <a:pt x="33" y="167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36" y="166"/>
                        <a:pt x="36" y="166"/>
                        <a:pt x="36" y="166"/>
                      </a:cubicBezTo>
                      <a:cubicBezTo>
                        <a:pt x="36" y="167"/>
                        <a:pt x="36" y="167"/>
                        <a:pt x="35" y="168"/>
                      </a:cubicBezTo>
                      <a:cubicBezTo>
                        <a:pt x="35" y="168"/>
                        <a:pt x="35" y="168"/>
                        <a:pt x="35" y="168"/>
                      </a:cubicBezTo>
                      <a:cubicBezTo>
                        <a:pt x="35" y="168"/>
                        <a:pt x="35" y="168"/>
                        <a:pt x="35" y="168"/>
                      </a:cubicBezTo>
                      <a:cubicBezTo>
                        <a:pt x="35" y="168"/>
                        <a:pt x="35" y="168"/>
                        <a:pt x="35" y="168"/>
                      </a:cubicBezTo>
                      <a:cubicBezTo>
                        <a:pt x="34" y="168"/>
                        <a:pt x="34" y="167"/>
                        <a:pt x="33" y="167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2" name="Freeform 731"/>
                <p:cNvSpPr>
                  <a:spLocks/>
                </p:cNvSpPr>
                <p:nvPr/>
              </p:nvSpPr>
              <p:spPr bwMode="auto">
                <a:xfrm>
                  <a:off x="3589" y="1254"/>
                  <a:ext cx="4" cy="24"/>
                </a:xfrm>
                <a:custGeom>
                  <a:avLst/>
                  <a:gdLst>
                    <a:gd name="T0" fmla="*/ 0 w 3"/>
                    <a:gd name="T1" fmla="*/ 5 h 18"/>
                    <a:gd name="T2" fmla="*/ 5 w 3"/>
                    <a:gd name="T3" fmla="*/ 0 h 18"/>
                    <a:gd name="T4" fmla="*/ 5 w 3"/>
                    <a:gd name="T5" fmla="*/ 0 h 18"/>
                    <a:gd name="T6" fmla="*/ 7 w 3"/>
                    <a:gd name="T7" fmla="*/ 5 h 18"/>
                    <a:gd name="T8" fmla="*/ 7 w 3"/>
                    <a:gd name="T9" fmla="*/ 5 h 18"/>
                    <a:gd name="T10" fmla="*/ 7 w 3"/>
                    <a:gd name="T11" fmla="*/ 41 h 18"/>
                    <a:gd name="T12" fmla="*/ 5 w 3"/>
                    <a:gd name="T13" fmla="*/ 41 h 18"/>
                    <a:gd name="T14" fmla="*/ 0 w 3"/>
                    <a:gd name="T15" fmla="*/ 41 h 18"/>
                    <a:gd name="T16" fmla="*/ 0 w 3"/>
                    <a:gd name="T17" fmla="*/ 5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8"/>
                    <a:gd name="T29" fmla="*/ 3 w 3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8">
                      <a:moveTo>
                        <a:pt x="0" y="2"/>
                      </a:move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2" y="18"/>
                        <a:pt x="2" y="17"/>
                      </a:cubicBezTo>
                      <a:cubicBezTo>
                        <a:pt x="1" y="17"/>
                        <a:pt x="0" y="17"/>
                        <a:pt x="0" y="17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3" name="Freeform 732"/>
                <p:cNvSpPr>
                  <a:spLocks/>
                </p:cNvSpPr>
                <p:nvPr/>
              </p:nvSpPr>
              <p:spPr bwMode="auto">
                <a:xfrm>
                  <a:off x="3439" y="1074"/>
                  <a:ext cx="11" cy="4"/>
                </a:xfrm>
                <a:custGeom>
                  <a:avLst/>
                  <a:gdLst>
                    <a:gd name="T0" fmla="*/ 15 w 9"/>
                    <a:gd name="T1" fmla="*/ 7 h 3"/>
                    <a:gd name="T2" fmla="*/ 1 w 9"/>
                    <a:gd name="T3" fmla="*/ 7 h 3"/>
                    <a:gd name="T4" fmla="*/ 0 w 9"/>
                    <a:gd name="T5" fmla="*/ 1 h 3"/>
                    <a:gd name="T6" fmla="*/ 2 w 9"/>
                    <a:gd name="T7" fmla="*/ 0 h 3"/>
                    <a:gd name="T8" fmla="*/ 15 w 9"/>
                    <a:gd name="T9" fmla="*/ 1 h 3"/>
                    <a:gd name="T10" fmla="*/ 16 w 9"/>
                    <a:gd name="T11" fmla="*/ 5 h 3"/>
                    <a:gd name="T12" fmla="*/ 16 w 9"/>
                    <a:gd name="T13" fmla="*/ 5 h 3"/>
                    <a:gd name="T14" fmla="*/ 15 w 9"/>
                    <a:gd name="T15" fmla="*/ 7 h 3"/>
                    <a:gd name="T16" fmla="*/ 15 w 9"/>
                    <a:gd name="T17" fmla="*/ 7 h 3"/>
                    <a:gd name="T18" fmla="*/ 15 w 9"/>
                    <a:gd name="T19" fmla="*/ 7 h 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"/>
                    <a:gd name="T31" fmla="*/ 0 h 3"/>
                    <a:gd name="T32" fmla="*/ 9 w 9"/>
                    <a:gd name="T33" fmla="*/ 3 h 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" h="3">
                      <a:moveTo>
                        <a:pt x="8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4" name="Freeform 733"/>
                <p:cNvSpPr>
                  <a:spLocks/>
                </p:cNvSpPr>
                <p:nvPr/>
              </p:nvSpPr>
              <p:spPr bwMode="auto">
                <a:xfrm>
                  <a:off x="5202" y="1159"/>
                  <a:ext cx="10" cy="7"/>
                </a:xfrm>
                <a:custGeom>
                  <a:avLst/>
                  <a:gdLst>
                    <a:gd name="T0" fmla="*/ 1 w 8"/>
                    <a:gd name="T1" fmla="*/ 11 h 5"/>
                    <a:gd name="T2" fmla="*/ 14 w 8"/>
                    <a:gd name="T3" fmla="*/ 11 h 5"/>
                    <a:gd name="T4" fmla="*/ 14 w 8"/>
                    <a:gd name="T5" fmla="*/ 1 h 5"/>
                    <a:gd name="T6" fmla="*/ 1 w 8"/>
                    <a:gd name="T7" fmla="*/ 1 h 5"/>
                    <a:gd name="T8" fmla="*/ 1 w 8"/>
                    <a:gd name="T9" fmla="*/ 11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5"/>
                    <a:gd name="T17" fmla="*/ 8 w 8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5">
                      <a:moveTo>
                        <a:pt x="1" y="4"/>
                      </a:moveTo>
                      <a:cubicBezTo>
                        <a:pt x="3" y="5"/>
                        <a:pt x="5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5" name="Freeform 734"/>
                <p:cNvSpPr>
                  <a:spLocks/>
                </p:cNvSpPr>
                <p:nvPr/>
              </p:nvSpPr>
              <p:spPr bwMode="auto">
                <a:xfrm>
                  <a:off x="4971" y="1105"/>
                  <a:ext cx="262" cy="152"/>
                </a:xfrm>
                <a:custGeom>
                  <a:avLst/>
                  <a:gdLst>
                    <a:gd name="T0" fmla="*/ 0 w 262"/>
                    <a:gd name="T1" fmla="*/ 93 h 152"/>
                    <a:gd name="T2" fmla="*/ 162 w 262"/>
                    <a:gd name="T3" fmla="*/ 0 h 152"/>
                    <a:gd name="T4" fmla="*/ 262 w 262"/>
                    <a:gd name="T5" fmla="*/ 58 h 152"/>
                    <a:gd name="T6" fmla="*/ 101 w 262"/>
                    <a:gd name="T7" fmla="*/ 152 h 152"/>
                    <a:gd name="T8" fmla="*/ 0 w 262"/>
                    <a:gd name="T9" fmla="*/ 9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152"/>
                    <a:gd name="T17" fmla="*/ 262 w 26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152">
                      <a:moveTo>
                        <a:pt x="0" y="93"/>
                      </a:moveTo>
                      <a:lnTo>
                        <a:pt x="162" y="0"/>
                      </a:lnTo>
                      <a:lnTo>
                        <a:pt x="262" y="58"/>
                      </a:lnTo>
                      <a:lnTo>
                        <a:pt x="101" y="152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6" name="Freeform 735"/>
                <p:cNvSpPr>
                  <a:spLocks/>
                </p:cNvSpPr>
                <p:nvPr/>
              </p:nvSpPr>
              <p:spPr bwMode="auto">
                <a:xfrm>
                  <a:off x="4993" y="1118"/>
                  <a:ext cx="151" cy="87"/>
                </a:xfrm>
                <a:custGeom>
                  <a:avLst/>
                  <a:gdLst>
                    <a:gd name="T0" fmla="*/ 1 w 116"/>
                    <a:gd name="T1" fmla="*/ 142 h 67"/>
                    <a:gd name="T2" fmla="*/ 1 w 116"/>
                    <a:gd name="T3" fmla="*/ 138 h 67"/>
                    <a:gd name="T4" fmla="*/ 241 w 116"/>
                    <a:gd name="T5" fmla="*/ 1 h 67"/>
                    <a:gd name="T6" fmla="*/ 243 w 116"/>
                    <a:gd name="T7" fmla="*/ 1 h 67"/>
                    <a:gd name="T8" fmla="*/ 254 w 116"/>
                    <a:gd name="T9" fmla="*/ 6 h 67"/>
                    <a:gd name="T10" fmla="*/ 254 w 116"/>
                    <a:gd name="T11" fmla="*/ 8 h 67"/>
                    <a:gd name="T12" fmla="*/ 16 w 116"/>
                    <a:gd name="T13" fmla="*/ 147 h 67"/>
                    <a:gd name="T14" fmla="*/ 9 w 116"/>
                    <a:gd name="T15" fmla="*/ 147 h 67"/>
                    <a:gd name="T16" fmla="*/ 1 w 116"/>
                    <a:gd name="T17" fmla="*/ 142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6"/>
                    <a:gd name="T28" fmla="*/ 0 h 67"/>
                    <a:gd name="T29" fmla="*/ 116 w 116"/>
                    <a:gd name="T30" fmla="*/ 67 h 6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6" h="67">
                      <a:moveTo>
                        <a:pt x="1" y="65"/>
                      </a:moveTo>
                      <a:cubicBezTo>
                        <a:pt x="0" y="64"/>
                        <a:pt x="0" y="64"/>
                        <a:pt x="1" y="63"/>
                      </a:cubicBezTo>
                      <a:cubicBezTo>
                        <a:pt x="109" y="1"/>
                        <a:pt x="109" y="1"/>
                        <a:pt x="109" y="1"/>
                      </a:cubicBezTo>
                      <a:cubicBezTo>
                        <a:pt x="109" y="0"/>
                        <a:pt x="111" y="0"/>
                        <a:pt x="111" y="1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116" y="3"/>
                        <a:pt x="116" y="4"/>
                        <a:pt x="115" y="4"/>
                      </a:cubicBezTo>
                      <a:cubicBezTo>
                        <a:pt x="7" y="67"/>
                        <a:pt x="7" y="67"/>
                        <a:pt x="7" y="67"/>
                      </a:cubicBezTo>
                      <a:cubicBezTo>
                        <a:pt x="6" y="67"/>
                        <a:pt x="5" y="67"/>
                        <a:pt x="4" y="67"/>
                      </a:cubicBezTo>
                      <a:lnTo>
                        <a:pt x="1" y="6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7" name="Freeform 736"/>
                <p:cNvSpPr>
                  <a:spLocks noEditPoints="1"/>
                </p:cNvSpPr>
                <p:nvPr/>
              </p:nvSpPr>
              <p:spPr bwMode="auto">
                <a:xfrm>
                  <a:off x="4992" y="1118"/>
                  <a:ext cx="152" cy="88"/>
                </a:xfrm>
                <a:custGeom>
                  <a:avLst/>
                  <a:gdLst>
                    <a:gd name="T0" fmla="*/ 10 w 117"/>
                    <a:gd name="T1" fmla="*/ 148 h 68"/>
                    <a:gd name="T2" fmla="*/ 1 w 117"/>
                    <a:gd name="T3" fmla="*/ 141 h 68"/>
                    <a:gd name="T4" fmla="*/ 1 w 117"/>
                    <a:gd name="T5" fmla="*/ 141 h 68"/>
                    <a:gd name="T6" fmla="*/ 0 w 117"/>
                    <a:gd name="T7" fmla="*/ 138 h 68"/>
                    <a:gd name="T8" fmla="*/ 0 w 117"/>
                    <a:gd name="T9" fmla="*/ 138 h 68"/>
                    <a:gd name="T10" fmla="*/ 1 w 117"/>
                    <a:gd name="T11" fmla="*/ 137 h 68"/>
                    <a:gd name="T12" fmla="*/ 1 w 117"/>
                    <a:gd name="T13" fmla="*/ 137 h 68"/>
                    <a:gd name="T14" fmla="*/ 239 w 117"/>
                    <a:gd name="T15" fmla="*/ 0 h 68"/>
                    <a:gd name="T16" fmla="*/ 243 w 117"/>
                    <a:gd name="T17" fmla="*/ 0 h 68"/>
                    <a:gd name="T18" fmla="*/ 243 w 117"/>
                    <a:gd name="T19" fmla="*/ 0 h 68"/>
                    <a:gd name="T20" fmla="*/ 248 w 117"/>
                    <a:gd name="T21" fmla="*/ 0 h 68"/>
                    <a:gd name="T22" fmla="*/ 248 w 117"/>
                    <a:gd name="T23" fmla="*/ 0 h 68"/>
                    <a:gd name="T24" fmla="*/ 255 w 117"/>
                    <a:gd name="T25" fmla="*/ 5 h 68"/>
                    <a:gd name="T26" fmla="*/ 256 w 117"/>
                    <a:gd name="T27" fmla="*/ 8 h 68"/>
                    <a:gd name="T28" fmla="*/ 256 w 117"/>
                    <a:gd name="T29" fmla="*/ 8 h 68"/>
                    <a:gd name="T30" fmla="*/ 255 w 117"/>
                    <a:gd name="T31" fmla="*/ 10 h 68"/>
                    <a:gd name="T32" fmla="*/ 255 w 117"/>
                    <a:gd name="T33" fmla="*/ 10 h 68"/>
                    <a:gd name="T34" fmla="*/ 17 w 117"/>
                    <a:gd name="T35" fmla="*/ 148 h 68"/>
                    <a:gd name="T36" fmla="*/ 13 w 117"/>
                    <a:gd name="T37" fmla="*/ 148 h 68"/>
                    <a:gd name="T38" fmla="*/ 13 w 117"/>
                    <a:gd name="T39" fmla="*/ 148 h 68"/>
                    <a:gd name="T40" fmla="*/ 10 w 117"/>
                    <a:gd name="T41" fmla="*/ 148 h 68"/>
                    <a:gd name="T42" fmla="*/ 13 w 117"/>
                    <a:gd name="T43" fmla="*/ 142 h 68"/>
                    <a:gd name="T44" fmla="*/ 13 w 117"/>
                    <a:gd name="T45" fmla="*/ 142 h 68"/>
                    <a:gd name="T46" fmla="*/ 13 w 117"/>
                    <a:gd name="T47" fmla="*/ 142 h 68"/>
                    <a:gd name="T48" fmla="*/ 16 w 117"/>
                    <a:gd name="T49" fmla="*/ 142 h 68"/>
                    <a:gd name="T50" fmla="*/ 16 w 117"/>
                    <a:gd name="T51" fmla="*/ 142 h 68"/>
                    <a:gd name="T52" fmla="*/ 252 w 117"/>
                    <a:gd name="T53" fmla="*/ 8 h 68"/>
                    <a:gd name="T54" fmla="*/ 255 w 117"/>
                    <a:gd name="T55" fmla="*/ 8 h 68"/>
                    <a:gd name="T56" fmla="*/ 252 w 117"/>
                    <a:gd name="T57" fmla="*/ 8 h 68"/>
                    <a:gd name="T58" fmla="*/ 247 w 117"/>
                    <a:gd name="T59" fmla="*/ 5 h 68"/>
                    <a:gd name="T60" fmla="*/ 243 w 117"/>
                    <a:gd name="T61" fmla="*/ 1 h 68"/>
                    <a:gd name="T62" fmla="*/ 243 w 117"/>
                    <a:gd name="T63" fmla="*/ 1 h 68"/>
                    <a:gd name="T64" fmla="*/ 242 w 117"/>
                    <a:gd name="T65" fmla="*/ 5 h 68"/>
                    <a:gd name="T66" fmla="*/ 242 w 117"/>
                    <a:gd name="T67" fmla="*/ 5 h 68"/>
                    <a:gd name="T68" fmla="*/ 5 w 117"/>
                    <a:gd name="T69" fmla="*/ 138 h 68"/>
                    <a:gd name="T70" fmla="*/ 5 w 117"/>
                    <a:gd name="T71" fmla="*/ 138 h 68"/>
                    <a:gd name="T72" fmla="*/ 5 w 117"/>
                    <a:gd name="T73" fmla="*/ 141 h 68"/>
                    <a:gd name="T74" fmla="*/ 5 w 117"/>
                    <a:gd name="T75" fmla="*/ 138 h 68"/>
                    <a:gd name="T76" fmla="*/ 13 w 117"/>
                    <a:gd name="T77" fmla="*/ 142 h 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7"/>
                    <a:gd name="T118" fmla="*/ 0 h 68"/>
                    <a:gd name="T119" fmla="*/ 117 w 117"/>
                    <a:gd name="T120" fmla="*/ 68 h 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7" h="68">
                      <a:moveTo>
                        <a:pt x="5" y="68"/>
                      </a:move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0" y="65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10" y="0"/>
                        <a:pt x="110" y="0"/>
                        <a:pt x="111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2" y="0"/>
                        <a:pt x="112" y="0"/>
                        <a:pt x="113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7" y="3"/>
                        <a:pt x="117" y="3"/>
                        <a:pt x="117" y="4"/>
                      </a:cubicBezTo>
                      <a:cubicBezTo>
                        <a:pt x="117" y="4"/>
                        <a:pt x="117" y="4"/>
                        <a:pt x="117" y="4"/>
                      </a:cubicBezTo>
                      <a:cubicBezTo>
                        <a:pt x="117" y="4"/>
                        <a:pt x="117" y="5"/>
                        <a:pt x="116" y="5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68"/>
                        <a:pt x="7" y="68"/>
                        <a:pt x="6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6" y="68"/>
                        <a:pt x="5" y="68"/>
                        <a:pt x="5" y="68"/>
                      </a:cubicBezTo>
                      <a:close/>
                      <a:moveTo>
                        <a:pt x="6" y="66"/>
                      </a:move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2" y="2"/>
                        <a:pt x="112" y="2"/>
                        <a:pt x="112" y="2"/>
                      </a:cubicBezTo>
                      <a:cubicBezTo>
                        <a:pt x="112" y="1"/>
                        <a:pt x="111" y="1"/>
                        <a:pt x="111" y="1"/>
                      </a:cubicBezTo>
                      <a:cubicBezTo>
                        <a:pt x="111" y="1"/>
                        <a:pt x="111" y="1"/>
                        <a:pt x="111" y="1"/>
                      </a:cubicBezTo>
                      <a:cubicBezTo>
                        <a:pt x="111" y="1"/>
                        <a:pt x="110" y="1"/>
                        <a:pt x="110" y="2"/>
                      </a:cubicBez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6" y="66"/>
                        <a:pt x="6" y="66"/>
                        <a:pt x="6" y="6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8" name="Freeform 737"/>
                <p:cNvSpPr>
                  <a:spLocks/>
                </p:cNvSpPr>
                <p:nvPr/>
              </p:nvSpPr>
              <p:spPr bwMode="auto">
                <a:xfrm>
                  <a:off x="5006" y="1202"/>
                  <a:ext cx="16" cy="9"/>
                </a:xfrm>
                <a:custGeom>
                  <a:avLst/>
                  <a:gdLst>
                    <a:gd name="T0" fmla="*/ 0 w 12"/>
                    <a:gd name="T1" fmla="*/ 8 h 7"/>
                    <a:gd name="T2" fmla="*/ 0 w 12"/>
                    <a:gd name="T3" fmla="*/ 6 h 7"/>
                    <a:gd name="T4" fmla="*/ 9 w 12"/>
                    <a:gd name="T5" fmla="*/ 1 h 7"/>
                    <a:gd name="T6" fmla="*/ 16 w 12"/>
                    <a:gd name="T7" fmla="*/ 1 h 7"/>
                    <a:gd name="T8" fmla="*/ 27 w 12"/>
                    <a:gd name="T9" fmla="*/ 6 h 7"/>
                    <a:gd name="T10" fmla="*/ 27 w 12"/>
                    <a:gd name="T11" fmla="*/ 10 h 7"/>
                    <a:gd name="T12" fmla="*/ 16 w 12"/>
                    <a:gd name="T13" fmla="*/ 15 h 7"/>
                    <a:gd name="T14" fmla="*/ 12 w 12"/>
                    <a:gd name="T15" fmla="*/ 15 h 7"/>
                    <a:gd name="T16" fmla="*/ 0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0" y="4"/>
                      </a:move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4"/>
                        <a:pt x="12" y="4"/>
                        <a:pt x="11" y="5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19" name="Freeform 738"/>
                <p:cNvSpPr>
                  <a:spLocks noEditPoints="1"/>
                </p:cNvSpPr>
                <p:nvPr/>
              </p:nvSpPr>
              <p:spPr bwMode="auto">
                <a:xfrm>
                  <a:off x="5005" y="1202"/>
                  <a:ext cx="17" cy="11"/>
                </a:xfrm>
                <a:custGeom>
                  <a:avLst/>
                  <a:gdLst>
                    <a:gd name="T0" fmla="*/ 12 w 13"/>
                    <a:gd name="T1" fmla="*/ 21 h 8"/>
                    <a:gd name="T2" fmla="*/ 1 w 13"/>
                    <a:gd name="T3" fmla="*/ 14 h 8"/>
                    <a:gd name="T4" fmla="*/ 1 w 13"/>
                    <a:gd name="T5" fmla="*/ 11 h 8"/>
                    <a:gd name="T6" fmla="*/ 1 w 13"/>
                    <a:gd name="T7" fmla="*/ 14 h 8"/>
                    <a:gd name="T8" fmla="*/ 0 w 13"/>
                    <a:gd name="T9" fmla="*/ 11 h 8"/>
                    <a:gd name="T10" fmla="*/ 0 w 13"/>
                    <a:gd name="T11" fmla="*/ 11 h 8"/>
                    <a:gd name="T12" fmla="*/ 1 w 13"/>
                    <a:gd name="T13" fmla="*/ 6 h 8"/>
                    <a:gd name="T14" fmla="*/ 1 w 13"/>
                    <a:gd name="T15" fmla="*/ 6 h 8"/>
                    <a:gd name="T16" fmla="*/ 12 w 13"/>
                    <a:gd name="T17" fmla="*/ 0 h 8"/>
                    <a:gd name="T18" fmla="*/ 13 w 13"/>
                    <a:gd name="T19" fmla="*/ 0 h 8"/>
                    <a:gd name="T20" fmla="*/ 13 w 13"/>
                    <a:gd name="T21" fmla="*/ 0 h 8"/>
                    <a:gd name="T22" fmla="*/ 17 w 13"/>
                    <a:gd name="T23" fmla="*/ 0 h 8"/>
                    <a:gd name="T24" fmla="*/ 17 w 13"/>
                    <a:gd name="T25" fmla="*/ 0 h 8"/>
                    <a:gd name="T26" fmla="*/ 27 w 13"/>
                    <a:gd name="T27" fmla="*/ 8 h 8"/>
                    <a:gd name="T28" fmla="*/ 29 w 13"/>
                    <a:gd name="T29" fmla="*/ 11 h 8"/>
                    <a:gd name="T30" fmla="*/ 29 w 13"/>
                    <a:gd name="T31" fmla="*/ 11 h 8"/>
                    <a:gd name="T32" fmla="*/ 27 w 13"/>
                    <a:gd name="T33" fmla="*/ 14 h 8"/>
                    <a:gd name="T34" fmla="*/ 27 w 13"/>
                    <a:gd name="T35" fmla="*/ 14 h 8"/>
                    <a:gd name="T36" fmla="*/ 21 w 13"/>
                    <a:gd name="T37" fmla="*/ 21 h 8"/>
                    <a:gd name="T38" fmla="*/ 16 w 13"/>
                    <a:gd name="T39" fmla="*/ 21 h 8"/>
                    <a:gd name="T40" fmla="*/ 16 w 13"/>
                    <a:gd name="T41" fmla="*/ 21 h 8"/>
                    <a:gd name="T42" fmla="*/ 12 w 13"/>
                    <a:gd name="T43" fmla="*/ 21 h 8"/>
                    <a:gd name="T44" fmla="*/ 13 w 13"/>
                    <a:gd name="T45" fmla="*/ 15 h 8"/>
                    <a:gd name="T46" fmla="*/ 16 w 13"/>
                    <a:gd name="T47" fmla="*/ 15 h 8"/>
                    <a:gd name="T48" fmla="*/ 16 w 13"/>
                    <a:gd name="T49" fmla="*/ 15 h 8"/>
                    <a:gd name="T50" fmla="*/ 17 w 13"/>
                    <a:gd name="T51" fmla="*/ 15 h 8"/>
                    <a:gd name="T52" fmla="*/ 17 w 13"/>
                    <a:gd name="T53" fmla="*/ 15 h 8"/>
                    <a:gd name="T54" fmla="*/ 27 w 13"/>
                    <a:gd name="T55" fmla="*/ 11 h 8"/>
                    <a:gd name="T56" fmla="*/ 27 w 13"/>
                    <a:gd name="T57" fmla="*/ 11 h 8"/>
                    <a:gd name="T58" fmla="*/ 27 w 13"/>
                    <a:gd name="T59" fmla="*/ 11 h 8"/>
                    <a:gd name="T60" fmla="*/ 16 w 13"/>
                    <a:gd name="T61" fmla="*/ 1 h 8"/>
                    <a:gd name="T62" fmla="*/ 13 w 13"/>
                    <a:gd name="T63" fmla="*/ 1 h 8"/>
                    <a:gd name="T64" fmla="*/ 13 w 13"/>
                    <a:gd name="T65" fmla="*/ 1 h 8"/>
                    <a:gd name="T66" fmla="*/ 13 w 13"/>
                    <a:gd name="T67" fmla="*/ 1 h 8"/>
                    <a:gd name="T68" fmla="*/ 13 w 13"/>
                    <a:gd name="T69" fmla="*/ 1 h 8"/>
                    <a:gd name="T70" fmla="*/ 5 w 13"/>
                    <a:gd name="T71" fmla="*/ 11 h 8"/>
                    <a:gd name="T72" fmla="*/ 5 w 13"/>
                    <a:gd name="T73" fmla="*/ 11 h 8"/>
                    <a:gd name="T74" fmla="*/ 5 w 13"/>
                    <a:gd name="T75" fmla="*/ 11 h 8"/>
                    <a:gd name="T76" fmla="*/ 13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3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  <a:moveTo>
                        <a:pt x="6" y="6"/>
                      </a:moveTo>
                      <a:cubicBezTo>
                        <a:pt x="6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0" name="Freeform 739"/>
                <p:cNvSpPr>
                  <a:spLocks/>
                </p:cNvSpPr>
                <p:nvPr/>
              </p:nvSpPr>
              <p:spPr bwMode="auto">
                <a:xfrm>
                  <a:off x="5061" y="1218"/>
                  <a:ext cx="15" cy="9"/>
                </a:xfrm>
                <a:custGeom>
                  <a:avLst/>
                  <a:gdLst>
                    <a:gd name="T0" fmla="*/ 0 w 12"/>
                    <a:gd name="T1" fmla="*/ 8 h 7"/>
                    <a:gd name="T2" fmla="*/ 0 w 12"/>
                    <a:gd name="T3" fmla="*/ 5 h 7"/>
                    <a:gd name="T4" fmla="*/ 8 w 12"/>
                    <a:gd name="T5" fmla="*/ 0 h 7"/>
                    <a:gd name="T6" fmla="*/ 14 w 12"/>
                    <a:gd name="T7" fmla="*/ 0 h 7"/>
                    <a:gd name="T8" fmla="*/ 21 w 12"/>
                    <a:gd name="T9" fmla="*/ 6 h 7"/>
                    <a:gd name="T10" fmla="*/ 21 w 12"/>
                    <a:gd name="T11" fmla="*/ 8 h 7"/>
                    <a:gd name="T12" fmla="*/ 14 w 12"/>
                    <a:gd name="T13" fmla="*/ 13 h 7"/>
                    <a:gd name="T14" fmla="*/ 10 w 12"/>
                    <a:gd name="T15" fmla="*/ 13 h 7"/>
                    <a:gd name="T16" fmla="*/ 0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0" y="4"/>
                      </a:move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5" y="7"/>
                        <a:pt x="5" y="6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1" name="Freeform 740"/>
                <p:cNvSpPr>
                  <a:spLocks/>
                </p:cNvSpPr>
                <p:nvPr/>
              </p:nvSpPr>
              <p:spPr bwMode="auto">
                <a:xfrm>
                  <a:off x="5059" y="1217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1 w 13"/>
                    <a:gd name="T3" fmla="*/ 9 h 8"/>
                    <a:gd name="T4" fmla="*/ 1 w 13"/>
                    <a:gd name="T5" fmla="*/ 9 h 8"/>
                    <a:gd name="T6" fmla="*/ 5 w 13"/>
                    <a:gd name="T7" fmla="*/ 7 h 8"/>
                    <a:gd name="T8" fmla="*/ 13 w 13"/>
                    <a:gd name="T9" fmla="*/ 14 h 8"/>
                    <a:gd name="T10" fmla="*/ 16 w 13"/>
                    <a:gd name="T11" fmla="*/ 14 h 8"/>
                    <a:gd name="T12" fmla="*/ 16 w 13"/>
                    <a:gd name="T13" fmla="*/ 14 h 8"/>
                    <a:gd name="T14" fmla="*/ 17 w 13"/>
                    <a:gd name="T15" fmla="*/ 14 h 8"/>
                    <a:gd name="T16" fmla="*/ 17 w 13"/>
                    <a:gd name="T17" fmla="*/ 14 h 8"/>
                    <a:gd name="T18" fmla="*/ 27 w 13"/>
                    <a:gd name="T19" fmla="*/ 7 h 8"/>
                    <a:gd name="T20" fmla="*/ 27 w 13"/>
                    <a:gd name="T21" fmla="*/ 7 h 8"/>
                    <a:gd name="T22" fmla="*/ 27 w 13"/>
                    <a:gd name="T23" fmla="*/ 7 h 8"/>
                    <a:gd name="T24" fmla="*/ 16 w 13"/>
                    <a:gd name="T25" fmla="*/ 5 h 8"/>
                    <a:gd name="T26" fmla="*/ 16 w 13"/>
                    <a:gd name="T27" fmla="*/ 5 h 8"/>
                    <a:gd name="T28" fmla="*/ 16 w 13"/>
                    <a:gd name="T29" fmla="*/ 5 h 8"/>
                    <a:gd name="T30" fmla="*/ 13 w 13"/>
                    <a:gd name="T31" fmla="*/ 5 h 8"/>
                    <a:gd name="T32" fmla="*/ 13 w 13"/>
                    <a:gd name="T33" fmla="*/ 5 h 8"/>
                    <a:gd name="T34" fmla="*/ 5 w 13"/>
                    <a:gd name="T35" fmla="*/ 7 h 8"/>
                    <a:gd name="T36" fmla="*/ 5 w 13"/>
                    <a:gd name="T37" fmla="*/ 7 h 8"/>
                    <a:gd name="T38" fmla="*/ 1 w 13"/>
                    <a:gd name="T39" fmla="*/ 9 h 8"/>
                    <a:gd name="T40" fmla="*/ 1 w 13"/>
                    <a:gd name="T41" fmla="*/ 9 h 8"/>
                    <a:gd name="T42" fmla="*/ 0 w 13"/>
                    <a:gd name="T43" fmla="*/ 7 h 8"/>
                    <a:gd name="T44" fmla="*/ 0 w 13"/>
                    <a:gd name="T45" fmla="*/ 7 h 8"/>
                    <a:gd name="T46" fmla="*/ 1 w 13"/>
                    <a:gd name="T47" fmla="*/ 6 h 8"/>
                    <a:gd name="T48" fmla="*/ 1 w 13"/>
                    <a:gd name="T49" fmla="*/ 6 h 8"/>
                    <a:gd name="T50" fmla="*/ 12 w 13"/>
                    <a:gd name="T51" fmla="*/ 0 h 8"/>
                    <a:gd name="T52" fmla="*/ 16 w 13"/>
                    <a:gd name="T53" fmla="*/ 0 h 8"/>
                    <a:gd name="T54" fmla="*/ 16 w 13"/>
                    <a:gd name="T55" fmla="*/ 0 h 8"/>
                    <a:gd name="T56" fmla="*/ 17 w 13"/>
                    <a:gd name="T57" fmla="*/ 0 h 8"/>
                    <a:gd name="T58" fmla="*/ 17 w 13"/>
                    <a:gd name="T59" fmla="*/ 0 h 8"/>
                    <a:gd name="T60" fmla="*/ 29 w 13"/>
                    <a:gd name="T61" fmla="*/ 6 h 8"/>
                    <a:gd name="T62" fmla="*/ 29 w 13"/>
                    <a:gd name="T63" fmla="*/ 7 h 8"/>
                    <a:gd name="T64" fmla="*/ 29 w 13"/>
                    <a:gd name="T65" fmla="*/ 7 h 8"/>
                    <a:gd name="T66" fmla="*/ 29 w 13"/>
                    <a:gd name="T67" fmla="*/ 11 h 8"/>
                    <a:gd name="T68" fmla="*/ 29 w 13"/>
                    <a:gd name="T69" fmla="*/ 11 h 8"/>
                    <a:gd name="T70" fmla="*/ 21 w 13"/>
                    <a:gd name="T71" fmla="*/ 15 h 8"/>
                    <a:gd name="T72" fmla="*/ 16 w 13"/>
                    <a:gd name="T73" fmla="*/ 15 h 8"/>
                    <a:gd name="T74" fmla="*/ 16 w 13"/>
                    <a:gd name="T75" fmla="*/ 15 h 8"/>
                    <a:gd name="T76" fmla="*/ 12 w 13"/>
                    <a:gd name="T77" fmla="*/ 15 h 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"/>
                    <a:gd name="T118" fmla="*/ 0 h 8"/>
                    <a:gd name="T119" fmla="*/ 13 w 13"/>
                    <a:gd name="T120" fmla="*/ 8 h 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2" name="Freeform 741"/>
                <p:cNvSpPr>
                  <a:spLocks/>
                </p:cNvSpPr>
                <p:nvPr/>
              </p:nvSpPr>
              <p:spPr bwMode="auto">
                <a:xfrm>
                  <a:off x="5072" y="1211"/>
                  <a:ext cx="16" cy="9"/>
                </a:xfrm>
                <a:custGeom>
                  <a:avLst/>
                  <a:gdLst>
                    <a:gd name="T0" fmla="*/ 0 w 12"/>
                    <a:gd name="T1" fmla="*/ 8 h 7"/>
                    <a:gd name="T2" fmla="*/ 0 w 12"/>
                    <a:gd name="T3" fmla="*/ 5 h 7"/>
                    <a:gd name="T4" fmla="*/ 9 w 12"/>
                    <a:gd name="T5" fmla="*/ 0 h 7"/>
                    <a:gd name="T6" fmla="*/ 16 w 12"/>
                    <a:gd name="T7" fmla="*/ 0 h 7"/>
                    <a:gd name="T8" fmla="*/ 27 w 12"/>
                    <a:gd name="T9" fmla="*/ 5 h 7"/>
                    <a:gd name="T10" fmla="*/ 27 w 12"/>
                    <a:gd name="T11" fmla="*/ 8 h 7"/>
                    <a:gd name="T12" fmla="*/ 16 w 12"/>
                    <a:gd name="T13" fmla="*/ 13 h 7"/>
                    <a:gd name="T14" fmla="*/ 12 w 12"/>
                    <a:gd name="T15" fmla="*/ 13 h 7"/>
                    <a:gd name="T16" fmla="*/ 0 w 12"/>
                    <a:gd name="T17" fmla="*/ 8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7"/>
                    <a:gd name="T29" fmla="*/ 12 w 12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7">
                      <a:moveTo>
                        <a:pt x="0" y="4"/>
                      </a:move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2" y="3"/>
                        <a:pt x="12" y="4"/>
                        <a:pt x="11" y="4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7"/>
                        <a:pt x="5" y="7"/>
                        <a:pt x="5" y="6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3" name="Freeform 742"/>
                <p:cNvSpPr>
                  <a:spLocks/>
                </p:cNvSpPr>
                <p:nvPr/>
              </p:nvSpPr>
              <p:spPr bwMode="auto">
                <a:xfrm>
                  <a:off x="5071" y="1210"/>
                  <a:ext cx="17" cy="10"/>
                </a:xfrm>
                <a:custGeom>
                  <a:avLst/>
                  <a:gdLst>
                    <a:gd name="T0" fmla="*/ 12 w 13"/>
                    <a:gd name="T1" fmla="*/ 15 h 8"/>
                    <a:gd name="T2" fmla="*/ 1 w 13"/>
                    <a:gd name="T3" fmla="*/ 9 h 8"/>
                    <a:gd name="T4" fmla="*/ 1 w 13"/>
                    <a:gd name="T5" fmla="*/ 9 h 8"/>
                    <a:gd name="T6" fmla="*/ 5 w 13"/>
                    <a:gd name="T7" fmla="*/ 7 h 8"/>
                    <a:gd name="T8" fmla="*/ 13 w 13"/>
                    <a:gd name="T9" fmla="*/ 11 h 8"/>
                    <a:gd name="T10" fmla="*/ 16 w 13"/>
                    <a:gd name="T11" fmla="*/ 14 h 8"/>
                    <a:gd name="T12" fmla="*/ 16 w 13"/>
                    <a:gd name="T13" fmla="*/ 14 h 8"/>
                    <a:gd name="T14" fmla="*/ 17 w 13"/>
                    <a:gd name="T15" fmla="*/ 11 h 8"/>
                    <a:gd name="T16" fmla="*/ 17 w 13"/>
                    <a:gd name="T17" fmla="*/ 11 h 8"/>
                    <a:gd name="T18" fmla="*/ 27 w 13"/>
                    <a:gd name="T19" fmla="*/ 7 h 8"/>
                    <a:gd name="T20" fmla="*/ 27 w 13"/>
                    <a:gd name="T21" fmla="*/ 7 h 8"/>
                    <a:gd name="T22" fmla="*/ 27 w 13"/>
                    <a:gd name="T23" fmla="*/ 7 h 8"/>
                    <a:gd name="T24" fmla="*/ 16 w 13"/>
                    <a:gd name="T25" fmla="*/ 5 h 8"/>
                    <a:gd name="T26" fmla="*/ 13 w 13"/>
                    <a:gd name="T27" fmla="*/ 1 h 8"/>
                    <a:gd name="T28" fmla="*/ 13 w 13"/>
                    <a:gd name="T29" fmla="*/ 1 h 8"/>
                    <a:gd name="T30" fmla="*/ 13 w 13"/>
                    <a:gd name="T31" fmla="*/ 5 h 8"/>
                    <a:gd name="T32" fmla="*/ 13 w 13"/>
                    <a:gd name="T33" fmla="*/ 5 h 8"/>
                    <a:gd name="T34" fmla="*/ 5 w 13"/>
                    <a:gd name="T35" fmla="*/ 7 h 8"/>
                    <a:gd name="T36" fmla="*/ 1 w 13"/>
                    <a:gd name="T37" fmla="*/ 9 h 8"/>
                    <a:gd name="T38" fmla="*/ 1 w 13"/>
                    <a:gd name="T39" fmla="*/ 9 h 8"/>
                    <a:gd name="T40" fmla="*/ 0 w 13"/>
                    <a:gd name="T41" fmla="*/ 7 h 8"/>
                    <a:gd name="T42" fmla="*/ 0 w 13"/>
                    <a:gd name="T43" fmla="*/ 7 h 8"/>
                    <a:gd name="T44" fmla="*/ 1 w 13"/>
                    <a:gd name="T45" fmla="*/ 6 h 8"/>
                    <a:gd name="T46" fmla="*/ 1 w 13"/>
                    <a:gd name="T47" fmla="*/ 6 h 8"/>
                    <a:gd name="T48" fmla="*/ 12 w 13"/>
                    <a:gd name="T49" fmla="*/ 0 h 8"/>
                    <a:gd name="T50" fmla="*/ 13 w 13"/>
                    <a:gd name="T51" fmla="*/ 0 h 8"/>
                    <a:gd name="T52" fmla="*/ 13 w 13"/>
                    <a:gd name="T53" fmla="*/ 0 h 8"/>
                    <a:gd name="T54" fmla="*/ 17 w 13"/>
                    <a:gd name="T55" fmla="*/ 0 h 8"/>
                    <a:gd name="T56" fmla="*/ 17 w 13"/>
                    <a:gd name="T57" fmla="*/ 0 h 8"/>
                    <a:gd name="T58" fmla="*/ 27 w 13"/>
                    <a:gd name="T59" fmla="*/ 6 h 8"/>
                    <a:gd name="T60" fmla="*/ 29 w 13"/>
                    <a:gd name="T61" fmla="*/ 7 h 8"/>
                    <a:gd name="T62" fmla="*/ 29 w 13"/>
                    <a:gd name="T63" fmla="*/ 7 h 8"/>
                    <a:gd name="T64" fmla="*/ 27 w 13"/>
                    <a:gd name="T65" fmla="*/ 11 h 8"/>
                    <a:gd name="T66" fmla="*/ 27 w 13"/>
                    <a:gd name="T67" fmla="*/ 11 h 8"/>
                    <a:gd name="T68" fmla="*/ 21 w 13"/>
                    <a:gd name="T69" fmla="*/ 15 h 8"/>
                    <a:gd name="T70" fmla="*/ 16 w 13"/>
                    <a:gd name="T71" fmla="*/ 15 h 8"/>
                    <a:gd name="T72" fmla="*/ 16 w 13"/>
                    <a:gd name="T73" fmla="*/ 15 h 8"/>
                    <a:gd name="T74" fmla="*/ 12 w 13"/>
                    <a:gd name="T75" fmla="*/ 15 h 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3"/>
                    <a:gd name="T115" fmla="*/ 0 h 8"/>
                    <a:gd name="T116" fmla="*/ 13 w 13"/>
                    <a:gd name="T117" fmla="*/ 8 h 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3" h="8">
                      <a:moveTo>
                        <a:pt x="5" y="8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4" name="Freeform 743"/>
                <p:cNvSpPr>
                  <a:spLocks/>
                </p:cNvSpPr>
                <p:nvPr/>
              </p:nvSpPr>
              <p:spPr bwMode="auto">
                <a:xfrm>
                  <a:off x="5019" y="1204"/>
                  <a:ext cx="27" cy="15"/>
                </a:xfrm>
                <a:custGeom>
                  <a:avLst/>
                  <a:gdLst>
                    <a:gd name="T0" fmla="*/ 0 w 21"/>
                    <a:gd name="T1" fmla="*/ 17 h 12"/>
                    <a:gd name="T2" fmla="*/ 0 w 21"/>
                    <a:gd name="T3" fmla="*/ 16 h 12"/>
                    <a:gd name="T4" fmla="*/ 28 w 21"/>
                    <a:gd name="T5" fmla="*/ 1 h 12"/>
                    <a:gd name="T6" fmla="*/ 31 w 21"/>
                    <a:gd name="T7" fmla="*/ 1 h 12"/>
                    <a:gd name="T8" fmla="*/ 42 w 21"/>
                    <a:gd name="T9" fmla="*/ 6 h 12"/>
                    <a:gd name="T10" fmla="*/ 42 w 21"/>
                    <a:gd name="T11" fmla="*/ 10 h 12"/>
                    <a:gd name="T12" fmla="*/ 17 w 21"/>
                    <a:gd name="T13" fmla="*/ 24 h 12"/>
                    <a:gd name="T14" fmla="*/ 10 w 21"/>
                    <a:gd name="T15" fmla="*/ 24 h 12"/>
                    <a:gd name="T16" fmla="*/ 0 w 21"/>
                    <a:gd name="T17" fmla="*/ 1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0" y="9"/>
                      </a:moveTo>
                      <a:cubicBezTo>
                        <a:pt x="0" y="9"/>
                        <a:pt x="0" y="8"/>
                        <a:pt x="0" y="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0"/>
                        <a:pt x="15" y="0"/>
                        <a:pt x="15" y="1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1" y="4"/>
                        <a:pt x="21" y="4"/>
                        <a:pt x="20" y="5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7" y="12"/>
                        <a:pt x="6" y="12"/>
                        <a:pt x="5" y="12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5" name="Freeform 744"/>
                <p:cNvSpPr>
                  <a:spLocks/>
                </p:cNvSpPr>
                <p:nvPr/>
              </p:nvSpPr>
              <p:spPr bwMode="auto">
                <a:xfrm>
                  <a:off x="5018" y="1204"/>
                  <a:ext cx="28" cy="16"/>
                </a:xfrm>
                <a:custGeom>
                  <a:avLst/>
                  <a:gdLst>
                    <a:gd name="T0" fmla="*/ 13 w 22"/>
                    <a:gd name="T1" fmla="*/ 25 h 13"/>
                    <a:gd name="T2" fmla="*/ 1 w 22"/>
                    <a:gd name="T3" fmla="*/ 18 h 13"/>
                    <a:gd name="T4" fmla="*/ 1 w 22"/>
                    <a:gd name="T5" fmla="*/ 17 h 13"/>
                    <a:gd name="T6" fmla="*/ 5 w 22"/>
                    <a:gd name="T7" fmla="*/ 17 h 13"/>
                    <a:gd name="T8" fmla="*/ 14 w 22"/>
                    <a:gd name="T9" fmla="*/ 21 h 13"/>
                    <a:gd name="T10" fmla="*/ 14 w 22"/>
                    <a:gd name="T11" fmla="*/ 21 h 13"/>
                    <a:gd name="T12" fmla="*/ 14 w 22"/>
                    <a:gd name="T13" fmla="*/ 21 h 13"/>
                    <a:gd name="T14" fmla="*/ 17 w 22"/>
                    <a:gd name="T15" fmla="*/ 21 h 13"/>
                    <a:gd name="T16" fmla="*/ 17 w 22"/>
                    <a:gd name="T17" fmla="*/ 21 h 13"/>
                    <a:gd name="T18" fmla="*/ 43 w 22"/>
                    <a:gd name="T19" fmla="*/ 7 h 13"/>
                    <a:gd name="T20" fmla="*/ 43 w 22"/>
                    <a:gd name="T21" fmla="*/ 7 h 13"/>
                    <a:gd name="T22" fmla="*/ 43 w 22"/>
                    <a:gd name="T23" fmla="*/ 7 h 13"/>
                    <a:gd name="T24" fmla="*/ 43 w 22"/>
                    <a:gd name="T25" fmla="*/ 7 h 13"/>
                    <a:gd name="T26" fmla="*/ 32 w 22"/>
                    <a:gd name="T27" fmla="*/ 1 h 13"/>
                    <a:gd name="T28" fmla="*/ 31 w 22"/>
                    <a:gd name="T29" fmla="*/ 1 h 13"/>
                    <a:gd name="T30" fmla="*/ 31 w 22"/>
                    <a:gd name="T31" fmla="*/ 1 h 13"/>
                    <a:gd name="T32" fmla="*/ 29 w 22"/>
                    <a:gd name="T33" fmla="*/ 1 h 13"/>
                    <a:gd name="T34" fmla="*/ 29 w 22"/>
                    <a:gd name="T35" fmla="*/ 1 h 13"/>
                    <a:gd name="T36" fmla="*/ 5 w 22"/>
                    <a:gd name="T37" fmla="*/ 17 h 13"/>
                    <a:gd name="T38" fmla="*/ 5 w 22"/>
                    <a:gd name="T39" fmla="*/ 17 h 13"/>
                    <a:gd name="T40" fmla="*/ 5 w 22"/>
                    <a:gd name="T41" fmla="*/ 17 h 13"/>
                    <a:gd name="T42" fmla="*/ 1 w 22"/>
                    <a:gd name="T43" fmla="*/ 17 h 13"/>
                    <a:gd name="T44" fmla="*/ 1 w 22"/>
                    <a:gd name="T45" fmla="*/ 18 h 13"/>
                    <a:gd name="T46" fmla="*/ 0 w 22"/>
                    <a:gd name="T47" fmla="*/ 17 h 13"/>
                    <a:gd name="T48" fmla="*/ 0 w 22"/>
                    <a:gd name="T49" fmla="*/ 17 h 13"/>
                    <a:gd name="T50" fmla="*/ 1 w 22"/>
                    <a:gd name="T51" fmla="*/ 14 h 13"/>
                    <a:gd name="T52" fmla="*/ 1 w 22"/>
                    <a:gd name="T53" fmla="*/ 14 h 13"/>
                    <a:gd name="T54" fmla="*/ 28 w 22"/>
                    <a:gd name="T55" fmla="*/ 0 h 13"/>
                    <a:gd name="T56" fmla="*/ 31 w 22"/>
                    <a:gd name="T57" fmla="*/ 0 h 13"/>
                    <a:gd name="T58" fmla="*/ 31 w 22"/>
                    <a:gd name="T59" fmla="*/ 0 h 13"/>
                    <a:gd name="T60" fmla="*/ 36 w 22"/>
                    <a:gd name="T61" fmla="*/ 0 h 13"/>
                    <a:gd name="T62" fmla="*/ 36 w 22"/>
                    <a:gd name="T63" fmla="*/ 0 h 13"/>
                    <a:gd name="T64" fmla="*/ 43 w 22"/>
                    <a:gd name="T65" fmla="*/ 6 h 13"/>
                    <a:gd name="T66" fmla="*/ 46 w 22"/>
                    <a:gd name="T67" fmla="*/ 7 h 13"/>
                    <a:gd name="T68" fmla="*/ 46 w 22"/>
                    <a:gd name="T69" fmla="*/ 7 h 13"/>
                    <a:gd name="T70" fmla="*/ 43 w 22"/>
                    <a:gd name="T71" fmla="*/ 9 h 13"/>
                    <a:gd name="T72" fmla="*/ 43 w 22"/>
                    <a:gd name="T73" fmla="*/ 9 h 13"/>
                    <a:gd name="T74" fmla="*/ 18 w 22"/>
                    <a:gd name="T75" fmla="*/ 25 h 13"/>
                    <a:gd name="T76" fmla="*/ 14 w 22"/>
                    <a:gd name="T77" fmla="*/ 25 h 13"/>
                    <a:gd name="T78" fmla="*/ 14 w 22"/>
                    <a:gd name="T79" fmla="*/ 25 h 13"/>
                    <a:gd name="T80" fmla="*/ 13 w 22"/>
                    <a:gd name="T81" fmla="*/ 25 h 1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2"/>
                    <a:gd name="T124" fmla="*/ 0 h 13"/>
                    <a:gd name="T125" fmla="*/ 22 w 22"/>
                    <a:gd name="T126" fmla="*/ 13 h 1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2" h="13">
                      <a:moveTo>
                        <a:pt x="6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3"/>
                        <a:pt x="22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6" name="Freeform 745"/>
                <p:cNvSpPr>
                  <a:spLocks/>
                </p:cNvSpPr>
                <p:nvPr/>
              </p:nvSpPr>
              <p:spPr bwMode="auto">
                <a:xfrm>
                  <a:off x="5033" y="1213"/>
                  <a:ext cx="25" cy="14"/>
                </a:xfrm>
                <a:custGeom>
                  <a:avLst/>
                  <a:gdLst>
                    <a:gd name="T0" fmla="*/ 0 w 19"/>
                    <a:gd name="T1" fmla="*/ 17 h 11"/>
                    <a:gd name="T2" fmla="*/ 0 w 19"/>
                    <a:gd name="T3" fmla="*/ 14 h 11"/>
                    <a:gd name="T4" fmla="*/ 28 w 19"/>
                    <a:gd name="T5" fmla="*/ 0 h 11"/>
                    <a:gd name="T6" fmla="*/ 32 w 19"/>
                    <a:gd name="T7" fmla="*/ 0 h 11"/>
                    <a:gd name="T8" fmla="*/ 43 w 19"/>
                    <a:gd name="T9" fmla="*/ 6 h 11"/>
                    <a:gd name="T10" fmla="*/ 43 w 19"/>
                    <a:gd name="T11" fmla="*/ 8 h 11"/>
                    <a:gd name="T12" fmla="*/ 16 w 19"/>
                    <a:gd name="T13" fmla="*/ 23 h 11"/>
                    <a:gd name="T14" fmla="*/ 12 w 19"/>
                    <a:gd name="T15" fmla="*/ 23 h 11"/>
                    <a:gd name="T16" fmla="*/ 0 w 19"/>
                    <a:gd name="T17" fmla="*/ 17 h 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"/>
                    <a:gd name="T28" fmla="*/ 0 h 11"/>
                    <a:gd name="T29" fmla="*/ 19 w 19"/>
                    <a:gd name="T30" fmla="*/ 11 h 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" h="11">
                      <a:moveTo>
                        <a:pt x="0" y="8"/>
                      </a:moveTo>
                      <a:cubicBezTo>
                        <a:pt x="0" y="8"/>
                        <a:pt x="0" y="7"/>
                        <a:pt x="0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4" y="0"/>
                        <a:pt x="14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9" y="4"/>
                        <a:pt x="19" y="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1"/>
                        <a:pt x="5" y="11"/>
                        <a:pt x="5" y="11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7" name="Freeform 746"/>
                <p:cNvSpPr>
                  <a:spLocks/>
                </p:cNvSpPr>
                <p:nvPr/>
              </p:nvSpPr>
              <p:spPr bwMode="auto">
                <a:xfrm>
                  <a:off x="5032" y="1211"/>
                  <a:ext cx="27" cy="17"/>
                </a:xfrm>
                <a:custGeom>
                  <a:avLst/>
                  <a:gdLst>
                    <a:gd name="T0" fmla="*/ 10 w 21"/>
                    <a:gd name="T1" fmla="*/ 29 h 13"/>
                    <a:gd name="T2" fmla="*/ 1 w 21"/>
                    <a:gd name="T3" fmla="*/ 22 h 13"/>
                    <a:gd name="T4" fmla="*/ 1 w 21"/>
                    <a:gd name="T5" fmla="*/ 21 h 13"/>
                    <a:gd name="T6" fmla="*/ 5 w 21"/>
                    <a:gd name="T7" fmla="*/ 21 h 13"/>
                    <a:gd name="T8" fmla="*/ 13 w 21"/>
                    <a:gd name="T9" fmla="*/ 24 h 13"/>
                    <a:gd name="T10" fmla="*/ 15 w 21"/>
                    <a:gd name="T11" fmla="*/ 27 h 13"/>
                    <a:gd name="T12" fmla="*/ 15 w 21"/>
                    <a:gd name="T13" fmla="*/ 27 h 13"/>
                    <a:gd name="T14" fmla="*/ 17 w 21"/>
                    <a:gd name="T15" fmla="*/ 24 h 13"/>
                    <a:gd name="T16" fmla="*/ 17 w 21"/>
                    <a:gd name="T17" fmla="*/ 24 h 13"/>
                    <a:gd name="T18" fmla="*/ 40 w 21"/>
                    <a:gd name="T19" fmla="*/ 12 h 13"/>
                    <a:gd name="T20" fmla="*/ 42 w 21"/>
                    <a:gd name="T21" fmla="*/ 12 h 13"/>
                    <a:gd name="T22" fmla="*/ 40 w 21"/>
                    <a:gd name="T23" fmla="*/ 12 h 13"/>
                    <a:gd name="T24" fmla="*/ 31 w 21"/>
                    <a:gd name="T25" fmla="*/ 5 h 13"/>
                    <a:gd name="T26" fmla="*/ 30 w 21"/>
                    <a:gd name="T27" fmla="*/ 5 h 13"/>
                    <a:gd name="T28" fmla="*/ 30 w 21"/>
                    <a:gd name="T29" fmla="*/ 5 h 13"/>
                    <a:gd name="T30" fmla="*/ 28 w 21"/>
                    <a:gd name="T31" fmla="*/ 5 h 13"/>
                    <a:gd name="T32" fmla="*/ 28 w 21"/>
                    <a:gd name="T33" fmla="*/ 5 h 13"/>
                    <a:gd name="T34" fmla="*/ 5 w 21"/>
                    <a:gd name="T35" fmla="*/ 21 h 13"/>
                    <a:gd name="T36" fmla="*/ 5 w 21"/>
                    <a:gd name="T37" fmla="*/ 21 h 13"/>
                    <a:gd name="T38" fmla="*/ 1 w 21"/>
                    <a:gd name="T39" fmla="*/ 21 h 13"/>
                    <a:gd name="T40" fmla="*/ 1 w 21"/>
                    <a:gd name="T41" fmla="*/ 22 h 13"/>
                    <a:gd name="T42" fmla="*/ 0 w 21"/>
                    <a:gd name="T43" fmla="*/ 21 h 13"/>
                    <a:gd name="T44" fmla="*/ 0 w 21"/>
                    <a:gd name="T45" fmla="*/ 21 h 13"/>
                    <a:gd name="T46" fmla="*/ 1 w 21"/>
                    <a:gd name="T47" fmla="*/ 16 h 13"/>
                    <a:gd name="T48" fmla="*/ 1 w 21"/>
                    <a:gd name="T49" fmla="*/ 16 h 13"/>
                    <a:gd name="T50" fmla="*/ 28 w 21"/>
                    <a:gd name="T51" fmla="*/ 1 h 13"/>
                    <a:gd name="T52" fmla="*/ 30 w 21"/>
                    <a:gd name="T53" fmla="*/ 0 h 13"/>
                    <a:gd name="T54" fmla="*/ 30 w 21"/>
                    <a:gd name="T55" fmla="*/ 0 h 13"/>
                    <a:gd name="T56" fmla="*/ 35 w 21"/>
                    <a:gd name="T57" fmla="*/ 1 h 13"/>
                    <a:gd name="T58" fmla="*/ 35 w 21"/>
                    <a:gd name="T59" fmla="*/ 1 h 13"/>
                    <a:gd name="T60" fmla="*/ 42 w 21"/>
                    <a:gd name="T61" fmla="*/ 7 h 13"/>
                    <a:gd name="T62" fmla="*/ 45 w 21"/>
                    <a:gd name="T63" fmla="*/ 12 h 13"/>
                    <a:gd name="T64" fmla="*/ 45 w 21"/>
                    <a:gd name="T65" fmla="*/ 12 h 13"/>
                    <a:gd name="T66" fmla="*/ 42 w 21"/>
                    <a:gd name="T67" fmla="*/ 13 h 13"/>
                    <a:gd name="T68" fmla="*/ 42 w 21"/>
                    <a:gd name="T69" fmla="*/ 13 h 13"/>
                    <a:gd name="T70" fmla="*/ 17 w 21"/>
                    <a:gd name="T71" fmla="*/ 29 h 13"/>
                    <a:gd name="T72" fmla="*/ 15 w 21"/>
                    <a:gd name="T73" fmla="*/ 29 h 13"/>
                    <a:gd name="T74" fmla="*/ 15 w 21"/>
                    <a:gd name="T75" fmla="*/ 29 h 13"/>
                    <a:gd name="T76" fmla="*/ 10 w 21"/>
                    <a:gd name="T77" fmla="*/ 29 h 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1"/>
                    <a:gd name="T118" fmla="*/ 0 h 13"/>
                    <a:gd name="T119" fmla="*/ 21 w 21"/>
                    <a:gd name="T120" fmla="*/ 13 h 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1" h="13">
                      <a:moveTo>
                        <a:pt x="5" y="13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1" y="3"/>
                        <a:pt x="21" y="4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8" name="Freeform 747"/>
                <p:cNvSpPr>
                  <a:spLocks/>
                </p:cNvSpPr>
                <p:nvPr/>
              </p:nvSpPr>
              <p:spPr bwMode="auto">
                <a:xfrm>
                  <a:off x="5018" y="1139"/>
                  <a:ext cx="114" cy="66"/>
                </a:xfrm>
                <a:custGeom>
                  <a:avLst/>
                  <a:gdLst>
                    <a:gd name="T0" fmla="*/ 1 w 88"/>
                    <a:gd name="T1" fmla="*/ 104 h 51"/>
                    <a:gd name="T2" fmla="*/ 1 w 88"/>
                    <a:gd name="T3" fmla="*/ 102 h 51"/>
                    <a:gd name="T4" fmla="*/ 176 w 88"/>
                    <a:gd name="T5" fmla="*/ 0 h 51"/>
                    <a:gd name="T6" fmla="*/ 181 w 88"/>
                    <a:gd name="T7" fmla="*/ 0 h 51"/>
                    <a:gd name="T8" fmla="*/ 192 w 88"/>
                    <a:gd name="T9" fmla="*/ 6 h 51"/>
                    <a:gd name="T10" fmla="*/ 192 w 88"/>
                    <a:gd name="T11" fmla="*/ 8 h 51"/>
                    <a:gd name="T12" fmla="*/ 17 w 88"/>
                    <a:gd name="T13" fmla="*/ 110 h 51"/>
                    <a:gd name="T14" fmla="*/ 10 w 88"/>
                    <a:gd name="T15" fmla="*/ 110 h 51"/>
                    <a:gd name="T16" fmla="*/ 1 w 88"/>
                    <a:gd name="T17" fmla="*/ 104 h 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"/>
                    <a:gd name="T28" fmla="*/ 0 h 51"/>
                    <a:gd name="T29" fmla="*/ 88 w 88"/>
                    <a:gd name="T30" fmla="*/ 51 h 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" h="51">
                      <a:moveTo>
                        <a:pt x="1" y="48"/>
                      </a:moveTo>
                      <a:cubicBezTo>
                        <a:pt x="0" y="48"/>
                        <a:pt x="0" y="47"/>
                        <a:pt x="1" y="47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8" y="3"/>
                        <a:pt x="88" y="3"/>
                        <a:pt x="88" y="3"/>
                      </a:cubicBezTo>
                      <a:cubicBezTo>
                        <a:pt x="88" y="3"/>
                        <a:pt x="88" y="4"/>
                        <a:pt x="88" y="4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7" y="51"/>
                        <a:pt x="6" y="51"/>
                        <a:pt x="5" y="51"/>
                      </a:cubicBezTo>
                      <a:lnTo>
                        <a:pt x="1" y="48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29" name="Freeform 748"/>
                <p:cNvSpPr>
                  <a:spLocks noEditPoints="1"/>
                </p:cNvSpPr>
                <p:nvPr/>
              </p:nvSpPr>
              <p:spPr bwMode="auto">
                <a:xfrm>
                  <a:off x="5018" y="1137"/>
                  <a:ext cx="115" cy="69"/>
                </a:xfrm>
                <a:custGeom>
                  <a:avLst/>
                  <a:gdLst>
                    <a:gd name="T0" fmla="*/ 10 w 89"/>
                    <a:gd name="T1" fmla="*/ 116 h 53"/>
                    <a:gd name="T2" fmla="*/ 0 w 89"/>
                    <a:gd name="T3" fmla="*/ 111 h 53"/>
                    <a:gd name="T4" fmla="*/ 1 w 89"/>
                    <a:gd name="T5" fmla="*/ 108 h 53"/>
                    <a:gd name="T6" fmla="*/ 0 w 89"/>
                    <a:gd name="T7" fmla="*/ 111 h 53"/>
                    <a:gd name="T8" fmla="*/ 0 w 89"/>
                    <a:gd name="T9" fmla="*/ 105 h 53"/>
                    <a:gd name="T10" fmla="*/ 0 w 89"/>
                    <a:gd name="T11" fmla="*/ 105 h 53"/>
                    <a:gd name="T12" fmla="*/ 0 w 89"/>
                    <a:gd name="T13" fmla="*/ 103 h 53"/>
                    <a:gd name="T14" fmla="*/ 0 w 89"/>
                    <a:gd name="T15" fmla="*/ 103 h 53"/>
                    <a:gd name="T16" fmla="*/ 176 w 89"/>
                    <a:gd name="T17" fmla="*/ 1 h 53"/>
                    <a:gd name="T18" fmla="*/ 177 w 89"/>
                    <a:gd name="T19" fmla="*/ 0 h 53"/>
                    <a:gd name="T20" fmla="*/ 177 w 89"/>
                    <a:gd name="T21" fmla="*/ 0 h 53"/>
                    <a:gd name="T22" fmla="*/ 182 w 89"/>
                    <a:gd name="T23" fmla="*/ 1 h 53"/>
                    <a:gd name="T24" fmla="*/ 182 w 89"/>
                    <a:gd name="T25" fmla="*/ 1 h 53"/>
                    <a:gd name="T26" fmla="*/ 190 w 89"/>
                    <a:gd name="T27" fmla="*/ 7 h 53"/>
                    <a:gd name="T28" fmla="*/ 193 w 89"/>
                    <a:gd name="T29" fmla="*/ 9 h 53"/>
                    <a:gd name="T30" fmla="*/ 193 w 89"/>
                    <a:gd name="T31" fmla="*/ 9 h 53"/>
                    <a:gd name="T32" fmla="*/ 190 w 89"/>
                    <a:gd name="T33" fmla="*/ 13 h 53"/>
                    <a:gd name="T34" fmla="*/ 190 w 89"/>
                    <a:gd name="T35" fmla="*/ 13 h 53"/>
                    <a:gd name="T36" fmla="*/ 17 w 89"/>
                    <a:gd name="T37" fmla="*/ 116 h 53"/>
                    <a:gd name="T38" fmla="*/ 13 w 89"/>
                    <a:gd name="T39" fmla="*/ 117 h 53"/>
                    <a:gd name="T40" fmla="*/ 13 w 89"/>
                    <a:gd name="T41" fmla="*/ 117 h 53"/>
                    <a:gd name="T42" fmla="*/ 10 w 89"/>
                    <a:gd name="T43" fmla="*/ 116 h 53"/>
                    <a:gd name="T44" fmla="*/ 13 w 89"/>
                    <a:gd name="T45" fmla="*/ 112 h 53"/>
                    <a:gd name="T46" fmla="*/ 13 w 89"/>
                    <a:gd name="T47" fmla="*/ 112 h 53"/>
                    <a:gd name="T48" fmla="*/ 13 w 89"/>
                    <a:gd name="T49" fmla="*/ 112 h 53"/>
                    <a:gd name="T50" fmla="*/ 16 w 89"/>
                    <a:gd name="T51" fmla="*/ 112 h 53"/>
                    <a:gd name="T52" fmla="*/ 16 w 89"/>
                    <a:gd name="T53" fmla="*/ 112 h 53"/>
                    <a:gd name="T54" fmla="*/ 187 w 89"/>
                    <a:gd name="T55" fmla="*/ 9 h 53"/>
                    <a:gd name="T56" fmla="*/ 187 w 89"/>
                    <a:gd name="T57" fmla="*/ 9 h 53"/>
                    <a:gd name="T58" fmla="*/ 187 w 89"/>
                    <a:gd name="T59" fmla="*/ 9 h 53"/>
                    <a:gd name="T60" fmla="*/ 187 w 89"/>
                    <a:gd name="T61" fmla="*/ 9 h 53"/>
                    <a:gd name="T62" fmla="*/ 178 w 89"/>
                    <a:gd name="T63" fmla="*/ 5 h 53"/>
                    <a:gd name="T64" fmla="*/ 177 w 89"/>
                    <a:gd name="T65" fmla="*/ 5 h 53"/>
                    <a:gd name="T66" fmla="*/ 177 w 89"/>
                    <a:gd name="T67" fmla="*/ 5 h 53"/>
                    <a:gd name="T68" fmla="*/ 176 w 89"/>
                    <a:gd name="T69" fmla="*/ 5 h 53"/>
                    <a:gd name="T70" fmla="*/ 176 w 89"/>
                    <a:gd name="T71" fmla="*/ 5 h 53"/>
                    <a:gd name="T72" fmla="*/ 1 w 89"/>
                    <a:gd name="T73" fmla="*/ 105 h 53"/>
                    <a:gd name="T74" fmla="*/ 1 w 89"/>
                    <a:gd name="T75" fmla="*/ 105 h 53"/>
                    <a:gd name="T76" fmla="*/ 1 w 89"/>
                    <a:gd name="T77" fmla="*/ 105 h 53"/>
                    <a:gd name="T78" fmla="*/ 13 w 89"/>
                    <a:gd name="T79" fmla="*/ 112 h 5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9"/>
                    <a:gd name="T121" fmla="*/ 0 h 53"/>
                    <a:gd name="T122" fmla="*/ 89 w 89"/>
                    <a:gd name="T123" fmla="*/ 53 h 5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9" h="53">
                      <a:moveTo>
                        <a:pt x="5" y="52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49"/>
                        <a:pt x="0" y="49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3" y="0"/>
                        <a:pt x="83" y="0"/>
                        <a:pt x="84" y="1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8" y="3"/>
                        <a:pt x="88" y="3"/>
                        <a:pt x="88" y="3"/>
                      </a:cubicBezTo>
                      <a:cubicBezTo>
                        <a:pt x="89" y="3"/>
                        <a:pt x="89" y="4"/>
                        <a:pt x="89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89" y="5"/>
                        <a:pt x="89" y="5"/>
                        <a:pt x="88" y="6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7" y="52"/>
                        <a:pt x="7" y="53"/>
                        <a:pt x="6" y="53"/>
                      </a:cubicBezTo>
                      <a:cubicBezTo>
                        <a:pt x="6" y="53"/>
                        <a:pt x="6" y="53"/>
                        <a:pt x="6" y="53"/>
                      </a:cubicBezTo>
                      <a:cubicBezTo>
                        <a:pt x="6" y="53"/>
                        <a:pt x="5" y="52"/>
                        <a:pt x="5" y="52"/>
                      </a:cubicBezTo>
                      <a:close/>
                      <a:moveTo>
                        <a:pt x="6" y="51"/>
                      </a:move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3" y="2"/>
                        <a:pt x="83" y="2"/>
                        <a:pt x="82" y="2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82" y="2"/>
                        <a:pt x="82" y="2"/>
                        <a:pt x="81" y="2"/>
                      </a:cubicBezTo>
                      <a:cubicBezTo>
                        <a:pt x="81" y="2"/>
                        <a:pt x="81" y="2"/>
                        <a:pt x="81" y="2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0" name="Freeform 749"/>
                <p:cNvSpPr>
                  <a:spLocks/>
                </p:cNvSpPr>
                <p:nvPr/>
              </p:nvSpPr>
              <p:spPr bwMode="auto">
                <a:xfrm>
                  <a:off x="5124" y="1139"/>
                  <a:ext cx="9" cy="4"/>
                </a:xfrm>
                <a:custGeom>
                  <a:avLst/>
                  <a:gdLst>
                    <a:gd name="T0" fmla="*/ 0 w 9"/>
                    <a:gd name="T1" fmla="*/ 0 h 4"/>
                    <a:gd name="T2" fmla="*/ 9 w 9"/>
                    <a:gd name="T3" fmla="*/ 4 h 4"/>
                    <a:gd name="T4" fmla="*/ 0 w 9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9"/>
                    <a:gd name="T10" fmla="*/ 0 h 4"/>
                    <a:gd name="T11" fmla="*/ 9 w 9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" h="4">
                      <a:moveTo>
                        <a:pt x="0" y="0"/>
                      </a:moveTo>
                      <a:lnTo>
                        <a:pt x="9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1" name="Line 750"/>
                <p:cNvSpPr>
                  <a:spLocks noChangeShapeType="1"/>
                </p:cNvSpPr>
                <p:nvPr/>
              </p:nvSpPr>
              <p:spPr bwMode="auto">
                <a:xfrm>
                  <a:off x="5124" y="1139"/>
                  <a:ext cx="9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2" name="Freeform 751"/>
                <p:cNvSpPr>
                  <a:spLocks/>
                </p:cNvSpPr>
                <p:nvPr/>
              </p:nvSpPr>
              <p:spPr bwMode="auto">
                <a:xfrm>
                  <a:off x="5124" y="1137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6 h 7"/>
                    <a:gd name="T6" fmla="*/ 8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6"/>
                      </a:lnTo>
                      <a:lnTo>
                        <a:pt x="8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3" name="Freeform 752"/>
                <p:cNvSpPr>
                  <a:spLocks/>
                </p:cNvSpPr>
                <p:nvPr/>
              </p:nvSpPr>
              <p:spPr bwMode="auto">
                <a:xfrm>
                  <a:off x="5116" y="1144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4" name="Line 753"/>
                <p:cNvSpPr>
                  <a:spLocks noChangeShapeType="1"/>
                </p:cNvSpPr>
                <p:nvPr/>
              </p:nvSpPr>
              <p:spPr bwMode="auto">
                <a:xfrm>
                  <a:off x="5116" y="1144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5" name="Freeform 754"/>
                <p:cNvSpPr>
                  <a:spLocks/>
                </p:cNvSpPr>
                <p:nvPr/>
              </p:nvSpPr>
              <p:spPr bwMode="auto">
                <a:xfrm>
                  <a:off x="5115" y="1143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6" name="Freeform 755"/>
                <p:cNvSpPr>
                  <a:spLocks/>
                </p:cNvSpPr>
                <p:nvPr/>
              </p:nvSpPr>
              <p:spPr bwMode="auto">
                <a:xfrm>
                  <a:off x="5109" y="11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5 w 5"/>
                    <a:gd name="T3" fmla="*/ 4 h 4"/>
                    <a:gd name="T4" fmla="*/ 0 w 5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4"/>
                    <a:gd name="T11" fmla="*/ 5 w 5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4">
                      <a:moveTo>
                        <a:pt x="0" y="0"/>
                      </a:moveTo>
                      <a:lnTo>
                        <a:pt x="5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7" name="Line 756"/>
                <p:cNvSpPr>
                  <a:spLocks noChangeShapeType="1"/>
                </p:cNvSpPr>
                <p:nvPr/>
              </p:nvSpPr>
              <p:spPr bwMode="auto">
                <a:xfrm>
                  <a:off x="5109" y="1149"/>
                  <a:ext cx="5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8" name="Freeform 757"/>
                <p:cNvSpPr>
                  <a:spLocks/>
                </p:cNvSpPr>
                <p:nvPr/>
              </p:nvSpPr>
              <p:spPr bwMode="auto">
                <a:xfrm>
                  <a:off x="5106" y="1148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39" name="Freeform 758"/>
                <p:cNvSpPr>
                  <a:spLocks/>
                </p:cNvSpPr>
                <p:nvPr/>
              </p:nvSpPr>
              <p:spPr bwMode="auto">
                <a:xfrm>
                  <a:off x="5100" y="1154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0" name="Line 759"/>
                <p:cNvSpPr>
                  <a:spLocks noChangeShapeType="1"/>
                </p:cNvSpPr>
                <p:nvPr/>
              </p:nvSpPr>
              <p:spPr bwMode="auto">
                <a:xfrm>
                  <a:off x="5100" y="1154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1" name="Freeform 760"/>
                <p:cNvSpPr>
                  <a:spLocks/>
                </p:cNvSpPr>
                <p:nvPr/>
              </p:nvSpPr>
              <p:spPr bwMode="auto">
                <a:xfrm>
                  <a:off x="5097" y="1153"/>
                  <a:ext cx="10" cy="6"/>
                </a:xfrm>
                <a:custGeom>
                  <a:avLst/>
                  <a:gdLst>
                    <a:gd name="T0" fmla="*/ 0 w 10"/>
                    <a:gd name="T1" fmla="*/ 1 h 6"/>
                    <a:gd name="T2" fmla="*/ 1 w 10"/>
                    <a:gd name="T3" fmla="*/ 0 h 6"/>
                    <a:gd name="T4" fmla="*/ 10 w 10"/>
                    <a:gd name="T5" fmla="*/ 5 h 6"/>
                    <a:gd name="T6" fmla="*/ 9 w 10"/>
                    <a:gd name="T7" fmla="*/ 6 h 6"/>
                    <a:gd name="T8" fmla="*/ 0 w 10"/>
                    <a:gd name="T9" fmla="*/ 1 h 6"/>
                    <a:gd name="T10" fmla="*/ 0 w 10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2" name="Freeform 761"/>
                <p:cNvSpPr>
                  <a:spLocks/>
                </p:cNvSpPr>
                <p:nvPr/>
              </p:nvSpPr>
              <p:spPr bwMode="auto">
                <a:xfrm>
                  <a:off x="5092" y="116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3" name="Line 762"/>
                <p:cNvSpPr>
                  <a:spLocks noChangeShapeType="1"/>
                </p:cNvSpPr>
                <p:nvPr/>
              </p:nvSpPr>
              <p:spPr bwMode="auto">
                <a:xfrm>
                  <a:off x="5092" y="1161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4" name="Freeform 763"/>
                <p:cNvSpPr>
                  <a:spLocks/>
                </p:cNvSpPr>
                <p:nvPr/>
              </p:nvSpPr>
              <p:spPr bwMode="auto">
                <a:xfrm>
                  <a:off x="5088" y="1158"/>
                  <a:ext cx="10" cy="7"/>
                </a:xfrm>
                <a:custGeom>
                  <a:avLst/>
                  <a:gdLst>
                    <a:gd name="T0" fmla="*/ 0 w 10"/>
                    <a:gd name="T1" fmla="*/ 1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1 h 7"/>
                    <a:gd name="T10" fmla="*/ 0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5" name="Freeform 764"/>
                <p:cNvSpPr>
                  <a:spLocks/>
                </p:cNvSpPr>
                <p:nvPr/>
              </p:nvSpPr>
              <p:spPr bwMode="auto">
                <a:xfrm>
                  <a:off x="5084" y="116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6" name="Line 765"/>
                <p:cNvSpPr>
                  <a:spLocks noChangeShapeType="1"/>
                </p:cNvSpPr>
                <p:nvPr/>
              </p:nvSpPr>
              <p:spPr bwMode="auto">
                <a:xfrm>
                  <a:off x="5084" y="1166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7" name="Freeform 766"/>
                <p:cNvSpPr>
                  <a:spLocks/>
                </p:cNvSpPr>
                <p:nvPr/>
              </p:nvSpPr>
              <p:spPr bwMode="auto">
                <a:xfrm>
                  <a:off x="5079" y="1163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8" name="Line 767"/>
                <p:cNvSpPr>
                  <a:spLocks noChangeShapeType="1"/>
                </p:cNvSpPr>
                <p:nvPr/>
              </p:nvSpPr>
              <p:spPr bwMode="auto">
                <a:xfrm>
                  <a:off x="5075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49" name="Line 768"/>
                <p:cNvSpPr>
                  <a:spLocks noChangeShapeType="1"/>
                </p:cNvSpPr>
                <p:nvPr/>
              </p:nvSpPr>
              <p:spPr bwMode="auto">
                <a:xfrm>
                  <a:off x="5075" y="117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0" name="Freeform 769"/>
                <p:cNvSpPr>
                  <a:spLocks/>
                </p:cNvSpPr>
                <p:nvPr/>
              </p:nvSpPr>
              <p:spPr bwMode="auto">
                <a:xfrm>
                  <a:off x="5071" y="1169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1" name="Freeform 770"/>
                <p:cNvSpPr>
                  <a:spLocks/>
                </p:cNvSpPr>
                <p:nvPr/>
              </p:nvSpPr>
              <p:spPr bwMode="auto">
                <a:xfrm>
                  <a:off x="5066" y="1176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2" name="Line 771"/>
                <p:cNvSpPr>
                  <a:spLocks noChangeShapeType="1"/>
                </p:cNvSpPr>
                <p:nvPr/>
              </p:nvSpPr>
              <p:spPr bwMode="auto">
                <a:xfrm flipH="1" flipV="1">
                  <a:off x="5066" y="1176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3" name="Freeform 772"/>
                <p:cNvSpPr>
                  <a:spLocks/>
                </p:cNvSpPr>
                <p:nvPr/>
              </p:nvSpPr>
              <p:spPr bwMode="auto">
                <a:xfrm>
                  <a:off x="5062" y="1174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4" name="Freeform 773"/>
                <p:cNvSpPr>
                  <a:spLocks/>
                </p:cNvSpPr>
                <p:nvPr/>
              </p:nvSpPr>
              <p:spPr bwMode="auto">
                <a:xfrm>
                  <a:off x="5055" y="1182"/>
                  <a:ext cx="4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1"/>
                    <a:gd name="T11" fmla="*/ 4 w 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1">
                      <a:moveTo>
                        <a:pt x="4" y="1"/>
                      </a:moveTo>
                      <a:lnTo>
                        <a:pt x="0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5" name="Line 774"/>
                <p:cNvSpPr>
                  <a:spLocks noChangeShapeType="1"/>
                </p:cNvSpPr>
                <p:nvPr/>
              </p:nvSpPr>
              <p:spPr bwMode="auto">
                <a:xfrm flipH="1" flipV="1">
                  <a:off x="5055" y="1182"/>
                  <a:ext cx="4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6" name="Freeform 775"/>
                <p:cNvSpPr>
                  <a:spLocks/>
                </p:cNvSpPr>
                <p:nvPr/>
              </p:nvSpPr>
              <p:spPr bwMode="auto">
                <a:xfrm>
                  <a:off x="5053" y="1179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7" name="Freeform 776"/>
                <p:cNvSpPr>
                  <a:spLocks/>
                </p:cNvSpPr>
                <p:nvPr/>
              </p:nvSpPr>
              <p:spPr bwMode="auto">
                <a:xfrm>
                  <a:off x="5046" y="1185"/>
                  <a:ext cx="4" cy="3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"/>
                    <a:gd name="T11" fmla="*/ 4 w 4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">
                      <a:moveTo>
                        <a:pt x="4" y="3"/>
                      </a:moveTo>
                      <a:lnTo>
                        <a:pt x="0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8" name="Line 777"/>
                <p:cNvSpPr>
                  <a:spLocks noChangeShapeType="1"/>
                </p:cNvSpPr>
                <p:nvPr/>
              </p:nvSpPr>
              <p:spPr bwMode="auto">
                <a:xfrm flipH="1" flipV="1">
                  <a:off x="5046" y="1185"/>
                  <a:ext cx="4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59" name="Freeform 778"/>
                <p:cNvSpPr>
                  <a:spLocks/>
                </p:cNvSpPr>
                <p:nvPr/>
              </p:nvSpPr>
              <p:spPr bwMode="auto">
                <a:xfrm>
                  <a:off x="5044" y="1184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1 w 9"/>
                    <a:gd name="T3" fmla="*/ 0 h 7"/>
                    <a:gd name="T4" fmla="*/ 9 w 9"/>
                    <a:gd name="T5" fmla="*/ 5 h 7"/>
                    <a:gd name="T6" fmla="*/ 9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0" name="Freeform 779"/>
                <p:cNvSpPr>
                  <a:spLocks/>
                </p:cNvSpPr>
                <p:nvPr/>
              </p:nvSpPr>
              <p:spPr bwMode="auto">
                <a:xfrm>
                  <a:off x="5037" y="1191"/>
                  <a:ext cx="5" cy="3"/>
                </a:xfrm>
                <a:custGeom>
                  <a:avLst/>
                  <a:gdLst>
                    <a:gd name="T0" fmla="*/ 5 w 5"/>
                    <a:gd name="T1" fmla="*/ 3 h 3"/>
                    <a:gd name="T2" fmla="*/ 0 w 5"/>
                    <a:gd name="T3" fmla="*/ 0 h 3"/>
                    <a:gd name="T4" fmla="*/ 5 w 5"/>
                    <a:gd name="T5" fmla="*/ 3 h 3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3"/>
                    <a:gd name="T11" fmla="*/ 5 w 5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3">
                      <a:moveTo>
                        <a:pt x="5" y="3"/>
                      </a:moveTo>
                      <a:lnTo>
                        <a:pt x="0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1" name="Line 780"/>
                <p:cNvSpPr>
                  <a:spLocks noChangeShapeType="1"/>
                </p:cNvSpPr>
                <p:nvPr/>
              </p:nvSpPr>
              <p:spPr bwMode="auto">
                <a:xfrm flipH="1" flipV="1">
                  <a:off x="5037" y="1191"/>
                  <a:ext cx="5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2" name="Freeform 781"/>
                <p:cNvSpPr>
                  <a:spLocks/>
                </p:cNvSpPr>
                <p:nvPr/>
              </p:nvSpPr>
              <p:spPr bwMode="auto">
                <a:xfrm>
                  <a:off x="5035" y="1189"/>
                  <a:ext cx="9" cy="7"/>
                </a:xfrm>
                <a:custGeom>
                  <a:avLst/>
                  <a:gdLst>
                    <a:gd name="T0" fmla="*/ 0 w 9"/>
                    <a:gd name="T1" fmla="*/ 2 h 7"/>
                    <a:gd name="T2" fmla="*/ 1 w 9"/>
                    <a:gd name="T3" fmla="*/ 0 h 7"/>
                    <a:gd name="T4" fmla="*/ 9 w 9"/>
                    <a:gd name="T5" fmla="*/ 5 h 7"/>
                    <a:gd name="T6" fmla="*/ 9 w 9"/>
                    <a:gd name="T7" fmla="*/ 7 h 7"/>
                    <a:gd name="T8" fmla="*/ 0 w 9"/>
                    <a:gd name="T9" fmla="*/ 2 h 7"/>
                    <a:gd name="T10" fmla="*/ 0 w 9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3" name="Freeform 782"/>
                <p:cNvSpPr>
                  <a:spLocks/>
                </p:cNvSpPr>
                <p:nvPr/>
              </p:nvSpPr>
              <p:spPr bwMode="auto">
                <a:xfrm>
                  <a:off x="5027" y="1196"/>
                  <a:ext cx="8" cy="4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0 h 4"/>
                    <a:gd name="T4" fmla="*/ 8 w 8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4"/>
                    <a:gd name="T11" fmla="*/ 8 w 8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4">
                      <a:moveTo>
                        <a:pt x="8" y="4"/>
                      </a:moveTo>
                      <a:lnTo>
                        <a:pt x="0" y="0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4" name="Line 783"/>
                <p:cNvSpPr>
                  <a:spLocks noChangeShapeType="1"/>
                </p:cNvSpPr>
                <p:nvPr/>
              </p:nvSpPr>
              <p:spPr bwMode="auto">
                <a:xfrm flipH="1" flipV="1">
                  <a:off x="5027" y="1196"/>
                  <a:ext cx="8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5" name="Freeform 784"/>
                <p:cNvSpPr>
                  <a:spLocks/>
                </p:cNvSpPr>
                <p:nvPr/>
              </p:nvSpPr>
              <p:spPr bwMode="auto">
                <a:xfrm>
                  <a:off x="5026" y="1194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6" name="Freeform 785"/>
                <p:cNvSpPr>
                  <a:spLocks/>
                </p:cNvSpPr>
                <p:nvPr/>
              </p:nvSpPr>
              <p:spPr bwMode="auto">
                <a:xfrm>
                  <a:off x="5018" y="1200"/>
                  <a:ext cx="8" cy="5"/>
                </a:xfrm>
                <a:custGeom>
                  <a:avLst/>
                  <a:gdLst>
                    <a:gd name="T0" fmla="*/ 8 w 8"/>
                    <a:gd name="T1" fmla="*/ 5 h 5"/>
                    <a:gd name="T2" fmla="*/ 0 w 8"/>
                    <a:gd name="T3" fmla="*/ 0 h 5"/>
                    <a:gd name="T4" fmla="*/ 8 w 8"/>
                    <a:gd name="T5" fmla="*/ 5 h 5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5"/>
                    <a:gd name="T11" fmla="*/ 8 w 8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5">
                      <a:moveTo>
                        <a:pt x="8" y="5"/>
                      </a:move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7" name="Line 786"/>
                <p:cNvSpPr>
                  <a:spLocks noChangeShapeType="1"/>
                </p:cNvSpPr>
                <p:nvPr/>
              </p:nvSpPr>
              <p:spPr bwMode="auto">
                <a:xfrm flipH="1" flipV="1">
                  <a:off x="5018" y="1200"/>
                  <a:ext cx="8" cy="5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8" name="Freeform 787"/>
                <p:cNvSpPr>
                  <a:spLocks/>
                </p:cNvSpPr>
                <p:nvPr/>
              </p:nvSpPr>
              <p:spPr bwMode="auto">
                <a:xfrm>
                  <a:off x="5016" y="120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4 h 6"/>
                    <a:gd name="T6" fmla="*/ 10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4"/>
                      </a:lnTo>
                      <a:lnTo>
                        <a:pt x="1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69" name="Freeform 788"/>
                <p:cNvSpPr>
                  <a:spLocks/>
                </p:cNvSpPr>
                <p:nvPr/>
              </p:nvSpPr>
              <p:spPr bwMode="auto">
                <a:xfrm>
                  <a:off x="5124" y="1124"/>
                  <a:ext cx="8" cy="6"/>
                </a:xfrm>
                <a:custGeom>
                  <a:avLst/>
                  <a:gdLst>
                    <a:gd name="T0" fmla="*/ 0 w 8"/>
                    <a:gd name="T1" fmla="*/ 0 h 6"/>
                    <a:gd name="T2" fmla="*/ 8 w 8"/>
                    <a:gd name="T3" fmla="*/ 6 h 6"/>
                    <a:gd name="T4" fmla="*/ 0 w 8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6"/>
                    <a:gd name="T11" fmla="*/ 8 w 8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6">
                      <a:moveTo>
                        <a:pt x="0" y="0"/>
                      </a:moveTo>
                      <a:lnTo>
                        <a:pt x="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0" name="Line 789"/>
                <p:cNvSpPr>
                  <a:spLocks noChangeShapeType="1"/>
                </p:cNvSpPr>
                <p:nvPr/>
              </p:nvSpPr>
              <p:spPr bwMode="auto">
                <a:xfrm>
                  <a:off x="5124" y="1124"/>
                  <a:ext cx="8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1" name="Freeform 790"/>
                <p:cNvSpPr>
                  <a:spLocks/>
                </p:cNvSpPr>
                <p:nvPr/>
              </p:nvSpPr>
              <p:spPr bwMode="auto">
                <a:xfrm>
                  <a:off x="5123" y="1123"/>
                  <a:ext cx="10" cy="7"/>
                </a:xfrm>
                <a:custGeom>
                  <a:avLst/>
                  <a:gdLst>
                    <a:gd name="T0" fmla="*/ 0 w 10"/>
                    <a:gd name="T1" fmla="*/ 3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3 h 7"/>
                    <a:gd name="T10" fmla="*/ 0 w 10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2" name="Freeform 791"/>
                <p:cNvSpPr>
                  <a:spLocks/>
                </p:cNvSpPr>
                <p:nvPr/>
              </p:nvSpPr>
              <p:spPr bwMode="auto">
                <a:xfrm>
                  <a:off x="5115" y="1131"/>
                  <a:ext cx="7" cy="4"/>
                </a:xfrm>
                <a:custGeom>
                  <a:avLst/>
                  <a:gdLst>
                    <a:gd name="T0" fmla="*/ 0 w 7"/>
                    <a:gd name="T1" fmla="*/ 0 h 4"/>
                    <a:gd name="T2" fmla="*/ 7 w 7"/>
                    <a:gd name="T3" fmla="*/ 4 h 4"/>
                    <a:gd name="T4" fmla="*/ 0 w 7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3" name="Line 792"/>
                <p:cNvSpPr>
                  <a:spLocks noChangeShapeType="1"/>
                </p:cNvSpPr>
                <p:nvPr/>
              </p:nvSpPr>
              <p:spPr bwMode="auto">
                <a:xfrm>
                  <a:off x="5115" y="1131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4" name="Freeform 793"/>
                <p:cNvSpPr>
                  <a:spLocks/>
                </p:cNvSpPr>
                <p:nvPr/>
              </p:nvSpPr>
              <p:spPr bwMode="auto">
                <a:xfrm>
                  <a:off x="5114" y="1130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5" name="Freeform 794"/>
                <p:cNvSpPr>
                  <a:spLocks/>
                </p:cNvSpPr>
                <p:nvPr/>
              </p:nvSpPr>
              <p:spPr bwMode="auto">
                <a:xfrm>
                  <a:off x="5105" y="1137"/>
                  <a:ext cx="6" cy="3"/>
                </a:xfrm>
                <a:custGeom>
                  <a:avLst/>
                  <a:gdLst>
                    <a:gd name="T0" fmla="*/ 0 w 6"/>
                    <a:gd name="T1" fmla="*/ 0 h 3"/>
                    <a:gd name="T2" fmla="*/ 6 w 6"/>
                    <a:gd name="T3" fmla="*/ 3 h 3"/>
                    <a:gd name="T4" fmla="*/ 0 w 6"/>
                    <a:gd name="T5" fmla="*/ 0 h 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3"/>
                    <a:gd name="T11" fmla="*/ 6 w 6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3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6" name="Line 795"/>
                <p:cNvSpPr>
                  <a:spLocks noChangeShapeType="1"/>
                </p:cNvSpPr>
                <p:nvPr/>
              </p:nvSpPr>
              <p:spPr bwMode="auto">
                <a:xfrm>
                  <a:off x="5105" y="1137"/>
                  <a:ext cx="6" cy="3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7" name="Freeform 796"/>
                <p:cNvSpPr>
                  <a:spLocks/>
                </p:cNvSpPr>
                <p:nvPr/>
              </p:nvSpPr>
              <p:spPr bwMode="auto">
                <a:xfrm>
                  <a:off x="5103" y="1135"/>
                  <a:ext cx="10" cy="6"/>
                </a:xfrm>
                <a:custGeom>
                  <a:avLst/>
                  <a:gdLst>
                    <a:gd name="T0" fmla="*/ 0 w 10"/>
                    <a:gd name="T1" fmla="*/ 2 h 6"/>
                    <a:gd name="T2" fmla="*/ 2 w 10"/>
                    <a:gd name="T3" fmla="*/ 0 h 6"/>
                    <a:gd name="T4" fmla="*/ 10 w 10"/>
                    <a:gd name="T5" fmla="*/ 5 h 6"/>
                    <a:gd name="T6" fmla="*/ 8 w 10"/>
                    <a:gd name="T7" fmla="*/ 6 h 6"/>
                    <a:gd name="T8" fmla="*/ 0 w 10"/>
                    <a:gd name="T9" fmla="*/ 2 h 6"/>
                    <a:gd name="T10" fmla="*/ 0 w 10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6"/>
                    <a:gd name="T20" fmla="*/ 10 w 10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6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10" y="5"/>
                      </a:lnTo>
                      <a:lnTo>
                        <a:pt x="8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8" name="Freeform 797"/>
                <p:cNvSpPr>
                  <a:spLocks/>
                </p:cNvSpPr>
                <p:nvPr/>
              </p:nvSpPr>
              <p:spPr bwMode="auto">
                <a:xfrm>
                  <a:off x="5096" y="1143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79" name="Line 798"/>
                <p:cNvSpPr>
                  <a:spLocks noChangeShapeType="1"/>
                </p:cNvSpPr>
                <p:nvPr/>
              </p:nvSpPr>
              <p:spPr bwMode="auto">
                <a:xfrm>
                  <a:off x="5096" y="1143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0" name="Freeform 799"/>
                <p:cNvSpPr>
                  <a:spLocks/>
                </p:cNvSpPr>
                <p:nvPr/>
              </p:nvSpPr>
              <p:spPr bwMode="auto">
                <a:xfrm>
                  <a:off x="5093" y="1141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5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1" name="Freeform 800"/>
                <p:cNvSpPr>
                  <a:spLocks/>
                </p:cNvSpPr>
                <p:nvPr/>
              </p:nvSpPr>
              <p:spPr bwMode="auto">
                <a:xfrm>
                  <a:off x="5087" y="1149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2" name="Line 801"/>
                <p:cNvSpPr>
                  <a:spLocks noChangeShapeType="1"/>
                </p:cNvSpPr>
                <p:nvPr/>
              </p:nvSpPr>
              <p:spPr bwMode="auto">
                <a:xfrm>
                  <a:off x="5087" y="1149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3" name="Freeform 802"/>
                <p:cNvSpPr>
                  <a:spLocks/>
                </p:cNvSpPr>
                <p:nvPr/>
              </p:nvSpPr>
              <p:spPr bwMode="auto">
                <a:xfrm>
                  <a:off x="5083" y="1146"/>
                  <a:ext cx="10" cy="7"/>
                </a:xfrm>
                <a:custGeom>
                  <a:avLst/>
                  <a:gdLst>
                    <a:gd name="T0" fmla="*/ 0 w 10"/>
                    <a:gd name="T1" fmla="*/ 3 h 7"/>
                    <a:gd name="T2" fmla="*/ 1 w 10"/>
                    <a:gd name="T3" fmla="*/ 0 h 7"/>
                    <a:gd name="T4" fmla="*/ 10 w 10"/>
                    <a:gd name="T5" fmla="*/ 6 h 7"/>
                    <a:gd name="T6" fmla="*/ 9 w 10"/>
                    <a:gd name="T7" fmla="*/ 7 h 7"/>
                    <a:gd name="T8" fmla="*/ 0 w 10"/>
                    <a:gd name="T9" fmla="*/ 3 h 7"/>
                    <a:gd name="T10" fmla="*/ 0 w 10"/>
                    <a:gd name="T11" fmla="*/ 3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3"/>
                      </a:moveTo>
                      <a:lnTo>
                        <a:pt x="1" y="0"/>
                      </a:lnTo>
                      <a:lnTo>
                        <a:pt x="10" y="6"/>
                      </a:lnTo>
                      <a:lnTo>
                        <a:pt x="9" y="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4" name="Freeform 803"/>
                <p:cNvSpPr>
                  <a:spLocks/>
                </p:cNvSpPr>
                <p:nvPr/>
              </p:nvSpPr>
              <p:spPr bwMode="auto">
                <a:xfrm>
                  <a:off x="5077" y="115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"/>
                    <a:gd name="T11" fmla="*/ 2 w 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5" name="Line 804"/>
                <p:cNvSpPr>
                  <a:spLocks noChangeShapeType="1"/>
                </p:cNvSpPr>
                <p:nvPr/>
              </p:nvSpPr>
              <p:spPr bwMode="auto">
                <a:xfrm>
                  <a:off x="5077" y="1156"/>
                  <a:ext cx="2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6" name="Freeform 805"/>
                <p:cNvSpPr>
                  <a:spLocks/>
                </p:cNvSpPr>
                <p:nvPr/>
              </p:nvSpPr>
              <p:spPr bwMode="auto">
                <a:xfrm>
                  <a:off x="5072" y="1153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4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7" name="Line 806"/>
                <p:cNvSpPr>
                  <a:spLocks noChangeShapeType="1"/>
                </p:cNvSpPr>
                <p:nvPr/>
              </p:nvSpPr>
              <p:spPr bwMode="auto">
                <a:xfrm>
                  <a:off x="5067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8" name="Line 807"/>
                <p:cNvSpPr>
                  <a:spLocks noChangeShapeType="1"/>
                </p:cNvSpPr>
                <p:nvPr/>
              </p:nvSpPr>
              <p:spPr bwMode="auto">
                <a:xfrm>
                  <a:off x="5067" y="1162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89" name="Freeform 808"/>
                <p:cNvSpPr>
                  <a:spLocks/>
                </p:cNvSpPr>
                <p:nvPr/>
              </p:nvSpPr>
              <p:spPr bwMode="auto">
                <a:xfrm>
                  <a:off x="5063" y="1158"/>
                  <a:ext cx="9" cy="7"/>
                </a:xfrm>
                <a:custGeom>
                  <a:avLst/>
                  <a:gdLst>
                    <a:gd name="T0" fmla="*/ 0 w 9"/>
                    <a:gd name="T1" fmla="*/ 1 h 7"/>
                    <a:gd name="T2" fmla="*/ 1 w 9"/>
                    <a:gd name="T3" fmla="*/ 0 h 7"/>
                    <a:gd name="T4" fmla="*/ 9 w 9"/>
                    <a:gd name="T5" fmla="*/ 5 h 7"/>
                    <a:gd name="T6" fmla="*/ 8 w 9"/>
                    <a:gd name="T7" fmla="*/ 7 h 7"/>
                    <a:gd name="T8" fmla="*/ 0 w 9"/>
                    <a:gd name="T9" fmla="*/ 1 h 7"/>
                    <a:gd name="T10" fmla="*/ 0 w 9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7"/>
                    <a:gd name="T20" fmla="*/ 9 w 9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0" name="Freeform 809"/>
                <p:cNvSpPr>
                  <a:spLocks/>
                </p:cNvSpPr>
                <p:nvPr/>
              </p:nvSpPr>
              <p:spPr bwMode="auto">
                <a:xfrm>
                  <a:off x="5057" y="1167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"/>
                    <a:gd name="T11" fmla="*/ 1 w 1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1" name="Line 810"/>
                <p:cNvSpPr>
                  <a:spLocks noChangeShapeType="1"/>
                </p:cNvSpPr>
                <p:nvPr/>
              </p:nvSpPr>
              <p:spPr bwMode="auto">
                <a:xfrm flipH="1" flipV="1">
                  <a:off x="5057" y="1167"/>
                  <a:ext cx="1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2" name="Freeform 811"/>
                <p:cNvSpPr>
                  <a:spLocks/>
                </p:cNvSpPr>
                <p:nvPr/>
              </p:nvSpPr>
              <p:spPr bwMode="auto">
                <a:xfrm>
                  <a:off x="5053" y="1165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4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3" name="Freeform 812"/>
                <p:cNvSpPr>
                  <a:spLocks/>
                </p:cNvSpPr>
                <p:nvPr/>
              </p:nvSpPr>
              <p:spPr bwMode="auto">
                <a:xfrm>
                  <a:off x="5046" y="1172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3"/>
                    <a:gd name="T10" fmla="*/ 0 h 2"/>
                    <a:gd name="T11" fmla="*/ 3 w 3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4" name="Line 813"/>
                <p:cNvSpPr>
                  <a:spLocks noChangeShapeType="1"/>
                </p:cNvSpPr>
                <p:nvPr/>
              </p:nvSpPr>
              <p:spPr bwMode="auto">
                <a:xfrm flipH="1" flipV="1">
                  <a:off x="5046" y="1172"/>
                  <a:ext cx="3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5" name="Freeform 814"/>
                <p:cNvSpPr>
                  <a:spLocks/>
                </p:cNvSpPr>
                <p:nvPr/>
              </p:nvSpPr>
              <p:spPr bwMode="auto">
                <a:xfrm>
                  <a:off x="5042" y="1170"/>
                  <a:ext cx="11" cy="6"/>
                </a:xfrm>
                <a:custGeom>
                  <a:avLst/>
                  <a:gdLst>
                    <a:gd name="T0" fmla="*/ 0 w 11"/>
                    <a:gd name="T1" fmla="*/ 1 h 6"/>
                    <a:gd name="T2" fmla="*/ 2 w 11"/>
                    <a:gd name="T3" fmla="*/ 0 h 6"/>
                    <a:gd name="T4" fmla="*/ 11 w 11"/>
                    <a:gd name="T5" fmla="*/ 5 h 6"/>
                    <a:gd name="T6" fmla="*/ 9 w 11"/>
                    <a:gd name="T7" fmla="*/ 6 h 6"/>
                    <a:gd name="T8" fmla="*/ 0 w 11"/>
                    <a:gd name="T9" fmla="*/ 1 h 6"/>
                    <a:gd name="T10" fmla="*/ 0 w 11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6"/>
                    <a:gd name="T20" fmla="*/ 11 w 11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6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5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6" name="Freeform 815"/>
                <p:cNvSpPr>
                  <a:spLocks/>
                </p:cNvSpPr>
                <p:nvPr/>
              </p:nvSpPr>
              <p:spPr bwMode="auto">
                <a:xfrm>
                  <a:off x="5036" y="1178"/>
                  <a:ext cx="4" cy="2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2"/>
                    <a:gd name="T11" fmla="*/ 4 w 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2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7" name="Line 816"/>
                <p:cNvSpPr>
                  <a:spLocks noChangeShapeType="1"/>
                </p:cNvSpPr>
                <p:nvPr/>
              </p:nvSpPr>
              <p:spPr bwMode="auto">
                <a:xfrm flipH="1" flipV="1">
                  <a:off x="5036" y="1178"/>
                  <a:ext cx="4" cy="2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8" name="Freeform 817"/>
                <p:cNvSpPr>
                  <a:spLocks/>
                </p:cNvSpPr>
                <p:nvPr/>
              </p:nvSpPr>
              <p:spPr bwMode="auto">
                <a:xfrm>
                  <a:off x="5032" y="1176"/>
                  <a:ext cx="10" cy="7"/>
                </a:xfrm>
                <a:custGeom>
                  <a:avLst/>
                  <a:gdLst>
                    <a:gd name="T0" fmla="*/ 0 w 10"/>
                    <a:gd name="T1" fmla="*/ 2 h 7"/>
                    <a:gd name="T2" fmla="*/ 1 w 10"/>
                    <a:gd name="T3" fmla="*/ 0 h 7"/>
                    <a:gd name="T4" fmla="*/ 10 w 10"/>
                    <a:gd name="T5" fmla="*/ 4 h 7"/>
                    <a:gd name="T6" fmla="*/ 9 w 10"/>
                    <a:gd name="T7" fmla="*/ 7 h 7"/>
                    <a:gd name="T8" fmla="*/ 0 w 10"/>
                    <a:gd name="T9" fmla="*/ 2 h 7"/>
                    <a:gd name="T10" fmla="*/ 0 w 10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7"/>
                    <a:gd name="T20" fmla="*/ 10 w 10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7">
                      <a:moveTo>
                        <a:pt x="0" y="2"/>
                      </a:moveTo>
                      <a:lnTo>
                        <a:pt x="1" y="0"/>
                      </a:lnTo>
                      <a:lnTo>
                        <a:pt x="10" y="4"/>
                      </a:lnTo>
                      <a:lnTo>
                        <a:pt x="9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499" name="Freeform 818"/>
                <p:cNvSpPr>
                  <a:spLocks/>
                </p:cNvSpPr>
                <p:nvPr/>
              </p:nvSpPr>
              <p:spPr bwMode="auto">
                <a:xfrm>
                  <a:off x="5024" y="1183"/>
                  <a:ext cx="7" cy="4"/>
                </a:xfrm>
                <a:custGeom>
                  <a:avLst/>
                  <a:gdLst>
                    <a:gd name="T0" fmla="*/ 7 w 7"/>
                    <a:gd name="T1" fmla="*/ 4 h 4"/>
                    <a:gd name="T2" fmla="*/ 0 w 7"/>
                    <a:gd name="T3" fmla="*/ 0 h 4"/>
                    <a:gd name="T4" fmla="*/ 7 w 7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"/>
                    <a:gd name="T11" fmla="*/ 7 w 7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">
                      <a:moveTo>
                        <a:pt x="7" y="4"/>
                      </a:moveTo>
                      <a:lnTo>
                        <a:pt x="0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0" name="Line 819"/>
                <p:cNvSpPr>
                  <a:spLocks noChangeShapeType="1"/>
                </p:cNvSpPr>
                <p:nvPr/>
              </p:nvSpPr>
              <p:spPr bwMode="auto">
                <a:xfrm flipH="1" flipV="1">
                  <a:off x="5024" y="1183"/>
                  <a:ext cx="7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1" name="Freeform 820"/>
                <p:cNvSpPr>
                  <a:spLocks/>
                </p:cNvSpPr>
                <p:nvPr/>
              </p:nvSpPr>
              <p:spPr bwMode="auto">
                <a:xfrm>
                  <a:off x="5023" y="1182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0 w 9"/>
                    <a:gd name="T3" fmla="*/ 0 h 6"/>
                    <a:gd name="T4" fmla="*/ 9 w 9"/>
                    <a:gd name="T5" fmla="*/ 5 h 6"/>
                    <a:gd name="T6" fmla="*/ 8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9" y="5"/>
                      </a:lnTo>
                      <a:lnTo>
                        <a:pt x="8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2" name="Freeform 821"/>
                <p:cNvSpPr>
                  <a:spLocks/>
                </p:cNvSpPr>
                <p:nvPr/>
              </p:nvSpPr>
              <p:spPr bwMode="auto">
                <a:xfrm>
                  <a:off x="5014" y="1189"/>
                  <a:ext cx="6" cy="4"/>
                </a:xfrm>
                <a:custGeom>
                  <a:avLst/>
                  <a:gdLst>
                    <a:gd name="T0" fmla="*/ 6 w 6"/>
                    <a:gd name="T1" fmla="*/ 4 h 4"/>
                    <a:gd name="T2" fmla="*/ 0 w 6"/>
                    <a:gd name="T3" fmla="*/ 0 h 4"/>
                    <a:gd name="T4" fmla="*/ 6 w 6"/>
                    <a:gd name="T5" fmla="*/ 4 h 4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4"/>
                    <a:gd name="T11" fmla="*/ 6 w 6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4">
                      <a:moveTo>
                        <a:pt x="6" y="4"/>
                      </a:moveTo>
                      <a:lnTo>
                        <a:pt x="0" y="0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3" name="Line 822"/>
                <p:cNvSpPr>
                  <a:spLocks noChangeShapeType="1"/>
                </p:cNvSpPr>
                <p:nvPr/>
              </p:nvSpPr>
              <p:spPr bwMode="auto">
                <a:xfrm flipH="1" flipV="1">
                  <a:off x="5014" y="1189"/>
                  <a:ext cx="6" cy="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4" name="Freeform 823"/>
                <p:cNvSpPr>
                  <a:spLocks/>
                </p:cNvSpPr>
                <p:nvPr/>
              </p:nvSpPr>
              <p:spPr bwMode="auto">
                <a:xfrm>
                  <a:off x="5013" y="1188"/>
                  <a:ext cx="9" cy="6"/>
                </a:xfrm>
                <a:custGeom>
                  <a:avLst/>
                  <a:gdLst>
                    <a:gd name="T0" fmla="*/ 0 w 9"/>
                    <a:gd name="T1" fmla="*/ 1 h 6"/>
                    <a:gd name="T2" fmla="*/ 1 w 9"/>
                    <a:gd name="T3" fmla="*/ 0 h 6"/>
                    <a:gd name="T4" fmla="*/ 9 w 9"/>
                    <a:gd name="T5" fmla="*/ 4 h 6"/>
                    <a:gd name="T6" fmla="*/ 9 w 9"/>
                    <a:gd name="T7" fmla="*/ 6 h 6"/>
                    <a:gd name="T8" fmla="*/ 0 w 9"/>
                    <a:gd name="T9" fmla="*/ 1 h 6"/>
                    <a:gd name="T10" fmla="*/ 0 w 9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"/>
                    <a:gd name="T19" fmla="*/ 0 h 6"/>
                    <a:gd name="T20" fmla="*/ 9 w 9"/>
                    <a:gd name="T21" fmla="*/ 6 h 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" h="6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9" y="4"/>
                      </a:lnTo>
                      <a:lnTo>
                        <a:pt x="9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5" name="Freeform 824"/>
                <p:cNvSpPr>
                  <a:spLocks/>
                </p:cNvSpPr>
                <p:nvPr/>
              </p:nvSpPr>
              <p:spPr bwMode="auto">
                <a:xfrm>
                  <a:off x="5003" y="1194"/>
                  <a:ext cx="8" cy="6"/>
                </a:xfrm>
                <a:custGeom>
                  <a:avLst/>
                  <a:gdLst>
                    <a:gd name="T0" fmla="*/ 8 w 8"/>
                    <a:gd name="T1" fmla="*/ 6 h 6"/>
                    <a:gd name="T2" fmla="*/ 0 w 8"/>
                    <a:gd name="T3" fmla="*/ 0 h 6"/>
                    <a:gd name="T4" fmla="*/ 8 w 8"/>
                    <a:gd name="T5" fmla="*/ 6 h 6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6"/>
                    <a:gd name="T11" fmla="*/ 8 w 8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6">
                      <a:moveTo>
                        <a:pt x="8" y="6"/>
                      </a:move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6" name="Line 825"/>
                <p:cNvSpPr>
                  <a:spLocks noChangeShapeType="1"/>
                </p:cNvSpPr>
                <p:nvPr/>
              </p:nvSpPr>
              <p:spPr bwMode="auto">
                <a:xfrm flipH="1" flipV="1">
                  <a:off x="5003" y="1194"/>
                  <a:ext cx="8" cy="6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7" name="Freeform 826"/>
                <p:cNvSpPr>
                  <a:spLocks/>
                </p:cNvSpPr>
                <p:nvPr/>
              </p:nvSpPr>
              <p:spPr bwMode="auto">
                <a:xfrm>
                  <a:off x="5002" y="1193"/>
                  <a:ext cx="11" cy="7"/>
                </a:xfrm>
                <a:custGeom>
                  <a:avLst/>
                  <a:gdLst>
                    <a:gd name="T0" fmla="*/ 0 w 11"/>
                    <a:gd name="T1" fmla="*/ 1 h 7"/>
                    <a:gd name="T2" fmla="*/ 1 w 11"/>
                    <a:gd name="T3" fmla="*/ 0 h 7"/>
                    <a:gd name="T4" fmla="*/ 11 w 11"/>
                    <a:gd name="T5" fmla="*/ 5 h 7"/>
                    <a:gd name="T6" fmla="*/ 9 w 11"/>
                    <a:gd name="T7" fmla="*/ 7 h 7"/>
                    <a:gd name="T8" fmla="*/ 0 w 11"/>
                    <a:gd name="T9" fmla="*/ 1 h 7"/>
                    <a:gd name="T10" fmla="*/ 0 w 11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"/>
                    <a:gd name="T19" fmla="*/ 0 h 7"/>
                    <a:gd name="T20" fmla="*/ 11 w 1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" h="7">
                      <a:moveTo>
                        <a:pt x="0" y="1"/>
                      </a:moveTo>
                      <a:lnTo>
                        <a:pt x="1" y="0"/>
                      </a:lnTo>
                      <a:lnTo>
                        <a:pt x="11" y="5"/>
                      </a:lnTo>
                      <a:lnTo>
                        <a:pt x="9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508" name="Freeform 827"/>
                <p:cNvSpPr>
                  <a:spLocks/>
                </p:cNvSpPr>
                <p:nvPr/>
              </p:nvSpPr>
              <p:spPr bwMode="auto">
                <a:xfrm>
                  <a:off x="5041" y="1144"/>
                  <a:ext cx="108" cy="62"/>
                </a:xfrm>
                <a:custGeom>
                  <a:avLst/>
                  <a:gdLst>
                    <a:gd name="T0" fmla="*/ 1 w 83"/>
                    <a:gd name="T1" fmla="*/ 97 h 48"/>
                    <a:gd name="T2" fmla="*/ 1 w 83"/>
                    <a:gd name="T3" fmla="*/ 96 h 48"/>
                    <a:gd name="T4" fmla="*/ 168 w 83"/>
                    <a:gd name="T5" fmla="*/ 1 h 48"/>
                    <a:gd name="T6" fmla="*/ 170 w 83"/>
                    <a:gd name="T7" fmla="*/ 1 h 48"/>
                    <a:gd name="T8" fmla="*/ 183 w 83"/>
                    <a:gd name="T9" fmla="*/ 6 h 48"/>
                    <a:gd name="T10" fmla="*/ 183 w 83"/>
                    <a:gd name="T11" fmla="*/ 10 h 48"/>
                    <a:gd name="T12" fmla="*/ 17 w 83"/>
                    <a:gd name="T13" fmla="*/ 103 h 48"/>
                    <a:gd name="T14" fmla="*/ 13 w 83"/>
                    <a:gd name="T15" fmla="*/ 103 h 48"/>
                    <a:gd name="T16" fmla="*/ 1 w 83"/>
                    <a:gd name="T17" fmla="*/ 97 h 4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3"/>
                    <a:gd name="T28" fmla="*/ 0 h 48"/>
                    <a:gd name="T29" fmla="*/ 83 w 83"/>
                    <a:gd name="T30" fmla="*/ 48 h 4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3" h="48">
                      <a:moveTo>
                        <a:pt x="1" y="45"/>
                      </a:moveTo>
                      <a:cubicBezTo>
                        <a:pt x="0" y="45"/>
                        <a:pt x="0" y="44"/>
                        <a:pt x="1" y="44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76" y="0"/>
                        <a:pt x="77" y="0"/>
                        <a:pt x="78" y="1"/>
                      </a:cubicBezTo>
                      <a:cubicBezTo>
                        <a:pt x="83" y="3"/>
                        <a:pt x="83" y="3"/>
                        <a:pt x="83" y="3"/>
                      </a:cubicBezTo>
                      <a:cubicBezTo>
                        <a:pt x="83" y="4"/>
                        <a:pt x="83" y="4"/>
                        <a:pt x="83" y="5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7" y="48"/>
                        <a:pt x="6" y="48"/>
                        <a:pt x="6" y="48"/>
                      </a:cubicBezTo>
                      <a:lnTo>
                        <a:pt x="1" y="45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0189" name="Freeform 828"/>
              <p:cNvSpPr>
                <a:spLocks/>
              </p:cNvSpPr>
              <p:nvPr/>
            </p:nvSpPr>
            <p:spPr bwMode="auto">
              <a:xfrm>
                <a:off x="5041" y="1144"/>
                <a:ext cx="109" cy="63"/>
              </a:xfrm>
              <a:custGeom>
                <a:avLst/>
                <a:gdLst>
                  <a:gd name="T0" fmla="*/ 10 w 84"/>
                  <a:gd name="T1" fmla="*/ 104 h 49"/>
                  <a:gd name="T2" fmla="*/ 1 w 84"/>
                  <a:gd name="T3" fmla="*/ 98 h 49"/>
                  <a:gd name="T4" fmla="*/ 1 w 84"/>
                  <a:gd name="T5" fmla="*/ 96 h 49"/>
                  <a:gd name="T6" fmla="*/ 1 w 84"/>
                  <a:gd name="T7" fmla="*/ 94 h 49"/>
                  <a:gd name="T8" fmla="*/ 13 w 84"/>
                  <a:gd name="T9" fmla="*/ 99 h 49"/>
                  <a:gd name="T10" fmla="*/ 16 w 84"/>
                  <a:gd name="T11" fmla="*/ 99 h 49"/>
                  <a:gd name="T12" fmla="*/ 16 w 84"/>
                  <a:gd name="T13" fmla="*/ 99 h 49"/>
                  <a:gd name="T14" fmla="*/ 17 w 84"/>
                  <a:gd name="T15" fmla="*/ 99 h 49"/>
                  <a:gd name="T16" fmla="*/ 17 w 84"/>
                  <a:gd name="T17" fmla="*/ 99 h 49"/>
                  <a:gd name="T18" fmla="*/ 179 w 84"/>
                  <a:gd name="T19" fmla="*/ 8 h 49"/>
                  <a:gd name="T20" fmla="*/ 179 w 84"/>
                  <a:gd name="T21" fmla="*/ 8 h 49"/>
                  <a:gd name="T22" fmla="*/ 179 w 84"/>
                  <a:gd name="T23" fmla="*/ 8 h 49"/>
                  <a:gd name="T24" fmla="*/ 179 w 84"/>
                  <a:gd name="T25" fmla="*/ 8 h 49"/>
                  <a:gd name="T26" fmla="*/ 170 w 84"/>
                  <a:gd name="T27" fmla="*/ 1 h 49"/>
                  <a:gd name="T28" fmla="*/ 169 w 84"/>
                  <a:gd name="T29" fmla="*/ 1 h 49"/>
                  <a:gd name="T30" fmla="*/ 169 w 84"/>
                  <a:gd name="T31" fmla="*/ 1 h 49"/>
                  <a:gd name="T32" fmla="*/ 166 w 84"/>
                  <a:gd name="T33" fmla="*/ 1 h 49"/>
                  <a:gd name="T34" fmla="*/ 166 w 84"/>
                  <a:gd name="T35" fmla="*/ 1 h 49"/>
                  <a:gd name="T36" fmla="*/ 1 w 84"/>
                  <a:gd name="T37" fmla="*/ 94 h 49"/>
                  <a:gd name="T38" fmla="*/ 1 w 84"/>
                  <a:gd name="T39" fmla="*/ 94 h 49"/>
                  <a:gd name="T40" fmla="*/ 1 w 84"/>
                  <a:gd name="T41" fmla="*/ 96 h 49"/>
                  <a:gd name="T42" fmla="*/ 1 w 84"/>
                  <a:gd name="T43" fmla="*/ 98 h 49"/>
                  <a:gd name="T44" fmla="*/ 0 w 84"/>
                  <a:gd name="T45" fmla="*/ 94 h 49"/>
                  <a:gd name="T46" fmla="*/ 0 w 84"/>
                  <a:gd name="T47" fmla="*/ 94 h 49"/>
                  <a:gd name="T48" fmla="*/ 1 w 84"/>
                  <a:gd name="T49" fmla="*/ 91 h 49"/>
                  <a:gd name="T50" fmla="*/ 1 w 84"/>
                  <a:gd name="T51" fmla="*/ 91 h 49"/>
                  <a:gd name="T52" fmla="*/ 163 w 84"/>
                  <a:gd name="T53" fmla="*/ 0 h 49"/>
                  <a:gd name="T54" fmla="*/ 169 w 84"/>
                  <a:gd name="T55" fmla="*/ 0 h 49"/>
                  <a:gd name="T56" fmla="*/ 169 w 84"/>
                  <a:gd name="T57" fmla="*/ 0 h 49"/>
                  <a:gd name="T58" fmla="*/ 170 w 84"/>
                  <a:gd name="T59" fmla="*/ 0 h 49"/>
                  <a:gd name="T60" fmla="*/ 170 w 84"/>
                  <a:gd name="T61" fmla="*/ 0 h 49"/>
                  <a:gd name="T62" fmla="*/ 182 w 84"/>
                  <a:gd name="T63" fmla="*/ 6 h 49"/>
                  <a:gd name="T64" fmla="*/ 183 w 84"/>
                  <a:gd name="T65" fmla="*/ 8 h 49"/>
                  <a:gd name="T66" fmla="*/ 183 w 84"/>
                  <a:gd name="T67" fmla="*/ 8 h 49"/>
                  <a:gd name="T68" fmla="*/ 182 w 84"/>
                  <a:gd name="T69" fmla="*/ 13 h 49"/>
                  <a:gd name="T70" fmla="*/ 182 w 84"/>
                  <a:gd name="T71" fmla="*/ 13 h 49"/>
                  <a:gd name="T72" fmla="*/ 21 w 84"/>
                  <a:gd name="T73" fmla="*/ 104 h 49"/>
                  <a:gd name="T74" fmla="*/ 16 w 84"/>
                  <a:gd name="T75" fmla="*/ 104 h 49"/>
                  <a:gd name="T76" fmla="*/ 16 w 84"/>
                  <a:gd name="T77" fmla="*/ 104 h 49"/>
                  <a:gd name="T78" fmla="*/ 10 w 84"/>
                  <a:gd name="T79" fmla="*/ 104 h 4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84"/>
                  <a:gd name="T121" fmla="*/ 0 h 49"/>
                  <a:gd name="T122" fmla="*/ 84 w 84"/>
                  <a:gd name="T123" fmla="*/ 49 h 4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84" h="49">
                    <a:moveTo>
                      <a:pt x="5" y="49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3"/>
                      <a:pt x="84" y="4"/>
                      <a:pt x="84" y="4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5"/>
                      <a:pt x="84" y="5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8" y="49"/>
                      <a:pt x="7" y="49"/>
                      <a:pt x="7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6" y="49"/>
                      <a:pt x="6" y="49"/>
                      <a:pt x="5" y="49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0" name="Freeform 829"/>
              <p:cNvSpPr>
                <a:spLocks/>
              </p:cNvSpPr>
              <p:nvPr/>
            </p:nvSpPr>
            <p:spPr bwMode="auto">
              <a:xfrm>
                <a:off x="5054" y="1158"/>
                <a:ext cx="99" cy="57"/>
              </a:xfrm>
              <a:custGeom>
                <a:avLst/>
                <a:gdLst>
                  <a:gd name="T0" fmla="*/ 1 w 76"/>
                  <a:gd name="T1" fmla="*/ 89 h 44"/>
                  <a:gd name="T2" fmla="*/ 1 w 76"/>
                  <a:gd name="T3" fmla="*/ 86 h 44"/>
                  <a:gd name="T4" fmla="*/ 151 w 76"/>
                  <a:gd name="T5" fmla="*/ 1 h 44"/>
                  <a:gd name="T6" fmla="*/ 155 w 76"/>
                  <a:gd name="T7" fmla="*/ 1 h 44"/>
                  <a:gd name="T8" fmla="*/ 167 w 76"/>
                  <a:gd name="T9" fmla="*/ 6 h 44"/>
                  <a:gd name="T10" fmla="*/ 167 w 76"/>
                  <a:gd name="T11" fmla="*/ 10 h 44"/>
                  <a:gd name="T12" fmla="*/ 17 w 76"/>
                  <a:gd name="T13" fmla="*/ 95 h 44"/>
                  <a:gd name="T14" fmla="*/ 13 w 76"/>
                  <a:gd name="T15" fmla="*/ 95 h 44"/>
                  <a:gd name="T16" fmla="*/ 1 w 76"/>
                  <a:gd name="T17" fmla="*/ 89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4"/>
                  <a:gd name="T29" fmla="*/ 76 w 76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4">
                    <a:moveTo>
                      <a:pt x="1" y="41"/>
                    </a:moveTo>
                    <a:cubicBezTo>
                      <a:pt x="0" y="40"/>
                      <a:pt x="0" y="40"/>
                      <a:pt x="1" y="39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0"/>
                      <a:pt x="70" y="0"/>
                      <a:pt x="70" y="1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4"/>
                      <a:pt x="76" y="4"/>
                      <a:pt x="75" y="5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44"/>
                      <a:pt x="6" y="44"/>
                      <a:pt x="6" y="43"/>
                    </a:cubicBez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1" name="Freeform 830"/>
              <p:cNvSpPr>
                <a:spLocks noEditPoints="1"/>
              </p:cNvSpPr>
              <p:nvPr/>
            </p:nvSpPr>
            <p:spPr bwMode="auto">
              <a:xfrm>
                <a:off x="5054" y="1158"/>
                <a:ext cx="99" cy="57"/>
              </a:xfrm>
              <a:custGeom>
                <a:avLst/>
                <a:gdLst>
                  <a:gd name="T0" fmla="*/ 12 w 76"/>
                  <a:gd name="T1" fmla="*/ 96 h 44"/>
                  <a:gd name="T2" fmla="*/ 1 w 76"/>
                  <a:gd name="T3" fmla="*/ 89 h 44"/>
                  <a:gd name="T4" fmla="*/ 1 w 76"/>
                  <a:gd name="T5" fmla="*/ 89 h 44"/>
                  <a:gd name="T6" fmla="*/ 1 w 76"/>
                  <a:gd name="T7" fmla="*/ 89 h 44"/>
                  <a:gd name="T8" fmla="*/ 0 w 76"/>
                  <a:gd name="T9" fmla="*/ 87 h 44"/>
                  <a:gd name="T10" fmla="*/ 0 w 76"/>
                  <a:gd name="T11" fmla="*/ 87 h 44"/>
                  <a:gd name="T12" fmla="*/ 1 w 76"/>
                  <a:gd name="T13" fmla="*/ 86 h 44"/>
                  <a:gd name="T14" fmla="*/ 1 w 76"/>
                  <a:gd name="T15" fmla="*/ 86 h 44"/>
                  <a:gd name="T16" fmla="*/ 151 w 76"/>
                  <a:gd name="T17" fmla="*/ 0 h 44"/>
                  <a:gd name="T18" fmla="*/ 152 w 76"/>
                  <a:gd name="T19" fmla="*/ 0 h 44"/>
                  <a:gd name="T20" fmla="*/ 152 w 76"/>
                  <a:gd name="T21" fmla="*/ 0 h 44"/>
                  <a:gd name="T22" fmla="*/ 156 w 76"/>
                  <a:gd name="T23" fmla="*/ 0 h 44"/>
                  <a:gd name="T24" fmla="*/ 156 w 76"/>
                  <a:gd name="T25" fmla="*/ 0 h 44"/>
                  <a:gd name="T26" fmla="*/ 167 w 76"/>
                  <a:gd name="T27" fmla="*/ 6 h 44"/>
                  <a:gd name="T28" fmla="*/ 168 w 76"/>
                  <a:gd name="T29" fmla="*/ 8 h 44"/>
                  <a:gd name="T30" fmla="*/ 168 w 76"/>
                  <a:gd name="T31" fmla="*/ 8 h 44"/>
                  <a:gd name="T32" fmla="*/ 167 w 76"/>
                  <a:gd name="T33" fmla="*/ 10 h 44"/>
                  <a:gd name="T34" fmla="*/ 167 w 76"/>
                  <a:gd name="T35" fmla="*/ 10 h 44"/>
                  <a:gd name="T36" fmla="*/ 17 w 76"/>
                  <a:gd name="T37" fmla="*/ 96 h 44"/>
                  <a:gd name="T38" fmla="*/ 16 w 76"/>
                  <a:gd name="T39" fmla="*/ 96 h 44"/>
                  <a:gd name="T40" fmla="*/ 16 w 76"/>
                  <a:gd name="T41" fmla="*/ 96 h 44"/>
                  <a:gd name="T42" fmla="*/ 12 w 76"/>
                  <a:gd name="T43" fmla="*/ 96 h 44"/>
                  <a:gd name="T44" fmla="*/ 13 w 76"/>
                  <a:gd name="T45" fmla="*/ 95 h 44"/>
                  <a:gd name="T46" fmla="*/ 16 w 76"/>
                  <a:gd name="T47" fmla="*/ 95 h 44"/>
                  <a:gd name="T48" fmla="*/ 16 w 76"/>
                  <a:gd name="T49" fmla="*/ 95 h 44"/>
                  <a:gd name="T50" fmla="*/ 17 w 76"/>
                  <a:gd name="T51" fmla="*/ 95 h 44"/>
                  <a:gd name="T52" fmla="*/ 17 w 76"/>
                  <a:gd name="T53" fmla="*/ 95 h 44"/>
                  <a:gd name="T54" fmla="*/ 163 w 76"/>
                  <a:gd name="T55" fmla="*/ 8 h 44"/>
                  <a:gd name="T56" fmla="*/ 167 w 76"/>
                  <a:gd name="T57" fmla="*/ 8 h 44"/>
                  <a:gd name="T58" fmla="*/ 163 w 76"/>
                  <a:gd name="T59" fmla="*/ 8 h 44"/>
                  <a:gd name="T60" fmla="*/ 163 w 76"/>
                  <a:gd name="T61" fmla="*/ 8 h 44"/>
                  <a:gd name="T62" fmla="*/ 155 w 76"/>
                  <a:gd name="T63" fmla="*/ 1 h 44"/>
                  <a:gd name="T64" fmla="*/ 152 w 76"/>
                  <a:gd name="T65" fmla="*/ 1 h 44"/>
                  <a:gd name="T66" fmla="*/ 152 w 76"/>
                  <a:gd name="T67" fmla="*/ 1 h 44"/>
                  <a:gd name="T68" fmla="*/ 151 w 76"/>
                  <a:gd name="T69" fmla="*/ 1 h 44"/>
                  <a:gd name="T70" fmla="*/ 151 w 76"/>
                  <a:gd name="T71" fmla="*/ 1 h 44"/>
                  <a:gd name="T72" fmla="*/ 5 w 76"/>
                  <a:gd name="T73" fmla="*/ 87 h 44"/>
                  <a:gd name="T74" fmla="*/ 5 w 76"/>
                  <a:gd name="T75" fmla="*/ 87 h 44"/>
                  <a:gd name="T76" fmla="*/ 5 w 76"/>
                  <a:gd name="T77" fmla="*/ 87 h 44"/>
                  <a:gd name="T78" fmla="*/ 13 w 76"/>
                  <a:gd name="T79" fmla="*/ 95 h 4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6"/>
                  <a:gd name="T121" fmla="*/ 0 h 44"/>
                  <a:gd name="T122" fmla="*/ 76 w 76"/>
                  <a:gd name="T123" fmla="*/ 44 h 4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6" h="44">
                    <a:moveTo>
                      <a:pt x="5" y="44"/>
                    </a:move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1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3"/>
                      <a:pt x="76" y="3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4"/>
                      <a:pt x="6" y="44"/>
                      <a:pt x="5" y="44"/>
                    </a:cubicBezTo>
                    <a:close/>
                    <a:moveTo>
                      <a:pt x="6" y="43"/>
                    </a:moveTo>
                    <a:cubicBezTo>
                      <a:pt x="6" y="43"/>
                      <a:pt x="6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4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6" y="43"/>
                      <a:pt x="6" y="43"/>
                      <a:pt x="6" y="43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2" name="Freeform 831"/>
              <p:cNvSpPr>
                <a:spLocks/>
              </p:cNvSpPr>
              <p:nvPr/>
            </p:nvSpPr>
            <p:spPr bwMode="auto">
              <a:xfrm>
                <a:off x="5141" y="1144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3" name="Line 832"/>
              <p:cNvSpPr>
                <a:spLocks noChangeShapeType="1"/>
              </p:cNvSpPr>
              <p:nvPr/>
            </p:nvSpPr>
            <p:spPr bwMode="auto">
              <a:xfrm>
                <a:off x="5141" y="1144"/>
                <a:ext cx="9" cy="5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4" name="Freeform 833"/>
              <p:cNvSpPr>
                <a:spLocks/>
              </p:cNvSpPr>
              <p:nvPr/>
            </p:nvSpPr>
            <p:spPr bwMode="auto">
              <a:xfrm>
                <a:off x="5141" y="1144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4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5" name="Freeform 834"/>
              <p:cNvSpPr>
                <a:spLocks/>
              </p:cNvSpPr>
              <p:nvPr/>
            </p:nvSpPr>
            <p:spPr bwMode="auto">
              <a:xfrm>
                <a:off x="5133" y="1150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"/>
                  <a:gd name="T11" fmla="*/ 7 w 7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6" name="Line 835"/>
              <p:cNvSpPr>
                <a:spLocks noChangeShapeType="1"/>
              </p:cNvSpPr>
              <p:nvPr/>
            </p:nvSpPr>
            <p:spPr bwMode="auto">
              <a:xfrm>
                <a:off x="5133" y="1150"/>
                <a:ext cx="7" cy="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7" name="Freeform 836"/>
              <p:cNvSpPr>
                <a:spLocks/>
              </p:cNvSpPr>
              <p:nvPr/>
            </p:nvSpPr>
            <p:spPr bwMode="auto">
              <a:xfrm>
                <a:off x="5132" y="114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8" name="Freeform 837"/>
              <p:cNvSpPr>
                <a:spLocks/>
              </p:cNvSpPr>
              <p:nvPr/>
            </p:nvSpPr>
            <p:spPr bwMode="auto">
              <a:xfrm>
                <a:off x="5124" y="1156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3 h 3"/>
                  <a:gd name="T4" fmla="*/ 0 w 7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3"/>
                  <a:gd name="T11" fmla="*/ 7 w 7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3">
                    <a:moveTo>
                      <a:pt x="0" y="0"/>
                    </a:move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199" name="Line 838"/>
              <p:cNvSpPr>
                <a:spLocks noChangeShapeType="1"/>
              </p:cNvSpPr>
              <p:nvPr/>
            </p:nvSpPr>
            <p:spPr bwMode="auto">
              <a:xfrm>
                <a:off x="5124" y="1156"/>
                <a:ext cx="7" cy="3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0" name="Freeform 839"/>
              <p:cNvSpPr>
                <a:spLocks/>
              </p:cNvSpPr>
              <p:nvPr/>
            </p:nvSpPr>
            <p:spPr bwMode="auto">
              <a:xfrm>
                <a:off x="5123" y="1154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1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1" name="Freeform 840"/>
              <p:cNvSpPr>
                <a:spLocks/>
              </p:cNvSpPr>
              <p:nvPr/>
            </p:nvSpPr>
            <p:spPr bwMode="auto">
              <a:xfrm>
                <a:off x="5116" y="1161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Line 841"/>
              <p:cNvSpPr>
                <a:spLocks noChangeShapeType="1"/>
              </p:cNvSpPr>
              <p:nvPr/>
            </p:nvSpPr>
            <p:spPr bwMode="auto">
              <a:xfrm>
                <a:off x="5116" y="1161"/>
                <a:ext cx="4" cy="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3" name="Freeform 842"/>
              <p:cNvSpPr>
                <a:spLocks/>
              </p:cNvSpPr>
              <p:nvPr/>
            </p:nvSpPr>
            <p:spPr bwMode="auto">
              <a:xfrm>
                <a:off x="5114" y="1159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1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2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4" name="Freeform 843"/>
              <p:cNvSpPr>
                <a:spLocks/>
              </p:cNvSpPr>
              <p:nvPr/>
            </p:nvSpPr>
            <p:spPr bwMode="auto">
              <a:xfrm>
                <a:off x="5109" y="116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5" name="Line 844"/>
              <p:cNvSpPr>
                <a:spLocks noChangeShapeType="1"/>
              </p:cNvSpPr>
              <p:nvPr/>
            </p:nvSpPr>
            <p:spPr bwMode="auto">
              <a:xfrm>
                <a:off x="5109" y="1167"/>
                <a:ext cx="2" cy="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6" name="Freeform 845"/>
              <p:cNvSpPr>
                <a:spLocks/>
              </p:cNvSpPr>
              <p:nvPr/>
            </p:nvSpPr>
            <p:spPr bwMode="auto">
              <a:xfrm>
                <a:off x="5105" y="1165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7" name="Freeform 846"/>
              <p:cNvSpPr>
                <a:spLocks/>
              </p:cNvSpPr>
              <p:nvPr/>
            </p:nvSpPr>
            <p:spPr bwMode="auto">
              <a:xfrm>
                <a:off x="5100" y="1172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8" name="Line 847"/>
              <p:cNvSpPr>
                <a:spLocks noChangeShapeType="1"/>
              </p:cNvSpPr>
              <p:nvPr/>
            </p:nvSpPr>
            <p:spPr bwMode="auto">
              <a:xfrm>
                <a:off x="5100" y="1172"/>
                <a:ext cx="1" cy="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9" name="Freeform 848"/>
              <p:cNvSpPr>
                <a:spLocks/>
              </p:cNvSpPr>
              <p:nvPr/>
            </p:nvSpPr>
            <p:spPr bwMode="auto">
              <a:xfrm>
                <a:off x="5096" y="1170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0" name="Freeform 849"/>
              <p:cNvSpPr>
                <a:spLocks/>
              </p:cNvSpPr>
              <p:nvPr/>
            </p:nvSpPr>
            <p:spPr bwMode="auto">
              <a:xfrm>
                <a:off x="5090" y="117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1" name="Line 850"/>
              <p:cNvSpPr>
                <a:spLocks noChangeShapeType="1"/>
              </p:cNvSpPr>
              <p:nvPr/>
            </p:nvSpPr>
            <p:spPr bwMode="auto">
              <a:xfrm flipH="1" flipV="1">
                <a:off x="5090" y="1178"/>
                <a:ext cx="2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2" name="Freeform 851"/>
              <p:cNvSpPr>
                <a:spLocks/>
              </p:cNvSpPr>
              <p:nvPr/>
            </p:nvSpPr>
            <p:spPr bwMode="auto">
              <a:xfrm>
                <a:off x="5087" y="1175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3" name="Freeform 852"/>
              <p:cNvSpPr>
                <a:spLocks/>
              </p:cNvSpPr>
              <p:nvPr/>
            </p:nvSpPr>
            <p:spPr bwMode="auto">
              <a:xfrm>
                <a:off x="5081" y="1183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1"/>
                  <a:gd name="T11" fmla="*/ 3 w 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4" name="Line 853"/>
              <p:cNvSpPr>
                <a:spLocks noChangeShapeType="1"/>
              </p:cNvSpPr>
              <p:nvPr/>
            </p:nvSpPr>
            <p:spPr bwMode="auto">
              <a:xfrm flipH="1" flipV="1">
                <a:off x="5081" y="1183"/>
                <a:ext cx="3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5" name="Freeform 854"/>
              <p:cNvSpPr>
                <a:spLocks/>
              </p:cNvSpPr>
              <p:nvPr/>
            </p:nvSpPr>
            <p:spPr bwMode="auto">
              <a:xfrm>
                <a:off x="5077" y="1180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7"/>
                  <a:gd name="T20" fmla="*/ 10 w 10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6" name="Freeform 855"/>
              <p:cNvSpPr>
                <a:spLocks/>
              </p:cNvSpPr>
              <p:nvPr/>
            </p:nvSpPr>
            <p:spPr bwMode="auto">
              <a:xfrm>
                <a:off x="5071" y="1188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1"/>
                  <a:gd name="T11" fmla="*/ 4 w 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1">
                    <a:moveTo>
                      <a:pt x="4" y="1"/>
                    </a:moveTo>
                    <a:lnTo>
                      <a:pt x="0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7" name="Line 856"/>
              <p:cNvSpPr>
                <a:spLocks noChangeShapeType="1"/>
              </p:cNvSpPr>
              <p:nvPr/>
            </p:nvSpPr>
            <p:spPr bwMode="auto">
              <a:xfrm flipH="1" flipV="1">
                <a:off x="5071" y="1188"/>
                <a:ext cx="4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8" name="Freeform 857"/>
              <p:cNvSpPr>
                <a:spLocks/>
              </p:cNvSpPr>
              <p:nvPr/>
            </p:nvSpPr>
            <p:spPr bwMode="auto">
              <a:xfrm>
                <a:off x="5068" y="1185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2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2"/>
                    </a:moveTo>
                    <a:lnTo>
                      <a:pt x="2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19" name="Freeform 858"/>
              <p:cNvSpPr>
                <a:spLocks/>
              </p:cNvSpPr>
              <p:nvPr/>
            </p:nvSpPr>
            <p:spPr bwMode="auto">
              <a:xfrm>
                <a:off x="5061" y="1192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0 w 6"/>
                  <a:gd name="T3" fmla="*/ 0 h 4"/>
                  <a:gd name="T4" fmla="*/ 6 w 6"/>
                  <a:gd name="T5" fmla="*/ 4 h 4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4"/>
                  <a:gd name="T11" fmla="*/ 6 w 6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4">
                    <a:moveTo>
                      <a:pt x="6" y="4"/>
                    </a:move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0" name="Line 859"/>
              <p:cNvSpPr>
                <a:spLocks noChangeShapeType="1"/>
              </p:cNvSpPr>
              <p:nvPr/>
            </p:nvSpPr>
            <p:spPr bwMode="auto">
              <a:xfrm flipH="1" flipV="1">
                <a:off x="5061" y="1192"/>
                <a:ext cx="6" cy="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1" name="Freeform 860"/>
              <p:cNvSpPr>
                <a:spLocks/>
              </p:cNvSpPr>
              <p:nvPr/>
            </p:nvSpPr>
            <p:spPr bwMode="auto">
              <a:xfrm>
                <a:off x="5059" y="1191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2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2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2" name="Freeform 861"/>
              <p:cNvSpPr>
                <a:spLocks/>
              </p:cNvSpPr>
              <p:nvPr/>
            </p:nvSpPr>
            <p:spPr bwMode="auto">
              <a:xfrm>
                <a:off x="5051" y="119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"/>
                  <a:gd name="T11" fmla="*/ 7 w 7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3" name="Line 862"/>
              <p:cNvSpPr>
                <a:spLocks noChangeShapeType="1"/>
              </p:cNvSpPr>
              <p:nvPr/>
            </p:nvSpPr>
            <p:spPr bwMode="auto">
              <a:xfrm flipH="1" flipV="1">
                <a:off x="5051" y="1197"/>
                <a:ext cx="7" cy="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4" name="Freeform 863"/>
              <p:cNvSpPr>
                <a:spLocks/>
              </p:cNvSpPr>
              <p:nvPr/>
            </p:nvSpPr>
            <p:spPr bwMode="auto">
              <a:xfrm>
                <a:off x="5050" y="1196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5" name="Freeform 864"/>
              <p:cNvSpPr>
                <a:spLocks/>
              </p:cNvSpPr>
              <p:nvPr/>
            </p:nvSpPr>
            <p:spPr bwMode="auto">
              <a:xfrm>
                <a:off x="5041" y="1202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6" name="Line 865"/>
              <p:cNvSpPr>
                <a:spLocks noChangeShapeType="1"/>
              </p:cNvSpPr>
              <p:nvPr/>
            </p:nvSpPr>
            <p:spPr bwMode="auto">
              <a:xfrm flipH="1" flipV="1">
                <a:off x="5041" y="1202"/>
                <a:ext cx="9" cy="5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7" name="Freeform 866"/>
              <p:cNvSpPr>
                <a:spLocks/>
              </p:cNvSpPr>
              <p:nvPr/>
            </p:nvSpPr>
            <p:spPr bwMode="auto">
              <a:xfrm>
                <a:off x="5041" y="1201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8" name="Freeform 867"/>
              <p:cNvSpPr>
                <a:spLocks/>
              </p:cNvSpPr>
              <p:nvPr/>
            </p:nvSpPr>
            <p:spPr bwMode="auto">
              <a:xfrm>
                <a:off x="5144" y="1158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29" name="Line 868"/>
              <p:cNvSpPr>
                <a:spLocks noChangeShapeType="1"/>
              </p:cNvSpPr>
              <p:nvPr/>
            </p:nvSpPr>
            <p:spPr bwMode="auto">
              <a:xfrm>
                <a:off x="5144" y="1158"/>
                <a:ext cx="9" cy="5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0" name="Freeform 869"/>
              <p:cNvSpPr>
                <a:spLocks/>
              </p:cNvSpPr>
              <p:nvPr/>
            </p:nvSpPr>
            <p:spPr bwMode="auto">
              <a:xfrm>
                <a:off x="5144" y="1157"/>
                <a:ext cx="9" cy="8"/>
              </a:xfrm>
              <a:custGeom>
                <a:avLst/>
                <a:gdLst>
                  <a:gd name="T0" fmla="*/ 0 w 9"/>
                  <a:gd name="T1" fmla="*/ 2 h 8"/>
                  <a:gd name="T2" fmla="*/ 1 w 9"/>
                  <a:gd name="T3" fmla="*/ 0 h 8"/>
                  <a:gd name="T4" fmla="*/ 9 w 9"/>
                  <a:gd name="T5" fmla="*/ 5 h 8"/>
                  <a:gd name="T6" fmla="*/ 9 w 9"/>
                  <a:gd name="T7" fmla="*/ 8 h 8"/>
                  <a:gd name="T8" fmla="*/ 0 w 9"/>
                  <a:gd name="T9" fmla="*/ 2 h 8"/>
                  <a:gd name="T10" fmla="*/ 0 w 9"/>
                  <a:gd name="T11" fmla="*/ 2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8"/>
                  <a:gd name="T20" fmla="*/ 9 w 9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8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1" name="Freeform 870"/>
              <p:cNvSpPr>
                <a:spLocks/>
              </p:cNvSpPr>
              <p:nvPr/>
            </p:nvSpPr>
            <p:spPr bwMode="auto">
              <a:xfrm>
                <a:off x="5135" y="1165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"/>
                  <a:gd name="T11" fmla="*/ 7 w 7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2" name="Line 871"/>
              <p:cNvSpPr>
                <a:spLocks noChangeShapeType="1"/>
              </p:cNvSpPr>
              <p:nvPr/>
            </p:nvSpPr>
            <p:spPr bwMode="auto">
              <a:xfrm>
                <a:off x="5135" y="1165"/>
                <a:ext cx="7" cy="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3" name="Freeform 872"/>
              <p:cNvSpPr>
                <a:spLocks/>
              </p:cNvSpPr>
              <p:nvPr/>
            </p:nvSpPr>
            <p:spPr bwMode="auto">
              <a:xfrm>
                <a:off x="5133" y="1163"/>
                <a:ext cx="11" cy="7"/>
              </a:xfrm>
              <a:custGeom>
                <a:avLst/>
                <a:gdLst>
                  <a:gd name="T0" fmla="*/ 0 w 11"/>
                  <a:gd name="T1" fmla="*/ 2 h 7"/>
                  <a:gd name="T2" fmla="*/ 2 w 11"/>
                  <a:gd name="T3" fmla="*/ 0 h 7"/>
                  <a:gd name="T4" fmla="*/ 11 w 11"/>
                  <a:gd name="T5" fmla="*/ 6 h 7"/>
                  <a:gd name="T6" fmla="*/ 9 w 11"/>
                  <a:gd name="T7" fmla="*/ 7 h 7"/>
                  <a:gd name="T8" fmla="*/ 0 w 11"/>
                  <a:gd name="T9" fmla="*/ 2 h 7"/>
                  <a:gd name="T10" fmla="*/ 0 w 11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7"/>
                  <a:gd name="T20" fmla="*/ 11 w 11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7">
                    <a:moveTo>
                      <a:pt x="0" y="2"/>
                    </a:moveTo>
                    <a:lnTo>
                      <a:pt x="2" y="0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4" name="Freeform 873"/>
              <p:cNvSpPr>
                <a:spLocks/>
              </p:cNvSpPr>
              <p:nvPr/>
            </p:nvSpPr>
            <p:spPr bwMode="auto">
              <a:xfrm>
                <a:off x="5125" y="1171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"/>
                  <a:gd name="T11" fmla="*/ 6 w 6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5" name="Line 874"/>
              <p:cNvSpPr>
                <a:spLocks noChangeShapeType="1"/>
              </p:cNvSpPr>
              <p:nvPr/>
            </p:nvSpPr>
            <p:spPr bwMode="auto">
              <a:xfrm>
                <a:off x="5125" y="1171"/>
                <a:ext cx="6" cy="3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6" name="Freeform 875"/>
              <p:cNvSpPr>
                <a:spLocks/>
              </p:cNvSpPr>
              <p:nvPr/>
            </p:nvSpPr>
            <p:spPr bwMode="auto">
              <a:xfrm>
                <a:off x="5124" y="1169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7" name="Freeform 876"/>
              <p:cNvSpPr>
                <a:spLocks/>
              </p:cNvSpPr>
              <p:nvPr/>
            </p:nvSpPr>
            <p:spPr bwMode="auto">
              <a:xfrm>
                <a:off x="5118" y="1178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8" name="Line 877"/>
              <p:cNvSpPr>
                <a:spLocks noChangeShapeType="1"/>
              </p:cNvSpPr>
              <p:nvPr/>
            </p:nvSpPr>
            <p:spPr bwMode="auto">
              <a:xfrm>
                <a:off x="5118" y="1178"/>
                <a:ext cx="2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39" name="Freeform 878"/>
              <p:cNvSpPr>
                <a:spLocks/>
              </p:cNvSpPr>
              <p:nvPr/>
            </p:nvSpPr>
            <p:spPr bwMode="auto">
              <a:xfrm>
                <a:off x="5114" y="1175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7"/>
                  <a:gd name="T20" fmla="*/ 9 w 9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0" name="Line 879"/>
              <p:cNvSpPr>
                <a:spLocks noChangeShapeType="1"/>
              </p:cNvSpPr>
              <p:nvPr/>
            </p:nvSpPr>
            <p:spPr bwMode="auto">
              <a:xfrm>
                <a:off x="5109" y="1184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1" name="Line 880"/>
              <p:cNvSpPr>
                <a:spLocks noChangeShapeType="1"/>
              </p:cNvSpPr>
              <p:nvPr/>
            </p:nvSpPr>
            <p:spPr bwMode="auto">
              <a:xfrm>
                <a:off x="5109" y="1184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2" name="Freeform 881"/>
              <p:cNvSpPr>
                <a:spLocks/>
              </p:cNvSpPr>
              <p:nvPr/>
            </p:nvSpPr>
            <p:spPr bwMode="auto">
              <a:xfrm>
                <a:off x="5103" y="1180"/>
                <a:ext cx="11" cy="7"/>
              </a:xfrm>
              <a:custGeom>
                <a:avLst/>
                <a:gdLst>
                  <a:gd name="T0" fmla="*/ 0 w 11"/>
                  <a:gd name="T1" fmla="*/ 3 h 7"/>
                  <a:gd name="T2" fmla="*/ 2 w 11"/>
                  <a:gd name="T3" fmla="*/ 0 h 7"/>
                  <a:gd name="T4" fmla="*/ 11 w 11"/>
                  <a:gd name="T5" fmla="*/ 5 h 7"/>
                  <a:gd name="T6" fmla="*/ 10 w 11"/>
                  <a:gd name="T7" fmla="*/ 7 h 7"/>
                  <a:gd name="T8" fmla="*/ 0 w 11"/>
                  <a:gd name="T9" fmla="*/ 3 h 7"/>
                  <a:gd name="T10" fmla="*/ 0 w 11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7"/>
                  <a:gd name="T20" fmla="*/ 11 w 11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7">
                    <a:moveTo>
                      <a:pt x="0" y="3"/>
                    </a:moveTo>
                    <a:lnTo>
                      <a:pt x="2" y="0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3" name="Freeform 882"/>
              <p:cNvSpPr>
                <a:spLocks/>
              </p:cNvSpPr>
              <p:nvPr/>
            </p:nvSpPr>
            <p:spPr bwMode="auto">
              <a:xfrm>
                <a:off x="5098" y="1189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4" name="Line 883"/>
              <p:cNvSpPr>
                <a:spLocks noChangeShapeType="1"/>
              </p:cNvSpPr>
              <p:nvPr/>
            </p:nvSpPr>
            <p:spPr bwMode="auto">
              <a:xfrm flipH="1">
                <a:off x="5098" y="1189"/>
                <a:ext cx="2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5" name="Freeform 884"/>
              <p:cNvSpPr>
                <a:spLocks/>
              </p:cNvSpPr>
              <p:nvPr/>
            </p:nvSpPr>
            <p:spPr bwMode="auto">
              <a:xfrm>
                <a:off x="5094" y="1187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0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6" name="Freeform 885"/>
              <p:cNvSpPr>
                <a:spLocks/>
              </p:cNvSpPr>
              <p:nvPr/>
            </p:nvSpPr>
            <p:spPr bwMode="auto">
              <a:xfrm>
                <a:off x="5087" y="1194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7" name="Line 886"/>
              <p:cNvSpPr>
                <a:spLocks noChangeShapeType="1"/>
              </p:cNvSpPr>
              <p:nvPr/>
            </p:nvSpPr>
            <p:spPr bwMode="auto">
              <a:xfrm flipH="1" flipV="1">
                <a:off x="5087" y="1194"/>
                <a:ext cx="3" cy="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8" name="Freeform 887"/>
              <p:cNvSpPr>
                <a:spLocks/>
              </p:cNvSpPr>
              <p:nvPr/>
            </p:nvSpPr>
            <p:spPr bwMode="auto">
              <a:xfrm>
                <a:off x="5084" y="1192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1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49" name="Freeform 888"/>
              <p:cNvSpPr>
                <a:spLocks/>
              </p:cNvSpPr>
              <p:nvPr/>
            </p:nvSpPr>
            <p:spPr bwMode="auto">
              <a:xfrm>
                <a:off x="5076" y="120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"/>
                  <a:gd name="T11" fmla="*/ 5 w 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0" name="Line 889"/>
              <p:cNvSpPr>
                <a:spLocks noChangeShapeType="1"/>
              </p:cNvSpPr>
              <p:nvPr/>
            </p:nvSpPr>
            <p:spPr bwMode="auto">
              <a:xfrm flipH="1" flipV="1">
                <a:off x="5076" y="1200"/>
                <a:ext cx="5" cy="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1" name="Freeform 890"/>
              <p:cNvSpPr>
                <a:spLocks/>
              </p:cNvSpPr>
              <p:nvPr/>
            </p:nvSpPr>
            <p:spPr bwMode="auto">
              <a:xfrm>
                <a:off x="5074" y="1198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7"/>
                  <a:gd name="T20" fmla="*/ 10 w 10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2" name="Freeform 891"/>
              <p:cNvSpPr>
                <a:spLocks/>
              </p:cNvSpPr>
              <p:nvPr/>
            </p:nvSpPr>
            <p:spPr bwMode="auto">
              <a:xfrm>
                <a:off x="5066" y="1205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0 w 6"/>
                  <a:gd name="T3" fmla="*/ 0 h 4"/>
                  <a:gd name="T4" fmla="*/ 6 w 6"/>
                  <a:gd name="T5" fmla="*/ 4 h 4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4"/>
                  <a:gd name="T11" fmla="*/ 6 w 6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4">
                    <a:moveTo>
                      <a:pt x="6" y="4"/>
                    </a:move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3" name="Line 892"/>
              <p:cNvSpPr>
                <a:spLocks noChangeShapeType="1"/>
              </p:cNvSpPr>
              <p:nvPr/>
            </p:nvSpPr>
            <p:spPr bwMode="auto">
              <a:xfrm flipH="1" flipV="1">
                <a:off x="5066" y="1205"/>
                <a:ext cx="6" cy="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4" name="Freeform 893"/>
              <p:cNvSpPr>
                <a:spLocks/>
              </p:cNvSpPr>
              <p:nvPr/>
            </p:nvSpPr>
            <p:spPr bwMode="auto">
              <a:xfrm>
                <a:off x="5063" y="1204"/>
                <a:ext cx="11" cy="6"/>
              </a:xfrm>
              <a:custGeom>
                <a:avLst/>
                <a:gdLst>
                  <a:gd name="T0" fmla="*/ 0 w 11"/>
                  <a:gd name="T1" fmla="*/ 1 h 6"/>
                  <a:gd name="T2" fmla="*/ 1 w 11"/>
                  <a:gd name="T3" fmla="*/ 0 h 6"/>
                  <a:gd name="T4" fmla="*/ 11 w 11"/>
                  <a:gd name="T5" fmla="*/ 5 h 6"/>
                  <a:gd name="T6" fmla="*/ 9 w 11"/>
                  <a:gd name="T7" fmla="*/ 6 h 6"/>
                  <a:gd name="T8" fmla="*/ 0 w 11"/>
                  <a:gd name="T9" fmla="*/ 1 h 6"/>
                  <a:gd name="T10" fmla="*/ 0 w 11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6"/>
                  <a:gd name="T20" fmla="*/ 11 w 11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6">
                    <a:moveTo>
                      <a:pt x="0" y="1"/>
                    </a:moveTo>
                    <a:lnTo>
                      <a:pt x="1" y="0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5" name="Freeform 894"/>
              <p:cNvSpPr>
                <a:spLocks/>
              </p:cNvSpPr>
              <p:nvPr/>
            </p:nvSpPr>
            <p:spPr bwMode="auto">
              <a:xfrm>
                <a:off x="5054" y="121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6" name="Line 895"/>
              <p:cNvSpPr>
                <a:spLocks noChangeShapeType="1"/>
              </p:cNvSpPr>
              <p:nvPr/>
            </p:nvSpPr>
            <p:spPr bwMode="auto">
              <a:xfrm flipH="1" flipV="1">
                <a:off x="5054" y="1210"/>
                <a:ext cx="9" cy="5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7" name="Freeform 896"/>
              <p:cNvSpPr>
                <a:spLocks/>
              </p:cNvSpPr>
              <p:nvPr/>
            </p:nvSpPr>
            <p:spPr bwMode="auto">
              <a:xfrm>
                <a:off x="5054" y="1209"/>
                <a:ext cx="9" cy="8"/>
              </a:xfrm>
              <a:custGeom>
                <a:avLst/>
                <a:gdLst>
                  <a:gd name="T0" fmla="*/ 0 w 9"/>
                  <a:gd name="T1" fmla="*/ 2 h 8"/>
                  <a:gd name="T2" fmla="*/ 1 w 9"/>
                  <a:gd name="T3" fmla="*/ 0 h 8"/>
                  <a:gd name="T4" fmla="*/ 9 w 9"/>
                  <a:gd name="T5" fmla="*/ 5 h 8"/>
                  <a:gd name="T6" fmla="*/ 8 w 9"/>
                  <a:gd name="T7" fmla="*/ 8 h 8"/>
                  <a:gd name="T8" fmla="*/ 0 w 9"/>
                  <a:gd name="T9" fmla="*/ 2 h 8"/>
                  <a:gd name="T10" fmla="*/ 0 w 9"/>
                  <a:gd name="T11" fmla="*/ 2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8"/>
                  <a:gd name="T20" fmla="*/ 9 w 9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8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8" name="Freeform 897"/>
              <p:cNvSpPr>
                <a:spLocks/>
              </p:cNvSpPr>
              <p:nvPr/>
            </p:nvSpPr>
            <p:spPr bwMode="auto">
              <a:xfrm>
                <a:off x="5084" y="1171"/>
                <a:ext cx="73" cy="42"/>
              </a:xfrm>
              <a:custGeom>
                <a:avLst/>
                <a:gdLst>
                  <a:gd name="T0" fmla="*/ 0 w 56"/>
                  <a:gd name="T1" fmla="*/ 67 h 32"/>
                  <a:gd name="T2" fmla="*/ 0 w 56"/>
                  <a:gd name="T3" fmla="*/ 64 h 32"/>
                  <a:gd name="T4" fmla="*/ 107 w 56"/>
                  <a:gd name="T5" fmla="*/ 0 h 32"/>
                  <a:gd name="T6" fmla="*/ 112 w 56"/>
                  <a:gd name="T7" fmla="*/ 0 h 32"/>
                  <a:gd name="T8" fmla="*/ 123 w 56"/>
                  <a:gd name="T9" fmla="*/ 7 h 32"/>
                  <a:gd name="T10" fmla="*/ 123 w 56"/>
                  <a:gd name="T11" fmla="*/ 9 h 32"/>
                  <a:gd name="T12" fmla="*/ 16 w 56"/>
                  <a:gd name="T13" fmla="*/ 72 h 32"/>
                  <a:gd name="T14" fmla="*/ 12 w 56"/>
                  <a:gd name="T15" fmla="*/ 72 h 32"/>
                  <a:gd name="T16" fmla="*/ 0 w 56"/>
                  <a:gd name="T17" fmla="*/ 67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32"/>
                  <a:gd name="T29" fmla="*/ 56 w 5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32">
                    <a:moveTo>
                      <a:pt x="0" y="30"/>
                    </a:moveTo>
                    <a:cubicBezTo>
                      <a:pt x="0" y="29"/>
                      <a:pt x="0" y="29"/>
                      <a:pt x="0" y="28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6" y="3"/>
                      <a:pt x="56" y="4"/>
                      <a:pt x="55" y="4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2"/>
                      <a:pt x="5" y="32"/>
                      <a:pt x="5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59" name="Freeform 898"/>
              <p:cNvSpPr>
                <a:spLocks/>
              </p:cNvSpPr>
              <p:nvPr/>
            </p:nvSpPr>
            <p:spPr bwMode="auto">
              <a:xfrm>
                <a:off x="5083" y="1170"/>
                <a:ext cx="74" cy="44"/>
              </a:xfrm>
              <a:custGeom>
                <a:avLst/>
                <a:gdLst>
                  <a:gd name="T0" fmla="*/ 10 w 57"/>
                  <a:gd name="T1" fmla="*/ 74 h 34"/>
                  <a:gd name="T2" fmla="*/ 1 w 57"/>
                  <a:gd name="T3" fmla="*/ 67 h 34"/>
                  <a:gd name="T4" fmla="*/ 1 w 57"/>
                  <a:gd name="T5" fmla="*/ 67 h 34"/>
                  <a:gd name="T6" fmla="*/ 5 w 57"/>
                  <a:gd name="T7" fmla="*/ 65 h 34"/>
                  <a:gd name="T8" fmla="*/ 13 w 57"/>
                  <a:gd name="T9" fmla="*/ 69 h 34"/>
                  <a:gd name="T10" fmla="*/ 16 w 57"/>
                  <a:gd name="T11" fmla="*/ 72 h 34"/>
                  <a:gd name="T12" fmla="*/ 16 w 57"/>
                  <a:gd name="T13" fmla="*/ 72 h 34"/>
                  <a:gd name="T14" fmla="*/ 17 w 57"/>
                  <a:gd name="T15" fmla="*/ 69 h 34"/>
                  <a:gd name="T16" fmla="*/ 17 w 57"/>
                  <a:gd name="T17" fmla="*/ 69 h 34"/>
                  <a:gd name="T18" fmla="*/ 123 w 57"/>
                  <a:gd name="T19" fmla="*/ 10 h 34"/>
                  <a:gd name="T20" fmla="*/ 123 w 57"/>
                  <a:gd name="T21" fmla="*/ 10 h 34"/>
                  <a:gd name="T22" fmla="*/ 123 w 57"/>
                  <a:gd name="T23" fmla="*/ 10 h 34"/>
                  <a:gd name="T24" fmla="*/ 123 w 57"/>
                  <a:gd name="T25" fmla="*/ 10 h 34"/>
                  <a:gd name="T26" fmla="*/ 112 w 57"/>
                  <a:gd name="T27" fmla="*/ 5 h 34"/>
                  <a:gd name="T28" fmla="*/ 109 w 57"/>
                  <a:gd name="T29" fmla="*/ 5 h 34"/>
                  <a:gd name="T30" fmla="*/ 109 w 57"/>
                  <a:gd name="T31" fmla="*/ 5 h 34"/>
                  <a:gd name="T32" fmla="*/ 109 w 57"/>
                  <a:gd name="T33" fmla="*/ 5 h 34"/>
                  <a:gd name="T34" fmla="*/ 109 w 57"/>
                  <a:gd name="T35" fmla="*/ 5 h 34"/>
                  <a:gd name="T36" fmla="*/ 5 w 57"/>
                  <a:gd name="T37" fmla="*/ 65 h 34"/>
                  <a:gd name="T38" fmla="*/ 5 w 57"/>
                  <a:gd name="T39" fmla="*/ 65 h 34"/>
                  <a:gd name="T40" fmla="*/ 5 w 57"/>
                  <a:gd name="T41" fmla="*/ 65 h 34"/>
                  <a:gd name="T42" fmla="*/ 1 w 57"/>
                  <a:gd name="T43" fmla="*/ 67 h 34"/>
                  <a:gd name="T44" fmla="*/ 1 w 57"/>
                  <a:gd name="T45" fmla="*/ 67 h 34"/>
                  <a:gd name="T46" fmla="*/ 0 w 57"/>
                  <a:gd name="T47" fmla="*/ 65 h 34"/>
                  <a:gd name="T48" fmla="*/ 0 w 57"/>
                  <a:gd name="T49" fmla="*/ 65 h 34"/>
                  <a:gd name="T50" fmla="*/ 1 w 57"/>
                  <a:gd name="T51" fmla="*/ 61 h 34"/>
                  <a:gd name="T52" fmla="*/ 1 w 57"/>
                  <a:gd name="T53" fmla="*/ 61 h 34"/>
                  <a:gd name="T54" fmla="*/ 108 w 57"/>
                  <a:gd name="T55" fmla="*/ 1 h 34"/>
                  <a:gd name="T56" fmla="*/ 109 w 57"/>
                  <a:gd name="T57" fmla="*/ 0 h 34"/>
                  <a:gd name="T58" fmla="*/ 109 w 57"/>
                  <a:gd name="T59" fmla="*/ 0 h 34"/>
                  <a:gd name="T60" fmla="*/ 114 w 57"/>
                  <a:gd name="T61" fmla="*/ 1 h 34"/>
                  <a:gd name="T62" fmla="*/ 114 w 57"/>
                  <a:gd name="T63" fmla="*/ 1 h 34"/>
                  <a:gd name="T64" fmla="*/ 123 w 57"/>
                  <a:gd name="T65" fmla="*/ 6 h 34"/>
                  <a:gd name="T66" fmla="*/ 125 w 57"/>
                  <a:gd name="T67" fmla="*/ 10 h 34"/>
                  <a:gd name="T68" fmla="*/ 125 w 57"/>
                  <a:gd name="T69" fmla="*/ 10 h 34"/>
                  <a:gd name="T70" fmla="*/ 123 w 57"/>
                  <a:gd name="T71" fmla="*/ 13 h 34"/>
                  <a:gd name="T72" fmla="*/ 123 w 57"/>
                  <a:gd name="T73" fmla="*/ 13 h 34"/>
                  <a:gd name="T74" fmla="*/ 17 w 57"/>
                  <a:gd name="T75" fmla="*/ 74 h 34"/>
                  <a:gd name="T76" fmla="*/ 16 w 57"/>
                  <a:gd name="T77" fmla="*/ 74 h 34"/>
                  <a:gd name="T78" fmla="*/ 16 w 57"/>
                  <a:gd name="T79" fmla="*/ 74 h 34"/>
                  <a:gd name="T80" fmla="*/ 10 w 57"/>
                  <a:gd name="T81" fmla="*/ 74 h 3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7"/>
                  <a:gd name="T124" fmla="*/ 0 h 34"/>
                  <a:gd name="T125" fmla="*/ 57 w 57"/>
                  <a:gd name="T126" fmla="*/ 34 h 3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7" h="34">
                    <a:moveTo>
                      <a:pt x="5" y="34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9"/>
                      <a:pt x="0" y="29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0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7" y="3"/>
                      <a:pt x="57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6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4"/>
                      <a:pt x="5" y="34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0" name="Freeform 899"/>
              <p:cNvSpPr>
                <a:spLocks/>
              </p:cNvSpPr>
              <p:nvPr/>
            </p:nvSpPr>
            <p:spPr bwMode="auto">
              <a:xfrm>
                <a:off x="5128" y="1126"/>
                <a:ext cx="27" cy="15"/>
              </a:xfrm>
              <a:custGeom>
                <a:avLst/>
                <a:gdLst>
                  <a:gd name="T0" fmla="*/ 1 w 21"/>
                  <a:gd name="T1" fmla="*/ 17 h 12"/>
                  <a:gd name="T2" fmla="*/ 1 w 21"/>
                  <a:gd name="T3" fmla="*/ 14 h 12"/>
                  <a:gd name="T4" fmla="*/ 28 w 21"/>
                  <a:gd name="T5" fmla="*/ 0 h 12"/>
                  <a:gd name="T6" fmla="*/ 35 w 21"/>
                  <a:gd name="T7" fmla="*/ 0 h 12"/>
                  <a:gd name="T8" fmla="*/ 42 w 21"/>
                  <a:gd name="T9" fmla="*/ 6 h 12"/>
                  <a:gd name="T10" fmla="*/ 42 w 21"/>
                  <a:gd name="T11" fmla="*/ 8 h 12"/>
                  <a:gd name="T12" fmla="*/ 17 w 21"/>
                  <a:gd name="T13" fmla="*/ 21 h 12"/>
                  <a:gd name="T14" fmla="*/ 10 w 21"/>
                  <a:gd name="T15" fmla="*/ 21 h 12"/>
                  <a:gd name="T16" fmla="*/ 1 w 21"/>
                  <a:gd name="T17" fmla="*/ 17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12"/>
                  <a:gd name="T29" fmla="*/ 21 w 21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12">
                    <a:moveTo>
                      <a:pt x="1" y="9"/>
                    </a:moveTo>
                    <a:cubicBezTo>
                      <a:pt x="0" y="8"/>
                      <a:pt x="0" y="8"/>
                      <a:pt x="1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5" y="11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1" name="Freeform 900"/>
              <p:cNvSpPr>
                <a:spLocks/>
              </p:cNvSpPr>
              <p:nvPr/>
            </p:nvSpPr>
            <p:spPr bwMode="auto">
              <a:xfrm>
                <a:off x="5128" y="1124"/>
                <a:ext cx="27" cy="17"/>
              </a:xfrm>
              <a:custGeom>
                <a:avLst/>
                <a:gdLst>
                  <a:gd name="T0" fmla="*/ 10 w 21"/>
                  <a:gd name="T1" fmla="*/ 29 h 13"/>
                  <a:gd name="T2" fmla="*/ 1 w 21"/>
                  <a:gd name="T3" fmla="*/ 22 h 13"/>
                  <a:gd name="T4" fmla="*/ 1 w 21"/>
                  <a:gd name="T5" fmla="*/ 22 h 13"/>
                  <a:gd name="T6" fmla="*/ 1 w 21"/>
                  <a:gd name="T7" fmla="*/ 21 h 13"/>
                  <a:gd name="T8" fmla="*/ 13 w 21"/>
                  <a:gd name="T9" fmla="*/ 27 h 13"/>
                  <a:gd name="T10" fmla="*/ 13 w 21"/>
                  <a:gd name="T11" fmla="*/ 27 h 13"/>
                  <a:gd name="T12" fmla="*/ 13 w 21"/>
                  <a:gd name="T13" fmla="*/ 27 h 13"/>
                  <a:gd name="T14" fmla="*/ 15 w 21"/>
                  <a:gd name="T15" fmla="*/ 27 h 13"/>
                  <a:gd name="T16" fmla="*/ 15 w 21"/>
                  <a:gd name="T17" fmla="*/ 27 h 13"/>
                  <a:gd name="T18" fmla="*/ 42 w 21"/>
                  <a:gd name="T19" fmla="*/ 9 h 13"/>
                  <a:gd name="T20" fmla="*/ 42 w 21"/>
                  <a:gd name="T21" fmla="*/ 9 h 13"/>
                  <a:gd name="T22" fmla="*/ 42 w 21"/>
                  <a:gd name="T23" fmla="*/ 9 h 13"/>
                  <a:gd name="T24" fmla="*/ 31 w 21"/>
                  <a:gd name="T25" fmla="*/ 5 h 13"/>
                  <a:gd name="T26" fmla="*/ 31 w 21"/>
                  <a:gd name="T27" fmla="*/ 5 h 13"/>
                  <a:gd name="T28" fmla="*/ 31 w 21"/>
                  <a:gd name="T29" fmla="*/ 5 h 13"/>
                  <a:gd name="T30" fmla="*/ 30 w 21"/>
                  <a:gd name="T31" fmla="*/ 5 h 13"/>
                  <a:gd name="T32" fmla="*/ 30 w 21"/>
                  <a:gd name="T33" fmla="*/ 5 h 13"/>
                  <a:gd name="T34" fmla="*/ 1 w 21"/>
                  <a:gd name="T35" fmla="*/ 21 h 13"/>
                  <a:gd name="T36" fmla="*/ 1 w 21"/>
                  <a:gd name="T37" fmla="*/ 21 h 13"/>
                  <a:gd name="T38" fmla="*/ 1 w 21"/>
                  <a:gd name="T39" fmla="*/ 22 h 13"/>
                  <a:gd name="T40" fmla="*/ 1 w 21"/>
                  <a:gd name="T41" fmla="*/ 22 h 13"/>
                  <a:gd name="T42" fmla="*/ 0 w 21"/>
                  <a:gd name="T43" fmla="*/ 21 h 13"/>
                  <a:gd name="T44" fmla="*/ 0 w 21"/>
                  <a:gd name="T45" fmla="*/ 21 h 13"/>
                  <a:gd name="T46" fmla="*/ 1 w 21"/>
                  <a:gd name="T47" fmla="*/ 17 h 13"/>
                  <a:gd name="T48" fmla="*/ 1 w 21"/>
                  <a:gd name="T49" fmla="*/ 17 h 13"/>
                  <a:gd name="T50" fmla="*/ 28 w 21"/>
                  <a:gd name="T51" fmla="*/ 0 h 13"/>
                  <a:gd name="T52" fmla="*/ 31 w 21"/>
                  <a:gd name="T53" fmla="*/ 0 h 13"/>
                  <a:gd name="T54" fmla="*/ 31 w 21"/>
                  <a:gd name="T55" fmla="*/ 0 h 13"/>
                  <a:gd name="T56" fmla="*/ 35 w 21"/>
                  <a:gd name="T57" fmla="*/ 0 h 13"/>
                  <a:gd name="T58" fmla="*/ 35 w 21"/>
                  <a:gd name="T59" fmla="*/ 0 h 13"/>
                  <a:gd name="T60" fmla="*/ 42 w 21"/>
                  <a:gd name="T61" fmla="*/ 7 h 13"/>
                  <a:gd name="T62" fmla="*/ 45 w 21"/>
                  <a:gd name="T63" fmla="*/ 9 h 13"/>
                  <a:gd name="T64" fmla="*/ 45 w 21"/>
                  <a:gd name="T65" fmla="*/ 9 h 13"/>
                  <a:gd name="T66" fmla="*/ 42 w 21"/>
                  <a:gd name="T67" fmla="*/ 13 h 13"/>
                  <a:gd name="T68" fmla="*/ 42 w 21"/>
                  <a:gd name="T69" fmla="*/ 13 h 13"/>
                  <a:gd name="T70" fmla="*/ 17 w 21"/>
                  <a:gd name="T71" fmla="*/ 29 h 13"/>
                  <a:gd name="T72" fmla="*/ 13 w 21"/>
                  <a:gd name="T73" fmla="*/ 29 h 13"/>
                  <a:gd name="T74" fmla="*/ 13 w 21"/>
                  <a:gd name="T75" fmla="*/ 29 h 13"/>
                  <a:gd name="T76" fmla="*/ 10 w 21"/>
                  <a:gd name="T77" fmla="*/ 29 h 1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1"/>
                  <a:gd name="T118" fmla="*/ 0 h 13"/>
                  <a:gd name="T119" fmla="*/ 21 w 21"/>
                  <a:gd name="T120" fmla="*/ 13 h 1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1" h="13">
                    <a:moveTo>
                      <a:pt x="5" y="13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1" y="3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2" name="Freeform 901"/>
              <p:cNvSpPr>
                <a:spLocks/>
              </p:cNvSpPr>
              <p:nvPr/>
            </p:nvSpPr>
            <p:spPr bwMode="auto">
              <a:xfrm>
                <a:off x="5145" y="1133"/>
                <a:ext cx="23" cy="13"/>
              </a:xfrm>
              <a:custGeom>
                <a:avLst/>
                <a:gdLst>
                  <a:gd name="T0" fmla="*/ 1 w 18"/>
                  <a:gd name="T1" fmla="*/ 16 h 10"/>
                  <a:gd name="T2" fmla="*/ 1 w 18"/>
                  <a:gd name="T3" fmla="*/ 13 h 10"/>
                  <a:gd name="T4" fmla="*/ 23 w 18"/>
                  <a:gd name="T5" fmla="*/ 0 h 10"/>
                  <a:gd name="T6" fmla="*/ 28 w 18"/>
                  <a:gd name="T7" fmla="*/ 0 h 10"/>
                  <a:gd name="T8" fmla="*/ 37 w 18"/>
                  <a:gd name="T9" fmla="*/ 7 h 10"/>
                  <a:gd name="T10" fmla="*/ 37 w 18"/>
                  <a:gd name="T11" fmla="*/ 9 h 10"/>
                  <a:gd name="T12" fmla="*/ 17 w 18"/>
                  <a:gd name="T13" fmla="*/ 22 h 10"/>
                  <a:gd name="T14" fmla="*/ 13 w 18"/>
                  <a:gd name="T15" fmla="*/ 22 h 10"/>
                  <a:gd name="T16" fmla="*/ 1 w 18"/>
                  <a:gd name="T17" fmla="*/ 16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10"/>
                  <a:gd name="T29" fmla="*/ 18 w 18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10"/>
                      <a:pt x="6" y="10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3" name="Freeform 902"/>
              <p:cNvSpPr>
                <a:spLocks/>
              </p:cNvSpPr>
              <p:nvPr/>
            </p:nvSpPr>
            <p:spPr bwMode="auto">
              <a:xfrm>
                <a:off x="5145" y="1132"/>
                <a:ext cx="25" cy="16"/>
              </a:xfrm>
              <a:custGeom>
                <a:avLst/>
                <a:gdLst>
                  <a:gd name="T0" fmla="*/ 12 w 19"/>
                  <a:gd name="T1" fmla="*/ 27 h 12"/>
                  <a:gd name="T2" fmla="*/ 1 w 19"/>
                  <a:gd name="T3" fmla="*/ 21 h 12"/>
                  <a:gd name="T4" fmla="*/ 1 w 19"/>
                  <a:gd name="T5" fmla="*/ 20 h 12"/>
                  <a:gd name="T6" fmla="*/ 1 w 19"/>
                  <a:gd name="T7" fmla="*/ 16 h 12"/>
                  <a:gd name="T8" fmla="*/ 14 w 19"/>
                  <a:gd name="T9" fmla="*/ 23 h 12"/>
                  <a:gd name="T10" fmla="*/ 16 w 19"/>
                  <a:gd name="T11" fmla="*/ 23 h 12"/>
                  <a:gd name="T12" fmla="*/ 16 w 19"/>
                  <a:gd name="T13" fmla="*/ 23 h 12"/>
                  <a:gd name="T14" fmla="*/ 18 w 19"/>
                  <a:gd name="T15" fmla="*/ 23 h 12"/>
                  <a:gd name="T16" fmla="*/ 18 w 19"/>
                  <a:gd name="T17" fmla="*/ 23 h 12"/>
                  <a:gd name="T18" fmla="*/ 38 w 19"/>
                  <a:gd name="T19" fmla="*/ 9 h 12"/>
                  <a:gd name="T20" fmla="*/ 38 w 19"/>
                  <a:gd name="T21" fmla="*/ 9 h 12"/>
                  <a:gd name="T22" fmla="*/ 38 w 19"/>
                  <a:gd name="T23" fmla="*/ 9 h 12"/>
                  <a:gd name="T24" fmla="*/ 29 w 19"/>
                  <a:gd name="T25" fmla="*/ 5 h 12"/>
                  <a:gd name="T26" fmla="*/ 28 w 19"/>
                  <a:gd name="T27" fmla="*/ 1 h 12"/>
                  <a:gd name="T28" fmla="*/ 28 w 19"/>
                  <a:gd name="T29" fmla="*/ 1 h 12"/>
                  <a:gd name="T30" fmla="*/ 24 w 19"/>
                  <a:gd name="T31" fmla="*/ 5 h 12"/>
                  <a:gd name="T32" fmla="*/ 24 w 19"/>
                  <a:gd name="T33" fmla="*/ 5 h 12"/>
                  <a:gd name="T34" fmla="*/ 1 w 19"/>
                  <a:gd name="T35" fmla="*/ 16 h 12"/>
                  <a:gd name="T36" fmla="*/ 1 w 19"/>
                  <a:gd name="T37" fmla="*/ 16 h 12"/>
                  <a:gd name="T38" fmla="*/ 1 w 19"/>
                  <a:gd name="T39" fmla="*/ 20 h 12"/>
                  <a:gd name="T40" fmla="*/ 1 w 19"/>
                  <a:gd name="T41" fmla="*/ 21 h 12"/>
                  <a:gd name="T42" fmla="*/ 0 w 19"/>
                  <a:gd name="T43" fmla="*/ 16 h 12"/>
                  <a:gd name="T44" fmla="*/ 0 w 19"/>
                  <a:gd name="T45" fmla="*/ 16 h 12"/>
                  <a:gd name="T46" fmla="*/ 1 w 19"/>
                  <a:gd name="T47" fmla="*/ 15 h 12"/>
                  <a:gd name="T48" fmla="*/ 1 w 19"/>
                  <a:gd name="T49" fmla="*/ 15 h 12"/>
                  <a:gd name="T50" fmla="*/ 22 w 19"/>
                  <a:gd name="T51" fmla="*/ 0 h 12"/>
                  <a:gd name="T52" fmla="*/ 28 w 19"/>
                  <a:gd name="T53" fmla="*/ 0 h 12"/>
                  <a:gd name="T54" fmla="*/ 28 w 19"/>
                  <a:gd name="T55" fmla="*/ 0 h 12"/>
                  <a:gd name="T56" fmla="*/ 29 w 19"/>
                  <a:gd name="T57" fmla="*/ 0 h 12"/>
                  <a:gd name="T58" fmla="*/ 29 w 19"/>
                  <a:gd name="T59" fmla="*/ 0 h 12"/>
                  <a:gd name="T60" fmla="*/ 42 w 19"/>
                  <a:gd name="T61" fmla="*/ 7 h 12"/>
                  <a:gd name="T62" fmla="*/ 43 w 19"/>
                  <a:gd name="T63" fmla="*/ 9 h 12"/>
                  <a:gd name="T64" fmla="*/ 43 w 19"/>
                  <a:gd name="T65" fmla="*/ 9 h 12"/>
                  <a:gd name="T66" fmla="*/ 42 w 19"/>
                  <a:gd name="T67" fmla="*/ 15 h 12"/>
                  <a:gd name="T68" fmla="*/ 42 w 19"/>
                  <a:gd name="T69" fmla="*/ 15 h 12"/>
                  <a:gd name="T70" fmla="*/ 21 w 19"/>
                  <a:gd name="T71" fmla="*/ 27 h 12"/>
                  <a:gd name="T72" fmla="*/ 16 w 19"/>
                  <a:gd name="T73" fmla="*/ 28 h 12"/>
                  <a:gd name="T74" fmla="*/ 16 w 19"/>
                  <a:gd name="T75" fmla="*/ 28 h 12"/>
                  <a:gd name="T76" fmla="*/ 12 w 19"/>
                  <a:gd name="T77" fmla="*/ 27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9"/>
                  <a:gd name="T118" fmla="*/ 0 h 12"/>
                  <a:gd name="T119" fmla="*/ 19 w 19"/>
                  <a:gd name="T120" fmla="*/ 12 h 1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9" h="12">
                    <a:moveTo>
                      <a:pt x="5" y="1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5" y="11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4" name="Freeform 903"/>
              <p:cNvSpPr>
                <a:spLocks/>
              </p:cNvSpPr>
              <p:nvPr/>
            </p:nvSpPr>
            <p:spPr bwMode="auto">
              <a:xfrm>
                <a:off x="5046" y="1224"/>
                <a:ext cx="18" cy="11"/>
              </a:xfrm>
              <a:custGeom>
                <a:avLst/>
                <a:gdLst>
                  <a:gd name="T0" fmla="*/ 0 w 14"/>
                  <a:gd name="T1" fmla="*/ 14 h 8"/>
                  <a:gd name="T2" fmla="*/ 0 w 14"/>
                  <a:gd name="T3" fmla="*/ 11 h 8"/>
                  <a:gd name="T4" fmla="*/ 15 w 14"/>
                  <a:gd name="T5" fmla="*/ 0 h 8"/>
                  <a:gd name="T6" fmla="*/ 19 w 14"/>
                  <a:gd name="T7" fmla="*/ 0 h 8"/>
                  <a:gd name="T8" fmla="*/ 28 w 14"/>
                  <a:gd name="T9" fmla="*/ 8 h 8"/>
                  <a:gd name="T10" fmla="*/ 28 w 14"/>
                  <a:gd name="T11" fmla="*/ 11 h 8"/>
                  <a:gd name="T12" fmla="*/ 15 w 14"/>
                  <a:gd name="T13" fmla="*/ 21 h 8"/>
                  <a:gd name="T14" fmla="*/ 8 w 14"/>
                  <a:gd name="T15" fmla="*/ 21 h 8"/>
                  <a:gd name="T16" fmla="*/ 0 w 14"/>
                  <a:gd name="T17" fmla="*/ 14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8"/>
                  <a:gd name="T29" fmla="*/ 14 w 14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8">
                    <a:moveTo>
                      <a:pt x="0" y="5"/>
                    </a:moveTo>
                    <a:cubicBezTo>
                      <a:pt x="0" y="5"/>
                      <a:pt x="0" y="4"/>
                      <a:pt x="0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9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4"/>
                      <a:pt x="13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5" y="8"/>
                      <a:pt x="4" y="8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5" name="Freeform 904"/>
              <p:cNvSpPr>
                <a:spLocks/>
              </p:cNvSpPr>
              <p:nvPr/>
            </p:nvSpPr>
            <p:spPr bwMode="auto">
              <a:xfrm>
                <a:off x="5045" y="1223"/>
                <a:ext cx="21" cy="13"/>
              </a:xfrm>
              <a:custGeom>
                <a:avLst/>
                <a:gdLst>
                  <a:gd name="T0" fmla="*/ 12 w 16"/>
                  <a:gd name="T1" fmla="*/ 22 h 10"/>
                  <a:gd name="T2" fmla="*/ 1 w 16"/>
                  <a:gd name="T3" fmla="*/ 16 h 10"/>
                  <a:gd name="T4" fmla="*/ 1 w 16"/>
                  <a:gd name="T5" fmla="*/ 13 h 10"/>
                  <a:gd name="T6" fmla="*/ 5 w 16"/>
                  <a:gd name="T7" fmla="*/ 13 h 10"/>
                  <a:gd name="T8" fmla="*/ 14 w 16"/>
                  <a:gd name="T9" fmla="*/ 17 h 10"/>
                  <a:gd name="T10" fmla="*/ 16 w 16"/>
                  <a:gd name="T11" fmla="*/ 17 h 10"/>
                  <a:gd name="T12" fmla="*/ 16 w 16"/>
                  <a:gd name="T13" fmla="*/ 17 h 10"/>
                  <a:gd name="T14" fmla="*/ 18 w 16"/>
                  <a:gd name="T15" fmla="*/ 17 h 10"/>
                  <a:gd name="T16" fmla="*/ 18 w 16"/>
                  <a:gd name="T17" fmla="*/ 17 h 10"/>
                  <a:gd name="T18" fmla="*/ 31 w 16"/>
                  <a:gd name="T19" fmla="*/ 9 h 10"/>
                  <a:gd name="T20" fmla="*/ 31 w 16"/>
                  <a:gd name="T21" fmla="*/ 9 h 10"/>
                  <a:gd name="T22" fmla="*/ 31 w 16"/>
                  <a:gd name="T23" fmla="*/ 9 h 10"/>
                  <a:gd name="T24" fmla="*/ 31 w 16"/>
                  <a:gd name="T25" fmla="*/ 9 h 10"/>
                  <a:gd name="T26" fmla="*/ 22 w 16"/>
                  <a:gd name="T27" fmla="*/ 5 h 10"/>
                  <a:gd name="T28" fmla="*/ 21 w 16"/>
                  <a:gd name="T29" fmla="*/ 5 h 10"/>
                  <a:gd name="T30" fmla="*/ 21 w 16"/>
                  <a:gd name="T31" fmla="*/ 5 h 10"/>
                  <a:gd name="T32" fmla="*/ 18 w 16"/>
                  <a:gd name="T33" fmla="*/ 5 h 10"/>
                  <a:gd name="T34" fmla="*/ 18 w 16"/>
                  <a:gd name="T35" fmla="*/ 5 h 10"/>
                  <a:gd name="T36" fmla="*/ 5 w 16"/>
                  <a:gd name="T37" fmla="*/ 13 h 10"/>
                  <a:gd name="T38" fmla="*/ 5 w 16"/>
                  <a:gd name="T39" fmla="*/ 13 h 10"/>
                  <a:gd name="T40" fmla="*/ 1 w 16"/>
                  <a:gd name="T41" fmla="*/ 13 h 10"/>
                  <a:gd name="T42" fmla="*/ 1 w 16"/>
                  <a:gd name="T43" fmla="*/ 16 h 10"/>
                  <a:gd name="T44" fmla="*/ 0 w 16"/>
                  <a:gd name="T45" fmla="*/ 13 h 10"/>
                  <a:gd name="T46" fmla="*/ 0 w 16"/>
                  <a:gd name="T47" fmla="*/ 13 h 10"/>
                  <a:gd name="T48" fmla="*/ 1 w 16"/>
                  <a:gd name="T49" fmla="*/ 9 h 10"/>
                  <a:gd name="T50" fmla="*/ 1 w 16"/>
                  <a:gd name="T51" fmla="*/ 9 h 10"/>
                  <a:gd name="T52" fmla="*/ 16 w 16"/>
                  <a:gd name="T53" fmla="*/ 1 h 10"/>
                  <a:gd name="T54" fmla="*/ 21 w 16"/>
                  <a:gd name="T55" fmla="*/ 0 h 10"/>
                  <a:gd name="T56" fmla="*/ 21 w 16"/>
                  <a:gd name="T57" fmla="*/ 0 h 10"/>
                  <a:gd name="T58" fmla="*/ 24 w 16"/>
                  <a:gd name="T59" fmla="*/ 1 h 10"/>
                  <a:gd name="T60" fmla="*/ 24 w 16"/>
                  <a:gd name="T61" fmla="*/ 1 h 10"/>
                  <a:gd name="T62" fmla="*/ 34 w 16"/>
                  <a:gd name="T63" fmla="*/ 7 h 10"/>
                  <a:gd name="T64" fmla="*/ 37 w 16"/>
                  <a:gd name="T65" fmla="*/ 9 h 10"/>
                  <a:gd name="T66" fmla="*/ 37 w 16"/>
                  <a:gd name="T67" fmla="*/ 9 h 10"/>
                  <a:gd name="T68" fmla="*/ 34 w 16"/>
                  <a:gd name="T69" fmla="*/ 13 h 10"/>
                  <a:gd name="T70" fmla="*/ 34 w 16"/>
                  <a:gd name="T71" fmla="*/ 13 h 10"/>
                  <a:gd name="T72" fmla="*/ 18 w 16"/>
                  <a:gd name="T73" fmla="*/ 22 h 10"/>
                  <a:gd name="T74" fmla="*/ 16 w 16"/>
                  <a:gd name="T75" fmla="*/ 22 h 10"/>
                  <a:gd name="T76" fmla="*/ 16 w 16"/>
                  <a:gd name="T77" fmla="*/ 22 h 10"/>
                  <a:gd name="T78" fmla="*/ 12 w 16"/>
                  <a:gd name="T79" fmla="*/ 22 h 1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6"/>
                  <a:gd name="T121" fmla="*/ 0 h 10"/>
                  <a:gd name="T122" fmla="*/ 16 w 16"/>
                  <a:gd name="T123" fmla="*/ 10 h 1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6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6" name="Freeform 905"/>
              <p:cNvSpPr>
                <a:spLocks/>
              </p:cNvSpPr>
              <p:nvPr/>
            </p:nvSpPr>
            <p:spPr bwMode="auto">
              <a:xfrm>
                <a:off x="5163" y="1158"/>
                <a:ext cx="17" cy="9"/>
              </a:xfrm>
              <a:custGeom>
                <a:avLst/>
                <a:gdLst>
                  <a:gd name="T0" fmla="*/ 27 w 13"/>
                  <a:gd name="T1" fmla="*/ 6 h 7"/>
                  <a:gd name="T2" fmla="*/ 27 w 13"/>
                  <a:gd name="T3" fmla="*/ 8 h 7"/>
                  <a:gd name="T4" fmla="*/ 17 w 13"/>
                  <a:gd name="T5" fmla="*/ 13 h 7"/>
                  <a:gd name="T6" fmla="*/ 13 w 13"/>
                  <a:gd name="T7" fmla="*/ 13 h 7"/>
                  <a:gd name="T8" fmla="*/ 1 w 13"/>
                  <a:gd name="T9" fmla="*/ 8 h 7"/>
                  <a:gd name="T10" fmla="*/ 1 w 13"/>
                  <a:gd name="T11" fmla="*/ 5 h 7"/>
                  <a:gd name="T12" fmla="*/ 12 w 13"/>
                  <a:gd name="T13" fmla="*/ 0 h 7"/>
                  <a:gd name="T14" fmla="*/ 16 w 13"/>
                  <a:gd name="T15" fmla="*/ 0 h 7"/>
                  <a:gd name="T16" fmla="*/ 27 w 13"/>
                  <a:gd name="T17" fmla="*/ 6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7"/>
                  <a:gd name="T29" fmla="*/ 13 w 13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7">
                    <a:moveTo>
                      <a:pt x="12" y="3"/>
                    </a:moveTo>
                    <a:cubicBezTo>
                      <a:pt x="13" y="3"/>
                      <a:pt x="13" y="4"/>
                      <a:pt x="12" y="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6" y="7"/>
                      <a:pt x="6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7" name="Freeform 906"/>
              <p:cNvSpPr>
                <a:spLocks noEditPoints="1"/>
              </p:cNvSpPr>
              <p:nvPr/>
            </p:nvSpPr>
            <p:spPr bwMode="auto">
              <a:xfrm>
                <a:off x="5163" y="1157"/>
                <a:ext cx="17" cy="10"/>
              </a:xfrm>
              <a:custGeom>
                <a:avLst/>
                <a:gdLst>
                  <a:gd name="T0" fmla="*/ 12 w 13"/>
                  <a:gd name="T1" fmla="*/ 15 h 8"/>
                  <a:gd name="T2" fmla="*/ 1 w 13"/>
                  <a:gd name="T3" fmla="*/ 9 h 8"/>
                  <a:gd name="T4" fmla="*/ 0 w 13"/>
                  <a:gd name="T5" fmla="*/ 7 h 8"/>
                  <a:gd name="T6" fmla="*/ 0 w 13"/>
                  <a:gd name="T7" fmla="*/ 7 h 8"/>
                  <a:gd name="T8" fmla="*/ 1 w 13"/>
                  <a:gd name="T9" fmla="*/ 6 h 8"/>
                  <a:gd name="T10" fmla="*/ 1 w 13"/>
                  <a:gd name="T11" fmla="*/ 6 h 8"/>
                  <a:gd name="T12" fmla="*/ 12 w 13"/>
                  <a:gd name="T13" fmla="*/ 0 h 8"/>
                  <a:gd name="T14" fmla="*/ 13 w 13"/>
                  <a:gd name="T15" fmla="*/ 0 h 8"/>
                  <a:gd name="T16" fmla="*/ 13 w 13"/>
                  <a:gd name="T17" fmla="*/ 0 h 8"/>
                  <a:gd name="T18" fmla="*/ 17 w 13"/>
                  <a:gd name="T19" fmla="*/ 0 h 8"/>
                  <a:gd name="T20" fmla="*/ 17 w 13"/>
                  <a:gd name="T21" fmla="*/ 0 h 8"/>
                  <a:gd name="T22" fmla="*/ 27 w 13"/>
                  <a:gd name="T23" fmla="*/ 6 h 8"/>
                  <a:gd name="T24" fmla="*/ 27 w 13"/>
                  <a:gd name="T25" fmla="*/ 6 h 8"/>
                  <a:gd name="T26" fmla="*/ 29 w 13"/>
                  <a:gd name="T27" fmla="*/ 7 h 8"/>
                  <a:gd name="T28" fmla="*/ 29 w 13"/>
                  <a:gd name="T29" fmla="*/ 7 h 8"/>
                  <a:gd name="T30" fmla="*/ 27 w 13"/>
                  <a:gd name="T31" fmla="*/ 11 h 8"/>
                  <a:gd name="T32" fmla="*/ 27 w 13"/>
                  <a:gd name="T33" fmla="*/ 11 h 8"/>
                  <a:gd name="T34" fmla="*/ 17 w 13"/>
                  <a:gd name="T35" fmla="*/ 15 h 8"/>
                  <a:gd name="T36" fmla="*/ 16 w 13"/>
                  <a:gd name="T37" fmla="*/ 15 h 8"/>
                  <a:gd name="T38" fmla="*/ 16 w 13"/>
                  <a:gd name="T39" fmla="*/ 15 h 8"/>
                  <a:gd name="T40" fmla="*/ 12 w 13"/>
                  <a:gd name="T41" fmla="*/ 15 h 8"/>
                  <a:gd name="T42" fmla="*/ 13 w 13"/>
                  <a:gd name="T43" fmla="*/ 14 h 8"/>
                  <a:gd name="T44" fmla="*/ 16 w 13"/>
                  <a:gd name="T45" fmla="*/ 14 h 8"/>
                  <a:gd name="T46" fmla="*/ 16 w 13"/>
                  <a:gd name="T47" fmla="*/ 14 h 8"/>
                  <a:gd name="T48" fmla="*/ 17 w 13"/>
                  <a:gd name="T49" fmla="*/ 14 h 8"/>
                  <a:gd name="T50" fmla="*/ 17 w 13"/>
                  <a:gd name="T51" fmla="*/ 14 h 8"/>
                  <a:gd name="T52" fmla="*/ 24 w 13"/>
                  <a:gd name="T53" fmla="*/ 7 h 8"/>
                  <a:gd name="T54" fmla="*/ 27 w 13"/>
                  <a:gd name="T55" fmla="*/ 7 h 8"/>
                  <a:gd name="T56" fmla="*/ 24 w 13"/>
                  <a:gd name="T57" fmla="*/ 7 h 8"/>
                  <a:gd name="T58" fmla="*/ 27 w 13"/>
                  <a:gd name="T59" fmla="*/ 7 h 8"/>
                  <a:gd name="T60" fmla="*/ 24 w 13"/>
                  <a:gd name="T61" fmla="*/ 7 h 8"/>
                  <a:gd name="T62" fmla="*/ 16 w 13"/>
                  <a:gd name="T63" fmla="*/ 5 h 8"/>
                  <a:gd name="T64" fmla="*/ 13 w 13"/>
                  <a:gd name="T65" fmla="*/ 5 h 8"/>
                  <a:gd name="T66" fmla="*/ 13 w 13"/>
                  <a:gd name="T67" fmla="*/ 5 h 8"/>
                  <a:gd name="T68" fmla="*/ 12 w 13"/>
                  <a:gd name="T69" fmla="*/ 5 h 8"/>
                  <a:gd name="T70" fmla="*/ 12 w 13"/>
                  <a:gd name="T71" fmla="*/ 5 h 8"/>
                  <a:gd name="T72" fmla="*/ 5 w 13"/>
                  <a:gd name="T73" fmla="*/ 7 h 8"/>
                  <a:gd name="T74" fmla="*/ 13 w 13"/>
                  <a:gd name="T75" fmla="*/ 14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3"/>
                  <a:gd name="T115" fmla="*/ 0 h 8"/>
                  <a:gd name="T116" fmla="*/ 13 w 13"/>
                  <a:gd name="T117" fmla="*/ 8 h 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3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6" y="7"/>
                    </a:move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7"/>
                      <a:pt x="6" y="7"/>
                      <a:pt x="6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8" name="Freeform 907"/>
              <p:cNvSpPr>
                <a:spLocks/>
              </p:cNvSpPr>
              <p:nvPr/>
            </p:nvSpPr>
            <p:spPr bwMode="auto">
              <a:xfrm>
                <a:off x="5153" y="1165"/>
                <a:ext cx="15" cy="9"/>
              </a:xfrm>
              <a:custGeom>
                <a:avLst/>
                <a:gdLst>
                  <a:gd name="T0" fmla="*/ 21 w 12"/>
                  <a:gd name="T1" fmla="*/ 6 h 7"/>
                  <a:gd name="T2" fmla="*/ 21 w 12"/>
                  <a:gd name="T3" fmla="*/ 8 h 7"/>
                  <a:gd name="T4" fmla="*/ 14 w 12"/>
                  <a:gd name="T5" fmla="*/ 13 h 7"/>
                  <a:gd name="T6" fmla="*/ 10 w 12"/>
                  <a:gd name="T7" fmla="*/ 13 h 7"/>
                  <a:gd name="T8" fmla="*/ 0 w 12"/>
                  <a:gd name="T9" fmla="*/ 8 h 7"/>
                  <a:gd name="T10" fmla="*/ 0 w 12"/>
                  <a:gd name="T11" fmla="*/ 5 h 7"/>
                  <a:gd name="T12" fmla="*/ 8 w 12"/>
                  <a:gd name="T13" fmla="*/ 0 h 7"/>
                  <a:gd name="T14" fmla="*/ 14 w 12"/>
                  <a:gd name="T15" fmla="*/ 0 h 7"/>
                  <a:gd name="T16" fmla="*/ 21 w 12"/>
                  <a:gd name="T17" fmla="*/ 6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7"/>
                  <a:gd name="T29" fmla="*/ 12 w 12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9" name="Freeform 908"/>
              <p:cNvSpPr>
                <a:spLocks noEditPoints="1"/>
              </p:cNvSpPr>
              <p:nvPr/>
            </p:nvSpPr>
            <p:spPr bwMode="auto">
              <a:xfrm>
                <a:off x="5151" y="1163"/>
                <a:ext cx="17" cy="11"/>
              </a:xfrm>
              <a:custGeom>
                <a:avLst/>
                <a:gdLst>
                  <a:gd name="T0" fmla="*/ 12 w 13"/>
                  <a:gd name="T1" fmla="*/ 21 h 8"/>
                  <a:gd name="T2" fmla="*/ 1 w 13"/>
                  <a:gd name="T3" fmla="*/ 15 h 8"/>
                  <a:gd name="T4" fmla="*/ 0 w 13"/>
                  <a:gd name="T5" fmla="*/ 11 h 8"/>
                  <a:gd name="T6" fmla="*/ 0 w 13"/>
                  <a:gd name="T7" fmla="*/ 11 h 8"/>
                  <a:gd name="T8" fmla="*/ 1 w 13"/>
                  <a:gd name="T9" fmla="*/ 8 h 8"/>
                  <a:gd name="T10" fmla="*/ 1 w 13"/>
                  <a:gd name="T11" fmla="*/ 8 h 8"/>
                  <a:gd name="T12" fmla="*/ 12 w 13"/>
                  <a:gd name="T13" fmla="*/ 0 h 8"/>
                  <a:gd name="T14" fmla="*/ 13 w 13"/>
                  <a:gd name="T15" fmla="*/ 0 h 8"/>
                  <a:gd name="T16" fmla="*/ 13 w 13"/>
                  <a:gd name="T17" fmla="*/ 0 h 8"/>
                  <a:gd name="T18" fmla="*/ 17 w 13"/>
                  <a:gd name="T19" fmla="*/ 0 h 8"/>
                  <a:gd name="T20" fmla="*/ 17 w 13"/>
                  <a:gd name="T21" fmla="*/ 0 h 8"/>
                  <a:gd name="T22" fmla="*/ 27 w 13"/>
                  <a:gd name="T23" fmla="*/ 8 h 8"/>
                  <a:gd name="T24" fmla="*/ 27 w 13"/>
                  <a:gd name="T25" fmla="*/ 11 h 8"/>
                  <a:gd name="T26" fmla="*/ 27 w 13"/>
                  <a:gd name="T27" fmla="*/ 8 h 8"/>
                  <a:gd name="T28" fmla="*/ 29 w 13"/>
                  <a:gd name="T29" fmla="*/ 11 h 8"/>
                  <a:gd name="T30" fmla="*/ 29 w 13"/>
                  <a:gd name="T31" fmla="*/ 11 h 8"/>
                  <a:gd name="T32" fmla="*/ 27 w 13"/>
                  <a:gd name="T33" fmla="*/ 15 h 8"/>
                  <a:gd name="T34" fmla="*/ 27 w 13"/>
                  <a:gd name="T35" fmla="*/ 15 h 8"/>
                  <a:gd name="T36" fmla="*/ 17 w 13"/>
                  <a:gd name="T37" fmla="*/ 21 h 8"/>
                  <a:gd name="T38" fmla="*/ 16 w 13"/>
                  <a:gd name="T39" fmla="*/ 21 h 8"/>
                  <a:gd name="T40" fmla="*/ 16 w 13"/>
                  <a:gd name="T41" fmla="*/ 21 h 8"/>
                  <a:gd name="T42" fmla="*/ 12 w 13"/>
                  <a:gd name="T43" fmla="*/ 21 h 8"/>
                  <a:gd name="T44" fmla="*/ 13 w 13"/>
                  <a:gd name="T45" fmla="*/ 19 h 8"/>
                  <a:gd name="T46" fmla="*/ 16 w 13"/>
                  <a:gd name="T47" fmla="*/ 19 h 8"/>
                  <a:gd name="T48" fmla="*/ 16 w 13"/>
                  <a:gd name="T49" fmla="*/ 19 h 8"/>
                  <a:gd name="T50" fmla="*/ 17 w 13"/>
                  <a:gd name="T51" fmla="*/ 19 h 8"/>
                  <a:gd name="T52" fmla="*/ 17 w 13"/>
                  <a:gd name="T53" fmla="*/ 19 h 8"/>
                  <a:gd name="T54" fmla="*/ 27 w 13"/>
                  <a:gd name="T55" fmla="*/ 11 h 8"/>
                  <a:gd name="T56" fmla="*/ 27 w 13"/>
                  <a:gd name="T57" fmla="*/ 11 h 8"/>
                  <a:gd name="T58" fmla="*/ 27 w 13"/>
                  <a:gd name="T59" fmla="*/ 11 h 8"/>
                  <a:gd name="T60" fmla="*/ 27 w 13"/>
                  <a:gd name="T61" fmla="*/ 11 h 8"/>
                  <a:gd name="T62" fmla="*/ 16 w 13"/>
                  <a:gd name="T63" fmla="*/ 6 h 8"/>
                  <a:gd name="T64" fmla="*/ 13 w 13"/>
                  <a:gd name="T65" fmla="*/ 6 h 8"/>
                  <a:gd name="T66" fmla="*/ 13 w 13"/>
                  <a:gd name="T67" fmla="*/ 6 h 8"/>
                  <a:gd name="T68" fmla="*/ 13 w 13"/>
                  <a:gd name="T69" fmla="*/ 6 h 8"/>
                  <a:gd name="T70" fmla="*/ 13 w 13"/>
                  <a:gd name="T71" fmla="*/ 6 h 8"/>
                  <a:gd name="T72" fmla="*/ 5 w 13"/>
                  <a:gd name="T73" fmla="*/ 11 h 8"/>
                  <a:gd name="T74" fmla="*/ 1 w 13"/>
                  <a:gd name="T75" fmla="*/ 11 h 8"/>
                  <a:gd name="T76" fmla="*/ 5 w 13"/>
                  <a:gd name="T77" fmla="*/ 11 h 8"/>
                  <a:gd name="T78" fmla="*/ 5 w 13"/>
                  <a:gd name="T79" fmla="*/ 11 h 8"/>
                  <a:gd name="T80" fmla="*/ 13 w 13"/>
                  <a:gd name="T81" fmla="*/ 19 h 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"/>
                  <a:gd name="T124" fmla="*/ 0 h 8"/>
                  <a:gd name="T125" fmla="*/ 13 w 13"/>
                  <a:gd name="T126" fmla="*/ 8 h 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6" y="7"/>
                    </a:move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7"/>
                      <a:pt x="6" y="7"/>
                      <a:pt x="6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0" name="Freeform 909"/>
              <p:cNvSpPr>
                <a:spLocks/>
              </p:cNvSpPr>
              <p:nvPr/>
            </p:nvSpPr>
            <p:spPr bwMode="auto">
              <a:xfrm>
                <a:off x="5175" y="1149"/>
                <a:ext cx="19" cy="12"/>
              </a:xfrm>
              <a:custGeom>
                <a:avLst/>
                <a:gdLst>
                  <a:gd name="T0" fmla="*/ 29 w 15"/>
                  <a:gd name="T1" fmla="*/ 7 h 9"/>
                  <a:gd name="T2" fmla="*/ 29 w 15"/>
                  <a:gd name="T3" fmla="*/ 9 h 9"/>
                  <a:gd name="T4" fmla="*/ 14 w 15"/>
                  <a:gd name="T5" fmla="*/ 20 h 9"/>
                  <a:gd name="T6" fmla="*/ 10 w 15"/>
                  <a:gd name="T7" fmla="*/ 20 h 9"/>
                  <a:gd name="T8" fmla="*/ 1 w 15"/>
                  <a:gd name="T9" fmla="*/ 15 h 9"/>
                  <a:gd name="T10" fmla="*/ 1 w 15"/>
                  <a:gd name="T11" fmla="*/ 9 h 9"/>
                  <a:gd name="T12" fmla="*/ 14 w 15"/>
                  <a:gd name="T13" fmla="*/ 1 h 9"/>
                  <a:gd name="T14" fmla="*/ 20 w 15"/>
                  <a:gd name="T15" fmla="*/ 1 h 9"/>
                  <a:gd name="T16" fmla="*/ 29 w 15"/>
                  <a:gd name="T17" fmla="*/ 7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"/>
                  <a:gd name="T28" fmla="*/ 0 h 9"/>
                  <a:gd name="T29" fmla="*/ 15 w 15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" h="9">
                    <a:moveTo>
                      <a:pt x="14" y="3"/>
                    </a:moveTo>
                    <a:cubicBezTo>
                      <a:pt x="15" y="3"/>
                      <a:pt x="15" y="4"/>
                      <a:pt x="14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1" name="Freeform 910"/>
              <p:cNvSpPr>
                <a:spLocks noEditPoints="1"/>
              </p:cNvSpPr>
              <p:nvPr/>
            </p:nvSpPr>
            <p:spPr bwMode="auto">
              <a:xfrm>
                <a:off x="5174" y="1148"/>
                <a:ext cx="20" cy="13"/>
              </a:xfrm>
              <a:custGeom>
                <a:avLst/>
                <a:gdLst>
                  <a:gd name="T0" fmla="*/ 11 w 16"/>
                  <a:gd name="T1" fmla="*/ 22 h 10"/>
                  <a:gd name="T2" fmla="*/ 1 w 16"/>
                  <a:gd name="T3" fmla="*/ 16 h 10"/>
                  <a:gd name="T4" fmla="*/ 0 w 16"/>
                  <a:gd name="T5" fmla="*/ 13 h 10"/>
                  <a:gd name="T6" fmla="*/ 0 w 16"/>
                  <a:gd name="T7" fmla="*/ 13 h 10"/>
                  <a:gd name="T8" fmla="*/ 1 w 16"/>
                  <a:gd name="T9" fmla="*/ 12 h 10"/>
                  <a:gd name="T10" fmla="*/ 1 w 16"/>
                  <a:gd name="T11" fmla="*/ 12 h 10"/>
                  <a:gd name="T12" fmla="*/ 15 w 16"/>
                  <a:gd name="T13" fmla="*/ 1 h 10"/>
                  <a:gd name="T14" fmla="*/ 19 w 16"/>
                  <a:gd name="T15" fmla="*/ 0 h 10"/>
                  <a:gd name="T16" fmla="*/ 19 w 16"/>
                  <a:gd name="T17" fmla="*/ 0 h 10"/>
                  <a:gd name="T18" fmla="*/ 21 w 16"/>
                  <a:gd name="T19" fmla="*/ 1 h 10"/>
                  <a:gd name="T20" fmla="*/ 21 w 16"/>
                  <a:gd name="T21" fmla="*/ 1 h 10"/>
                  <a:gd name="T22" fmla="*/ 30 w 16"/>
                  <a:gd name="T23" fmla="*/ 7 h 10"/>
                  <a:gd name="T24" fmla="*/ 30 w 16"/>
                  <a:gd name="T25" fmla="*/ 7 h 10"/>
                  <a:gd name="T26" fmla="*/ 31 w 16"/>
                  <a:gd name="T27" fmla="*/ 12 h 10"/>
                  <a:gd name="T28" fmla="*/ 31 w 16"/>
                  <a:gd name="T29" fmla="*/ 12 h 10"/>
                  <a:gd name="T30" fmla="*/ 30 w 16"/>
                  <a:gd name="T31" fmla="*/ 13 h 10"/>
                  <a:gd name="T32" fmla="*/ 30 w 16"/>
                  <a:gd name="T33" fmla="*/ 13 h 10"/>
                  <a:gd name="T34" fmla="*/ 17 w 16"/>
                  <a:gd name="T35" fmla="*/ 22 h 10"/>
                  <a:gd name="T36" fmla="*/ 14 w 16"/>
                  <a:gd name="T37" fmla="*/ 22 h 10"/>
                  <a:gd name="T38" fmla="*/ 14 w 16"/>
                  <a:gd name="T39" fmla="*/ 22 h 10"/>
                  <a:gd name="T40" fmla="*/ 11 w 16"/>
                  <a:gd name="T41" fmla="*/ 22 h 10"/>
                  <a:gd name="T42" fmla="*/ 5 w 16"/>
                  <a:gd name="T43" fmla="*/ 13 h 10"/>
                  <a:gd name="T44" fmla="*/ 11 w 16"/>
                  <a:gd name="T45" fmla="*/ 17 h 10"/>
                  <a:gd name="T46" fmla="*/ 14 w 16"/>
                  <a:gd name="T47" fmla="*/ 21 h 10"/>
                  <a:gd name="T48" fmla="*/ 14 w 16"/>
                  <a:gd name="T49" fmla="*/ 21 h 10"/>
                  <a:gd name="T50" fmla="*/ 15 w 16"/>
                  <a:gd name="T51" fmla="*/ 17 h 10"/>
                  <a:gd name="T52" fmla="*/ 15 w 16"/>
                  <a:gd name="T53" fmla="*/ 17 h 10"/>
                  <a:gd name="T54" fmla="*/ 30 w 16"/>
                  <a:gd name="T55" fmla="*/ 12 h 10"/>
                  <a:gd name="T56" fmla="*/ 30 w 16"/>
                  <a:gd name="T57" fmla="*/ 12 h 10"/>
                  <a:gd name="T58" fmla="*/ 30 w 16"/>
                  <a:gd name="T59" fmla="*/ 12 h 10"/>
                  <a:gd name="T60" fmla="*/ 30 w 16"/>
                  <a:gd name="T61" fmla="*/ 9 h 10"/>
                  <a:gd name="T62" fmla="*/ 30 w 16"/>
                  <a:gd name="T63" fmla="*/ 12 h 10"/>
                  <a:gd name="T64" fmla="*/ 19 w 16"/>
                  <a:gd name="T65" fmla="*/ 5 h 10"/>
                  <a:gd name="T66" fmla="*/ 19 w 16"/>
                  <a:gd name="T67" fmla="*/ 5 h 10"/>
                  <a:gd name="T68" fmla="*/ 19 w 16"/>
                  <a:gd name="T69" fmla="*/ 5 h 10"/>
                  <a:gd name="T70" fmla="*/ 17 w 16"/>
                  <a:gd name="T71" fmla="*/ 5 h 10"/>
                  <a:gd name="T72" fmla="*/ 17 w 16"/>
                  <a:gd name="T73" fmla="*/ 5 h 10"/>
                  <a:gd name="T74" fmla="*/ 5 w 16"/>
                  <a:gd name="T75" fmla="*/ 13 h 10"/>
                  <a:gd name="T76" fmla="*/ 5 w 16"/>
                  <a:gd name="T77" fmla="*/ 13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"/>
                  <a:gd name="T118" fmla="*/ 0 h 10"/>
                  <a:gd name="T119" fmla="*/ 16 w 16"/>
                  <a:gd name="T120" fmla="*/ 10 h 1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" h="10">
                    <a:moveTo>
                      <a:pt x="6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10"/>
                    </a:cubicBezTo>
                    <a:close/>
                    <a:moveTo>
                      <a:pt x="2" y="6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2" name="Freeform 911"/>
              <p:cNvSpPr>
                <a:spLocks/>
              </p:cNvSpPr>
              <p:nvPr/>
            </p:nvSpPr>
            <p:spPr bwMode="auto">
              <a:xfrm>
                <a:off x="5183" y="1167"/>
                <a:ext cx="19" cy="12"/>
              </a:xfrm>
              <a:custGeom>
                <a:avLst/>
                <a:gdLst>
                  <a:gd name="T0" fmla="*/ 29 w 15"/>
                  <a:gd name="T1" fmla="*/ 7 h 9"/>
                  <a:gd name="T2" fmla="*/ 29 w 15"/>
                  <a:gd name="T3" fmla="*/ 9 h 9"/>
                  <a:gd name="T4" fmla="*/ 16 w 15"/>
                  <a:gd name="T5" fmla="*/ 20 h 9"/>
                  <a:gd name="T6" fmla="*/ 10 w 15"/>
                  <a:gd name="T7" fmla="*/ 20 h 9"/>
                  <a:gd name="T8" fmla="*/ 1 w 15"/>
                  <a:gd name="T9" fmla="*/ 15 h 9"/>
                  <a:gd name="T10" fmla="*/ 1 w 15"/>
                  <a:gd name="T11" fmla="*/ 9 h 9"/>
                  <a:gd name="T12" fmla="*/ 14 w 15"/>
                  <a:gd name="T13" fmla="*/ 1 h 9"/>
                  <a:gd name="T14" fmla="*/ 20 w 15"/>
                  <a:gd name="T15" fmla="*/ 1 h 9"/>
                  <a:gd name="T16" fmla="*/ 29 w 15"/>
                  <a:gd name="T17" fmla="*/ 7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"/>
                  <a:gd name="T28" fmla="*/ 0 h 9"/>
                  <a:gd name="T29" fmla="*/ 15 w 15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" h="9">
                    <a:moveTo>
                      <a:pt x="14" y="3"/>
                    </a:moveTo>
                    <a:cubicBezTo>
                      <a:pt x="15" y="3"/>
                      <a:pt x="15" y="4"/>
                      <a:pt x="14" y="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3D3D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3" name="Freeform 912"/>
              <p:cNvSpPr>
                <a:spLocks noEditPoints="1"/>
              </p:cNvSpPr>
              <p:nvPr/>
            </p:nvSpPr>
            <p:spPr bwMode="auto">
              <a:xfrm>
                <a:off x="5181" y="1166"/>
                <a:ext cx="22" cy="14"/>
              </a:xfrm>
              <a:custGeom>
                <a:avLst/>
                <a:gdLst>
                  <a:gd name="T0" fmla="*/ 10 w 17"/>
                  <a:gd name="T1" fmla="*/ 22 h 11"/>
                  <a:gd name="T2" fmla="*/ 1 w 17"/>
                  <a:gd name="T3" fmla="*/ 17 h 11"/>
                  <a:gd name="T4" fmla="*/ 0 w 17"/>
                  <a:gd name="T5" fmla="*/ 13 h 11"/>
                  <a:gd name="T6" fmla="*/ 0 w 17"/>
                  <a:gd name="T7" fmla="*/ 13 h 11"/>
                  <a:gd name="T8" fmla="*/ 1 w 17"/>
                  <a:gd name="T9" fmla="*/ 8 h 11"/>
                  <a:gd name="T10" fmla="*/ 1 w 17"/>
                  <a:gd name="T11" fmla="*/ 8 h 11"/>
                  <a:gd name="T12" fmla="*/ 17 w 17"/>
                  <a:gd name="T13" fmla="*/ 0 h 11"/>
                  <a:gd name="T14" fmla="*/ 22 w 17"/>
                  <a:gd name="T15" fmla="*/ 0 h 11"/>
                  <a:gd name="T16" fmla="*/ 22 w 17"/>
                  <a:gd name="T17" fmla="*/ 0 h 11"/>
                  <a:gd name="T18" fmla="*/ 27 w 17"/>
                  <a:gd name="T19" fmla="*/ 0 h 11"/>
                  <a:gd name="T20" fmla="*/ 27 w 17"/>
                  <a:gd name="T21" fmla="*/ 0 h 11"/>
                  <a:gd name="T22" fmla="*/ 35 w 17"/>
                  <a:gd name="T23" fmla="*/ 6 h 11"/>
                  <a:gd name="T24" fmla="*/ 32 w 17"/>
                  <a:gd name="T25" fmla="*/ 8 h 11"/>
                  <a:gd name="T26" fmla="*/ 32 w 17"/>
                  <a:gd name="T27" fmla="*/ 10 h 11"/>
                  <a:gd name="T28" fmla="*/ 30 w 17"/>
                  <a:gd name="T29" fmla="*/ 10 h 11"/>
                  <a:gd name="T30" fmla="*/ 32 w 17"/>
                  <a:gd name="T31" fmla="*/ 8 h 11"/>
                  <a:gd name="T32" fmla="*/ 35 w 17"/>
                  <a:gd name="T33" fmla="*/ 6 h 11"/>
                  <a:gd name="T34" fmla="*/ 36 w 17"/>
                  <a:gd name="T35" fmla="*/ 10 h 11"/>
                  <a:gd name="T36" fmla="*/ 36 w 17"/>
                  <a:gd name="T37" fmla="*/ 10 h 11"/>
                  <a:gd name="T38" fmla="*/ 35 w 17"/>
                  <a:gd name="T39" fmla="*/ 14 h 11"/>
                  <a:gd name="T40" fmla="*/ 35 w 17"/>
                  <a:gd name="T41" fmla="*/ 14 h 11"/>
                  <a:gd name="T42" fmla="*/ 21 w 17"/>
                  <a:gd name="T43" fmla="*/ 22 h 11"/>
                  <a:gd name="T44" fmla="*/ 16 w 17"/>
                  <a:gd name="T45" fmla="*/ 23 h 11"/>
                  <a:gd name="T46" fmla="*/ 16 w 17"/>
                  <a:gd name="T47" fmla="*/ 23 h 11"/>
                  <a:gd name="T48" fmla="*/ 10 w 17"/>
                  <a:gd name="T49" fmla="*/ 22 h 11"/>
                  <a:gd name="T50" fmla="*/ 16 w 17"/>
                  <a:gd name="T51" fmla="*/ 17 h 11"/>
                  <a:gd name="T52" fmla="*/ 16 w 17"/>
                  <a:gd name="T53" fmla="*/ 17 h 11"/>
                  <a:gd name="T54" fmla="*/ 16 w 17"/>
                  <a:gd name="T55" fmla="*/ 17 h 11"/>
                  <a:gd name="T56" fmla="*/ 17 w 17"/>
                  <a:gd name="T57" fmla="*/ 17 h 11"/>
                  <a:gd name="T58" fmla="*/ 17 w 17"/>
                  <a:gd name="T59" fmla="*/ 17 h 11"/>
                  <a:gd name="T60" fmla="*/ 30 w 17"/>
                  <a:gd name="T61" fmla="*/ 10 h 11"/>
                  <a:gd name="T62" fmla="*/ 22 w 17"/>
                  <a:gd name="T63" fmla="*/ 6 h 11"/>
                  <a:gd name="T64" fmla="*/ 22 w 17"/>
                  <a:gd name="T65" fmla="*/ 6 h 11"/>
                  <a:gd name="T66" fmla="*/ 22 w 17"/>
                  <a:gd name="T67" fmla="*/ 6 h 11"/>
                  <a:gd name="T68" fmla="*/ 21 w 17"/>
                  <a:gd name="T69" fmla="*/ 6 h 11"/>
                  <a:gd name="T70" fmla="*/ 21 w 17"/>
                  <a:gd name="T71" fmla="*/ 6 h 11"/>
                  <a:gd name="T72" fmla="*/ 6 w 17"/>
                  <a:gd name="T73" fmla="*/ 13 h 11"/>
                  <a:gd name="T74" fmla="*/ 16 w 17"/>
                  <a:gd name="T75" fmla="*/ 17 h 1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7"/>
                  <a:gd name="T115" fmla="*/ 0 h 11"/>
                  <a:gd name="T116" fmla="*/ 17 w 17"/>
                  <a:gd name="T117" fmla="*/ 11 h 1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7" h="11">
                    <a:moveTo>
                      <a:pt x="5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6"/>
                      <a:pt x="16" y="6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0"/>
                    </a:cubicBezTo>
                    <a:close/>
                    <a:moveTo>
                      <a:pt x="7" y="8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7" y="8"/>
                      <a:pt x="7" y="8"/>
                      <a:pt x="7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4" name="Freeform 913"/>
              <p:cNvSpPr>
                <a:spLocks/>
              </p:cNvSpPr>
              <p:nvPr/>
            </p:nvSpPr>
            <p:spPr bwMode="auto">
              <a:xfrm>
                <a:off x="5148" y="1141"/>
                <a:ext cx="35" cy="20"/>
              </a:xfrm>
              <a:custGeom>
                <a:avLst/>
                <a:gdLst>
                  <a:gd name="T0" fmla="*/ 1 w 27"/>
                  <a:gd name="T1" fmla="*/ 28 h 15"/>
                  <a:gd name="T2" fmla="*/ 1 w 27"/>
                  <a:gd name="T3" fmla="*/ 27 h 15"/>
                  <a:gd name="T4" fmla="*/ 41 w 27"/>
                  <a:gd name="T5" fmla="*/ 0 h 15"/>
                  <a:gd name="T6" fmla="*/ 49 w 27"/>
                  <a:gd name="T7" fmla="*/ 0 h 15"/>
                  <a:gd name="T8" fmla="*/ 57 w 27"/>
                  <a:gd name="T9" fmla="*/ 7 h 15"/>
                  <a:gd name="T10" fmla="*/ 57 w 27"/>
                  <a:gd name="T11" fmla="*/ 9 h 15"/>
                  <a:gd name="T12" fmla="*/ 17 w 27"/>
                  <a:gd name="T13" fmla="*/ 36 h 15"/>
                  <a:gd name="T14" fmla="*/ 10 w 27"/>
                  <a:gd name="T15" fmla="*/ 36 h 15"/>
                  <a:gd name="T16" fmla="*/ 1 w 27"/>
                  <a:gd name="T17" fmla="*/ 28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"/>
                  <a:gd name="T29" fmla="*/ 27 w 27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">
                    <a:moveTo>
                      <a:pt x="1" y="12"/>
                    </a:moveTo>
                    <a:cubicBezTo>
                      <a:pt x="0" y="12"/>
                      <a:pt x="0" y="11"/>
                      <a:pt x="1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0"/>
                      <a:pt x="22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7" y="4"/>
                      <a:pt x="26" y="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lnTo>
                      <a:pt x="1" y="12"/>
                    </a:lnTo>
                    <a:close/>
                  </a:path>
                </a:pathLst>
              </a:custGeom>
              <a:solidFill>
                <a:srgbClr val="C7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5" name="Freeform 914"/>
              <p:cNvSpPr>
                <a:spLocks/>
              </p:cNvSpPr>
              <p:nvPr/>
            </p:nvSpPr>
            <p:spPr bwMode="auto">
              <a:xfrm>
                <a:off x="5148" y="1140"/>
                <a:ext cx="35" cy="22"/>
              </a:xfrm>
              <a:custGeom>
                <a:avLst/>
                <a:gdLst>
                  <a:gd name="T0" fmla="*/ 10 w 27"/>
                  <a:gd name="T1" fmla="*/ 35 h 17"/>
                  <a:gd name="T2" fmla="*/ 1 w 27"/>
                  <a:gd name="T3" fmla="*/ 30 h 17"/>
                  <a:gd name="T4" fmla="*/ 1 w 27"/>
                  <a:gd name="T5" fmla="*/ 28 h 17"/>
                  <a:gd name="T6" fmla="*/ 1 w 27"/>
                  <a:gd name="T7" fmla="*/ 27 h 17"/>
                  <a:gd name="T8" fmla="*/ 13 w 27"/>
                  <a:gd name="T9" fmla="*/ 32 h 17"/>
                  <a:gd name="T10" fmla="*/ 16 w 27"/>
                  <a:gd name="T11" fmla="*/ 32 h 17"/>
                  <a:gd name="T12" fmla="*/ 16 w 27"/>
                  <a:gd name="T13" fmla="*/ 32 h 17"/>
                  <a:gd name="T14" fmla="*/ 17 w 27"/>
                  <a:gd name="T15" fmla="*/ 32 h 17"/>
                  <a:gd name="T16" fmla="*/ 17 w 27"/>
                  <a:gd name="T17" fmla="*/ 32 h 17"/>
                  <a:gd name="T18" fmla="*/ 57 w 27"/>
                  <a:gd name="T19" fmla="*/ 10 h 17"/>
                  <a:gd name="T20" fmla="*/ 57 w 27"/>
                  <a:gd name="T21" fmla="*/ 8 h 17"/>
                  <a:gd name="T22" fmla="*/ 57 w 27"/>
                  <a:gd name="T23" fmla="*/ 8 h 17"/>
                  <a:gd name="T24" fmla="*/ 57 w 27"/>
                  <a:gd name="T25" fmla="*/ 8 h 17"/>
                  <a:gd name="T26" fmla="*/ 45 w 27"/>
                  <a:gd name="T27" fmla="*/ 5 h 17"/>
                  <a:gd name="T28" fmla="*/ 45 w 27"/>
                  <a:gd name="T29" fmla="*/ 5 h 17"/>
                  <a:gd name="T30" fmla="*/ 45 w 27"/>
                  <a:gd name="T31" fmla="*/ 5 h 17"/>
                  <a:gd name="T32" fmla="*/ 44 w 27"/>
                  <a:gd name="T33" fmla="*/ 5 h 17"/>
                  <a:gd name="T34" fmla="*/ 44 w 27"/>
                  <a:gd name="T35" fmla="*/ 5 h 17"/>
                  <a:gd name="T36" fmla="*/ 1 w 27"/>
                  <a:gd name="T37" fmla="*/ 27 h 17"/>
                  <a:gd name="T38" fmla="*/ 1 w 27"/>
                  <a:gd name="T39" fmla="*/ 27 h 17"/>
                  <a:gd name="T40" fmla="*/ 1 w 27"/>
                  <a:gd name="T41" fmla="*/ 28 h 17"/>
                  <a:gd name="T42" fmla="*/ 1 w 27"/>
                  <a:gd name="T43" fmla="*/ 30 h 17"/>
                  <a:gd name="T44" fmla="*/ 0 w 27"/>
                  <a:gd name="T45" fmla="*/ 27 h 17"/>
                  <a:gd name="T46" fmla="*/ 0 w 27"/>
                  <a:gd name="T47" fmla="*/ 27 h 17"/>
                  <a:gd name="T48" fmla="*/ 1 w 27"/>
                  <a:gd name="T49" fmla="*/ 23 h 17"/>
                  <a:gd name="T50" fmla="*/ 1 w 27"/>
                  <a:gd name="T51" fmla="*/ 23 h 17"/>
                  <a:gd name="T52" fmla="*/ 41 w 27"/>
                  <a:gd name="T53" fmla="*/ 1 h 17"/>
                  <a:gd name="T54" fmla="*/ 45 w 27"/>
                  <a:gd name="T55" fmla="*/ 0 h 17"/>
                  <a:gd name="T56" fmla="*/ 45 w 27"/>
                  <a:gd name="T57" fmla="*/ 0 h 17"/>
                  <a:gd name="T58" fmla="*/ 49 w 27"/>
                  <a:gd name="T59" fmla="*/ 1 h 17"/>
                  <a:gd name="T60" fmla="*/ 49 w 27"/>
                  <a:gd name="T61" fmla="*/ 1 h 17"/>
                  <a:gd name="T62" fmla="*/ 58 w 27"/>
                  <a:gd name="T63" fmla="*/ 6 h 17"/>
                  <a:gd name="T64" fmla="*/ 58 w 27"/>
                  <a:gd name="T65" fmla="*/ 8 h 17"/>
                  <a:gd name="T66" fmla="*/ 58 w 27"/>
                  <a:gd name="T67" fmla="*/ 8 h 17"/>
                  <a:gd name="T68" fmla="*/ 58 w 27"/>
                  <a:gd name="T69" fmla="*/ 13 h 17"/>
                  <a:gd name="T70" fmla="*/ 58 w 27"/>
                  <a:gd name="T71" fmla="*/ 13 h 17"/>
                  <a:gd name="T72" fmla="*/ 17 w 27"/>
                  <a:gd name="T73" fmla="*/ 35 h 17"/>
                  <a:gd name="T74" fmla="*/ 16 w 27"/>
                  <a:gd name="T75" fmla="*/ 36 h 17"/>
                  <a:gd name="T76" fmla="*/ 16 w 27"/>
                  <a:gd name="T77" fmla="*/ 36 h 17"/>
                  <a:gd name="T78" fmla="*/ 10 w 27"/>
                  <a:gd name="T79" fmla="*/ 35 h 1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"/>
                  <a:gd name="T121" fmla="*/ 0 h 17"/>
                  <a:gd name="T122" fmla="*/ 27 w 27"/>
                  <a:gd name="T123" fmla="*/ 17 h 1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" h="17">
                    <a:moveTo>
                      <a:pt x="5" y="16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5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6" y="17"/>
                      <a:pt x="5" y="16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6" name="Freeform 915"/>
              <p:cNvSpPr>
                <a:spLocks/>
              </p:cNvSpPr>
              <p:nvPr/>
            </p:nvSpPr>
            <p:spPr bwMode="auto">
              <a:xfrm>
                <a:off x="4929" y="983"/>
                <a:ext cx="204" cy="215"/>
              </a:xfrm>
              <a:custGeom>
                <a:avLst/>
                <a:gdLst>
                  <a:gd name="T0" fmla="*/ 43 w 204"/>
                  <a:gd name="T1" fmla="*/ 215 h 215"/>
                  <a:gd name="T2" fmla="*/ 204 w 204"/>
                  <a:gd name="T3" fmla="*/ 122 h 215"/>
                  <a:gd name="T4" fmla="*/ 163 w 204"/>
                  <a:gd name="T5" fmla="*/ 0 h 215"/>
                  <a:gd name="T6" fmla="*/ 0 w 204"/>
                  <a:gd name="T7" fmla="*/ 93 h 215"/>
                  <a:gd name="T8" fmla="*/ 43 w 204"/>
                  <a:gd name="T9" fmla="*/ 215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215"/>
                  <a:gd name="T17" fmla="*/ 204 w 204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215">
                    <a:moveTo>
                      <a:pt x="43" y="215"/>
                    </a:moveTo>
                    <a:lnTo>
                      <a:pt x="204" y="122"/>
                    </a:lnTo>
                    <a:lnTo>
                      <a:pt x="163" y="0"/>
                    </a:lnTo>
                    <a:lnTo>
                      <a:pt x="0" y="93"/>
                    </a:lnTo>
                    <a:lnTo>
                      <a:pt x="43" y="215"/>
                    </a:ln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7" name="Freeform 916"/>
              <p:cNvSpPr>
                <a:spLocks/>
              </p:cNvSpPr>
              <p:nvPr/>
            </p:nvSpPr>
            <p:spPr bwMode="auto">
              <a:xfrm>
                <a:off x="4970" y="1104"/>
                <a:ext cx="165" cy="97"/>
              </a:xfrm>
              <a:custGeom>
                <a:avLst/>
                <a:gdLst>
                  <a:gd name="T0" fmla="*/ 1 w 127"/>
                  <a:gd name="T1" fmla="*/ 160 h 75"/>
                  <a:gd name="T2" fmla="*/ 1 w 127"/>
                  <a:gd name="T3" fmla="*/ 155 h 75"/>
                  <a:gd name="T4" fmla="*/ 1 w 127"/>
                  <a:gd name="T5" fmla="*/ 155 h 75"/>
                  <a:gd name="T6" fmla="*/ 273 w 127"/>
                  <a:gd name="T7" fmla="*/ 0 h 75"/>
                  <a:gd name="T8" fmla="*/ 278 w 127"/>
                  <a:gd name="T9" fmla="*/ 1 h 75"/>
                  <a:gd name="T10" fmla="*/ 278 w 127"/>
                  <a:gd name="T11" fmla="*/ 1 h 75"/>
                  <a:gd name="T12" fmla="*/ 277 w 127"/>
                  <a:gd name="T13" fmla="*/ 6 h 75"/>
                  <a:gd name="T14" fmla="*/ 277 w 127"/>
                  <a:gd name="T15" fmla="*/ 6 h 75"/>
                  <a:gd name="T16" fmla="*/ 6 w 127"/>
                  <a:gd name="T17" fmla="*/ 162 h 75"/>
                  <a:gd name="T18" fmla="*/ 5 w 127"/>
                  <a:gd name="T19" fmla="*/ 162 h 75"/>
                  <a:gd name="T20" fmla="*/ 5 w 127"/>
                  <a:gd name="T21" fmla="*/ 162 h 75"/>
                  <a:gd name="T22" fmla="*/ 1 w 127"/>
                  <a:gd name="T23" fmla="*/ 16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7"/>
                  <a:gd name="T37" fmla="*/ 0 h 75"/>
                  <a:gd name="T38" fmla="*/ 127 w 127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7" h="75">
                    <a:moveTo>
                      <a:pt x="1" y="74"/>
                    </a:moveTo>
                    <a:cubicBezTo>
                      <a:pt x="0" y="73"/>
                      <a:pt x="1" y="73"/>
                      <a:pt x="1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6" y="0"/>
                      <a:pt x="126" y="0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7" y="1"/>
                      <a:pt x="127" y="2"/>
                      <a:pt x="126" y="3"/>
                    </a:cubicBezTo>
                    <a:cubicBezTo>
                      <a:pt x="126" y="3"/>
                      <a:pt x="126" y="3"/>
                      <a:pt x="126" y="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" y="75"/>
                      <a:pt x="1" y="74"/>
                      <a:pt x="1" y="74"/>
                    </a:cubicBezTo>
                    <a:close/>
                  </a:path>
                </a:pathLst>
              </a:custGeom>
              <a:solidFill>
                <a:srgbClr val="DEDE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8" name="Freeform 917"/>
              <p:cNvSpPr>
                <a:spLocks/>
              </p:cNvSpPr>
              <p:nvPr/>
            </p:nvSpPr>
            <p:spPr bwMode="auto">
              <a:xfrm>
                <a:off x="4919" y="1075"/>
                <a:ext cx="53" cy="123"/>
              </a:xfrm>
              <a:custGeom>
                <a:avLst/>
                <a:gdLst>
                  <a:gd name="T0" fmla="*/ 10 w 53"/>
                  <a:gd name="T1" fmla="*/ 1 h 123"/>
                  <a:gd name="T2" fmla="*/ 0 w 53"/>
                  <a:gd name="T3" fmla="*/ 0 h 123"/>
                  <a:gd name="T4" fmla="*/ 42 w 53"/>
                  <a:gd name="T5" fmla="*/ 123 h 123"/>
                  <a:gd name="T6" fmla="*/ 53 w 53"/>
                  <a:gd name="T7" fmla="*/ 123 h 123"/>
                  <a:gd name="T8" fmla="*/ 10 w 53"/>
                  <a:gd name="T9" fmla="*/ 1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23"/>
                  <a:gd name="T17" fmla="*/ 53 w 53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23">
                    <a:moveTo>
                      <a:pt x="10" y="1"/>
                    </a:moveTo>
                    <a:lnTo>
                      <a:pt x="0" y="0"/>
                    </a:lnTo>
                    <a:lnTo>
                      <a:pt x="42" y="123"/>
                    </a:lnTo>
                    <a:lnTo>
                      <a:pt x="53" y="123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79" name="Freeform 918"/>
              <p:cNvSpPr>
                <a:spLocks/>
              </p:cNvSpPr>
              <p:nvPr/>
            </p:nvSpPr>
            <p:spPr bwMode="auto">
              <a:xfrm>
                <a:off x="4919" y="983"/>
                <a:ext cx="173" cy="93"/>
              </a:xfrm>
              <a:custGeom>
                <a:avLst/>
                <a:gdLst>
                  <a:gd name="T0" fmla="*/ 10 w 173"/>
                  <a:gd name="T1" fmla="*/ 93 h 93"/>
                  <a:gd name="T2" fmla="*/ 0 w 173"/>
                  <a:gd name="T3" fmla="*/ 92 h 93"/>
                  <a:gd name="T4" fmla="*/ 162 w 173"/>
                  <a:gd name="T5" fmla="*/ 0 h 93"/>
                  <a:gd name="T6" fmla="*/ 173 w 173"/>
                  <a:gd name="T7" fmla="*/ 0 h 93"/>
                  <a:gd name="T8" fmla="*/ 10 w 173"/>
                  <a:gd name="T9" fmla="*/ 93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93"/>
                  <a:gd name="T17" fmla="*/ 173 w 173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93">
                    <a:moveTo>
                      <a:pt x="10" y="93"/>
                    </a:moveTo>
                    <a:lnTo>
                      <a:pt x="0" y="92"/>
                    </a:lnTo>
                    <a:lnTo>
                      <a:pt x="162" y="0"/>
                    </a:lnTo>
                    <a:lnTo>
                      <a:pt x="173" y="0"/>
                    </a:lnTo>
                    <a:lnTo>
                      <a:pt x="10" y="93"/>
                    </a:ln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0" name="Freeform 919"/>
              <p:cNvSpPr>
                <a:spLocks/>
              </p:cNvSpPr>
              <p:nvPr/>
            </p:nvSpPr>
            <p:spPr bwMode="auto">
              <a:xfrm>
                <a:off x="5201" y="1159"/>
                <a:ext cx="14" cy="8"/>
              </a:xfrm>
              <a:custGeom>
                <a:avLst/>
                <a:gdLst>
                  <a:gd name="T0" fmla="*/ 5 w 11"/>
                  <a:gd name="T1" fmla="*/ 12 h 6"/>
                  <a:gd name="T2" fmla="*/ 5 w 11"/>
                  <a:gd name="T3" fmla="*/ 1 h 6"/>
                  <a:gd name="T4" fmla="*/ 18 w 11"/>
                  <a:gd name="T5" fmla="*/ 1 h 6"/>
                  <a:gd name="T6" fmla="*/ 18 w 11"/>
                  <a:gd name="T7" fmla="*/ 12 h 6"/>
                  <a:gd name="T8" fmla="*/ 5 w 11"/>
                  <a:gd name="T9" fmla="*/ 1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6"/>
                  <a:gd name="T17" fmla="*/ 11 w 1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6">
                    <a:moveTo>
                      <a:pt x="2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7" y="0"/>
                      <a:pt x="9" y="1"/>
                    </a:cubicBezTo>
                    <a:cubicBezTo>
                      <a:pt x="11" y="2"/>
                      <a:pt x="11" y="4"/>
                      <a:pt x="9" y="5"/>
                    </a:cubicBezTo>
                    <a:cubicBezTo>
                      <a:pt x="7" y="6"/>
                      <a:pt x="4" y="6"/>
                      <a:pt x="2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1" name="Freeform 920"/>
              <p:cNvSpPr>
                <a:spLocks/>
              </p:cNvSpPr>
              <p:nvPr/>
            </p:nvSpPr>
            <p:spPr bwMode="auto">
              <a:xfrm>
                <a:off x="5005" y="1166"/>
                <a:ext cx="21" cy="13"/>
              </a:xfrm>
              <a:custGeom>
                <a:avLst/>
                <a:gdLst>
                  <a:gd name="T0" fmla="*/ 0 w 21"/>
                  <a:gd name="T1" fmla="*/ 9 h 13"/>
                  <a:gd name="T2" fmla="*/ 4 w 21"/>
                  <a:gd name="T3" fmla="*/ 10 h 13"/>
                  <a:gd name="T4" fmla="*/ 4 w 21"/>
                  <a:gd name="T5" fmla="*/ 13 h 13"/>
                  <a:gd name="T6" fmla="*/ 21 w 21"/>
                  <a:gd name="T7" fmla="*/ 3 h 13"/>
                  <a:gd name="T8" fmla="*/ 21 w 21"/>
                  <a:gd name="T9" fmla="*/ 0 h 13"/>
                  <a:gd name="T10" fmla="*/ 17 w 21"/>
                  <a:gd name="T11" fmla="*/ 0 h 13"/>
                  <a:gd name="T12" fmla="*/ 0 w 21"/>
                  <a:gd name="T13" fmla="*/ 9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13"/>
                  <a:gd name="T23" fmla="*/ 21 w 21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13">
                    <a:moveTo>
                      <a:pt x="0" y="9"/>
                    </a:moveTo>
                    <a:lnTo>
                      <a:pt x="4" y="10"/>
                    </a:lnTo>
                    <a:lnTo>
                      <a:pt x="4" y="1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2" name="Freeform 921"/>
              <p:cNvSpPr>
                <a:spLocks/>
              </p:cNvSpPr>
              <p:nvPr/>
            </p:nvSpPr>
            <p:spPr bwMode="auto">
              <a:xfrm>
                <a:off x="5087" y="1119"/>
                <a:ext cx="20" cy="14"/>
              </a:xfrm>
              <a:custGeom>
                <a:avLst/>
                <a:gdLst>
                  <a:gd name="T0" fmla="*/ 0 w 20"/>
                  <a:gd name="T1" fmla="*/ 11 h 14"/>
                  <a:gd name="T2" fmla="*/ 2 w 20"/>
                  <a:gd name="T3" fmla="*/ 12 h 14"/>
                  <a:gd name="T4" fmla="*/ 3 w 20"/>
                  <a:gd name="T5" fmla="*/ 14 h 14"/>
                  <a:gd name="T6" fmla="*/ 20 w 20"/>
                  <a:gd name="T7" fmla="*/ 4 h 14"/>
                  <a:gd name="T8" fmla="*/ 19 w 20"/>
                  <a:gd name="T9" fmla="*/ 1 h 14"/>
                  <a:gd name="T10" fmla="*/ 16 w 20"/>
                  <a:gd name="T11" fmla="*/ 0 h 14"/>
                  <a:gd name="T12" fmla="*/ 0 w 20"/>
                  <a:gd name="T13" fmla="*/ 11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4"/>
                  <a:gd name="T23" fmla="*/ 20 w 20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4">
                    <a:moveTo>
                      <a:pt x="0" y="11"/>
                    </a:moveTo>
                    <a:lnTo>
                      <a:pt x="2" y="12"/>
                    </a:lnTo>
                    <a:lnTo>
                      <a:pt x="3" y="14"/>
                    </a:lnTo>
                    <a:lnTo>
                      <a:pt x="20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3" name="Freeform 922"/>
              <p:cNvSpPr>
                <a:spLocks/>
              </p:cNvSpPr>
              <p:nvPr/>
            </p:nvSpPr>
            <p:spPr bwMode="auto">
              <a:xfrm>
                <a:off x="5009" y="1034"/>
                <a:ext cx="10" cy="7"/>
              </a:xfrm>
              <a:custGeom>
                <a:avLst/>
                <a:gdLst>
                  <a:gd name="T0" fmla="*/ 0 w 8"/>
                  <a:gd name="T1" fmla="*/ 8 h 6"/>
                  <a:gd name="T2" fmla="*/ 9 w 8"/>
                  <a:gd name="T3" fmla="*/ 8 h 6"/>
                  <a:gd name="T4" fmla="*/ 14 w 8"/>
                  <a:gd name="T5" fmla="*/ 1 h 6"/>
                  <a:gd name="T6" fmla="*/ 6 w 8"/>
                  <a:gd name="T7" fmla="*/ 1 h 6"/>
                  <a:gd name="T8" fmla="*/ 0 w 8"/>
                  <a:gd name="T9" fmla="*/ 8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6"/>
                  <a:gd name="T17" fmla="*/ 8 w 8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6">
                    <a:moveTo>
                      <a:pt x="0" y="5"/>
                    </a:moveTo>
                    <a:cubicBezTo>
                      <a:pt x="1" y="6"/>
                      <a:pt x="3" y="6"/>
                      <a:pt x="5" y="5"/>
                    </a:cubicBezTo>
                    <a:cubicBezTo>
                      <a:pt x="6" y="4"/>
                      <a:pt x="8" y="2"/>
                      <a:pt x="7" y="1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1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71717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4" name="Freeform 923"/>
              <p:cNvSpPr>
                <a:spLocks/>
              </p:cNvSpPr>
              <p:nvPr/>
            </p:nvSpPr>
            <p:spPr bwMode="auto">
              <a:xfrm>
                <a:off x="5005" y="1032"/>
                <a:ext cx="13" cy="9"/>
              </a:xfrm>
              <a:custGeom>
                <a:avLst/>
                <a:gdLst>
                  <a:gd name="T0" fmla="*/ 1 w 10"/>
                  <a:gd name="T1" fmla="*/ 13 h 7"/>
                  <a:gd name="T2" fmla="*/ 13 w 10"/>
                  <a:gd name="T3" fmla="*/ 10 h 7"/>
                  <a:gd name="T4" fmla="*/ 22 w 10"/>
                  <a:gd name="T5" fmla="*/ 1 h 7"/>
                  <a:gd name="T6" fmla="*/ 12 w 10"/>
                  <a:gd name="T7" fmla="*/ 5 h 7"/>
                  <a:gd name="T8" fmla="*/ 1 w 10"/>
                  <a:gd name="T9" fmla="*/ 1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7"/>
                  <a:gd name="T17" fmla="*/ 10 w 10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7">
                    <a:moveTo>
                      <a:pt x="1" y="6"/>
                    </a:moveTo>
                    <a:cubicBezTo>
                      <a:pt x="1" y="7"/>
                      <a:pt x="3" y="7"/>
                      <a:pt x="6" y="5"/>
                    </a:cubicBezTo>
                    <a:cubicBezTo>
                      <a:pt x="8" y="4"/>
                      <a:pt x="10" y="2"/>
                      <a:pt x="10" y="1"/>
                    </a:cubicBezTo>
                    <a:cubicBezTo>
                      <a:pt x="10" y="0"/>
                      <a:pt x="8" y="0"/>
                      <a:pt x="5" y="2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5" name="Freeform 924"/>
              <p:cNvSpPr>
                <a:spLocks/>
              </p:cNvSpPr>
              <p:nvPr/>
            </p:nvSpPr>
            <p:spPr bwMode="auto">
              <a:xfrm>
                <a:off x="5015" y="1032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4 h 5"/>
                  <a:gd name="T4" fmla="*/ 0 w 4"/>
                  <a:gd name="T5" fmla="*/ 0 h 5"/>
                  <a:gd name="T6" fmla="*/ 3 w 4"/>
                  <a:gd name="T7" fmla="*/ 0 h 5"/>
                  <a:gd name="T8" fmla="*/ 4 w 4"/>
                  <a:gd name="T9" fmla="*/ 5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5"/>
                  <a:gd name="T17" fmla="*/ 4 w 4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5">
                    <a:moveTo>
                      <a:pt x="4" y="5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6" name="Freeform 925"/>
              <p:cNvSpPr>
                <a:spLocks/>
              </p:cNvSpPr>
              <p:nvPr/>
            </p:nvSpPr>
            <p:spPr bwMode="auto">
              <a:xfrm>
                <a:off x="5077" y="996"/>
                <a:ext cx="6" cy="9"/>
              </a:xfrm>
              <a:custGeom>
                <a:avLst/>
                <a:gdLst>
                  <a:gd name="T0" fmla="*/ 3 w 6"/>
                  <a:gd name="T1" fmla="*/ 9 h 9"/>
                  <a:gd name="T2" fmla="*/ 6 w 6"/>
                  <a:gd name="T3" fmla="*/ 8 h 9"/>
                  <a:gd name="T4" fmla="*/ 3 w 6"/>
                  <a:gd name="T5" fmla="*/ 0 h 9"/>
                  <a:gd name="T6" fmla="*/ 0 w 6"/>
                  <a:gd name="T7" fmla="*/ 1 h 9"/>
                  <a:gd name="T8" fmla="*/ 3 w 6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9"/>
                  <a:gd name="T17" fmla="*/ 6 w 6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9">
                    <a:moveTo>
                      <a:pt x="3" y="9"/>
                    </a:moveTo>
                    <a:lnTo>
                      <a:pt x="6" y="8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7" name="Freeform 926"/>
              <p:cNvSpPr>
                <a:spLocks/>
              </p:cNvSpPr>
              <p:nvPr/>
            </p:nvSpPr>
            <p:spPr bwMode="auto">
              <a:xfrm>
                <a:off x="5075" y="998"/>
                <a:ext cx="4" cy="8"/>
              </a:xfrm>
              <a:custGeom>
                <a:avLst/>
                <a:gdLst>
                  <a:gd name="T0" fmla="*/ 2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2 h 8"/>
                  <a:gd name="T8" fmla="*/ 2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8"/>
                  <a:gd name="T17" fmla="*/ 4 w 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8">
                    <a:moveTo>
                      <a:pt x="2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8" name="Freeform 927"/>
              <p:cNvSpPr>
                <a:spLocks/>
              </p:cNvSpPr>
              <p:nvPr/>
            </p:nvSpPr>
            <p:spPr bwMode="auto">
              <a:xfrm>
                <a:off x="5071" y="100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8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3" y="9"/>
                    </a:moveTo>
                    <a:lnTo>
                      <a:pt x="4" y="8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89" name="Freeform 928"/>
              <p:cNvSpPr>
                <a:spLocks/>
              </p:cNvSpPr>
              <p:nvPr/>
            </p:nvSpPr>
            <p:spPr bwMode="auto">
              <a:xfrm>
                <a:off x="5071" y="100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8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3" y="9"/>
                    </a:moveTo>
                    <a:lnTo>
                      <a:pt x="4" y="8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0" name="Freeform 929"/>
              <p:cNvSpPr>
                <a:spLocks/>
              </p:cNvSpPr>
              <p:nvPr/>
            </p:nvSpPr>
            <p:spPr bwMode="auto">
              <a:xfrm>
                <a:off x="4952" y="1069"/>
                <a:ext cx="5" cy="9"/>
              </a:xfrm>
              <a:custGeom>
                <a:avLst/>
                <a:gdLst>
                  <a:gd name="T0" fmla="*/ 2 w 5"/>
                  <a:gd name="T1" fmla="*/ 9 h 9"/>
                  <a:gd name="T2" fmla="*/ 5 w 5"/>
                  <a:gd name="T3" fmla="*/ 7 h 9"/>
                  <a:gd name="T4" fmla="*/ 2 w 5"/>
                  <a:gd name="T5" fmla="*/ 0 h 9"/>
                  <a:gd name="T6" fmla="*/ 0 w 5"/>
                  <a:gd name="T7" fmla="*/ 1 h 9"/>
                  <a:gd name="T8" fmla="*/ 2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9"/>
                  <a:gd name="T17" fmla="*/ 5 w 5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9">
                    <a:moveTo>
                      <a:pt x="2" y="9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1" name="Freeform 930"/>
              <p:cNvSpPr>
                <a:spLocks/>
              </p:cNvSpPr>
              <p:nvPr/>
            </p:nvSpPr>
            <p:spPr bwMode="auto">
              <a:xfrm>
                <a:off x="4949" y="1071"/>
                <a:ext cx="4" cy="8"/>
              </a:xfrm>
              <a:custGeom>
                <a:avLst/>
                <a:gdLst>
                  <a:gd name="T0" fmla="*/ 1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1 h 8"/>
                  <a:gd name="T8" fmla="*/ 1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8"/>
                  <a:gd name="T17" fmla="*/ 4 w 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8">
                    <a:moveTo>
                      <a:pt x="1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2" name="Freeform 931"/>
              <p:cNvSpPr>
                <a:spLocks/>
              </p:cNvSpPr>
              <p:nvPr/>
            </p:nvSpPr>
            <p:spPr bwMode="auto">
              <a:xfrm>
                <a:off x="4945" y="1074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6 h 8"/>
                  <a:gd name="T4" fmla="*/ 1 w 4"/>
                  <a:gd name="T5" fmla="*/ 0 h 8"/>
                  <a:gd name="T6" fmla="*/ 0 w 4"/>
                  <a:gd name="T7" fmla="*/ 0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8"/>
                  <a:gd name="T17" fmla="*/ 4 w 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8">
                    <a:moveTo>
                      <a:pt x="3" y="8"/>
                    </a:moveTo>
                    <a:lnTo>
                      <a:pt x="4" y="6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3" name="Freeform 932"/>
              <p:cNvSpPr>
                <a:spLocks/>
              </p:cNvSpPr>
              <p:nvPr/>
            </p:nvSpPr>
            <p:spPr bwMode="auto">
              <a:xfrm>
                <a:off x="4944" y="1005"/>
                <a:ext cx="178" cy="179"/>
              </a:xfrm>
              <a:custGeom>
                <a:avLst/>
                <a:gdLst>
                  <a:gd name="T0" fmla="*/ 33 w 178"/>
                  <a:gd name="T1" fmla="*/ 179 h 179"/>
                  <a:gd name="T2" fmla="*/ 178 w 178"/>
                  <a:gd name="T3" fmla="*/ 96 h 179"/>
                  <a:gd name="T4" fmla="*/ 144 w 178"/>
                  <a:gd name="T5" fmla="*/ 0 h 179"/>
                  <a:gd name="T6" fmla="*/ 0 w 178"/>
                  <a:gd name="T7" fmla="*/ 83 h 179"/>
                  <a:gd name="T8" fmla="*/ 33 w 178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79"/>
                  <a:gd name="T17" fmla="*/ 178 w 178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79">
                    <a:moveTo>
                      <a:pt x="33" y="179"/>
                    </a:moveTo>
                    <a:lnTo>
                      <a:pt x="178" y="96"/>
                    </a:lnTo>
                    <a:lnTo>
                      <a:pt x="144" y="0"/>
                    </a:lnTo>
                    <a:lnTo>
                      <a:pt x="0" y="83"/>
                    </a:lnTo>
                    <a:lnTo>
                      <a:pt x="33" y="179"/>
                    </a:lnTo>
                    <a:close/>
                  </a:path>
                </a:pathLst>
              </a:custGeom>
              <a:solidFill>
                <a:srgbClr val="00AE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4" name="Freeform 933"/>
              <p:cNvSpPr>
                <a:spLocks noEditPoints="1"/>
              </p:cNvSpPr>
              <p:nvPr/>
            </p:nvSpPr>
            <p:spPr bwMode="auto">
              <a:xfrm>
                <a:off x="4941" y="1001"/>
                <a:ext cx="184" cy="187"/>
              </a:xfrm>
              <a:custGeom>
                <a:avLst/>
                <a:gdLst>
                  <a:gd name="T0" fmla="*/ 58 w 142"/>
                  <a:gd name="T1" fmla="*/ 316 h 144"/>
                  <a:gd name="T2" fmla="*/ 57 w 142"/>
                  <a:gd name="T3" fmla="*/ 310 h 144"/>
                  <a:gd name="T4" fmla="*/ 57 w 142"/>
                  <a:gd name="T5" fmla="*/ 310 h 144"/>
                  <a:gd name="T6" fmla="*/ 0 w 142"/>
                  <a:gd name="T7" fmla="*/ 148 h 144"/>
                  <a:gd name="T8" fmla="*/ 1 w 142"/>
                  <a:gd name="T9" fmla="*/ 140 h 144"/>
                  <a:gd name="T10" fmla="*/ 1 w 142"/>
                  <a:gd name="T11" fmla="*/ 140 h 144"/>
                  <a:gd name="T12" fmla="*/ 244 w 142"/>
                  <a:gd name="T13" fmla="*/ 0 h 144"/>
                  <a:gd name="T14" fmla="*/ 249 w 142"/>
                  <a:gd name="T15" fmla="*/ 0 h 144"/>
                  <a:gd name="T16" fmla="*/ 249 w 142"/>
                  <a:gd name="T17" fmla="*/ 0 h 144"/>
                  <a:gd name="T18" fmla="*/ 251 w 142"/>
                  <a:gd name="T19" fmla="*/ 5 h 144"/>
                  <a:gd name="T20" fmla="*/ 251 w 142"/>
                  <a:gd name="T21" fmla="*/ 5 h 144"/>
                  <a:gd name="T22" fmla="*/ 308 w 142"/>
                  <a:gd name="T23" fmla="*/ 168 h 144"/>
                  <a:gd name="T24" fmla="*/ 305 w 142"/>
                  <a:gd name="T25" fmla="*/ 175 h 144"/>
                  <a:gd name="T26" fmla="*/ 305 w 142"/>
                  <a:gd name="T27" fmla="*/ 175 h 144"/>
                  <a:gd name="T28" fmla="*/ 66 w 142"/>
                  <a:gd name="T29" fmla="*/ 316 h 144"/>
                  <a:gd name="T30" fmla="*/ 61 w 142"/>
                  <a:gd name="T31" fmla="*/ 316 h 144"/>
                  <a:gd name="T32" fmla="*/ 61 w 142"/>
                  <a:gd name="T33" fmla="*/ 316 h 144"/>
                  <a:gd name="T34" fmla="*/ 58 w 142"/>
                  <a:gd name="T35" fmla="*/ 316 h 144"/>
                  <a:gd name="T36" fmla="*/ 61 w 142"/>
                  <a:gd name="T37" fmla="*/ 309 h 144"/>
                  <a:gd name="T38" fmla="*/ 67 w 142"/>
                  <a:gd name="T39" fmla="*/ 306 h 144"/>
                  <a:gd name="T40" fmla="*/ 61 w 142"/>
                  <a:gd name="T41" fmla="*/ 309 h 144"/>
                  <a:gd name="T42" fmla="*/ 13 w 142"/>
                  <a:gd name="T43" fmla="*/ 148 h 144"/>
                  <a:gd name="T44" fmla="*/ 66 w 142"/>
                  <a:gd name="T45" fmla="*/ 300 h 144"/>
                  <a:gd name="T46" fmla="*/ 295 w 142"/>
                  <a:gd name="T47" fmla="*/ 168 h 144"/>
                  <a:gd name="T48" fmla="*/ 244 w 142"/>
                  <a:gd name="T49" fmla="*/ 16 h 144"/>
                  <a:gd name="T50" fmla="*/ 13 w 142"/>
                  <a:gd name="T51" fmla="*/ 148 h 1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144"/>
                  <a:gd name="T80" fmla="*/ 142 w 142"/>
                  <a:gd name="T81" fmla="*/ 144 h 1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144">
                    <a:moveTo>
                      <a:pt x="27" y="144"/>
                    </a:moveTo>
                    <a:cubicBezTo>
                      <a:pt x="26" y="144"/>
                      <a:pt x="26" y="143"/>
                      <a:pt x="26" y="142"/>
                    </a:cubicBezTo>
                    <a:cubicBezTo>
                      <a:pt x="26" y="142"/>
                      <a:pt x="26" y="142"/>
                      <a:pt x="26" y="14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6"/>
                      <a:pt x="0" y="65"/>
                      <a:pt x="1" y="6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3" y="0"/>
                      <a:pt x="114" y="0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1"/>
                      <a:pt x="116" y="1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42" y="76"/>
                      <a:pt x="142" y="76"/>
                      <a:pt x="142" y="76"/>
                    </a:cubicBezTo>
                    <a:cubicBezTo>
                      <a:pt x="142" y="78"/>
                      <a:pt x="141" y="79"/>
                      <a:pt x="14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29" y="144"/>
                      <a:pt x="29" y="144"/>
                      <a:pt x="28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4"/>
                      <a:pt x="28" y="144"/>
                      <a:pt x="27" y="144"/>
                    </a:cubicBezTo>
                    <a:close/>
                    <a:moveTo>
                      <a:pt x="28" y="141"/>
                    </a:moveTo>
                    <a:cubicBezTo>
                      <a:pt x="31" y="140"/>
                      <a:pt x="31" y="140"/>
                      <a:pt x="31" y="140"/>
                    </a:cubicBezTo>
                    <a:cubicBezTo>
                      <a:pt x="28" y="141"/>
                      <a:pt x="28" y="141"/>
                      <a:pt x="28" y="141"/>
                    </a:cubicBezTo>
                    <a:close/>
                    <a:moveTo>
                      <a:pt x="6" y="68"/>
                    </a:moveTo>
                    <a:cubicBezTo>
                      <a:pt x="30" y="137"/>
                      <a:pt x="30" y="137"/>
                      <a:pt x="30" y="137"/>
                    </a:cubicBezTo>
                    <a:cubicBezTo>
                      <a:pt x="136" y="76"/>
                      <a:pt x="136" y="76"/>
                      <a:pt x="136" y="76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6" y="68"/>
                      <a:pt x="6" y="68"/>
                      <a:pt x="6" y="68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5" name="Freeform 934"/>
              <p:cNvSpPr>
                <a:spLocks/>
              </p:cNvSpPr>
              <p:nvPr/>
            </p:nvSpPr>
            <p:spPr bwMode="auto">
              <a:xfrm>
                <a:off x="4972" y="1198"/>
                <a:ext cx="100" cy="78"/>
              </a:xfrm>
              <a:custGeom>
                <a:avLst/>
                <a:gdLst>
                  <a:gd name="T0" fmla="*/ 162 w 77"/>
                  <a:gd name="T1" fmla="*/ 131 h 60"/>
                  <a:gd name="T2" fmla="*/ 162 w 77"/>
                  <a:gd name="T3" fmla="*/ 131 h 60"/>
                  <a:gd name="T4" fmla="*/ 169 w 77"/>
                  <a:gd name="T5" fmla="*/ 131 h 60"/>
                  <a:gd name="T6" fmla="*/ 169 w 77"/>
                  <a:gd name="T7" fmla="*/ 100 h 60"/>
                  <a:gd name="T8" fmla="*/ 0 w 77"/>
                  <a:gd name="T9" fmla="*/ 0 h 60"/>
                  <a:gd name="T10" fmla="*/ 0 w 77"/>
                  <a:gd name="T11" fmla="*/ 30 h 60"/>
                  <a:gd name="T12" fmla="*/ 1 w 77"/>
                  <a:gd name="T13" fmla="*/ 38 h 60"/>
                  <a:gd name="T14" fmla="*/ 162 w 77"/>
                  <a:gd name="T15" fmla="*/ 131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"/>
                  <a:gd name="T25" fmla="*/ 0 h 60"/>
                  <a:gd name="T26" fmla="*/ 77 w 77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" h="60">
                    <a:moveTo>
                      <a:pt x="74" y="60"/>
                    </a:moveTo>
                    <a:cubicBezTo>
                      <a:pt x="74" y="60"/>
                      <a:pt x="74" y="60"/>
                      <a:pt x="74" y="60"/>
                    </a:cubicBezTo>
                    <a:cubicBezTo>
                      <a:pt x="75" y="60"/>
                      <a:pt x="76" y="60"/>
                      <a:pt x="77" y="60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7"/>
                      <a:pt x="1" y="17"/>
                    </a:cubicBezTo>
                    <a:lnTo>
                      <a:pt x="74" y="60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6" name="Freeform 935"/>
              <p:cNvSpPr>
                <a:spLocks/>
              </p:cNvSpPr>
              <p:nvPr/>
            </p:nvSpPr>
            <p:spPr bwMode="auto">
              <a:xfrm>
                <a:off x="5115" y="1193"/>
                <a:ext cx="40" cy="24"/>
              </a:xfrm>
              <a:custGeom>
                <a:avLst/>
                <a:gdLst>
                  <a:gd name="T0" fmla="*/ 0 w 40"/>
                  <a:gd name="T1" fmla="*/ 16 h 24"/>
                  <a:gd name="T2" fmla="*/ 26 w 40"/>
                  <a:gd name="T3" fmla="*/ 0 h 24"/>
                  <a:gd name="T4" fmla="*/ 40 w 40"/>
                  <a:gd name="T5" fmla="*/ 8 h 24"/>
                  <a:gd name="T6" fmla="*/ 13 w 40"/>
                  <a:gd name="T7" fmla="*/ 24 h 24"/>
                  <a:gd name="T8" fmla="*/ 0 w 40"/>
                  <a:gd name="T9" fmla="*/ 1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24"/>
                  <a:gd name="T17" fmla="*/ 40 w 40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24">
                    <a:moveTo>
                      <a:pt x="0" y="16"/>
                    </a:moveTo>
                    <a:lnTo>
                      <a:pt x="26" y="0"/>
                    </a:lnTo>
                    <a:lnTo>
                      <a:pt x="40" y="8"/>
                    </a:lnTo>
                    <a:lnTo>
                      <a:pt x="13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7" name="Freeform 936"/>
              <p:cNvSpPr>
                <a:spLocks noEditPoints="1"/>
              </p:cNvSpPr>
              <p:nvPr/>
            </p:nvSpPr>
            <p:spPr bwMode="auto">
              <a:xfrm>
                <a:off x="5113" y="1191"/>
                <a:ext cx="45" cy="27"/>
              </a:xfrm>
              <a:custGeom>
                <a:avLst/>
                <a:gdLst>
                  <a:gd name="T0" fmla="*/ 23 w 35"/>
                  <a:gd name="T1" fmla="*/ 45 h 21"/>
                  <a:gd name="T2" fmla="*/ 1 w 35"/>
                  <a:gd name="T3" fmla="*/ 31 h 21"/>
                  <a:gd name="T4" fmla="*/ 5 w 35"/>
                  <a:gd name="T5" fmla="*/ 30 h 21"/>
                  <a:gd name="T6" fmla="*/ 6 w 35"/>
                  <a:gd name="T7" fmla="*/ 31 h 21"/>
                  <a:gd name="T8" fmla="*/ 5 w 35"/>
                  <a:gd name="T9" fmla="*/ 30 h 21"/>
                  <a:gd name="T10" fmla="*/ 1 w 35"/>
                  <a:gd name="T11" fmla="*/ 31 h 21"/>
                  <a:gd name="T12" fmla="*/ 0 w 35"/>
                  <a:gd name="T13" fmla="*/ 30 h 21"/>
                  <a:gd name="T14" fmla="*/ 0 w 35"/>
                  <a:gd name="T15" fmla="*/ 30 h 21"/>
                  <a:gd name="T16" fmla="*/ 1 w 35"/>
                  <a:gd name="T17" fmla="*/ 24 h 21"/>
                  <a:gd name="T18" fmla="*/ 1 w 35"/>
                  <a:gd name="T19" fmla="*/ 24 h 21"/>
                  <a:gd name="T20" fmla="*/ 45 w 35"/>
                  <a:gd name="T21" fmla="*/ 0 h 21"/>
                  <a:gd name="T22" fmla="*/ 50 w 35"/>
                  <a:gd name="T23" fmla="*/ 0 h 21"/>
                  <a:gd name="T24" fmla="*/ 73 w 35"/>
                  <a:gd name="T25" fmla="*/ 13 h 21"/>
                  <a:gd name="T26" fmla="*/ 75 w 35"/>
                  <a:gd name="T27" fmla="*/ 17 h 21"/>
                  <a:gd name="T28" fmla="*/ 75 w 35"/>
                  <a:gd name="T29" fmla="*/ 17 h 21"/>
                  <a:gd name="T30" fmla="*/ 73 w 35"/>
                  <a:gd name="T31" fmla="*/ 19 h 21"/>
                  <a:gd name="T32" fmla="*/ 73 w 35"/>
                  <a:gd name="T33" fmla="*/ 19 h 21"/>
                  <a:gd name="T34" fmla="*/ 28 w 35"/>
                  <a:gd name="T35" fmla="*/ 45 h 21"/>
                  <a:gd name="T36" fmla="*/ 23 w 35"/>
                  <a:gd name="T37" fmla="*/ 45 h 21"/>
                  <a:gd name="T38" fmla="*/ 24 w 35"/>
                  <a:gd name="T39" fmla="*/ 36 h 21"/>
                  <a:gd name="T40" fmla="*/ 62 w 35"/>
                  <a:gd name="T41" fmla="*/ 17 h 21"/>
                  <a:gd name="T42" fmla="*/ 46 w 35"/>
                  <a:gd name="T43" fmla="*/ 8 h 21"/>
                  <a:gd name="T44" fmla="*/ 10 w 35"/>
                  <a:gd name="T45" fmla="*/ 30 h 21"/>
                  <a:gd name="T46" fmla="*/ 24 w 35"/>
                  <a:gd name="T47" fmla="*/ 36 h 2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5"/>
                  <a:gd name="T73" fmla="*/ 0 h 21"/>
                  <a:gd name="T74" fmla="*/ 35 w 35"/>
                  <a:gd name="T75" fmla="*/ 21 h 2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5" h="21">
                    <a:moveTo>
                      <a:pt x="11" y="21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5" y="7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2" y="1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2" y="17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8" name="Freeform 937"/>
              <p:cNvSpPr>
                <a:spLocks/>
              </p:cNvSpPr>
              <p:nvPr/>
            </p:nvSpPr>
            <p:spPr bwMode="auto">
              <a:xfrm>
                <a:off x="5072" y="1163"/>
                <a:ext cx="161" cy="113"/>
              </a:xfrm>
              <a:custGeom>
                <a:avLst/>
                <a:gdLst>
                  <a:gd name="T0" fmla="*/ 270 w 124"/>
                  <a:gd name="T1" fmla="*/ 38 h 87"/>
                  <a:gd name="T2" fmla="*/ 271 w 124"/>
                  <a:gd name="T3" fmla="*/ 30 h 87"/>
                  <a:gd name="T4" fmla="*/ 271 w 124"/>
                  <a:gd name="T5" fmla="*/ 0 h 87"/>
                  <a:gd name="T6" fmla="*/ 0 w 124"/>
                  <a:gd name="T7" fmla="*/ 158 h 87"/>
                  <a:gd name="T8" fmla="*/ 0 w 124"/>
                  <a:gd name="T9" fmla="*/ 191 h 87"/>
                  <a:gd name="T10" fmla="*/ 5 w 124"/>
                  <a:gd name="T11" fmla="*/ 191 h 87"/>
                  <a:gd name="T12" fmla="*/ 119 w 124"/>
                  <a:gd name="T13" fmla="*/ 123 h 87"/>
                  <a:gd name="T14" fmla="*/ 119 w 124"/>
                  <a:gd name="T15" fmla="*/ 119 h 87"/>
                  <a:gd name="T16" fmla="*/ 119 w 124"/>
                  <a:gd name="T17" fmla="*/ 118 h 87"/>
                  <a:gd name="T18" fmla="*/ 119 w 124"/>
                  <a:gd name="T19" fmla="*/ 117 h 87"/>
                  <a:gd name="T20" fmla="*/ 160 w 124"/>
                  <a:gd name="T21" fmla="*/ 92 h 87"/>
                  <a:gd name="T22" fmla="*/ 164 w 124"/>
                  <a:gd name="T23" fmla="*/ 92 h 87"/>
                  <a:gd name="T24" fmla="*/ 167 w 124"/>
                  <a:gd name="T25" fmla="*/ 95 h 87"/>
                  <a:gd name="T26" fmla="*/ 170 w 124"/>
                  <a:gd name="T27" fmla="*/ 95 h 87"/>
                  <a:gd name="T28" fmla="*/ 270 w 124"/>
                  <a:gd name="T29" fmla="*/ 38 h 8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87"/>
                  <a:gd name="T47" fmla="*/ 124 w 124"/>
                  <a:gd name="T48" fmla="*/ 87 h 8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87">
                    <a:moveTo>
                      <a:pt x="123" y="17"/>
                    </a:moveTo>
                    <a:cubicBezTo>
                      <a:pt x="124" y="16"/>
                      <a:pt x="124" y="15"/>
                      <a:pt x="124" y="14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7"/>
                      <a:pt x="1" y="87"/>
                      <a:pt x="2" y="8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6" y="56"/>
                      <a:pt x="56" y="55"/>
                      <a:pt x="55" y="55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4" y="54"/>
                      <a:pt x="54" y="53"/>
                      <a:pt x="55" y="53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2"/>
                      <a:pt x="75" y="42"/>
                      <a:pt x="75" y="42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8" y="43"/>
                      <a:pt x="78" y="43"/>
                    </a:cubicBezTo>
                    <a:lnTo>
                      <a:pt x="123" y="17"/>
                    </a:ln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99" name="Freeform 938"/>
              <p:cNvSpPr>
                <a:spLocks/>
              </p:cNvSpPr>
              <p:nvPr/>
            </p:nvSpPr>
            <p:spPr bwMode="auto">
              <a:xfrm>
                <a:off x="5142" y="1217"/>
                <a:ext cx="24" cy="13"/>
              </a:xfrm>
              <a:custGeom>
                <a:avLst/>
                <a:gdLst>
                  <a:gd name="T0" fmla="*/ 0 w 24"/>
                  <a:gd name="T1" fmla="*/ 13 h 13"/>
                  <a:gd name="T2" fmla="*/ 24 w 24"/>
                  <a:gd name="T3" fmla="*/ 0 h 13"/>
                  <a:gd name="T4" fmla="*/ 0 w 24"/>
                  <a:gd name="T5" fmla="*/ 13 h 13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3"/>
                  <a:gd name="T11" fmla="*/ 24 w 24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3">
                    <a:moveTo>
                      <a:pt x="0" y="13"/>
                    </a:moveTo>
                    <a:lnTo>
                      <a:pt x="24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0" name="Line 939"/>
              <p:cNvSpPr>
                <a:spLocks noChangeShapeType="1"/>
              </p:cNvSpPr>
              <p:nvPr/>
            </p:nvSpPr>
            <p:spPr bwMode="auto">
              <a:xfrm flipV="1">
                <a:off x="5142" y="1217"/>
                <a:ext cx="24" cy="13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1" name="Freeform 940"/>
              <p:cNvSpPr>
                <a:spLocks/>
              </p:cNvSpPr>
              <p:nvPr/>
            </p:nvSpPr>
            <p:spPr bwMode="auto">
              <a:xfrm>
                <a:off x="5140" y="1214"/>
                <a:ext cx="27" cy="18"/>
              </a:xfrm>
              <a:custGeom>
                <a:avLst/>
                <a:gdLst>
                  <a:gd name="T0" fmla="*/ 0 w 21"/>
                  <a:gd name="T1" fmla="*/ 28 h 14"/>
                  <a:gd name="T2" fmla="*/ 1 w 21"/>
                  <a:gd name="T3" fmla="*/ 23 h 14"/>
                  <a:gd name="T4" fmla="*/ 1 w 21"/>
                  <a:gd name="T5" fmla="*/ 23 h 14"/>
                  <a:gd name="T6" fmla="*/ 40 w 21"/>
                  <a:gd name="T7" fmla="*/ 0 h 14"/>
                  <a:gd name="T8" fmla="*/ 45 w 21"/>
                  <a:gd name="T9" fmla="*/ 1 h 14"/>
                  <a:gd name="T10" fmla="*/ 45 w 21"/>
                  <a:gd name="T11" fmla="*/ 1 h 14"/>
                  <a:gd name="T12" fmla="*/ 45 w 21"/>
                  <a:gd name="T13" fmla="*/ 6 h 14"/>
                  <a:gd name="T14" fmla="*/ 45 w 21"/>
                  <a:gd name="T15" fmla="*/ 6 h 14"/>
                  <a:gd name="T16" fmla="*/ 5 w 21"/>
                  <a:gd name="T17" fmla="*/ 28 h 14"/>
                  <a:gd name="T18" fmla="*/ 5 w 21"/>
                  <a:gd name="T19" fmla="*/ 30 h 14"/>
                  <a:gd name="T20" fmla="*/ 5 w 21"/>
                  <a:gd name="T21" fmla="*/ 30 h 14"/>
                  <a:gd name="T22" fmla="*/ 0 w 21"/>
                  <a:gd name="T23" fmla="*/ 28 h 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"/>
                  <a:gd name="T37" fmla="*/ 0 h 14"/>
                  <a:gd name="T38" fmla="*/ 21 w 21"/>
                  <a:gd name="T39" fmla="*/ 14 h 1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" h="14">
                    <a:moveTo>
                      <a:pt x="0" y="13"/>
                    </a:move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3"/>
                      <a:pt x="0" y="13"/>
                    </a:cubicBezTo>
                    <a:close/>
                  </a:path>
                </a:pathLst>
              </a:custGeom>
              <a:solidFill>
                <a:srgbClr val="84868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2" name="Freeform 941"/>
              <p:cNvSpPr>
                <a:spLocks/>
              </p:cNvSpPr>
              <p:nvPr/>
            </p:nvSpPr>
            <p:spPr bwMode="auto">
              <a:xfrm>
                <a:off x="5203" y="1161"/>
                <a:ext cx="8" cy="5"/>
              </a:xfrm>
              <a:custGeom>
                <a:avLst/>
                <a:gdLst>
                  <a:gd name="T0" fmla="*/ 1 w 6"/>
                  <a:gd name="T1" fmla="*/ 6 h 4"/>
                  <a:gd name="T2" fmla="*/ 12 w 6"/>
                  <a:gd name="T3" fmla="*/ 6 h 4"/>
                  <a:gd name="T4" fmla="*/ 12 w 6"/>
                  <a:gd name="T5" fmla="*/ 1 h 4"/>
                  <a:gd name="T6" fmla="*/ 1 w 6"/>
                  <a:gd name="T7" fmla="*/ 1 h 4"/>
                  <a:gd name="T8" fmla="*/ 1 w 6"/>
                  <a:gd name="T9" fmla="*/ 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1" y="3"/>
                    </a:moveTo>
                    <a:cubicBezTo>
                      <a:pt x="2" y="4"/>
                      <a:pt x="4" y="4"/>
                      <a:pt x="5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2F2F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3" name="Freeform 942"/>
              <p:cNvSpPr>
                <a:spLocks/>
              </p:cNvSpPr>
              <p:nvPr/>
            </p:nvSpPr>
            <p:spPr bwMode="auto">
              <a:xfrm>
                <a:off x="5224" y="1176"/>
                <a:ext cx="4" cy="6"/>
              </a:xfrm>
              <a:custGeom>
                <a:avLst/>
                <a:gdLst>
                  <a:gd name="T0" fmla="*/ 7 w 3"/>
                  <a:gd name="T1" fmla="*/ 4 h 4"/>
                  <a:gd name="T2" fmla="*/ 5 w 3"/>
                  <a:gd name="T3" fmla="*/ 9 h 4"/>
                  <a:gd name="T4" fmla="*/ 0 w 3"/>
                  <a:gd name="T5" fmla="*/ 6 h 4"/>
                  <a:gd name="T6" fmla="*/ 5 w 3"/>
                  <a:gd name="T7" fmla="*/ 0 h 4"/>
                  <a:gd name="T8" fmla="*/ 7 w 3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4"/>
                  <a:gd name="T17" fmla="*/ 3 w 3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4">
                    <a:moveTo>
                      <a:pt x="3" y="1"/>
                    </a:moveTo>
                    <a:cubicBezTo>
                      <a:pt x="3" y="2"/>
                      <a:pt x="2" y="3"/>
                      <a:pt x="2" y="3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4" name="Freeform 943"/>
              <p:cNvSpPr>
                <a:spLocks/>
              </p:cNvSpPr>
              <p:nvPr/>
            </p:nvSpPr>
            <p:spPr bwMode="auto">
              <a:xfrm>
                <a:off x="5216" y="1180"/>
                <a:ext cx="4" cy="5"/>
              </a:xfrm>
              <a:custGeom>
                <a:avLst/>
                <a:gdLst>
                  <a:gd name="T0" fmla="*/ 7 w 3"/>
                  <a:gd name="T1" fmla="*/ 5 h 4"/>
                  <a:gd name="T2" fmla="*/ 1 w 3"/>
                  <a:gd name="T3" fmla="*/ 7 h 4"/>
                  <a:gd name="T4" fmla="*/ 0 w 3"/>
                  <a:gd name="T5" fmla="*/ 6 h 4"/>
                  <a:gd name="T6" fmla="*/ 1 w 3"/>
                  <a:gd name="T7" fmla="*/ 1 h 4"/>
                  <a:gd name="T8" fmla="*/ 7 w 3"/>
                  <a:gd name="T9" fmla="*/ 5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4"/>
                  <a:gd name="T17" fmla="*/ 3 w 3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4">
                    <a:moveTo>
                      <a:pt x="3" y="2"/>
                    </a:moveTo>
                    <a:cubicBezTo>
                      <a:pt x="3" y="3"/>
                      <a:pt x="2" y="4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5" name="Freeform 944"/>
              <p:cNvSpPr>
                <a:spLocks/>
              </p:cNvSpPr>
              <p:nvPr/>
            </p:nvSpPr>
            <p:spPr bwMode="auto">
              <a:xfrm>
                <a:off x="4970" y="1162"/>
                <a:ext cx="263" cy="96"/>
              </a:xfrm>
              <a:custGeom>
                <a:avLst/>
                <a:gdLst>
                  <a:gd name="T0" fmla="*/ 1 w 203"/>
                  <a:gd name="T1" fmla="*/ 66 h 74"/>
                  <a:gd name="T2" fmla="*/ 1 w 203"/>
                  <a:gd name="T3" fmla="*/ 61 h 74"/>
                  <a:gd name="T4" fmla="*/ 1 w 203"/>
                  <a:gd name="T5" fmla="*/ 61 h 74"/>
                  <a:gd name="T6" fmla="*/ 6 w 203"/>
                  <a:gd name="T7" fmla="*/ 58 h 74"/>
                  <a:gd name="T8" fmla="*/ 6 w 203"/>
                  <a:gd name="T9" fmla="*/ 58 h 74"/>
                  <a:gd name="T10" fmla="*/ 171 w 203"/>
                  <a:gd name="T11" fmla="*/ 154 h 74"/>
                  <a:gd name="T12" fmla="*/ 439 w 203"/>
                  <a:gd name="T13" fmla="*/ 0 h 74"/>
                  <a:gd name="T14" fmla="*/ 442 w 203"/>
                  <a:gd name="T15" fmla="*/ 1 h 74"/>
                  <a:gd name="T16" fmla="*/ 442 w 203"/>
                  <a:gd name="T17" fmla="*/ 5 h 74"/>
                  <a:gd name="T18" fmla="*/ 171 w 203"/>
                  <a:gd name="T19" fmla="*/ 162 h 74"/>
                  <a:gd name="T20" fmla="*/ 1 w 203"/>
                  <a:gd name="T21" fmla="*/ 66 h 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3"/>
                  <a:gd name="T34" fmla="*/ 0 h 74"/>
                  <a:gd name="T35" fmla="*/ 203 w 203"/>
                  <a:gd name="T36" fmla="*/ 74 h 7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3" h="74">
                    <a:moveTo>
                      <a:pt x="1" y="30"/>
                    </a:moveTo>
                    <a:cubicBezTo>
                      <a:pt x="1" y="29"/>
                      <a:pt x="0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</a:path>
                </a:pathLst>
              </a:custGeom>
              <a:solidFill>
                <a:srgbClr val="DEDE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6" name="Freeform 945"/>
              <p:cNvSpPr>
                <a:spLocks/>
              </p:cNvSpPr>
              <p:nvPr/>
            </p:nvSpPr>
            <p:spPr bwMode="auto">
              <a:xfrm>
                <a:off x="4928" y="983"/>
                <a:ext cx="164" cy="218"/>
              </a:xfrm>
              <a:custGeom>
                <a:avLst/>
                <a:gdLst>
                  <a:gd name="T0" fmla="*/ 73 w 126"/>
                  <a:gd name="T1" fmla="*/ 366 h 168"/>
                  <a:gd name="T2" fmla="*/ 0 w 126"/>
                  <a:gd name="T3" fmla="*/ 157 h 168"/>
                  <a:gd name="T4" fmla="*/ 273 w 126"/>
                  <a:gd name="T5" fmla="*/ 0 h 168"/>
                  <a:gd name="T6" fmla="*/ 277 w 126"/>
                  <a:gd name="T7" fmla="*/ 0 h 168"/>
                  <a:gd name="T8" fmla="*/ 277 w 126"/>
                  <a:gd name="T9" fmla="*/ 5 h 168"/>
                  <a:gd name="T10" fmla="*/ 7 w 126"/>
                  <a:gd name="T11" fmla="*/ 160 h 168"/>
                  <a:gd name="T12" fmla="*/ 78 w 126"/>
                  <a:gd name="T13" fmla="*/ 362 h 168"/>
                  <a:gd name="T14" fmla="*/ 74 w 126"/>
                  <a:gd name="T15" fmla="*/ 367 h 168"/>
                  <a:gd name="T16" fmla="*/ 74 w 126"/>
                  <a:gd name="T17" fmla="*/ 367 h 168"/>
                  <a:gd name="T18" fmla="*/ 74 w 126"/>
                  <a:gd name="T19" fmla="*/ 367 h 168"/>
                  <a:gd name="T20" fmla="*/ 74 w 126"/>
                  <a:gd name="T21" fmla="*/ 367 h 168"/>
                  <a:gd name="T22" fmla="*/ 73 w 126"/>
                  <a:gd name="T23" fmla="*/ 366 h 1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68"/>
                  <a:gd name="T38" fmla="*/ 126 w 126"/>
                  <a:gd name="T39" fmla="*/ 168 h 1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68">
                    <a:moveTo>
                      <a:pt x="33" y="167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35" y="166"/>
                      <a:pt x="35" y="166"/>
                      <a:pt x="35" y="166"/>
                    </a:cubicBezTo>
                    <a:cubicBezTo>
                      <a:pt x="35" y="167"/>
                      <a:pt x="35" y="167"/>
                      <a:pt x="34" y="168"/>
                    </a:cubicBezTo>
                    <a:cubicBezTo>
                      <a:pt x="34" y="168"/>
                      <a:pt x="34" y="168"/>
                      <a:pt x="34" y="168"/>
                    </a:cubicBezTo>
                    <a:cubicBezTo>
                      <a:pt x="34" y="168"/>
                      <a:pt x="34" y="168"/>
                      <a:pt x="34" y="168"/>
                    </a:cubicBezTo>
                    <a:cubicBezTo>
                      <a:pt x="34" y="168"/>
                      <a:pt x="34" y="168"/>
                      <a:pt x="34" y="168"/>
                    </a:cubicBezTo>
                    <a:cubicBezTo>
                      <a:pt x="33" y="168"/>
                      <a:pt x="33" y="167"/>
                      <a:pt x="33" y="167"/>
                    </a:cubicBezTo>
                    <a:close/>
                  </a:path>
                </a:pathLst>
              </a:custGeom>
              <a:solidFill>
                <a:srgbClr val="DEDE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7" name="Freeform 946"/>
              <p:cNvSpPr>
                <a:spLocks/>
              </p:cNvSpPr>
              <p:nvPr/>
            </p:nvSpPr>
            <p:spPr bwMode="auto">
              <a:xfrm>
                <a:off x="5070" y="1254"/>
                <a:ext cx="4" cy="24"/>
              </a:xfrm>
              <a:custGeom>
                <a:avLst/>
                <a:gdLst>
                  <a:gd name="T0" fmla="*/ 0 w 3"/>
                  <a:gd name="T1" fmla="*/ 5 h 18"/>
                  <a:gd name="T2" fmla="*/ 5 w 3"/>
                  <a:gd name="T3" fmla="*/ 0 h 18"/>
                  <a:gd name="T4" fmla="*/ 5 w 3"/>
                  <a:gd name="T5" fmla="*/ 0 h 18"/>
                  <a:gd name="T6" fmla="*/ 7 w 3"/>
                  <a:gd name="T7" fmla="*/ 5 h 18"/>
                  <a:gd name="T8" fmla="*/ 7 w 3"/>
                  <a:gd name="T9" fmla="*/ 5 h 18"/>
                  <a:gd name="T10" fmla="*/ 7 w 3"/>
                  <a:gd name="T11" fmla="*/ 41 h 18"/>
                  <a:gd name="T12" fmla="*/ 5 w 3"/>
                  <a:gd name="T13" fmla="*/ 41 h 18"/>
                  <a:gd name="T14" fmla="*/ 0 w 3"/>
                  <a:gd name="T15" fmla="*/ 41 h 18"/>
                  <a:gd name="T16" fmla="*/ 0 w 3"/>
                  <a:gd name="T17" fmla="*/ 5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"/>
                  <a:gd name="T28" fmla="*/ 0 h 18"/>
                  <a:gd name="T29" fmla="*/ 3 w 3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" h="18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8"/>
                      <a:pt x="2" y="17"/>
                    </a:cubicBezTo>
                    <a:cubicBezTo>
                      <a:pt x="1" y="17"/>
                      <a:pt x="0" y="17"/>
                      <a:pt x="0" y="17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EDE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308" name="Freeform 947"/>
              <p:cNvSpPr>
                <a:spLocks/>
              </p:cNvSpPr>
              <p:nvPr/>
            </p:nvSpPr>
            <p:spPr bwMode="auto">
              <a:xfrm>
                <a:off x="4919" y="1074"/>
                <a:ext cx="13" cy="4"/>
              </a:xfrm>
              <a:custGeom>
                <a:avLst/>
                <a:gdLst>
                  <a:gd name="T0" fmla="*/ 17 w 10"/>
                  <a:gd name="T1" fmla="*/ 7 h 3"/>
                  <a:gd name="T2" fmla="*/ 1 w 10"/>
                  <a:gd name="T3" fmla="*/ 7 h 3"/>
                  <a:gd name="T4" fmla="*/ 0 w 10"/>
                  <a:gd name="T5" fmla="*/ 1 h 3"/>
                  <a:gd name="T6" fmla="*/ 5 w 10"/>
                  <a:gd name="T7" fmla="*/ 0 h 3"/>
                  <a:gd name="T8" fmla="*/ 17 w 10"/>
                  <a:gd name="T9" fmla="*/ 1 h 3"/>
                  <a:gd name="T10" fmla="*/ 22 w 10"/>
                  <a:gd name="T11" fmla="*/ 5 h 3"/>
                  <a:gd name="T12" fmla="*/ 22 w 10"/>
                  <a:gd name="T13" fmla="*/ 5 h 3"/>
                  <a:gd name="T14" fmla="*/ 17 w 10"/>
                  <a:gd name="T15" fmla="*/ 7 h 3"/>
                  <a:gd name="T16" fmla="*/ 17 w 10"/>
                  <a:gd name="T17" fmla="*/ 7 h 3"/>
                  <a:gd name="T18" fmla="*/ 17 w 10"/>
                  <a:gd name="T19" fmla="*/ 7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3"/>
                  <a:gd name="T32" fmla="*/ 10 w 10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3">
                    <a:moveTo>
                      <a:pt x="8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DIFS and SIFS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smtClean="0"/>
              <a:t>SIFS (Short Interframe Space): 10 us in 802.11b 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DIFS (DCF Interframe Space): 50 us in 802.11b</a:t>
            </a:r>
          </a:p>
          <a:p>
            <a:pPr>
              <a:lnSpc>
                <a:spcPct val="80000"/>
              </a:lnSpc>
            </a:pPr>
            <a:r>
              <a:rPr lang="en-US" altLang="zh-TW" sz="2800" smtClean="0"/>
              <a:t>Why? Providing </a:t>
            </a:r>
            <a:r>
              <a:rPr lang="en-US" altLang="zh-TW" sz="2800" b="1" i="1" smtClean="0">
                <a:solidFill>
                  <a:srgbClr val="FF3300"/>
                </a:solidFill>
              </a:rPr>
              <a:t>Priority Access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In the above slide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If another station want to send frame at the SIFS period between frame 1 and frame 2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It would find that there is no carrier and send its frame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Cause collision when frame 2 (CTS) is sent by destination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Thus, station must wait for DIFS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Thus, stations waiting for SIFS period has higher priorities than stations waiting for DIFS period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Allocation Vector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NAV: Network Allocation Vector</a:t>
            </a:r>
          </a:p>
          <a:p>
            <a:pPr eaLnBrk="1" hangingPunct="1"/>
            <a:endParaRPr lang="en-US" altLang="zh-TW" sz="2600" smtClean="0"/>
          </a:p>
          <a:p>
            <a:pPr eaLnBrk="1" hangingPunct="1"/>
            <a:r>
              <a:rPr lang="en-US" altLang="zh-TW" sz="2800" smtClean="0"/>
              <a:t>All of the RTS/CTS/DATA frames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 header contains a duration field.</a:t>
            </a:r>
          </a:p>
          <a:p>
            <a:pPr lvl="1" eaLnBrk="1" hangingPunct="1"/>
            <a:r>
              <a:rPr lang="en-US" altLang="zh-TW" sz="2100" smtClean="0"/>
              <a:t>Indicate the amount of time the sender needs to occupy the channel</a:t>
            </a:r>
          </a:p>
          <a:p>
            <a:pPr lvl="1" eaLnBrk="1" hangingPunct="1"/>
            <a:r>
              <a:rPr lang="en-US" altLang="zh-TW" sz="2100" smtClean="0"/>
              <a:t>When other stations received this frame</a:t>
            </a:r>
          </a:p>
          <a:p>
            <a:pPr lvl="2" eaLnBrk="1" hangingPunct="1"/>
            <a:r>
              <a:rPr lang="en-US" altLang="zh-TW" sz="2000" smtClean="0"/>
              <a:t>Start a timer, called </a:t>
            </a:r>
            <a:r>
              <a:rPr lang="en-US" altLang="zh-TW" sz="2000" b="1" smtClean="0"/>
              <a:t>NAV</a:t>
            </a:r>
            <a:r>
              <a:rPr lang="en-US" altLang="zh-TW" sz="2000" smtClean="0"/>
              <a:t>, that equals to the duration value</a:t>
            </a:r>
          </a:p>
          <a:p>
            <a:pPr lvl="1" eaLnBrk="1" hangingPunct="1"/>
            <a:r>
              <a:rPr lang="en-US" altLang="zh-TW" sz="2200" smtClean="0"/>
              <a:t>If NAV has not expired, other stations should not sense the medium and send the frame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CSMA/CA: Without RTS/CTS</a:t>
            </a:r>
            <a:endParaRPr lang="zh-TW" altLang="en-US" smtClean="0"/>
          </a:p>
        </p:txBody>
      </p:sp>
      <p:grpSp>
        <p:nvGrpSpPr>
          <p:cNvPr id="53251" name="Group 5"/>
          <p:cNvGrpSpPr>
            <a:grpSpLocks/>
          </p:cNvGrpSpPr>
          <p:nvPr/>
        </p:nvGrpSpPr>
        <p:grpSpPr bwMode="auto">
          <a:xfrm>
            <a:off x="1023938" y="2535238"/>
            <a:ext cx="7015162" cy="3398837"/>
            <a:chOff x="672" y="1101"/>
            <a:chExt cx="4419" cy="1779"/>
          </a:xfrm>
        </p:grpSpPr>
        <p:sp>
          <p:nvSpPr>
            <p:cNvPr id="555014" name="Rectangle 6"/>
            <p:cNvSpPr>
              <a:spLocks noChangeArrowheads="1"/>
            </p:cNvSpPr>
            <p:nvPr/>
          </p:nvSpPr>
          <p:spPr bwMode="auto">
            <a:xfrm>
              <a:off x="720" y="1104"/>
              <a:ext cx="4366" cy="16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3253" name="Rectangle 7"/>
            <p:cNvSpPr>
              <a:spLocks noChangeArrowheads="1"/>
            </p:cNvSpPr>
            <p:nvPr/>
          </p:nvSpPr>
          <p:spPr bwMode="auto">
            <a:xfrm>
              <a:off x="1440" y="1310"/>
              <a:ext cx="1008" cy="206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4" name="Rectangle 8"/>
            <p:cNvSpPr>
              <a:spLocks noChangeArrowheads="1"/>
            </p:cNvSpPr>
            <p:nvPr/>
          </p:nvSpPr>
          <p:spPr bwMode="auto">
            <a:xfrm>
              <a:off x="2688" y="1709"/>
              <a:ext cx="288" cy="20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5" name="Line 9"/>
            <p:cNvSpPr>
              <a:spLocks noChangeShapeType="1"/>
            </p:cNvSpPr>
            <p:nvPr/>
          </p:nvSpPr>
          <p:spPr bwMode="auto">
            <a:xfrm>
              <a:off x="2688" y="1655"/>
              <a:ext cx="0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6" name="Rectangle 10"/>
            <p:cNvSpPr>
              <a:spLocks noChangeArrowheads="1"/>
            </p:cNvSpPr>
            <p:nvPr/>
          </p:nvSpPr>
          <p:spPr bwMode="auto">
            <a:xfrm>
              <a:off x="2667" y="1719"/>
              <a:ext cx="30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Ack</a:t>
              </a:r>
            </a:p>
          </p:txBody>
        </p:sp>
        <p:sp>
          <p:nvSpPr>
            <p:cNvPr id="53257" name="Rectangle 11"/>
            <p:cNvSpPr>
              <a:spLocks noChangeArrowheads="1"/>
            </p:cNvSpPr>
            <p:nvPr/>
          </p:nvSpPr>
          <p:spPr bwMode="auto">
            <a:xfrm>
              <a:off x="2161" y="1317"/>
              <a:ext cx="34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Data</a:t>
              </a:r>
            </a:p>
          </p:txBody>
        </p:sp>
        <p:grpSp>
          <p:nvGrpSpPr>
            <p:cNvPr id="53258" name="Group 12"/>
            <p:cNvGrpSpPr>
              <a:grpSpLocks/>
            </p:cNvGrpSpPr>
            <p:nvPr/>
          </p:nvGrpSpPr>
          <p:grpSpPr bwMode="auto">
            <a:xfrm>
              <a:off x="785" y="1205"/>
              <a:ext cx="847" cy="305"/>
              <a:chOff x="785" y="1205"/>
              <a:chExt cx="847" cy="305"/>
            </a:xfrm>
          </p:grpSpPr>
          <p:sp>
            <p:nvSpPr>
              <p:cNvPr id="53294" name="Line 13"/>
              <p:cNvSpPr>
                <a:spLocks noChangeShapeType="1"/>
              </p:cNvSpPr>
              <p:nvPr/>
            </p:nvSpPr>
            <p:spPr bwMode="auto">
              <a:xfrm>
                <a:off x="990" y="1205"/>
                <a:ext cx="0" cy="3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295" name="Line 14"/>
              <p:cNvSpPr>
                <a:spLocks noChangeShapeType="1"/>
              </p:cNvSpPr>
              <p:nvPr/>
            </p:nvSpPr>
            <p:spPr bwMode="auto">
              <a:xfrm>
                <a:off x="1440" y="1218"/>
                <a:ext cx="0" cy="2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296" name="Line 15"/>
              <p:cNvSpPr>
                <a:spLocks noChangeShapeType="1"/>
              </p:cNvSpPr>
              <p:nvPr/>
            </p:nvSpPr>
            <p:spPr bwMode="auto">
              <a:xfrm>
                <a:off x="785" y="1247"/>
                <a:ext cx="84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297" name="Freeform 16"/>
              <p:cNvSpPr>
                <a:spLocks/>
              </p:cNvSpPr>
              <p:nvPr/>
            </p:nvSpPr>
            <p:spPr bwMode="auto">
              <a:xfrm>
                <a:off x="881" y="1226"/>
                <a:ext cx="110" cy="47"/>
              </a:xfrm>
              <a:custGeom>
                <a:avLst/>
                <a:gdLst>
                  <a:gd name="T0" fmla="*/ 109 w 110"/>
                  <a:gd name="T1" fmla="*/ 21 h 47"/>
                  <a:gd name="T2" fmla="*/ 0 w 110"/>
                  <a:gd name="T3" fmla="*/ 0 h 47"/>
                  <a:gd name="T4" fmla="*/ 0 w 110"/>
                  <a:gd name="T5" fmla="*/ 46 h 47"/>
                  <a:gd name="T6" fmla="*/ 109 w 110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"/>
                  <a:gd name="T13" fmla="*/ 0 h 47"/>
                  <a:gd name="T14" fmla="*/ 110 w 110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" h="47">
                    <a:moveTo>
                      <a:pt x="109" y="21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109" y="21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98" name="Freeform 17"/>
              <p:cNvSpPr>
                <a:spLocks/>
              </p:cNvSpPr>
              <p:nvPr/>
            </p:nvSpPr>
            <p:spPr bwMode="auto">
              <a:xfrm>
                <a:off x="1427" y="1226"/>
                <a:ext cx="109" cy="47"/>
              </a:xfrm>
              <a:custGeom>
                <a:avLst/>
                <a:gdLst>
                  <a:gd name="T0" fmla="*/ 0 w 109"/>
                  <a:gd name="T1" fmla="*/ 21 h 47"/>
                  <a:gd name="T2" fmla="*/ 108 w 109"/>
                  <a:gd name="T3" fmla="*/ 0 h 47"/>
                  <a:gd name="T4" fmla="*/ 108 w 109"/>
                  <a:gd name="T5" fmla="*/ 46 h 47"/>
                  <a:gd name="T6" fmla="*/ 0 w 109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9"/>
                  <a:gd name="T13" fmla="*/ 0 h 47"/>
                  <a:gd name="T14" fmla="*/ 109 w 109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9" h="47">
                    <a:moveTo>
                      <a:pt x="0" y="21"/>
                    </a:moveTo>
                    <a:lnTo>
                      <a:pt x="108" y="0"/>
                    </a:lnTo>
                    <a:lnTo>
                      <a:pt x="108" y="46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3259" name="Line 18"/>
            <p:cNvSpPr>
              <a:spLocks noChangeShapeType="1"/>
            </p:cNvSpPr>
            <p:nvPr/>
          </p:nvSpPr>
          <p:spPr bwMode="auto">
            <a:xfrm>
              <a:off x="924" y="1515"/>
              <a:ext cx="4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0" name="Line 19"/>
            <p:cNvSpPr>
              <a:spLocks noChangeShapeType="1"/>
            </p:cNvSpPr>
            <p:nvPr/>
          </p:nvSpPr>
          <p:spPr bwMode="auto">
            <a:xfrm>
              <a:off x="924" y="1920"/>
              <a:ext cx="4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1" name="Line 20"/>
            <p:cNvSpPr>
              <a:spLocks noChangeShapeType="1"/>
            </p:cNvSpPr>
            <p:nvPr/>
          </p:nvSpPr>
          <p:spPr bwMode="auto">
            <a:xfrm>
              <a:off x="924" y="2448"/>
              <a:ext cx="4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2" name="Rectangle 21" descr="淺色右斜對角線"/>
            <p:cNvSpPr>
              <a:spLocks noChangeArrowheads="1"/>
            </p:cNvSpPr>
            <p:nvPr/>
          </p:nvSpPr>
          <p:spPr bwMode="auto">
            <a:xfrm>
              <a:off x="2400" y="2245"/>
              <a:ext cx="576" cy="20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00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3" name="Rectangle 22"/>
            <p:cNvSpPr>
              <a:spLocks noChangeArrowheads="1"/>
            </p:cNvSpPr>
            <p:nvPr/>
          </p:nvSpPr>
          <p:spPr bwMode="auto">
            <a:xfrm>
              <a:off x="2544" y="2256"/>
              <a:ext cx="35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NAV</a:t>
              </a:r>
            </a:p>
          </p:txBody>
        </p:sp>
        <p:sp>
          <p:nvSpPr>
            <p:cNvPr id="53264" name="Rectangle 23"/>
            <p:cNvSpPr>
              <a:spLocks noChangeArrowheads="1"/>
            </p:cNvSpPr>
            <p:nvPr/>
          </p:nvSpPr>
          <p:spPr bwMode="auto">
            <a:xfrm>
              <a:off x="681" y="1329"/>
              <a:ext cx="31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Src</a:t>
              </a:r>
            </a:p>
          </p:txBody>
        </p:sp>
        <p:sp>
          <p:nvSpPr>
            <p:cNvPr id="53265" name="Rectangle 24"/>
            <p:cNvSpPr>
              <a:spLocks noChangeArrowheads="1"/>
            </p:cNvSpPr>
            <p:nvPr/>
          </p:nvSpPr>
          <p:spPr bwMode="auto">
            <a:xfrm>
              <a:off x="672" y="1720"/>
              <a:ext cx="37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Dest</a:t>
              </a:r>
            </a:p>
          </p:txBody>
        </p:sp>
        <p:sp>
          <p:nvSpPr>
            <p:cNvPr id="53266" name="Rectangle 25"/>
            <p:cNvSpPr>
              <a:spLocks noChangeArrowheads="1"/>
            </p:cNvSpPr>
            <p:nvPr/>
          </p:nvSpPr>
          <p:spPr bwMode="auto">
            <a:xfrm>
              <a:off x="698" y="2115"/>
              <a:ext cx="46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53267" name="Line 26"/>
            <p:cNvSpPr>
              <a:spLocks noChangeShapeType="1"/>
            </p:cNvSpPr>
            <p:nvPr/>
          </p:nvSpPr>
          <p:spPr bwMode="auto">
            <a:xfrm>
              <a:off x="1480" y="2245"/>
              <a:ext cx="0" cy="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8" name="Line 27"/>
            <p:cNvSpPr>
              <a:spLocks noChangeShapeType="1"/>
            </p:cNvSpPr>
            <p:nvPr/>
          </p:nvSpPr>
          <p:spPr bwMode="auto">
            <a:xfrm flipV="1">
              <a:off x="1480" y="2709"/>
              <a:ext cx="31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9" name="Freeform 28"/>
            <p:cNvSpPr>
              <a:spLocks/>
            </p:cNvSpPr>
            <p:nvPr/>
          </p:nvSpPr>
          <p:spPr bwMode="auto">
            <a:xfrm>
              <a:off x="3247" y="2688"/>
              <a:ext cx="110" cy="47"/>
            </a:xfrm>
            <a:custGeom>
              <a:avLst/>
              <a:gdLst>
                <a:gd name="T0" fmla="*/ 109 w 110"/>
                <a:gd name="T1" fmla="*/ 21 h 47"/>
                <a:gd name="T2" fmla="*/ 0 w 110"/>
                <a:gd name="T3" fmla="*/ 0 h 47"/>
                <a:gd name="T4" fmla="*/ 0 w 110"/>
                <a:gd name="T5" fmla="*/ 46 h 47"/>
                <a:gd name="T6" fmla="*/ 109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109" y="21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09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0" name="Freeform 29"/>
            <p:cNvSpPr>
              <a:spLocks/>
            </p:cNvSpPr>
            <p:nvPr/>
          </p:nvSpPr>
          <p:spPr bwMode="auto">
            <a:xfrm>
              <a:off x="1487" y="2688"/>
              <a:ext cx="110" cy="47"/>
            </a:xfrm>
            <a:custGeom>
              <a:avLst/>
              <a:gdLst>
                <a:gd name="T0" fmla="*/ 0 w 110"/>
                <a:gd name="T1" fmla="*/ 21 h 47"/>
                <a:gd name="T2" fmla="*/ 109 w 110"/>
                <a:gd name="T3" fmla="*/ 0 h 47"/>
                <a:gd name="T4" fmla="*/ 109 w 110"/>
                <a:gd name="T5" fmla="*/ 46 h 47"/>
                <a:gd name="T6" fmla="*/ 0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0" y="21"/>
                  </a:moveTo>
                  <a:lnTo>
                    <a:pt x="109" y="0"/>
                  </a:lnTo>
                  <a:lnTo>
                    <a:pt x="109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1" name="Rectangle 30"/>
            <p:cNvSpPr>
              <a:spLocks noChangeArrowheads="1"/>
            </p:cNvSpPr>
            <p:nvPr/>
          </p:nvSpPr>
          <p:spPr bwMode="auto">
            <a:xfrm>
              <a:off x="1979" y="2531"/>
              <a:ext cx="73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Defer Access</a:t>
              </a:r>
            </a:p>
          </p:txBody>
        </p:sp>
        <p:sp>
          <p:nvSpPr>
            <p:cNvPr id="53272" name="Line 31"/>
            <p:cNvSpPr>
              <a:spLocks noChangeShapeType="1"/>
            </p:cNvSpPr>
            <p:nvPr/>
          </p:nvSpPr>
          <p:spPr bwMode="auto">
            <a:xfrm flipV="1">
              <a:off x="3408" y="2082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3" name="Freeform 32"/>
            <p:cNvSpPr>
              <a:spLocks/>
            </p:cNvSpPr>
            <p:nvPr/>
          </p:nvSpPr>
          <p:spPr bwMode="auto">
            <a:xfrm>
              <a:off x="3408" y="2216"/>
              <a:ext cx="1091" cy="201"/>
            </a:xfrm>
            <a:custGeom>
              <a:avLst/>
              <a:gdLst>
                <a:gd name="T0" fmla="*/ 0 w 904"/>
                <a:gd name="T1" fmla="*/ 200 h 201"/>
                <a:gd name="T2" fmla="*/ 121 w 904"/>
                <a:gd name="T3" fmla="*/ 0 h 201"/>
                <a:gd name="T4" fmla="*/ 1587 w 904"/>
                <a:gd name="T5" fmla="*/ 0 h 201"/>
                <a:gd name="T6" fmla="*/ 0 60000 65536"/>
                <a:gd name="T7" fmla="*/ 0 60000 65536"/>
                <a:gd name="T8" fmla="*/ 0 60000 65536"/>
                <a:gd name="T9" fmla="*/ 0 w 904"/>
                <a:gd name="T10" fmla="*/ 0 h 201"/>
                <a:gd name="T11" fmla="*/ 904 w 904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4" h="201">
                  <a:moveTo>
                    <a:pt x="0" y="200"/>
                  </a:moveTo>
                  <a:lnTo>
                    <a:pt x="69" y="0"/>
                  </a:lnTo>
                  <a:lnTo>
                    <a:pt x="90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4" name="Line 33"/>
            <p:cNvSpPr>
              <a:spLocks noChangeShapeType="1"/>
            </p:cNvSpPr>
            <p:nvPr/>
          </p:nvSpPr>
          <p:spPr bwMode="auto">
            <a:xfrm flipV="1">
              <a:off x="3491" y="2216"/>
              <a:ext cx="85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5" name="Line 34"/>
            <p:cNvSpPr>
              <a:spLocks noChangeShapeType="1"/>
            </p:cNvSpPr>
            <p:nvPr/>
          </p:nvSpPr>
          <p:spPr bwMode="auto">
            <a:xfrm flipV="1">
              <a:off x="3659" y="2216"/>
              <a:ext cx="85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6" name="Line 35"/>
            <p:cNvSpPr>
              <a:spLocks noChangeShapeType="1"/>
            </p:cNvSpPr>
            <p:nvPr/>
          </p:nvSpPr>
          <p:spPr bwMode="auto">
            <a:xfrm flipV="1">
              <a:off x="3744" y="2216"/>
              <a:ext cx="83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7" name="Line 36"/>
            <p:cNvSpPr>
              <a:spLocks noChangeShapeType="1"/>
            </p:cNvSpPr>
            <p:nvPr/>
          </p:nvSpPr>
          <p:spPr bwMode="auto">
            <a:xfrm flipV="1">
              <a:off x="3576" y="2216"/>
              <a:ext cx="83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8" name="Rectangle 37"/>
            <p:cNvSpPr>
              <a:spLocks noChangeArrowheads="1"/>
            </p:cNvSpPr>
            <p:nvPr/>
          </p:nvSpPr>
          <p:spPr bwMode="auto">
            <a:xfrm>
              <a:off x="3760" y="2052"/>
              <a:ext cx="2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100" b="1">
                  <a:solidFill>
                    <a:srgbClr val="000000"/>
                  </a:solidFill>
                </a:rPr>
                <a:t>CW</a:t>
              </a:r>
            </a:p>
          </p:txBody>
        </p:sp>
        <p:sp>
          <p:nvSpPr>
            <p:cNvPr id="53279" name="Line 38"/>
            <p:cNvSpPr>
              <a:spLocks noChangeShapeType="1"/>
            </p:cNvSpPr>
            <p:nvPr/>
          </p:nvSpPr>
          <p:spPr bwMode="auto">
            <a:xfrm flipV="1">
              <a:off x="3408" y="2083"/>
              <a:ext cx="0" cy="7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0" name="Freeform 39"/>
            <p:cNvSpPr>
              <a:spLocks/>
            </p:cNvSpPr>
            <p:nvPr/>
          </p:nvSpPr>
          <p:spPr bwMode="auto">
            <a:xfrm>
              <a:off x="3412" y="2688"/>
              <a:ext cx="131" cy="47"/>
            </a:xfrm>
            <a:custGeom>
              <a:avLst/>
              <a:gdLst>
                <a:gd name="T0" fmla="*/ 0 w 109"/>
                <a:gd name="T1" fmla="*/ 21 h 47"/>
                <a:gd name="T2" fmla="*/ 187 w 109"/>
                <a:gd name="T3" fmla="*/ 0 h 47"/>
                <a:gd name="T4" fmla="*/ 187 w 109"/>
                <a:gd name="T5" fmla="*/ 46 h 47"/>
                <a:gd name="T6" fmla="*/ 0 w 109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7"/>
                <a:gd name="T14" fmla="*/ 109 w 109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7">
                  <a:moveTo>
                    <a:pt x="0" y="21"/>
                  </a:moveTo>
                  <a:lnTo>
                    <a:pt x="108" y="0"/>
                  </a:lnTo>
                  <a:lnTo>
                    <a:pt x="108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1" name="Rectangle 40"/>
            <p:cNvSpPr>
              <a:spLocks noChangeArrowheads="1"/>
            </p:cNvSpPr>
            <p:nvPr/>
          </p:nvSpPr>
          <p:spPr bwMode="auto">
            <a:xfrm>
              <a:off x="3589" y="2496"/>
              <a:ext cx="10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Backoff after Defer</a:t>
              </a:r>
            </a:p>
          </p:txBody>
        </p:sp>
        <p:sp>
          <p:nvSpPr>
            <p:cNvPr id="53282" name="Rectangle 41"/>
            <p:cNvSpPr>
              <a:spLocks noChangeArrowheads="1"/>
            </p:cNvSpPr>
            <p:nvPr/>
          </p:nvSpPr>
          <p:spPr bwMode="auto">
            <a:xfrm>
              <a:off x="1018" y="1101"/>
              <a:ext cx="3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200" b="1">
                  <a:solidFill>
                    <a:srgbClr val="000000"/>
                  </a:solidFill>
                </a:rPr>
                <a:t>DIFS</a:t>
              </a:r>
            </a:p>
          </p:txBody>
        </p:sp>
        <p:sp>
          <p:nvSpPr>
            <p:cNvPr id="53283" name="Line 42"/>
            <p:cNvSpPr>
              <a:spLocks noChangeShapeType="1"/>
            </p:cNvSpPr>
            <p:nvPr/>
          </p:nvSpPr>
          <p:spPr bwMode="auto">
            <a:xfrm flipV="1">
              <a:off x="2256" y="1632"/>
              <a:ext cx="624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4" name="Rectangle 43"/>
            <p:cNvSpPr>
              <a:spLocks noChangeArrowheads="1"/>
            </p:cNvSpPr>
            <p:nvPr/>
          </p:nvSpPr>
          <p:spPr bwMode="auto">
            <a:xfrm>
              <a:off x="2418" y="1501"/>
              <a:ext cx="31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200" b="1">
                  <a:solidFill>
                    <a:srgbClr val="000000"/>
                  </a:solidFill>
                </a:rPr>
                <a:t>SIFS</a:t>
              </a:r>
            </a:p>
          </p:txBody>
        </p:sp>
        <p:sp>
          <p:nvSpPr>
            <p:cNvPr id="53285" name="Line 44"/>
            <p:cNvSpPr>
              <a:spLocks noChangeShapeType="1"/>
            </p:cNvSpPr>
            <p:nvPr/>
          </p:nvSpPr>
          <p:spPr bwMode="auto">
            <a:xfrm>
              <a:off x="2448" y="1536"/>
              <a:ext cx="0" cy="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6" name="Freeform 45"/>
            <p:cNvSpPr>
              <a:spLocks/>
            </p:cNvSpPr>
            <p:nvPr/>
          </p:nvSpPr>
          <p:spPr bwMode="auto">
            <a:xfrm>
              <a:off x="2338" y="1632"/>
              <a:ext cx="110" cy="47"/>
            </a:xfrm>
            <a:custGeom>
              <a:avLst/>
              <a:gdLst>
                <a:gd name="T0" fmla="*/ 109 w 110"/>
                <a:gd name="T1" fmla="*/ 21 h 47"/>
                <a:gd name="T2" fmla="*/ 0 w 110"/>
                <a:gd name="T3" fmla="*/ 0 h 47"/>
                <a:gd name="T4" fmla="*/ 0 w 110"/>
                <a:gd name="T5" fmla="*/ 46 h 47"/>
                <a:gd name="T6" fmla="*/ 109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109" y="21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09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7" name="Freeform 46"/>
            <p:cNvSpPr>
              <a:spLocks/>
            </p:cNvSpPr>
            <p:nvPr/>
          </p:nvSpPr>
          <p:spPr bwMode="auto">
            <a:xfrm>
              <a:off x="2688" y="1620"/>
              <a:ext cx="109" cy="47"/>
            </a:xfrm>
            <a:custGeom>
              <a:avLst/>
              <a:gdLst>
                <a:gd name="T0" fmla="*/ 0 w 109"/>
                <a:gd name="T1" fmla="*/ 21 h 47"/>
                <a:gd name="T2" fmla="*/ 108 w 109"/>
                <a:gd name="T3" fmla="*/ 0 h 47"/>
                <a:gd name="T4" fmla="*/ 108 w 109"/>
                <a:gd name="T5" fmla="*/ 46 h 47"/>
                <a:gd name="T6" fmla="*/ 0 w 109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7"/>
                <a:gd name="T14" fmla="*/ 109 w 109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7">
                  <a:moveTo>
                    <a:pt x="0" y="21"/>
                  </a:moveTo>
                  <a:lnTo>
                    <a:pt x="108" y="0"/>
                  </a:lnTo>
                  <a:lnTo>
                    <a:pt x="108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8" name="Line 47"/>
            <p:cNvSpPr>
              <a:spLocks noChangeShapeType="1"/>
            </p:cNvSpPr>
            <p:nvPr/>
          </p:nvSpPr>
          <p:spPr bwMode="auto">
            <a:xfrm>
              <a:off x="2976" y="1759"/>
              <a:ext cx="0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9" name="Line 48"/>
            <p:cNvSpPr>
              <a:spLocks noChangeShapeType="1"/>
            </p:cNvSpPr>
            <p:nvPr/>
          </p:nvSpPr>
          <p:spPr bwMode="auto">
            <a:xfrm>
              <a:off x="2771" y="2041"/>
              <a:ext cx="84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0" name="Freeform 49"/>
            <p:cNvSpPr>
              <a:spLocks/>
            </p:cNvSpPr>
            <p:nvPr/>
          </p:nvSpPr>
          <p:spPr bwMode="auto">
            <a:xfrm>
              <a:off x="2867" y="2020"/>
              <a:ext cx="110" cy="47"/>
            </a:xfrm>
            <a:custGeom>
              <a:avLst/>
              <a:gdLst>
                <a:gd name="T0" fmla="*/ 109 w 110"/>
                <a:gd name="T1" fmla="*/ 21 h 47"/>
                <a:gd name="T2" fmla="*/ 0 w 110"/>
                <a:gd name="T3" fmla="*/ 0 h 47"/>
                <a:gd name="T4" fmla="*/ 0 w 110"/>
                <a:gd name="T5" fmla="*/ 46 h 47"/>
                <a:gd name="T6" fmla="*/ 109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109" y="21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09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1" name="Freeform 50"/>
            <p:cNvSpPr>
              <a:spLocks/>
            </p:cNvSpPr>
            <p:nvPr/>
          </p:nvSpPr>
          <p:spPr bwMode="auto">
            <a:xfrm>
              <a:off x="3413" y="2020"/>
              <a:ext cx="109" cy="47"/>
            </a:xfrm>
            <a:custGeom>
              <a:avLst/>
              <a:gdLst>
                <a:gd name="T0" fmla="*/ 0 w 109"/>
                <a:gd name="T1" fmla="*/ 21 h 47"/>
                <a:gd name="T2" fmla="*/ 108 w 109"/>
                <a:gd name="T3" fmla="*/ 0 h 47"/>
                <a:gd name="T4" fmla="*/ 108 w 109"/>
                <a:gd name="T5" fmla="*/ 46 h 47"/>
                <a:gd name="T6" fmla="*/ 0 w 109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7"/>
                <a:gd name="T14" fmla="*/ 109 w 109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7">
                  <a:moveTo>
                    <a:pt x="0" y="21"/>
                  </a:moveTo>
                  <a:lnTo>
                    <a:pt x="108" y="0"/>
                  </a:lnTo>
                  <a:lnTo>
                    <a:pt x="108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2" name="Line 51"/>
            <p:cNvSpPr>
              <a:spLocks noChangeShapeType="1"/>
            </p:cNvSpPr>
            <p:nvPr/>
          </p:nvSpPr>
          <p:spPr bwMode="auto">
            <a:xfrm>
              <a:off x="3408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3293" name="Rectangle 52"/>
            <p:cNvSpPr>
              <a:spLocks noChangeArrowheads="1"/>
            </p:cNvSpPr>
            <p:nvPr/>
          </p:nvSpPr>
          <p:spPr bwMode="auto">
            <a:xfrm>
              <a:off x="3042" y="1899"/>
              <a:ext cx="334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200" b="1">
                  <a:solidFill>
                    <a:srgbClr val="000000"/>
                  </a:solidFill>
                </a:rPr>
                <a:t>DIFS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CSMA/CA: With RTS/CTS</a:t>
            </a:r>
            <a:endParaRPr lang="zh-TW" altLang="en-US" smtClean="0"/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1285875" y="2387600"/>
            <a:ext cx="7027863" cy="3841750"/>
            <a:chOff x="816" y="1228"/>
            <a:chExt cx="4427" cy="2420"/>
          </a:xfrm>
        </p:grpSpPr>
        <p:sp>
          <p:nvSpPr>
            <p:cNvPr id="558085" name="Rectangle 5"/>
            <p:cNvSpPr>
              <a:spLocks noChangeArrowheads="1"/>
            </p:cNvSpPr>
            <p:nvPr/>
          </p:nvSpPr>
          <p:spPr bwMode="auto">
            <a:xfrm>
              <a:off x="877" y="1228"/>
              <a:ext cx="4366" cy="24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1343" y="2174"/>
              <a:ext cx="285" cy="206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1690" y="2573"/>
              <a:ext cx="285" cy="206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79" name="Rectangle 8"/>
            <p:cNvSpPr>
              <a:spLocks noChangeArrowheads="1"/>
            </p:cNvSpPr>
            <p:nvPr/>
          </p:nvSpPr>
          <p:spPr bwMode="auto">
            <a:xfrm>
              <a:off x="2037" y="2174"/>
              <a:ext cx="980" cy="206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0" name="Rectangle 9"/>
            <p:cNvSpPr>
              <a:spLocks noChangeArrowheads="1"/>
            </p:cNvSpPr>
            <p:nvPr/>
          </p:nvSpPr>
          <p:spPr bwMode="auto">
            <a:xfrm>
              <a:off x="3080" y="2573"/>
              <a:ext cx="215" cy="20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1" name="Line 10"/>
            <p:cNvSpPr>
              <a:spLocks noChangeShapeType="1"/>
            </p:cNvSpPr>
            <p:nvPr/>
          </p:nvSpPr>
          <p:spPr bwMode="auto">
            <a:xfrm>
              <a:off x="1624" y="2245"/>
              <a:ext cx="0" cy="7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2" name="Line 11"/>
            <p:cNvSpPr>
              <a:spLocks noChangeShapeType="1"/>
            </p:cNvSpPr>
            <p:nvPr/>
          </p:nvSpPr>
          <p:spPr bwMode="auto">
            <a:xfrm>
              <a:off x="1689" y="2493"/>
              <a:ext cx="0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3" name="Line 12"/>
            <p:cNvSpPr>
              <a:spLocks noChangeShapeType="1"/>
            </p:cNvSpPr>
            <p:nvPr/>
          </p:nvSpPr>
          <p:spPr bwMode="auto">
            <a:xfrm>
              <a:off x="1972" y="2481"/>
              <a:ext cx="0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4" name="Line 13"/>
            <p:cNvSpPr>
              <a:spLocks noChangeShapeType="1"/>
            </p:cNvSpPr>
            <p:nvPr/>
          </p:nvSpPr>
          <p:spPr bwMode="auto">
            <a:xfrm>
              <a:off x="2041" y="2245"/>
              <a:ext cx="0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5" name="Line 14"/>
            <p:cNvSpPr>
              <a:spLocks noChangeShapeType="1"/>
            </p:cNvSpPr>
            <p:nvPr/>
          </p:nvSpPr>
          <p:spPr bwMode="auto">
            <a:xfrm>
              <a:off x="3014" y="2245"/>
              <a:ext cx="0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6" name="Line 15"/>
            <p:cNvSpPr>
              <a:spLocks noChangeShapeType="1"/>
            </p:cNvSpPr>
            <p:nvPr/>
          </p:nvSpPr>
          <p:spPr bwMode="auto">
            <a:xfrm>
              <a:off x="3079" y="2476"/>
              <a:ext cx="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7" name="Rectangle 16"/>
            <p:cNvSpPr>
              <a:spLocks noChangeArrowheads="1"/>
            </p:cNvSpPr>
            <p:nvPr/>
          </p:nvSpPr>
          <p:spPr bwMode="auto">
            <a:xfrm>
              <a:off x="1311" y="2185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RTS</a:t>
              </a:r>
            </a:p>
          </p:txBody>
        </p:sp>
        <p:sp>
          <p:nvSpPr>
            <p:cNvPr id="54288" name="Rectangle 17"/>
            <p:cNvSpPr>
              <a:spLocks noChangeArrowheads="1"/>
            </p:cNvSpPr>
            <p:nvPr/>
          </p:nvSpPr>
          <p:spPr bwMode="auto">
            <a:xfrm>
              <a:off x="1650" y="2584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CTS</a:t>
              </a:r>
            </a:p>
          </p:txBody>
        </p:sp>
        <p:sp>
          <p:nvSpPr>
            <p:cNvPr id="54289" name="Rectangle 18"/>
            <p:cNvSpPr>
              <a:spLocks noChangeArrowheads="1"/>
            </p:cNvSpPr>
            <p:nvPr/>
          </p:nvSpPr>
          <p:spPr bwMode="auto">
            <a:xfrm>
              <a:off x="3037" y="2583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Ack</a:t>
              </a:r>
            </a:p>
          </p:txBody>
        </p:sp>
        <p:sp>
          <p:nvSpPr>
            <p:cNvPr id="54290" name="Rectangle 19"/>
            <p:cNvSpPr>
              <a:spLocks noChangeArrowheads="1"/>
            </p:cNvSpPr>
            <p:nvPr/>
          </p:nvSpPr>
          <p:spPr bwMode="auto">
            <a:xfrm>
              <a:off x="2305" y="2181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54291" name="Line 20"/>
            <p:cNvSpPr>
              <a:spLocks noChangeShapeType="1"/>
            </p:cNvSpPr>
            <p:nvPr/>
          </p:nvSpPr>
          <p:spPr bwMode="auto">
            <a:xfrm flipV="1">
              <a:off x="3292" y="2644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2" name="Line 21"/>
            <p:cNvSpPr>
              <a:spLocks noChangeShapeType="1"/>
            </p:cNvSpPr>
            <p:nvPr/>
          </p:nvSpPr>
          <p:spPr bwMode="auto">
            <a:xfrm flipV="1">
              <a:off x="3500" y="2842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3" name="Line 22"/>
            <p:cNvSpPr>
              <a:spLocks noChangeShapeType="1"/>
            </p:cNvSpPr>
            <p:nvPr/>
          </p:nvSpPr>
          <p:spPr bwMode="auto">
            <a:xfrm>
              <a:off x="3083" y="2908"/>
              <a:ext cx="16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4" name="Freeform 23"/>
            <p:cNvSpPr>
              <a:spLocks/>
            </p:cNvSpPr>
            <p:nvPr/>
          </p:nvSpPr>
          <p:spPr bwMode="auto">
            <a:xfrm>
              <a:off x="3187" y="2888"/>
              <a:ext cx="110" cy="46"/>
            </a:xfrm>
            <a:custGeom>
              <a:avLst/>
              <a:gdLst>
                <a:gd name="T0" fmla="*/ 109 w 110"/>
                <a:gd name="T1" fmla="*/ 20 h 46"/>
                <a:gd name="T2" fmla="*/ 0 w 110"/>
                <a:gd name="T3" fmla="*/ 0 h 46"/>
                <a:gd name="T4" fmla="*/ 0 w 110"/>
                <a:gd name="T5" fmla="*/ 45 h 46"/>
                <a:gd name="T6" fmla="*/ 109 w 110"/>
                <a:gd name="T7" fmla="*/ 2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6"/>
                <a:gd name="T14" fmla="*/ 110 w 110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6">
                  <a:moveTo>
                    <a:pt x="109" y="2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09" y="2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5" name="Freeform 24"/>
            <p:cNvSpPr>
              <a:spLocks/>
            </p:cNvSpPr>
            <p:nvPr/>
          </p:nvSpPr>
          <p:spPr bwMode="auto">
            <a:xfrm>
              <a:off x="3503" y="2888"/>
              <a:ext cx="109" cy="46"/>
            </a:xfrm>
            <a:custGeom>
              <a:avLst/>
              <a:gdLst>
                <a:gd name="T0" fmla="*/ 0 w 109"/>
                <a:gd name="T1" fmla="*/ 20 h 46"/>
                <a:gd name="T2" fmla="*/ 108 w 109"/>
                <a:gd name="T3" fmla="*/ 0 h 46"/>
                <a:gd name="T4" fmla="*/ 108 w 109"/>
                <a:gd name="T5" fmla="*/ 45 h 46"/>
                <a:gd name="T6" fmla="*/ 0 w 109"/>
                <a:gd name="T7" fmla="*/ 2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6"/>
                <a:gd name="T14" fmla="*/ 109 w 109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6">
                  <a:moveTo>
                    <a:pt x="0" y="20"/>
                  </a:moveTo>
                  <a:lnTo>
                    <a:pt x="108" y="0"/>
                  </a:lnTo>
                  <a:lnTo>
                    <a:pt x="108" y="45"/>
                  </a:ln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6" name="Line 25"/>
            <p:cNvSpPr>
              <a:spLocks noChangeShapeType="1"/>
            </p:cNvSpPr>
            <p:nvPr/>
          </p:nvSpPr>
          <p:spPr bwMode="auto">
            <a:xfrm>
              <a:off x="1134" y="2069"/>
              <a:ext cx="0" cy="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7" name="Line 26"/>
            <p:cNvSpPr>
              <a:spLocks noChangeShapeType="1"/>
            </p:cNvSpPr>
            <p:nvPr/>
          </p:nvSpPr>
          <p:spPr bwMode="auto">
            <a:xfrm>
              <a:off x="1342" y="2082"/>
              <a:ext cx="0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8" name="Line 27"/>
            <p:cNvSpPr>
              <a:spLocks noChangeShapeType="1"/>
            </p:cNvSpPr>
            <p:nvPr/>
          </p:nvSpPr>
          <p:spPr bwMode="auto">
            <a:xfrm>
              <a:off x="929" y="2111"/>
              <a:ext cx="6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9" name="Freeform 28"/>
            <p:cNvSpPr>
              <a:spLocks/>
            </p:cNvSpPr>
            <p:nvPr/>
          </p:nvSpPr>
          <p:spPr bwMode="auto">
            <a:xfrm>
              <a:off x="1025" y="2090"/>
              <a:ext cx="110" cy="47"/>
            </a:xfrm>
            <a:custGeom>
              <a:avLst/>
              <a:gdLst>
                <a:gd name="T0" fmla="*/ 109 w 110"/>
                <a:gd name="T1" fmla="*/ 21 h 47"/>
                <a:gd name="T2" fmla="*/ 0 w 110"/>
                <a:gd name="T3" fmla="*/ 0 h 47"/>
                <a:gd name="T4" fmla="*/ 0 w 110"/>
                <a:gd name="T5" fmla="*/ 46 h 47"/>
                <a:gd name="T6" fmla="*/ 109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109" y="21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09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0" name="Freeform 29"/>
            <p:cNvSpPr>
              <a:spLocks/>
            </p:cNvSpPr>
            <p:nvPr/>
          </p:nvSpPr>
          <p:spPr bwMode="auto">
            <a:xfrm>
              <a:off x="1345" y="2090"/>
              <a:ext cx="109" cy="47"/>
            </a:xfrm>
            <a:custGeom>
              <a:avLst/>
              <a:gdLst>
                <a:gd name="T0" fmla="*/ 0 w 109"/>
                <a:gd name="T1" fmla="*/ 21 h 47"/>
                <a:gd name="T2" fmla="*/ 108 w 109"/>
                <a:gd name="T3" fmla="*/ 0 h 47"/>
                <a:gd name="T4" fmla="*/ 108 w 109"/>
                <a:gd name="T5" fmla="*/ 46 h 47"/>
                <a:gd name="T6" fmla="*/ 0 w 109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7"/>
                <a:gd name="T14" fmla="*/ 109 w 109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7">
                  <a:moveTo>
                    <a:pt x="0" y="21"/>
                  </a:moveTo>
                  <a:lnTo>
                    <a:pt x="108" y="0"/>
                  </a:lnTo>
                  <a:lnTo>
                    <a:pt x="108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4301" name="Group 30"/>
            <p:cNvGrpSpPr>
              <a:grpSpLocks/>
            </p:cNvGrpSpPr>
            <p:nvPr/>
          </p:nvGrpSpPr>
          <p:grpSpPr bwMode="auto">
            <a:xfrm>
              <a:off x="1068" y="2378"/>
              <a:ext cx="4167" cy="798"/>
              <a:chOff x="888" y="1174"/>
              <a:chExt cx="4167" cy="798"/>
            </a:xfrm>
          </p:grpSpPr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>
                <a:off x="888" y="1174"/>
                <a:ext cx="41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37" name="Line 32"/>
              <p:cNvSpPr>
                <a:spLocks noChangeShapeType="1"/>
              </p:cNvSpPr>
              <p:nvPr/>
            </p:nvSpPr>
            <p:spPr bwMode="auto">
              <a:xfrm>
                <a:off x="888" y="1573"/>
                <a:ext cx="41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38" name="Line 33"/>
              <p:cNvSpPr>
                <a:spLocks noChangeShapeType="1"/>
              </p:cNvSpPr>
              <p:nvPr/>
            </p:nvSpPr>
            <p:spPr bwMode="auto">
              <a:xfrm>
                <a:off x="888" y="1972"/>
                <a:ext cx="41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4302" name="Rectangle 34" descr="淺色右斜對角線"/>
            <p:cNvSpPr>
              <a:spLocks noChangeArrowheads="1"/>
            </p:cNvSpPr>
            <p:nvPr/>
          </p:nvSpPr>
          <p:spPr bwMode="auto">
            <a:xfrm>
              <a:off x="1622" y="2973"/>
              <a:ext cx="1671" cy="20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00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3" name="Rectangle 35" descr="菱形外框線"/>
            <p:cNvSpPr>
              <a:spLocks noChangeArrowheads="1"/>
            </p:cNvSpPr>
            <p:nvPr/>
          </p:nvSpPr>
          <p:spPr bwMode="auto">
            <a:xfrm>
              <a:off x="1970" y="3174"/>
              <a:ext cx="1323" cy="200"/>
            </a:xfrm>
            <a:prstGeom prst="rect">
              <a:avLst/>
            </a:prstGeom>
            <a:pattFill prst="openDmnd">
              <a:fgClr>
                <a:srgbClr val="000000"/>
              </a:fgClr>
              <a:bgClr>
                <a:srgbClr val="00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4" name="AutoShape 36"/>
            <p:cNvSpPr>
              <a:spLocks noChangeArrowheads="1"/>
            </p:cNvSpPr>
            <p:nvPr/>
          </p:nvSpPr>
          <p:spPr bwMode="auto">
            <a:xfrm>
              <a:off x="2349" y="3008"/>
              <a:ext cx="542" cy="139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5" name="Rectangle 37"/>
            <p:cNvSpPr>
              <a:spLocks noChangeArrowheads="1"/>
            </p:cNvSpPr>
            <p:nvPr/>
          </p:nvSpPr>
          <p:spPr bwMode="auto">
            <a:xfrm>
              <a:off x="2310" y="2983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NAV</a:t>
              </a:r>
            </a:p>
          </p:txBody>
        </p:sp>
        <p:sp>
          <p:nvSpPr>
            <p:cNvPr id="54306" name="Freeform 38"/>
            <p:cNvSpPr>
              <a:spLocks/>
            </p:cNvSpPr>
            <p:nvPr/>
          </p:nvSpPr>
          <p:spPr bwMode="auto">
            <a:xfrm>
              <a:off x="4056" y="2976"/>
              <a:ext cx="557" cy="201"/>
            </a:xfrm>
            <a:custGeom>
              <a:avLst/>
              <a:gdLst>
                <a:gd name="T0" fmla="*/ 0 w 557"/>
                <a:gd name="T1" fmla="*/ 200 h 201"/>
                <a:gd name="T2" fmla="*/ 69 w 557"/>
                <a:gd name="T3" fmla="*/ 0 h 201"/>
                <a:gd name="T4" fmla="*/ 556 w 557"/>
                <a:gd name="T5" fmla="*/ 0 h 201"/>
                <a:gd name="T6" fmla="*/ 0 60000 65536"/>
                <a:gd name="T7" fmla="*/ 0 60000 65536"/>
                <a:gd name="T8" fmla="*/ 0 60000 65536"/>
                <a:gd name="T9" fmla="*/ 0 w 557"/>
                <a:gd name="T10" fmla="*/ 0 h 201"/>
                <a:gd name="T11" fmla="*/ 557 w 557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7" h="201">
                  <a:moveTo>
                    <a:pt x="0" y="200"/>
                  </a:moveTo>
                  <a:lnTo>
                    <a:pt x="69" y="0"/>
                  </a:lnTo>
                  <a:lnTo>
                    <a:pt x="55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7" name="Freeform 39"/>
            <p:cNvSpPr>
              <a:spLocks/>
            </p:cNvSpPr>
            <p:nvPr/>
          </p:nvSpPr>
          <p:spPr bwMode="auto">
            <a:xfrm>
              <a:off x="4651" y="2888"/>
              <a:ext cx="109" cy="46"/>
            </a:xfrm>
            <a:custGeom>
              <a:avLst/>
              <a:gdLst>
                <a:gd name="T0" fmla="*/ 108 w 109"/>
                <a:gd name="T1" fmla="*/ 20 h 46"/>
                <a:gd name="T2" fmla="*/ 0 w 109"/>
                <a:gd name="T3" fmla="*/ 0 h 46"/>
                <a:gd name="T4" fmla="*/ 0 w 109"/>
                <a:gd name="T5" fmla="*/ 45 h 46"/>
                <a:gd name="T6" fmla="*/ 108 w 109"/>
                <a:gd name="T7" fmla="*/ 2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6"/>
                <a:gd name="T14" fmla="*/ 109 w 109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6">
                  <a:moveTo>
                    <a:pt x="108" y="2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08" y="2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8" name="Rectangle 40"/>
            <p:cNvSpPr>
              <a:spLocks noChangeArrowheads="1"/>
            </p:cNvSpPr>
            <p:nvPr/>
          </p:nvSpPr>
          <p:spPr bwMode="auto">
            <a:xfrm>
              <a:off x="4137" y="2979"/>
              <a:ext cx="7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Next MPDU</a:t>
              </a:r>
            </a:p>
          </p:txBody>
        </p:sp>
        <p:sp>
          <p:nvSpPr>
            <p:cNvPr id="54309" name="Freeform 41"/>
            <p:cNvSpPr>
              <a:spLocks/>
            </p:cNvSpPr>
            <p:nvPr/>
          </p:nvSpPr>
          <p:spPr bwMode="auto">
            <a:xfrm>
              <a:off x="3500" y="2976"/>
              <a:ext cx="904" cy="201"/>
            </a:xfrm>
            <a:custGeom>
              <a:avLst/>
              <a:gdLst>
                <a:gd name="T0" fmla="*/ 0 w 904"/>
                <a:gd name="T1" fmla="*/ 200 h 201"/>
                <a:gd name="T2" fmla="*/ 69 w 904"/>
                <a:gd name="T3" fmla="*/ 0 h 201"/>
                <a:gd name="T4" fmla="*/ 903 w 904"/>
                <a:gd name="T5" fmla="*/ 0 h 201"/>
                <a:gd name="T6" fmla="*/ 0 60000 65536"/>
                <a:gd name="T7" fmla="*/ 0 60000 65536"/>
                <a:gd name="T8" fmla="*/ 0 60000 65536"/>
                <a:gd name="T9" fmla="*/ 0 w 904"/>
                <a:gd name="T10" fmla="*/ 0 h 201"/>
                <a:gd name="T11" fmla="*/ 904 w 904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4" h="201">
                  <a:moveTo>
                    <a:pt x="0" y="200"/>
                  </a:moveTo>
                  <a:lnTo>
                    <a:pt x="69" y="0"/>
                  </a:lnTo>
                  <a:lnTo>
                    <a:pt x="90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10" name="Line 42"/>
            <p:cNvSpPr>
              <a:spLocks noChangeShapeType="1"/>
            </p:cNvSpPr>
            <p:nvPr/>
          </p:nvSpPr>
          <p:spPr bwMode="auto">
            <a:xfrm flipV="1">
              <a:off x="3569" y="2976"/>
              <a:ext cx="7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1" name="Line 43"/>
            <p:cNvSpPr>
              <a:spLocks noChangeShapeType="1"/>
            </p:cNvSpPr>
            <p:nvPr/>
          </p:nvSpPr>
          <p:spPr bwMode="auto">
            <a:xfrm flipV="1">
              <a:off x="3708" y="2976"/>
              <a:ext cx="7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2" name="Line 44"/>
            <p:cNvSpPr>
              <a:spLocks noChangeShapeType="1"/>
            </p:cNvSpPr>
            <p:nvPr/>
          </p:nvSpPr>
          <p:spPr bwMode="auto">
            <a:xfrm flipV="1">
              <a:off x="3778" y="2976"/>
              <a:ext cx="69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3" name="Line 45"/>
            <p:cNvSpPr>
              <a:spLocks noChangeShapeType="1"/>
            </p:cNvSpPr>
            <p:nvPr/>
          </p:nvSpPr>
          <p:spPr bwMode="auto">
            <a:xfrm flipV="1">
              <a:off x="3639" y="2976"/>
              <a:ext cx="69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4" name="Rectangle 46"/>
            <p:cNvSpPr>
              <a:spLocks noChangeArrowheads="1"/>
            </p:cNvSpPr>
            <p:nvPr/>
          </p:nvSpPr>
          <p:spPr bwMode="auto">
            <a:xfrm>
              <a:off x="825" y="2193"/>
              <a:ext cx="3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Src</a:t>
              </a:r>
            </a:p>
          </p:txBody>
        </p:sp>
        <p:sp>
          <p:nvSpPr>
            <p:cNvPr id="54315" name="Rectangle 47"/>
            <p:cNvSpPr>
              <a:spLocks noChangeArrowheads="1"/>
            </p:cNvSpPr>
            <p:nvPr/>
          </p:nvSpPr>
          <p:spPr bwMode="auto">
            <a:xfrm>
              <a:off x="816" y="2584"/>
              <a:ext cx="37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Dest</a:t>
              </a:r>
            </a:p>
          </p:txBody>
        </p:sp>
        <p:sp>
          <p:nvSpPr>
            <p:cNvPr id="54316" name="Rectangle 48"/>
            <p:cNvSpPr>
              <a:spLocks noChangeArrowheads="1"/>
            </p:cNvSpPr>
            <p:nvPr/>
          </p:nvSpPr>
          <p:spPr bwMode="auto">
            <a:xfrm>
              <a:off x="842" y="2979"/>
              <a:ext cx="4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700" b="1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54317" name="Rectangle 49"/>
            <p:cNvSpPr>
              <a:spLocks noChangeArrowheads="1"/>
            </p:cNvSpPr>
            <p:nvPr/>
          </p:nvSpPr>
          <p:spPr bwMode="auto">
            <a:xfrm>
              <a:off x="3898" y="2759"/>
              <a:ext cx="26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100" b="1">
                  <a:solidFill>
                    <a:srgbClr val="000000"/>
                  </a:solidFill>
                </a:rPr>
                <a:t>CW</a:t>
              </a:r>
            </a:p>
          </p:txBody>
        </p:sp>
        <p:sp>
          <p:nvSpPr>
            <p:cNvPr id="54318" name="Line 50"/>
            <p:cNvSpPr>
              <a:spLocks noChangeShapeType="1"/>
            </p:cNvSpPr>
            <p:nvPr/>
          </p:nvSpPr>
          <p:spPr bwMode="auto">
            <a:xfrm>
              <a:off x="1624" y="3109"/>
              <a:ext cx="0" cy="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9" name="Line 51"/>
            <p:cNvSpPr>
              <a:spLocks noChangeShapeType="1"/>
            </p:cNvSpPr>
            <p:nvPr/>
          </p:nvSpPr>
          <p:spPr bwMode="auto">
            <a:xfrm flipV="1">
              <a:off x="3500" y="2843"/>
              <a:ext cx="0" cy="7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0" name="Line 52"/>
            <p:cNvSpPr>
              <a:spLocks noChangeShapeType="1"/>
            </p:cNvSpPr>
            <p:nvPr/>
          </p:nvSpPr>
          <p:spPr bwMode="auto">
            <a:xfrm flipV="1">
              <a:off x="1624" y="3573"/>
              <a:ext cx="31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1" name="Freeform 53"/>
            <p:cNvSpPr>
              <a:spLocks/>
            </p:cNvSpPr>
            <p:nvPr/>
          </p:nvSpPr>
          <p:spPr bwMode="auto">
            <a:xfrm>
              <a:off x="3391" y="3552"/>
              <a:ext cx="110" cy="47"/>
            </a:xfrm>
            <a:custGeom>
              <a:avLst/>
              <a:gdLst>
                <a:gd name="T0" fmla="*/ 109 w 110"/>
                <a:gd name="T1" fmla="*/ 21 h 47"/>
                <a:gd name="T2" fmla="*/ 0 w 110"/>
                <a:gd name="T3" fmla="*/ 0 h 47"/>
                <a:gd name="T4" fmla="*/ 0 w 110"/>
                <a:gd name="T5" fmla="*/ 46 h 47"/>
                <a:gd name="T6" fmla="*/ 109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109" y="21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09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2" name="Freeform 54"/>
            <p:cNvSpPr>
              <a:spLocks/>
            </p:cNvSpPr>
            <p:nvPr/>
          </p:nvSpPr>
          <p:spPr bwMode="auto">
            <a:xfrm>
              <a:off x="1631" y="3552"/>
              <a:ext cx="110" cy="47"/>
            </a:xfrm>
            <a:custGeom>
              <a:avLst/>
              <a:gdLst>
                <a:gd name="T0" fmla="*/ 0 w 110"/>
                <a:gd name="T1" fmla="*/ 21 h 47"/>
                <a:gd name="T2" fmla="*/ 109 w 110"/>
                <a:gd name="T3" fmla="*/ 0 h 47"/>
                <a:gd name="T4" fmla="*/ 109 w 110"/>
                <a:gd name="T5" fmla="*/ 46 h 47"/>
                <a:gd name="T6" fmla="*/ 0 w 110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47"/>
                <a:gd name="T14" fmla="*/ 110 w 11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47">
                  <a:moveTo>
                    <a:pt x="0" y="21"/>
                  </a:moveTo>
                  <a:lnTo>
                    <a:pt x="109" y="0"/>
                  </a:lnTo>
                  <a:lnTo>
                    <a:pt x="109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3" name="Freeform 55"/>
            <p:cNvSpPr>
              <a:spLocks/>
            </p:cNvSpPr>
            <p:nvPr/>
          </p:nvSpPr>
          <p:spPr bwMode="auto">
            <a:xfrm>
              <a:off x="3503" y="3552"/>
              <a:ext cx="109" cy="47"/>
            </a:xfrm>
            <a:custGeom>
              <a:avLst/>
              <a:gdLst>
                <a:gd name="T0" fmla="*/ 0 w 109"/>
                <a:gd name="T1" fmla="*/ 21 h 47"/>
                <a:gd name="T2" fmla="*/ 108 w 109"/>
                <a:gd name="T3" fmla="*/ 0 h 47"/>
                <a:gd name="T4" fmla="*/ 108 w 109"/>
                <a:gd name="T5" fmla="*/ 46 h 47"/>
                <a:gd name="T6" fmla="*/ 0 w 109"/>
                <a:gd name="T7" fmla="*/ 2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7"/>
                <a:gd name="T14" fmla="*/ 109 w 109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7">
                  <a:moveTo>
                    <a:pt x="0" y="21"/>
                  </a:moveTo>
                  <a:lnTo>
                    <a:pt x="108" y="0"/>
                  </a:lnTo>
                  <a:lnTo>
                    <a:pt x="108" y="46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4" name="Rectangle 56"/>
            <p:cNvSpPr>
              <a:spLocks noChangeArrowheads="1"/>
            </p:cNvSpPr>
            <p:nvPr/>
          </p:nvSpPr>
          <p:spPr bwMode="auto">
            <a:xfrm>
              <a:off x="2123" y="3395"/>
              <a:ext cx="7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Defer Access</a:t>
              </a:r>
            </a:p>
          </p:txBody>
        </p:sp>
        <p:sp>
          <p:nvSpPr>
            <p:cNvPr id="54325" name="Rectangle 57"/>
            <p:cNvSpPr>
              <a:spLocks noChangeArrowheads="1"/>
            </p:cNvSpPr>
            <p:nvPr/>
          </p:nvSpPr>
          <p:spPr bwMode="auto">
            <a:xfrm>
              <a:off x="3650" y="3395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Backoff after Defer</a:t>
              </a:r>
            </a:p>
          </p:txBody>
        </p:sp>
        <p:sp>
          <p:nvSpPr>
            <p:cNvPr id="54326" name="AutoShape 58"/>
            <p:cNvSpPr>
              <a:spLocks noChangeArrowheads="1"/>
            </p:cNvSpPr>
            <p:nvPr/>
          </p:nvSpPr>
          <p:spPr bwMode="auto">
            <a:xfrm>
              <a:off x="2354" y="3207"/>
              <a:ext cx="527" cy="129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7" name="Rectangle 59"/>
            <p:cNvSpPr>
              <a:spLocks noChangeArrowheads="1"/>
            </p:cNvSpPr>
            <p:nvPr/>
          </p:nvSpPr>
          <p:spPr bwMode="auto">
            <a:xfrm>
              <a:off x="2318" y="3178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NAV</a:t>
              </a:r>
            </a:p>
          </p:txBody>
        </p:sp>
        <p:sp>
          <p:nvSpPr>
            <p:cNvPr id="54328" name="Rectangle 60"/>
            <p:cNvSpPr>
              <a:spLocks noChangeArrowheads="1"/>
            </p:cNvSpPr>
            <p:nvPr/>
          </p:nvSpPr>
          <p:spPr bwMode="auto">
            <a:xfrm>
              <a:off x="2566" y="2997"/>
              <a:ext cx="3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100" b="1">
                  <a:solidFill>
                    <a:srgbClr val="000000"/>
                  </a:solidFill>
                </a:rPr>
                <a:t>(RTS)</a:t>
              </a:r>
            </a:p>
          </p:txBody>
        </p:sp>
        <p:sp>
          <p:nvSpPr>
            <p:cNvPr id="54329" name="Rectangle 61"/>
            <p:cNvSpPr>
              <a:spLocks noChangeArrowheads="1"/>
            </p:cNvSpPr>
            <p:nvPr/>
          </p:nvSpPr>
          <p:spPr bwMode="auto">
            <a:xfrm>
              <a:off x="2579" y="3196"/>
              <a:ext cx="3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100" b="1">
                  <a:solidFill>
                    <a:srgbClr val="000000"/>
                  </a:solidFill>
                </a:rPr>
                <a:t>(CTS)</a:t>
              </a:r>
            </a:p>
          </p:txBody>
        </p:sp>
        <p:sp>
          <p:nvSpPr>
            <p:cNvPr id="54330" name="Freeform 62"/>
            <p:cNvSpPr>
              <a:spLocks/>
            </p:cNvSpPr>
            <p:nvPr/>
          </p:nvSpPr>
          <p:spPr bwMode="auto">
            <a:xfrm>
              <a:off x="1555" y="2511"/>
              <a:ext cx="209" cy="1"/>
            </a:xfrm>
            <a:custGeom>
              <a:avLst/>
              <a:gdLst>
                <a:gd name="T0" fmla="*/ 0 w 209"/>
                <a:gd name="T1" fmla="*/ 0 h 1"/>
                <a:gd name="T2" fmla="*/ 208 w 209"/>
                <a:gd name="T3" fmla="*/ 0 h 1"/>
                <a:gd name="T4" fmla="*/ 0 60000 65536"/>
                <a:gd name="T5" fmla="*/ 0 60000 65536"/>
                <a:gd name="T6" fmla="*/ 0 w 209"/>
                <a:gd name="T7" fmla="*/ 0 h 1"/>
                <a:gd name="T8" fmla="*/ 209 w 2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" h="1">
                  <a:moveTo>
                    <a:pt x="0" y="0"/>
                  </a:moveTo>
                  <a:lnTo>
                    <a:pt x="2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31" name="Line 63"/>
            <p:cNvSpPr>
              <a:spLocks noChangeShapeType="1"/>
            </p:cNvSpPr>
            <p:nvPr/>
          </p:nvSpPr>
          <p:spPr bwMode="auto">
            <a:xfrm>
              <a:off x="1902" y="2511"/>
              <a:ext cx="2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2" name="Line 64"/>
            <p:cNvSpPr>
              <a:spLocks noChangeShapeType="1"/>
            </p:cNvSpPr>
            <p:nvPr/>
          </p:nvSpPr>
          <p:spPr bwMode="auto">
            <a:xfrm>
              <a:off x="2944" y="2511"/>
              <a:ext cx="2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3" name="Rectangle 65"/>
            <p:cNvSpPr>
              <a:spLocks noChangeArrowheads="1"/>
            </p:cNvSpPr>
            <p:nvPr/>
          </p:nvSpPr>
          <p:spPr bwMode="auto">
            <a:xfrm>
              <a:off x="3029" y="3372"/>
              <a:ext cx="263" cy="20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4" name="Rectangle 66"/>
            <p:cNvSpPr>
              <a:spLocks noChangeArrowheads="1"/>
            </p:cNvSpPr>
            <p:nvPr/>
          </p:nvSpPr>
          <p:spPr bwMode="auto">
            <a:xfrm>
              <a:off x="2888" y="3370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</a:rPr>
                <a:t>NAV</a:t>
              </a:r>
            </a:p>
          </p:txBody>
        </p:sp>
        <p:sp>
          <p:nvSpPr>
            <p:cNvPr id="54335" name="Rectangle 67"/>
            <p:cNvSpPr>
              <a:spLocks noChangeArrowheads="1"/>
            </p:cNvSpPr>
            <p:nvPr/>
          </p:nvSpPr>
          <p:spPr bwMode="auto">
            <a:xfrm>
              <a:off x="3149" y="3388"/>
              <a:ext cx="35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100" b="1">
                  <a:solidFill>
                    <a:srgbClr val="000000"/>
                  </a:solidFill>
                </a:rPr>
                <a:t>(Data)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IEEE Standards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IEEE Project 802</a:t>
            </a:r>
          </a:p>
          <a:p>
            <a:pPr lvl="1" eaLnBrk="1" hangingPunct="1"/>
            <a:r>
              <a:rPr lang="en-US" altLang="zh-TW" dirty="0" smtClean="0"/>
              <a:t>Specify functions of the </a:t>
            </a:r>
            <a:r>
              <a:rPr lang="en-US" altLang="zh-TW" i="1" dirty="0" smtClean="0"/>
              <a:t>physical layer</a:t>
            </a:r>
            <a:r>
              <a:rPr lang="en-US" altLang="zh-TW" dirty="0" smtClean="0"/>
              <a:t> and the </a:t>
            </a:r>
            <a:r>
              <a:rPr lang="en-US" altLang="zh-TW" i="1" dirty="0" smtClean="0"/>
              <a:t>data link layer</a:t>
            </a:r>
            <a:r>
              <a:rPr lang="en-US" altLang="zh-TW" dirty="0" smtClean="0"/>
              <a:t> of major LAN protocols</a:t>
            </a:r>
          </a:p>
          <a:p>
            <a:pPr eaLnBrk="1" hangingPunct="1"/>
            <a:r>
              <a:rPr lang="en-US" altLang="zh-TW" dirty="0" smtClean="0"/>
              <a:t>Relationship of the 802 standard to OSI model</a:t>
            </a:r>
          </a:p>
          <a:p>
            <a:pPr lvl="1" eaLnBrk="1" hangingPunct="1"/>
            <a:r>
              <a:rPr lang="en-US" altLang="zh-TW" dirty="0" smtClean="0"/>
              <a:t>IEEE subdivide the data link layer into two </a:t>
            </a:r>
            <a:r>
              <a:rPr lang="en-US" altLang="zh-TW" dirty="0" err="1" smtClean="0"/>
              <a:t>sublayers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Logical Link Control (LLC)</a:t>
            </a:r>
          </a:p>
          <a:p>
            <a:pPr lvl="2" eaLnBrk="1" hangingPunct="1"/>
            <a:r>
              <a:rPr lang="en-US" altLang="zh-TW" dirty="0" smtClean="0"/>
              <a:t>Media Access Control (MAC)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Fragmentation</a:t>
            </a:r>
          </a:p>
          <a:p>
            <a:pPr lvl="1" eaLnBrk="1" hangingPunct="1"/>
            <a:r>
              <a:rPr lang="en-US" altLang="zh-TW" dirty="0" smtClean="0"/>
              <a:t>Divide a large frame into smaller ones</a:t>
            </a:r>
          </a:p>
          <a:p>
            <a:pPr eaLnBrk="1" hangingPunct="1"/>
            <a:r>
              <a:rPr lang="en-US" altLang="zh-TW" dirty="0" smtClean="0"/>
              <a:t>Recommends fragmentation</a:t>
            </a:r>
          </a:p>
          <a:p>
            <a:pPr lvl="1" eaLnBrk="1" hangingPunct="1"/>
            <a:r>
              <a:rPr lang="en-US" altLang="zh-TW" dirty="0" smtClean="0"/>
              <a:t>Since the wireless channel is very noisy</a:t>
            </a:r>
          </a:p>
          <a:p>
            <a:pPr lvl="1" eaLnBrk="1" hangingPunct="1"/>
            <a:r>
              <a:rPr lang="en-US" altLang="zh-TW" dirty="0" smtClean="0"/>
              <a:t>Fragmentation is used to increase reliability</a:t>
            </a:r>
          </a:p>
          <a:p>
            <a:pPr lvl="1" eaLnBrk="1" hangingPunct="1"/>
            <a:r>
              <a:rPr lang="en-US" altLang="zh-TW" dirty="0" smtClean="0"/>
              <a:t>More efficient to resend a smaller frame than a large one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 (Cont.)</a:t>
            </a:r>
            <a:endParaRPr lang="zh-TW" altLang="en-US" smtClean="0"/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879600"/>
            <a:ext cx="8667750" cy="28781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431800" y="4964113"/>
            <a:ext cx="8451850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>
                <a:solidFill>
                  <a:srgbClr val="0000FF"/>
                </a:solidFill>
              </a:rPr>
              <a:t>Fragment Bursts</a:t>
            </a:r>
            <a:r>
              <a:rPr lang="en-US" altLang="zh-TW" sz="2800"/>
              <a:t> which are individually acknowledged.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/>
              <a:t>Retransmission is applied to each fragment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Format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773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Frame control (FC): 2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Define the type of the frame and some control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D: 2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Define the duration of the transmission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Four addresses with each 6 bytes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Sequence control: 2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Define the sequence number of the frame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Frame body: 0~2312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Contain the information based on the type and the subtype defined in the FC field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FCS: 4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CRC-32 error detection sequence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5708650"/>
            <a:ext cx="87852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Mechanism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382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Address 1: always the address of the next device</a:t>
            </a:r>
          </a:p>
          <a:p>
            <a:pPr eaLnBrk="1" hangingPunct="1"/>
            <a:r>
              <a:rPr lang="en-US" altLang="zh-TW" sz="2800" smtClean="0"/>
              <a:t>Address 2: always the address of the previous device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3049588"/>
            <a:ext cx="749617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3-14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262188" y="815975"/>
            <a:ext cx="5253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Extended Service Sets (ESSs)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2043113"/>
            <a:ext cx="8288337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Hidden and Exposed Station Problems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Hidden station problem</a:t>
            </a:r>
          </a:p>
          <a:p>
            <a:pPr lvl="1" eaLnBrk="1" hangingPunct="1"/>
            <a:r>
              <a:rPr lang="en-US" altLang="zh-TW" smtClean="0"/>
              <a:t>Solution: RTS (</a:t>
            </a:r>
            <a:r>
              <a:rPr lang="en-US" altLang="zh-TW" i="1" smtClean="0">
                <a:solidFill>
                  <a:srgbClr val="FF3300"/>
                </a:solidFill>
              </a:rPr>
              <a:t>R</a:t>
            </a:r>
            <a:r>
              <a:rPr lang="en-US" altLang="zh-TW" smtClean="0"/>
              <a:t>equest </a:t>
            </a:r>
            <a:r>
              <a:rPr lang="en-US" altLang="zh-TW" i="1" smtClean="0">
                <a:solidFill>
                  <a:srgbClr val="FF3300"/>
                </a:solidFill>
              </a:rPr>
              <a:t>T</a:t>
            </a:r>
            <a:r>
              <a:rPr lang="en-US" altLang="zh-TW" smtClean="0"/>
              <a:t>o </a:t>
            </a:r>
            <a:r>
              <a:rPr lang="en-US" altLang="zh-TW" i="1" smtClean="0">
                <a:solidFill>
                  <a:srgbClr val="FF3300"/>
                </a:solidFill>
              </a:rPr>
              <a:t>S</a:t>
            </a:r>
            <a:r>
              <a:rPr lang="en-US" altLang="zh-TW" smtClean="0"/>
              <a:t>end) and CTS (</a:t>
            </a:r>
            <a:r>
              <a:rPr lang="en-US" altLang="zh-TW" i="1" smtClean="0">
                <a:solidFill>
                  <a:srgbClr val="FF3300"/>
                </a:solidFill>
              </a:rPr>
              <a:t>C</a:t>
            </a:r>
            <a:r>
              <a:rPr lang="en-US" altLang="zh-TW" smtClean="0"/>
              <a:t>lear </a:t>
            </a:r>
            <a:r>
              <a:rPr lang="en-US" altLang="zh-TW" i="1" smtClean="0">
                <a:solidFill>
                  <a:srgbClr val="FF3300"/>
                </a:solidFill>
              </a:rPr>
              <a:t>T</a:t>
            </a:r>
            <a:r>
              <a:rPr lang="en-US" altLang="zh-TW" smtClean="0"/>
              <a:t>o </a:t>
            </a:r>
            <a:r>
              <a:rPr lang="en-US" altLang="zh-TW" i="1" smtClean="0">
                <a:solidFill>
                  <a:srgbClr val="FF3300"/>
                </a:solidFill>
              </a:rPr>
              <a:t>S</a:t>
            </a:r>
            <a:r>
              <a:rPr lang="en-US" altLang="zh-TW" smtClean="0"/>
              <a:t>end)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Exposed station problem (Skip!)</a:t>
            </a:r>
          </a:p>
          <a:p>
            <a:pPr lvl="1" eaLnBrk="1" hangingPunct="1"/>
            <a:r>
              <a:rPr lang="en-US" altLang="zh-TW" smtClean="0"/>
              <a:t>A node is prevented from sending packets to other nodes due to a neighboring transmitter. </a:t>
            </a:r>
          </a:p>
          <a:p>
            <a:pPr lvl="1" eaLnBrk="1" hangingPunct="1"/>
            <a:r>
              <a:rPr lang="en-US" altLang="zh-TW" smtClean="0"/>
              <a:t>Cannot be solved by RTS/CTS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Hidden Station Problem</a:t>
            </a:r>
            <a:endParaRPr lang="zh-TW" altLang="en-US" smtClean="0"/>
          </a:p>
        </p:txBody>
      </p:sp>
      <p:grpSp>
        <p:nvGrpSpPr>
          <p:cNvPr id="61443" name="Group 5"/>
          <p:cNvGrpSpPr>
            <a:grpSpLocks/>
          </p:cNvGrpSpPr>
          <p:nvPr/>
        </p:nvGrpSpPr>
        <p:grpSpPr bwMode="auto">
          <a:xfrm>
            <a:off x="973138" y="1981200"/>
            <a:ext cx="6837362" cy="3810000"/>
            <a:chOff x="624" y="1231"/>
            <a:chExt cx="4307" cy="1841"/>
          </a:xfrm>
        </p:grpSpPr>
        <p:pic>
          <p:nvPicPr>
            <p:cNvPr id="6144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" y="1847"/>
              <a:ext cx="4307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" y="1231"/>
              <a:ext cx="1837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Use of Handshaking to Prevent Hidden Station Problem</a:t>
            </a:r>
            <a:endParaRPr lang="zh-TW" altLang="en-US" sz="4000" smtClean="0"/>
          </a:p>
        </p:txBody>
      </p:sp>
      <p:grpSp>
        <p:nvGrpSpPr>
          <p:cNvPr id="62467" name="Group 6"/>
          <p:cNvGrpSpPr>
            <a:grpSpLocks/>
          </p:cNvGrpSpPr>
          <p:nvPr/>
        </p:nvGrpSpPr>
        <p:grpSpPr bwMode="auto">
          <a:xfrm>
            <a:off x="615950" y="2351088"/>
            <a:ext cx="8153400" cy="4102100"/>
            <a:chOff x="738" y="1058"/>
            <a:chExt cx="3870" cy="1765"/>
          </a:xfrm>
        </p:grpSpPr>
        <p:pic>
          <p:nvPicPr>
            <p:cNvPr id="6246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" y="1058"/>
              <a:ext cx="3870" cy="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6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9" y="1680"/>
              <a:ext cx="1739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7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7" y="2049"/>
              <a:ext cx="3449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1DD2B-656A-4841-8562-9ED470EC5082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Wired Local Area Networks</a:t>
            </a:r>
          </a:p>
          <a:p>
            <a:pPr eaLnBrk="1" hangingPunct="1"/>
            <a:r>
              <a:rPr kumimoji="0" lang="en-US" altLang="zh-TW" dirty="0" smtClean="0">
                <a:solidFill>
                  <a:srgbClr val="000000"/>
                </a:solidFill>
              </a:rPr>
              <a:t>Wireless LANs</a:t>
            </a:r>
          </a:p>
          <a:p>
            <a:pPr eaLnBrk="1" hangingPunct="1"/>
            <a:r>
              <a:rPr kumimoji="0" lang="en-US" altLang="zh-TW" b="1" dirty="0" smtClean="0">
                <a:solidFill>
                  <a:srgbClr val="FF3300"/>
                </a:solidFill>
              </a:rPr>
              <a:t>Point-to-Point WANs</a:t>
            </a:r>
          </a:p>
          <a:p>
            <a:pPr eaLnBrk="1" hangingPunct="1"/>
            <a:r>
              <a:rPr kumimoji="0" lang="en-US" altLang="zh-TW" dirty="0" smtClean="0">
                <a:solidFill>
                  <a:srgbClr val="000000"/>
                </a:solidFill>
              </a:rPr>
              <a:t>Switch WANs</a:t>
            </a:r>
          </a:p>
          <a:p>
            <a:pPr eaLnBrk="1" hangingPunct="1"/>
            <a:r>
              <a:rPr kumimoji="0" lang="en-US" altLang="zh-TW" dirty="0" smtClean="0">
                <a:solidFill>
                  <a:srgbClr val="000000"/>
                </a:solidFill>
              </a:rPr>
              <a:t>Connecting Devices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Point-to-Point WANs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Connect two devices using a line available from a public network such as a telephone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V.90 (56K) Modem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Digital Subscriber Line (DSL)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Cable Modem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 lines: T1 and T3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SONET (Synchronous Optical Network)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51435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3-3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792413" y="842963"/>
            <a:ext cx="4781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IEEE Standards for LANs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2114550"/>
            <a:ext cx="834548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Point-to-Point WANs (Cont.)</a:t>
            </a:r>
            <a:endParaRPr lang="zh-TW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PPP: Point-to-Point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way to encapsulate IP datagrams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Link Control Protocol (LCP)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family of Network Control Protocols (NCPs) specific to different network layer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Link Control Protocol (LCP)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Network Control Protocol (NCP)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PPPoE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Wired Local Area Networks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Wireless LANs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Point-to-Point WANs</a:t>
            </a:r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Switch WANs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Connecting Devices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Switched WANs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backbone in the Internet are usually a switched WAN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switched WAN is a wide area network that</a:t>
            </a:r>
          </a:p>
          <a:p>
            <a:pPr lvl="1" eaLnBrk="1" hangingPunct="1"/>
            <a:r>
              <a:rPr lang="en-US" altLang="zh-TW" smtClean="0"/>
              <a:t>Cover a large area ( a state or a country)</a:t>
            </a:r>
          </a:p>
          <a:p>
            <a:pPr lvl="1" eaLnBrk="1" hangingPunct="1"/>
            <a:r>
              <a:rPr lang="en-US" altLang="zh-TW" smtClean="0"/>
              <a:t>Provide access at several points to the user</a:t>
            </a:r>
          </a:p>
          <a:p>
            <a:pPr lvl="2" eaLnBrk="1" hangingPunct="1"/>
            <a:r>
              <a:rPr lang="en-US" altLang="zh-TW" smtClean="0"/>
              <a:t>Allow the connections of several inputs and outputs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Switched WANs (Cont.)</a:t>
            </a:r>
            <a:endParaRPr lang="zh-TW" alt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Differences between a switched WAN and LAN</a:t>
            </a:r>
          </a:p>
          <a:p>
            <a:pPr lvl="1" eaLnBrk="1" hangingPunct="1"/>
            <a:r>
              <a:rPr lang="en-US" altLang="zh-TW" sz="2400" smtClean="0"/>
              <a:t>Instead of a bus or star topology, switches are used to create multiple paths between two nodes</a:t>
            </a:r>
          </a:p>
          <a:p>
            <a:pPr lvl="1" eaLnBrk="1" hangingPunct="1"/>
            <a:r>
              <a:rPr lang="en-US" altLang="zh-TW" sz="2400" smtClean="0"/>
              <a:t>LAN technology is considered a connectionless but switched WAN is a connection-oriented technology</a:t>
            </a:r>
          </a:p>
          <a:p>
            <a:pPr eaLnBrk="1" hangingPunct="1"/>
            <a:r>
              <a:rPr lang="en-US" altLang="zh-TW" sz="2800" smtClean="0"/>
              <a:t>Three common switched WAN</a:t>
            </a:r>
          </a:p>
          <a:p>
            <a:pPr lvl="1" eaLnBrk="1" hangingPunct="1"/>
            <a:r>
              <a:rPr lang="en-US" altLang="zh-TW" sz="2400" smtClean="0"/>
              <a:t>X.25</a:t>
            </a:r>
          </a:p>
          <a:p>
            <a:pPr lvl="1" eaLnBrk="1" hangingPunct="1"/>
            <a:r>
              <a:rPr lang="en-US" altLang="zh-TW" sz="2400" smtClean="0"/>
              <a:t>Frame Relay</a:t>
            </a:r>
          </a:p>
          <a:p>
            <a:pPr lvl="1" eaLnBrk="1" hangingPunct="1"/>
            <a:r>
              <a:rPr lang="en-US" altLang="zh-TW" sz="2400" smtClean="0"/>
              <a:t>ATM</a:t>
            </a:r>
            <a:endParaRPr lang="zh-TW" altLang="en-US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Wired Local Area Networks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Wireless LANs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Point-to-Point WANs</a:t>
            </a:r>
            <a:endParaRPr kumimoji="0" lang="en-US" altLang="zh-TW" smtClean="0"/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Switch WANs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Connecting Devices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Connecting Devices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The Internet is a combination of LANs and WANs</a:t>
            </a:r>
          </a:p>
          <a:p>
            <a:pPr lvl="1" eaLnBrk="1" hangingPunct="1"/>
            <a:r>
              <a:rPr lang="en-US" altLang="zh-TW" sz="2400" smtClean="0"/>
              <a:t>Joined by the </a:t>
            </a:r>
            <a:r>
              <a:rPr lang="en-US" altLang="zh-TW" sz="2400" i="1" smtClean="0"/>
              <a:t>connecting devices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Repeater and Hub: the first layer</a:t>
            </a:r>
          </a:p>
          <a:p>
            <a:pPr eaLnBrk="1" hangingPunct="1"/>
            <a:r>
              <a:rPr lang="en-US" altLang="zh-TW" sz="2800" smtClean="0"/>
              <a:t>Bridges: first two layers</a:t>
            </a:r>
          </a:p>
          <a:p>
            <a:pPr eaLnBrk="1" hangingPunct="1"/>
            <a:r>
              <a:rPr lang="en-US" altLang="zh-TW" sz="2800" smtClean="0"/>
              <a:t>Routers: first three layers</a:t>
            </a:r>
          </a:p>
          <a:p>
            <a:pPr eaLnBrk="1" hangingPunct="1"/>
            <a:r>
              <a:rPr lang="en-US" altLang="zh-TW" sz="2800" smtClean="0"/>
              <a:t>Switches</a:t>
            </a:r>
          </a:p>
          <a:p>
            <a:pPr lvl="1" eaLnBrk="1" hangingPunct="1"/>
            <a:r>
              <a:rPr lang="en-US" altLang="zh-TW" sz="2400" smtClean="0"/>
              <a:t>Sophisticated bridges or sophisticated routers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2592388" y="803275"/>
            <a:ext cx="3582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</a:rPr>
              <a:t>Connecting Devices</a:t>
            </a:r>
          </a:p>
        </p:txBody>
      </p:sp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7578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81313"/>
            <a:ext cx="800735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Repeaters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Operate only in the physical layer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Receive a signal and regenerate the original bit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Does not an amplifier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Amplifier does not discriminate between the intended signal and noise; just amplifies equally everything fed into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Repeater regenerates the signal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If a weakened or corrupted signal, create a copy at the original strength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Can extend the physical length of a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Connect two segments of the same 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whole network is still one LAN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55245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3-27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" y="2101850"/>
            <a:ext cx="83915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536950" y="900113"/>
            <a:ext cx="1765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</a:rPr>
              <a:t>Repeater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a Repeater</a:t>
            </a: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2717800"/>
            <a:ext cx="788035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Format</a:t>
            </a:r>
            <a:endParaRPr lang="zh-TW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855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Ethernet specifies only one frame type containing seven fields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Ethernet is an unreliable medium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Does not provide acknowledgement mechanism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21125"/>
            <a:ext cx="7989888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Hubs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455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Operate only in the physical layer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multi-port repeater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Create connections in a physical </a:t>
            </a:r>
            <a:r>
              <a:rPr lang="en-US" altLang="zh-TW" b="1" smtClean="0"/>
              <a:t>star</a:t>
            </a:r>
            <a:r>
              <a:rPr lang="en-US" altLang="zh-TW" smtClean="0"/>
              <a:t>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whole network is still one single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Packets sent by a station are received by every other station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75" y="55245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3-28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3908425" y="727075"/>
            <a:ext cx="110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</a:rPr>
              <a:t>Hubs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0901" name="Group 7"/>
          <p:cNvGrpSpPr>
            <a:grpSpLocks/>
          </p:cNvGrpSpPr>
          <p:nvPr/>
        </p:nvGrpSpPr>
        <p:grpSpPr bwMode="auto">
          <a:xfrm>
            <a:off x="914400" y="2279650"/>
            <a:ext cx="6781800" cy="3705225"/>
            <a:chOff x="576" y="1645"/>
            <a:chExt cx="4272" cy="1091"/>
          </a:xfrm>
        </p:grpSpPr>
        <p:pic>
          <p:nvPicPr>
            <p:cNvPr id="8090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7" y="1645"/>
              <a:ext cx="4111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655"/>
              <a:ext cx="1837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1824"/>
              <a:ext cx="1509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5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920"/>
              <a:ext cx="720" cy="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6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84" y="1976"/>
              <a:ext cx="72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7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72" y="1824"/>
              <a:ext cx="1463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72425" name="Line 9"/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72426" name="Line 10"/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repeater or hub forwards every bit; it has no filtering capability.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252663"/>
            <a:ext cx="1143000" cy="566737"/>
            <a:chOff x="1200" y="1248"/>
            <a:chExt cx="720" cy="357"/>
          </a:xfrm>
        </p:grpSpPr>
        <p:pic>
          <p:nvPicPr>
            <p:cNvPr id="8193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5" grpId="0" animBg="1"/>
      <p:bldP spid="572426" grpId="0" animBg="1"/>
      <p:bldP spid="5724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Bridges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6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Operate in both the physical and the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Physical layer: regenerate the signal it receives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Data link layer: check the physical address 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Has no physical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Act only as a filter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All the segments connected by a bridge are still part of one LAN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Filtering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LAN is divided into two segments separated by a bridge</a:t>
            </a:r>
          </a:p>
          <a:p>
            <a:pPr eaLnBrk="1" hangingPunct="1"/>
            <a:r>
              <a:rPr lang="en-US" altLang="zh-TW" smtClean="0"/>
              <a:t>If a packet destined for 712B13456142 arrives at port 1</a:t>
            </a:r>
          </a:p>
          <a:p>
            <a:pPr lvl="1" eaLnBrk="1" hangingPunct="1"/>
            <a:r>
              <a:rPr lang="en-US" altLang="zh-TW" smtClean="0"/>
              <a:t>Consult its table to find the departing interface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3887788" y="650875"/>
            <a:ext cx="1358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</a:rPr>
              <a:t>Bridge</a:t>
            </a:r>
          </a:p>
        </p:txBody>
      </p:sp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4996" name="Group 7"/>
          <p:cNvGrpSpPr>
            <a:grpSpLocks/>
          </p:cNvGrpSpPr>
          <p:nvPr/>
        </p:nvGrpSpPr>
        <p:grpSpPr bwMode="auto">
          <a:xfrm>
            <a:off x="727075" y="1963738"/>
            <a:ext cx="7815263" cy="4340225"/>
            <a:chOff x="480" y="768"/>
            <a:chExt cx="4923" cy="2304"/>
          </a:xfrm>
        </p:grpSpPr>
        <p:pic>
          <p:nvPicPr>
            <p:cNvPr id="84997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703"/>
              <a:ext cx="4923" cy="1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98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2" y="768"/>
              <a:ext cx="1612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99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2" y="1851"/>
              <a:ext cx="1641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000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2" y="2160"/>
              <a:ext cx="78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Transparent Bridges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Stations are completely unaware of its existence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If a bridge is added or deleted, reconfiguration of the stations is unnecessary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Criteria for a system equipped with a transparent 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Frames must be forwarded from one station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forwarding table is </a:t>
            </a:r>
            <a:r>
              <a:rPr lang="en-US" altLang="zh-TW" sz="2000" b="1" i="1" dirty="0" smtClean="0"/>
              <a:t>automatically</a:t>
            </a:r>
            <a:r>
              <a:rPr lang="en-US" altLang="zh-TW" sz="2000" dirty="0" smtClean="0"/>
              <a:t> made by learning frame movement in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Loops in the system must be prevented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Also called a </a:t>
            </a:r>
            <a:r>
              <a:rPr lang="en-US" altLang="zh-TW" sz="2400" i="1" dirty="0" smtClean="0"/>
              <a:t>learning bridge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Learning: create the table mapping from the packets it receives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Source address and the arriving interface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Learning Bridge</a:t>
            </a:r>
            <a:endParaRPr lang="zh-TW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station A sends a frame to station 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bridge does not have an entry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The frame goes out from all three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From the source address and the incoming 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must be connected to port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station D sends a frame to station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Flood the network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Create the second entry for 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learning process continues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Learning Bridge</a:t>
            </a:r>
          </a:p>
        </p:txBody>
      </p:sp>
      <p:grpSp>
        <p:nvGrpSpPr>
          <p:cNvPr id="88067" name="Group 4"/>
          <p:cNvGrpSpPr>
            <a:grpSpLocks/>
          </p:cNvGrpSpPr>
          <p:nvPr/>
        </p:nvGrpSpPr>
        <p:grpSpPr bwMode="auto">
          <a:xfrm>
            <a:off x="388938" y="1820863"/>
            <a:ext cx="8226425" cy="4767262"/>
            <a:chOff x="279" y="334"/>
            <a:chExt cx="5182" cy="3619"/>
          </a:xfrm>
        </p:grpSpPr>
        <p:sp>
          <p:nvSpPr>
            <p:cNvPr id="88068" name="Rectangle 5"/>
            <p:cNvSpPr>
              <a:spLocks noChangeArrowheads="1"/>
            </p:cNvSpPr>
            <p:nvPr/>
          </p:nvSpPr>
          <p:spPr bwMode="ltGray">
            <a:xfrm>
              <a:off x="309" y="334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88069" name="Rectangle 6"/>
            <p:cNvSpPr>
              <a:spLocks noChangeArrowheads="1"/>
            </p:cNvSpPr>
            <p:nvPr/>
          </p:nvSpPr>
          <p:spPr bwMode="ltGray">
            <a:xfrm>
              <a:off x="542" y="334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88070" name="Rectangle 7"/>
            <p:cNvSpPr>
              <a:spLocks noChangeArrowheads="1"/>
            </p:cNvSpPr>
            <p:nvPr/>
          </p:nvSpPr>
          <p:spPr bwMode="gray">
            <a:xfrm>
              <a:off x="279" y="336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>
                <a:latin typeface="Tahoma" pitchFamily="34" charset="0"/>
              </a:endParaRPr>
            </a:p>
          </p:txBody>
        </p:sp>
        <p:pic>
          <p:nvPicPr>
            <p:cNvPr id="88071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2688"/>
              <a:ext cx="4584" cy="1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750"/>
              <a:ext cx="4704" cy="1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3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" y="1008"/>
              <a:ext cx="127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4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" y="960"/>
              <a:ext cx="1296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5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" y="1681"/>
              <a:ext cx="129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6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16" y="1592"/>
              <a:ext cx="1336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7" name="Picture 1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35" y="1472"/>
              <a:ext cx="1301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8078" name="Group 15"/>
            <p:cNvGrpSpPr>
              <a:grpSpLocks/>
            </p:cNvGrpSpPr>
            <p:nvPr/>
          </p:nvGrpSpPr>
          <p:grpSpPr bwMode="auto">
            <a:xfrm>
              <a:off x="1104" y="3216"/>
              <a:ext cx="336" cy="231"/>
              <a:chOff x="1104" y="3199"/>
              <a:chExt cx="336" cy="231"/>
            </a:xfrm>
          </p:grpSpPr>
          <p:sp>
            <p:nvSpPr>
              <p:cNvPr id="88088" name="Rectangle 16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TW" altLang="en-US" sz="1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88089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199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1400" b="1"/>
                  <a:t>M</a:t>
                </a:r>
              </a:p>
            </p:txBody>
          </p:sp>
        </p:grpSp>
        <p:grpSp>
          <p:nvGrpSpPr>
            <p:cNvPr id="88079" name="Group 18"/>
            <p:cNvGrpSpPr>
              <a:grpSpLocks/>
            </p:cNvGrpSpPr>
            <p:nvPr/>
          </p:nvGrpSpPr>
          <p:grpSpPr bwMode="auto">
            <a:xfrm>
              <a:off x="4368" y="3216"/>
              <a:ext cx="336" cy="231"/>
              <a:chOff x="1104" y="3199"/>
              <a:chExt cx="336" cy="231"/>
            </a:xfrm>
          </p:grpSpPr>
          <p:sp>
            <p:nvSpPr>
              <p:cNvPr id="88086" name="Rectangle 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TW" altLang="en-US" sz="1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88087" name="Text Box 20"/>
              <p:cNvSpPr txBox="1">
                <a:spLocks noChangeArrowheads="1"/>
              </p:cNvSpPr>
              <p:nvPr/>
            </p:nvSpPr>
            <p:spPr bwMode="auto">
              <a:xfrm>
                <a:off x="1152" y="3199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1400" b="1"/>
                  <a:t>M</a:t>
                </a:r>
              </a:p>
            </p:txBody>
          </p:sp>
        </p:grpSp>
        <p:grpSp>
          <p:nvGrpSpPr>
            <p:cNvPr id="88080" name="Group 21"/>
            <p:cNvGrpSpPr>
              <a:grpSpLocks/>
            </p:cNvGrpSpPr>
            <p:nvPr/>
          </p:nvGrpSpPr>
          <p:grpSpPr bwMode="auto">
            <a:xfrm>
              <a:off x="2112" y="3264"/>
              <a:ext cx="336" cy="231"/>
              <a:chOff x="1104" y="3199"/>
              <a:chExt cx="336" cy="231"/>
            </a:xfrm>
          </p:grpSpPr>
          <p:sp>
            <p:nvSpPr>
              <p:cNvPr id="88084" name="Rectangle 22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TW" altLang="en-US" sz="1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8808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199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1400" b="1"/>
                  <a:t>M</a:t>
                </a:r>
              </a:p>
            </p:txBody>
          </p:sp>
        </p:grpSp>
        <p:grpSp>
          <p:nvGrpSpPr>
            <p:cNvPr id="88081" name="Group 24"/>
            <p:cNvGrpSpPr>
              <a:grpSpLocks/>
            </p:cNvGrpSpPr>
            <p:nvPr/>
          </p:nvGrpSpPr>
          <p:grpSpPr bwMode="auto">
            <a:xfrm>
              <a:off x="3360" y="3312"/>
              <a:ext cx="336" cy="231"/>
              <a:chOff x="1104" y="3199"/>
              <a:chExt cx="336" cy="231"/>
            </a:xfrm>
          </p:grpSpPr>
          <p:sp>
            <p:nvSpPr>
              <p:cNvPr id="88082" name="Rectangle 25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TW" altLang="en-US" sz="1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88083" name="Text Box 26"/>
              <p:cNvSpPr txBox="1">
                <a:spLocks noChangeArrowheads="1"/>
              </p:cNvSpPr>
              <p:nvPr/>
            </p:nvSpPr>
            <p:spPr bwMode="auto">
              <a:xfrm>
                <a:off x="1152" y="3199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1400" b="1"/>
                  <a:t>M</a:t>
                </a:r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grpSp>
        <p:nvGrpSpPr>
          <p:cNvPr id="90121" name="Group 15"/>
          <p:cNvGrpSpPr>
            <a:grpSpLocks/>
          </p:cNvGrpSpPr>
          <p:nvPr/>
        </p:nvGrpSpPr>
        <p:grpSpPr bwMode="auto">
          <a:xfrm>
            <a:off x="600075" y="1354138"/>
            <a:ext cx="8153400" cy="2057400"/>
            <a:chOff x="384" y="1344"/>
            <a:chExt cx="5136" cy="1296"/>
          </a:xfrm>
        </p:grpSpPr>
        <p:sp>
          <p:nvSpPr>
            <p:cNvPr id="90126" name="Line 9"/>
            <p:cNvSpPr>
              <a:spLocks noChangeShapeType="1"/>
            </p:cNvSpPr>
            <p:nvPr/>
          </p:nvSpPr>
          <p:spPr bwMode="auto">
            <a:xfrm>
              <a:off x="384" y="1872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7" name="Line 10"/>
            <p:cNvSpPr>
              <a:spLocks noChangeShapeType="1"/>
            </p:cNvSpPr>
            <p:nvPr/>
          </p:nvSpPr>
          <p:spPr bwMode="auto">
            <a:xfrm>
              <a:off x="384" y="2640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8" name="Rectangle 11"/>
            <p:cNvSpPr>
              <a:spLocks noChangeArrowheads="1"/>
            </p:cNvSpPr>
            <p:nvPr/>
          </p:nvSpPr>
          <p:spPr bwMode="auto">
            <a:xfrm>
              <a:off x="408" y="1930"/>
              <a:ext cx="5088" cy="672"/>
            </a:xfrm>
            <a:prstGeom prst="rect">
              <a:avLst/>
            </a:prstGeom>
            <a:solidFill>
              <a:schemeClr val="folHlink"/>
            </a:solidFill>
            <a:ln w="762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A bridge has a table used in filtering decisions.</a:t>
              </a:r>
            </a:p>
          </p:txBody>
        </p:sp>
        <p:grpSp>
          <p:nvGrpSpPr>
            <p:cNvPr id="90129" name="Group 12"/>
            <p:cNvGrpSpPr>
              <a:grpSpLocks/>
            </p:cNvGrpSpPr>
            <p:nvPr/>
          </p:nvGrpSpPr>
          <p:grpSpPr bwMode="auto">
            <a:xfrm>
              <a:off x="384" y="1344"/>
              <a:ext cx="720" cy="357"/>
              <a:chOff x="1200" y="1248"/>
              <a:chExt cx="720" cy="357"/>
            </a:xfrm>
          </p:grpSpPr>
          <p:pic>
            <p:nvPicPr>
              <p:cNvPr id="90130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0" y="1248"/>
                <a:ext cx="72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0131" name="Text Box 14"/>
              <p:cNvSpPr txBox="1">
                <a:spLocks noChangeArrowheads="1"/>
              </p:cNvSpPr>
              <p:nvPr/>
            </p:nvSpPr>
            <p:spPr bwMode="auto">
              <a:xfrm>
                <a:off x="1284" y="1248"/>
                <a:ext cx="5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800" b="1" i="1">
                    <a:solidFill>
                      <a:schemeClr val="hlink"/>
                    </a:solidFill>
                  </a:rPr>
                  <a:t>Note</a:t>
                </a:r>
              </a:p>
            </p:txBody>
          </p:sp>
        </p:grpSp>
      </p:grpSp>
      <p:grpSp>
        <p:nvGrpSpPr>
          <p:cNvPr id="90122" name="Group 16"/>
          <p:cNvGrpSpPr>
            <a:grpSpLocks/>
          </p:cNvGrpSpPr>
          <p:nvPr/>
        </p:nvGrpSpPr>
        <p:grpSpPr bwMode="auto">
          <a:xfrm>
            <a:off x="592138" y="4451350"/>
            <a:ext cx="8153400" cy="1219200"/>
            <a:chOff x="384" y="1872"/>
            <a:chExt cx="5136" cy="768"/>
          </a:xfrm>
        </p:grpSpPr>
        <p:sp>
          <p:nvSpPr>
            <p:cNvPr id="90123" name="Line 17"/>
            <p:cNvSpPr>
              <a:spLocks noChangeShapeType="1"/>
            </p:cNvSpPr>
            <p:nvPr/>
          </p:nvSpPr>
          <p:spPr bwMode="auto">
            <a:xfrm>
              <a:off x="384" y="1872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4" name="Line 18"/>
            <p:cNvSpPr>
              <a:spLocks noChangeShapeType="1"/>
            </p:cNvSpPr>
            <p:nvPr/>
          </p:nvSpPr>
          <p:spPr bwMode="auto">
            <a:xfrm>
              <a:off x="384" y="2640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125" name="Rectangle 19"/>
            <p:cNvSpPr>
              <a:spLocks noChangeArrowheads="1"/>
            </p:cNvSpPr>
            <p:nvPr/>
          </p:nvSpPr>
          <p:spPr bwMode="auto">
            <a:xfrm>
              <a:off x="408" y="1930"/>
              <a:ext cx="5088" cy="672"/>
            </a:xfrm>
            <a:prstGeom prst="rect">
              <a:avLst/>
            </a:prstGeom>
            <a:solidFill>
              <a:schemeClr val="folHlink"/>
            </a:solidFill>
            <a:ln w="762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A bridge does not change the physical (MAC) addresses in a frame.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Format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Preamble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7 bytes of alternating 1s and 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Added at the physical layer for synchronization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Start frame delimiter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1 bytes: 101010</a:t>
            </a:r>
            <a:r>
              <a:rPr lang="en-US" altLang="zh-TW" sz="2400" smtClean="0">
                <a:solidFill>
                  <a:srgbClr val="FF3300"/>
                </a:solidFill>
              </a:rPr>
              <a:t>11</a:t>
            </a:r>
            <a:r>
              <a:rPr lang="en-US" altLang="zh-TW" sz="2400" smtClean="0"/>
              <a:t>, the last chance to synchronize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last </a:t>
            </a:r>
            <a:r>
              <a:rPr lang="en-US" altLang="zh-TW" sz="2400" smtClean="0">
                <a:solidFill>
                  <a:srgbClr val="FF3300"/>
                </a:solidFill>
              </a:rPr>
              <a:t>11</a:t>
            </a:r>
            <a:r>
              <a:rPr lang="en-US" altLang="zh-TW" sz="2400" smtClean="0"/>
              <a:t> signals that the next field is the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Destination address: 6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Physical address of the </a:t>
            </a:r>
            <a:r>
              <a:rPr lang="en-US" altLang="zh-TW" sz="2400" i="1" smtClean="0">
                <a:solidFill>
                  <a:srgbClr val="FF3300"/>
                </a:solidFill>
              </a:rPr>
              <a:t>intermediate</a:t>
            </a:r>
            <a:r>
              <a:rPr lang="en-US" altLang="zh-TW" sz="2400" smtClean="0"/>
              <a:t> or the destination station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Source address: 6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Physical address of the sending or </a:t>
            </a:r>
            <a:r>
              <a:rPr lang="en-US" altLang="zh-TW" sz="2400" i="1" smtClean="0">
                <a:solidFill>
                  <a:srgbClr val="FF3300"/>
                </a:solidFill>
              </a:rPr>
              <a:t>intermediate</a:t>
            </a:r>
            <a:r>
              <a:rPr lang="en-US" altLang="zh-TW" sz="2400" smtClean="0"/>
              <a:t> station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router is a three-layer devices</a:t>
            </a:r>
          </a:p>
          <a:p>
            <a:pPr lvl="1" eaLnBrk="1" hangingPunct="1"/>
            <a:r>
              <a:rPr lang="en-US" altLang="zh-TW" dirty="0" smtClean="0"/>
              <a:t>Physical layer: regenerate the signal it receives</a:t>
            </a:r>
          </a:p>
          <a:p>
            <a:pPr lvl="1" eaLnBrk="1" hangingPunct="1"/>
            <a:r>
              <a:rPr lang="en-US" altLang="zh-TW" dirty="0" smtClean="0"/>
              <a:t>Data link layer: check the physical address (source and destination) in the packet</a:t>
            </a:r>
          </a:p>
          <a:p>
            <a:pPr lvl="1" eaLnBrk="1" hangingPunct="1"/>
            <a:r>
              <a:rPr lang="en-US" altLang="zh-TW" dirty="0" smtClean="0"/>
              <a:t>Network: check the network address</a:t>
            </a:r>
          </a:p>
          <a:p>
            <a:pPr eaLnBrk="1" hangingPunct="1"/>
            <a:r>
              <a:rPr lang="en-US" altLang="zh-TW" dirty="0" smtClean="0"/>
              <a:t>A router is a internetworking device</a:t>
            </a:r>
          </a:p>
          <a:p>
            <a:pPr lvl="1" eaLnBrk="1" hangingPunct="1"/>
            <a:r>
              <a:rPr lang="en-US" altLang="zh-TW" dirty="0" smtClean="0"/>
              <a:t>Connect independent networks (LANs or WANs) to from an internetwork or an internet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Routers (Cont.)</a:t>
            </a:r>
            <a:endParaRPr lang="zh-TW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35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Differences between a router and a repeater or a 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router has a physical and IP address for each of its interfaces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Routers have addresses on two or more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router acts only on those packets whose destination physical address matches the physical address of the incoming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router </a:t>
            </a:r>
            <a:r>
              <a:rPr lang="en-US" altLang="zh-TW" i="1" dirty="0" smtClean="0">
                <a:solidFill>
                  <a:srgbClr val="FF3300"/>
                </a:solidFill>
              </a:rPr>
              <a:t>changes the physical address </a:t>
            </a:r>
            <a:r>
              <a:rPr lang="en-US" altLang="zh-TW" dirty="0" smtClean="0"/>
              <a:t>of the packet when it forward the packet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51435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chemeClr val="accent2"/>
                </a:solidFill>
              </a:rPr>
              <a:t>Figure  3-30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113088" y="725488"/>
            <a:ext cx="3219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Routing Example</a:t>
            </a:r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318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8" y="1563688"/>
            <a:ext cx="8694737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EE322-25EC-4BF1-AE75-DE60852881CF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Switches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 different meaning</a:t>
            </a:r>
          </a:p>
          <a:p>
            <a:pPr lvl="1" eaLnBrk="1" hangingPunct="1"/>
            <a:r>
              <a:rPr lang="en-US" altLang="zh-TW" smtClean="0"/>
              <a:t>Two-layer switch</a:t>
            </a:r>
          </a:p>
          <a:p>
            <a:pPr lvl="2" eaLnBrk="1" hangingPunct="1"/>
            <a:r>
              <a:rPr lang="en-US" altLang="zh-TW" smtClean="0"/>
              <a:t>A bridge with many interface and a design that allow better performance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Three-layer switch</a:t>
            </a:r>
          </a:p>
          <a:p>
            <a:pPr lvl="2" eaLnBrk="1" hangingPunct="1"/>
            <a:r>
              <a:rPr lang="en-US" altLang="zh-TW" smtClean="0"/>
              <a:t>A router with an improved design to allow better performance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 Format (Cont.)</a:t>
            </a:r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Length/type: has one of two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&lt; 1518: length: the length of the data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RFC 1042: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&gt; 1536:  type: define the upper layer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RFC 894: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0800: IP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0806: ARP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8035: RARP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Data: 46~1500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Padding is needed if upper layer packet is less than 46 bytes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CRC: CRC-32 for error detection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63AE-1055-4D39-9A55-DB0CCD19388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22340</TotalTime>
  <Words>3171</Words>
  <Application>Microsoft Office PowerPoint</Application>
  <PresentationFormat>如螢幕大小 (4:3)</PresentationFormat>
  <Paragraphs>666</Paragraphs>
  <Slides>83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3" baseType="lpstr">
      <vt:lpstr>Arial Unicode MS</vt:lpstr>
      <vt:lpstr>新細明體</vt:lpstr>
      <vt:lpstr>標楷體</vt:lpstr>
      <vt:lpstr>Arial</vt:lpstr>
      <vt:lpstr>Comic Sans MS</vt:lpstr>
      <vt:lpstr>Helvetica</vt:lpstr>
      <vt:lpstr>Tahoma</vt:lpstr>
      <vt:lpstr>Times New Roman</vt:lpstr>
      <vt:lpstr>Wingdings</vt:lpstr>
      <vt:lpstr>Quadrant</vt:lpstr>
      <vt:lpstr>Chapter 3  Underlying Technologies</vt:lpstr>
      <vt:lpstr>Internet Model</vt:lpstr>
      <vt:lpstr>Outline</vt:lpstr>
      <vt:lpstr>Local Area Network (LAN)</vt:lpstr>
      <vt:lpstr>IEEE Standards</vt:lpstr>
      <vt:lpstr>PowerPoint 簡報</vt:lpstr>
      <vt:lpstr>Frame Format</vt:lpstr>
      <vt:lpstr>Frame Format (Cont.)</vt:lpstr>
      <vt:lpstr>Frame Format (Cont.)</vt:lpstr>
      <vt:lpstr>Frame Length</vt:lpstr>
      <vt:lpstr>Frame Length (Cont.)</vt:lpstr>
      <vt:lpstr>Addressing</vt:lpstr>
      <vt:lpstr>Addressing (Cont.)</vt:lpstr>
      <vt:lpstr>Unicast and Multicast Addresses</vt:lpstr>
      <vt:lpstr>Example 3.1</vt:lpstr>
      <vt:lpstr>Addressing (Cont.)</vt:lpstr>
      <vt:lpstr>Example 3.2:</vt:lpstr>
      <vt:lpstr>Ethernet Evolution</vt:lpstr>
      <vt:lpstr>Standard Ethernet</vt:lpstr>
      <vt:lpstr>Access Method: CSMA/CD</vt:lpstr>
      <vt:lpstr>PowerPoint 簡報</vt:lpstr>
      <vt:lpstr>Access Method: CSMA/CD</vt:lpstr>
      <vt:lpstr>Collision of the First Bit in CSMA/CD</vt:lpstr>
      <vt:lpstr>Minimum Frame Size</vt:lpstr>
      <vt:lpstr>Example:</vt:lpstr>
      <vt:lpstr>Example (Cont.):</vt:lpstr>
      <vt:lpstr>Example (Cont.):</vt:lpstr>
      <vt:lpstr>Procedure: CSMA/CD Flow Diagram</vt:lpstr>
      <vt:lpstr>Fast Ethernet</vt:lpstr>
      <vt:lpstr>Fast Ethernet (Cont.)</vt:lpstr>
      <vt:lpstr>Gigabit Ethernet</vt:lpstr>
      <vt:lpstr>Gigabit Ethernet (Cont.)</vt:lpstr>
      <vt:lpstr>Ten-Gigabit Ethernet</vt:lpstr>
      <vt:lpstr>Outline</vt:lpstr>
      <vt:lpstr>IEEE 802.11 Wireless LANs</vt:lpstr>
      <vt:lpstr>PowerPoint 簡報</vt:lpstr>
      <vt:lpstr>Architecture</vt:lpstr>
      <vt:lpstr>PowerPoint 簡報</vt:lpstr>
      <vt:lpstr>PowerPoint 簡報</vt:lpstr>
      <vt:lpstr>MAC Layer in IEEE 802.11</vt:lpstr>
      <vt:lpstr>MAC Layer in IEEE 802.11 (Cont.)</vt:lpstr>
      <vt:lpstr>CSMA/CA</vt:lpstr>
      <vt:lpstr>Frame Exchange Time Line</vt:lpstr>
      <vt:lpstr>CSMA/CA Flow Diagram</vt:lpstr>
      <vt:lpstr>CSMA/CA and NAV</vt:lpstr>
      <vt:lpstr>DIFS and SIFS</vt:lpstr>
      <vt:lpstr>Network Allocation Vector</vt:lpstr>
      <vt:lpstr>CSMA/CA: Without RTS/CTS</vt:lpstr>
      <vt:lpstr>CSMA/CA: With RTS/CTS</vt:lpstr>
      <vt:lpstr>Fragmentation</vt:lpstr>
      <vt:lpstr>Fragmentation (Cont.)</vt:lpstr>
      <vt:lpstr>Frame Format</vt:lpstr>
      <vt:lpstr>Addressing Mechanism</vt:lpstr>
      <vt:lpstr>PowerPoint 簡報</vt:lpstr>
      <vt:lpstr>Hidden and Exposed Station Problems</vt:lpstr>
      <vt:lpstr>Hidden Station Problem</vt:lpstr>
      <vt:lpstr>Use of Handshaking to Prevent Hidden Station Problem</vt:lpstr>
      <vt:lpstr>Outline</vt:lpstr>
      <vt:lpstr>Point-to-Point WANs</vt:lpstr>
      <vt:lpstr>Point-to-Point WANs (Cont.)</vt:lpstr>
      <vt:lpstr>Outline</vt:lpstr>
      <vt:lpstr>Switched WANs</vt:lpstr>
      <vt:lpstr>Switched WANs (Cont.)</vt:lpstr>
      <vt:lpstr>Outline</vt:lpstr>
      <vt:lpstr>Connecting Devices</vt:lpstr>
      <vt:lpstr>PowerPoint 簡報</vt:lpstr>
      <vt:lpstr>Repeaters</vt:lpstr>
      <vt:lpstr>PowerPoint 簡報</vt:lpstr>
      <vt:lpstr>Function of a Repeater</vt:lpstr>
      <vt:lpstr>Hubs</vt:lpstr>
      <vt:lpstr>PowerPoint 簡報</vt:lpstr>
      <vt:lpstr>PowerPoint 簡報</vt:lpstr>
      <vt:lpstr>Bridges</vt:lpstr>
      <vt:lpstr>Filtering Example</vt:lpstr>
      <vt:lpstr>PowerPoint 簡報</vt:lpstr>
      <vt:lpstr>Transparent Bridges</vt:lpstr>
      <vt:lpstr>Example: Learning Bridge</vt:lpstr>
      <vt:lpstr>Example 1: Learning Bridge</vt:lpstr>
      <vt:lpstr>PowerPoint 簡報</vt:lpstr>
      <vt:lpstr>Routers</vt:lpstr>
      <vt:lpstr>Routers (Cont.)</vt:lpstr>
      <vt:lpstr>PowerPoint 簡報</vt:lpstr>
      <vt:lpstr>Switches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林孟宣</cp:lastModifiedBy>
  <cp:revision>2365</cp:revision>
  <cp:lastPrinted>2001-07-09T17:38:11Z</cp:lastPrinted>
  <dcterms:created xsi:type="dcterms:W3CDTF">1999-08-24T15:20:22Z</dcterms:created>
  <dcterms:modified xsi:type="dcterms:W3CDTF">2016-04-11T09:17:21Z</dcterms:modified>
</cp:coreProperties>
</file>