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410" r:id="rId2"/>
    <p:sldId id="383" r:id="rId3"/>
    <p:sldId id="412" r:id="rId4"/>
    <p:sldId id="583" r:id="rId5"/>
    <p:sldId id="584" r:id="rId6"/>
    <p:sldId id="469" r:id="rId7"/>
    <p:sldId id="585" r:id="rId8"/>
    <p:sldId id="587" r:id="rId9"/>
    <p:sldId id="590" r:id="rId10"/>
    <p:sldId id="589" r:id="rId11"/>
    <p:sldId id="591" r:id="rId12"/>
    <p:sldId id="592" r:id="rId13"/>
    <p:sldId id="594" r:id="rId14"/>
    <p:sldId id="595" r:id="rId15"/>
    <p:sldId id="597" r:id="rId16"/>
    <p:sldId id="596" r:id="rId17"/>
    <p:sldId id="600" r:id="rId18"/>
    <p:sldId id="598" r:id="rId19"/>
    <p:sldId id="601" r:id="rId20"/>
    <p:sldId id="602" r:id="rId21"/>
    <p:sldId id="603" r:id="rId22"/>
    <p:sldId id="604" r:id="rId23"/>
    <p:sldId id="605" r:id="rId24"/>
    <p:sldId id="606" r:id="rId25"/>
    <p:sldId id="607" r:id="rId26"/>
    <p:sldId id="609" r:id="rId27"/>
    <p:sldId id="608" r:id="rId28"/>
    <p:sldId id="610" r:id="rId29"/>
    <p:sldId id="611" r:id="rId30"/>
    <p:sldId id="612" r:id="rId31"/>
    <p:sldId id="613" r:id="rId32"/>
    <p:sldId id="615" r:id="rId33"/>
    <p:sldId id="614" r:id="rId34"/>
    <p:sldId id="616" r:id="rId35"/>
    <p:sldId id="617" r:id="rId36"/>
    <p:sldId id="618" r:id="rId37"/>
    <p:sldId id="619" r:id="rId38"/>
    <p:sldId id="620" r:id="rId39"/>
    <p:sldId id="622" r:id="rId40"/>
    <p:sldId id="621" r:id="rId41"/>
    <p:sldId id="624" r:id="rId42"/>
    <p:sldId id="623" r:id="rId43"/>
    <p:sldId id="625" r:id="rId44"/>
    <p:sldId id="626" r:id="rId45"/>
    <p:sldId id="627" r:id="rId46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E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fld id="{37F4FFD9-27FC-4C31-A5C3-5AA696D406F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678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/>
            </a:lvl1pPr>
          </a:lstStyle>
          <a:p>
            <a:pPr>
              <a:defRPr/>
            </a:pPr>
            <a:fld id="{E0E18141-E3A3-41A1-8579-C45BA051F00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8601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7BD8A-C926-40C0-8E60-4E2316DAD0C2}" type="slidenum">
              <a:rPr lang="zh-TW" altLang="en-US" smtClean="0"/>
              <a:pPr/>
              <a:t>41</a:t>
            </a:fld>
            <a:endParaRPr lang="en-US" altLang="zh-TW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7471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435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FEF21A7F-6A56-42F9-A62C-808FA6B9355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77494-4E26-4041-AF03-EB78350D28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CDB4F-5A8B-4932-BE87-25EA90E3FE2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E89D8-2AF7-4387-9E95-189D4017AE6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02762-779D-497B-A046-DED39119A3B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22599-DA6C-4158-B193-FA7495E34BA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2891C-52E6-441F-BAF3-95C9AE8F371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20ACA-8874-4503-BB07-F0E39FF1D9B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6AC23-F3D3-4509-8258-841A7A42FC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8769B-16AF-42D8-A074-7DE61B58A0B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8EDEC-1347-487A-8F66-3CD8515E723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fld id="{53B59BC5-37CC-4A76-8956-066CA1ED49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3418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3418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e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57325" y="2111375"/>
            <a:ext cx="6400800" cy="2273300"/>
          </a:xfrm>
        </p:spPr>
        <p:txBody>
          <a:bodyPr/>
          <a:lstStyle/>
          <a:p>
            <a:pPr eaLnBrk="1" hangingPunct="1"/>
            <a:r>
              <a:rPr lang="en-US" altLang="zh-TW" sz="4800" smtClean="0"/>
              <a:t>Chapter 4</a:t>
            </a:r>
            <a:br>
              <a:rPr lang="en-US" altLang="zh-TW" sz="4800" smtClean="0"/>
            </a:br>
            <a:r>
              <a:rPr lang="en-US" altLang="zh-TW" sz="4800" smtClean="0"/>
              <a:t/>
            </a:r>
            <a:br>
              <a:rPr lang="en-US" altLang="zh-TW" sz="4800" smtClean="0"/>
            </a:br>
            <a:r>
              <a:rPr lang="en-US" altLang="zh-TW" sz="4800" smtClean="0"/>
              <a:t>Introduction to Network Layer</a:t>
            </a:r>
            <a:endParaRPr kumimoji="0" lang="en-US" altLang="zh-TW" sz="480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Connectionless Service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The network layer in Internet adopt </a:t>
            </a:r>
            <a:r>
              <a:rPr lang="en-US" altLang="zh-TW" sz="2800" i="1" dirty="0" smtClean="0">
                <a:solidFill>
                  <a:srgbClr val="FF3300"/>
                </a:solidFill>
              </a:rPr>
              <a:t>connectionless service</a:t>
            </a:r>
            <a:r>
              <a:rPr lang="en-US" altLang="zh-TW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Why? Simple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Each packet is treated independently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Each packet has no relationship to any other packet belonging to the same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The packet in a message may or may not travel the same path to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The router routes the packet based only on the destination network address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A Connectionless Packet-Switched Network</a:t>
            </a:r>
            <a:endParaRPr lang="zh-TW" altLang="en-US" sz="4000" smtClean="0"/>
          </a:p>
        </p:txBody>
      </p:sp>
      <p:grpSp>
        <p:nvGrpSpPr>
          <p:cNvPr id="15363" name="Group 6"/>
          <p:cNvGrpSpPr>
            <a:grpSpLocks/>
          </p:cNvGrpSpPr>
          <p:nvPr/>
        </p:nvGrpSpPr>
        <p:grpSpPr bwMode="auto">
          <a:xfrm>
            <a:off x="574675" y="1931988"/>
            <a:ext cx="8291513" cy="4576762"/>
            <a:chOff x="153" y="1228"/>
            <a:chExt cx="5223" cy="2132"/>
          </a:xfrm>
        </p:grpSpPr>
        <p:pic>
          <p:nvPicPr>
            <p:cNvPr id="15364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3" y="1228"/>
              <a:ext cx="5223" cy="2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5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0" y="2076"/>
              <a:ext cx="697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6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8" y="1536"/>
              <a:ext cx="1008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7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71" y="2208"/>
              <a:ext cx="31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8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25" y="2016"/>
              <a:ext cx="29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9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824" y="2352"/>
              <a:ext cx="259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0" name="Picture 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552" y="2434"/>
              <a:ext cx="213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1" name="Picture 14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256" y="2688"/>
              <a:ext cx="265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2" name="Picture 1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078" y="2600"/>
              <a:ext cx="426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3" name="Picture 16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677" y="3002"/>
              <a:ext cx="29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4" name="Picture 17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984" y="2976"/>
              <a:ext cx="69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5" name="Picture 1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888" y="2399"/>
              <a:ext cx="846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20ACA-8874-4503-BB07-F0E39FF1D9B6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Forwarding Process in a Connectionless Network</a:t>
            </a:r>
            <a:endParaRPr lang="zh-TW" altLang="en-US" sz="4000" smtClean="0"/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838200" y="1854200"/>
            <a:ext cx="7696200" cy="4202113"/>
            <a:chOff x="528" y="761"/>
            <a:chExt cx="4848" cy="2647"/>
          </a:xfrm>
        </p:grpSpPr>
        <p:pic>
          <p:nvPicPr>
            <p:cNvPr id="16388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60" y="1062"/>
              <a:ext cx="3501" cy="2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89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8" y="1728"/>
              <a:ext cx="1687" cy="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0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16" y="1803"/>
              <a:ext cx="1428" cy="1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1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6" y="761"/>
              <a:ext cx="1560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Delay in a Connectionless Network</a:t>
            </a:r>
            <a:endParaRPr lang="zh-TW" altLang="en-US" sz="4000" smtClean="0"/>
          </a:p>
        </p:txBody>
      </p:sp>
      <p:grpSp>
        <p:nvGrpSpPr>
          <p:cNvPr id="17411" name="Group 5"/>
          <p:cNvGrpSpPr>
            <a:grpSpLocks/>
          </p:cNvGrpSpPr>
          <p:nvPr/>
        </p:nvGrpSpPr>
        <p:grpSpPr bwMode="auto">
          <a:xfrm>
            <a:off x="152400" y="1803400"/>
            <a:ext cx="8610600" cy="4727575"/>
            <a:chOff x="96" y="1136"/>
            <a:chExt cx="5424" cy="2176"/>
          </a:xfrm>
        </p:grpSpPr>
        <p:pic>
          <p:nvPicPr>
            <p:cNvPr id="17412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4" y="1136"/>
              <a:ext cx="5096" cy="2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3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4" y="1680"/>
              <a:ext cx="134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4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6" y="1632"/>
              <a:ext cx="75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59" y="1968"/>
              <a:ext cx="50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6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112" y="2192"/>
              <a:ext cx="135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7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28" y="2496"/>
              <a:ext cx="50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8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08" y="2736"/>
              <a:ext cx="136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9" name="Picture 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800" y="1584"/>
              <a:ext cx="236" cy="1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20ACA-8874-4503-BB07-F0E39FF1D9B6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Connection-Oriented Service (Skip!)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There is a relation between all packets belonging to a message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Before all datagrams in a message can be 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 virtual connection must be setup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All datagrams follows the same path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 addition to source and destination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Each packet must contain a </a:t>
            </a:r>
            <a:r>
              <a:rPr lang="en-US" altLang="zh-TW" sz="2400" i="1" smtClean="0">
                <a:solidFill>
                  <a:srgbClr val="FF3300"/>
                </a:solidFill>
              </a:rPr>
              <a:t>flow label</a:t>
            </a:r>
            <a:r>
              <a:rPr lang="en-US" altLang="zh-TW" sz="2400" smtClean="0"/>
              <a:t>, or a </a:t>
            </a:r>
            <a:r>
              <a:rPr lang="en-US" altLang="zh-TW" sz="2400" i="1" smtClean="0">
                <a:solidFill>
                  <a:srgbClr val="FF3300"/>
                </a:solidFill>
              </a:rPr>
              <a:t>virtual circuit identifier</a:t>
            </a:r>
            <a:r>
              <a:rPr lang="en-US" altLang="zh-TW" sz="2400" smtClean="0"/>
              <a:t> that defines the virtual path the packet should follow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A Connection-Oriented Packet Switched </a:t>
            </a:r>
            <a:r>
              <a:rPr lang="en-US" altLang="zh-TW" sz="4000" dirty="0"/>
              <a:t>Network (Skip!)</a:t>
            </a:r>
            <a:endParaRPr lang="zh-TW" altLang="en-US" sz="4000" dirty="0" smtClean="0"/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436563" y="1954213"/>
            <a:ext cx="8299450" cy="4414837"/>
            <a:chOff x="196" y="1056"/>
            <a:chExt cx="5228" cy="2471"/>
          </a:xfrm>
        </p:grpSpPr>
        <p:pic>
          <p:nvPicPr>
            <p:cNvPr id="19460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6" y="1056"/>
              <a:ext cx="5228" cy="2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1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6" y="1440"/>
              <a:ext cx="1008" cy="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2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72" y="2254"/>
              <a:ext cx="282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3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33" y="2976"/>
              <a:ext cx="92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464" name="Group 9"/>
            <p:cNvGrpSpPr>
              <a:grpSpLocks/>
            </p:cNvGrpSpPr>
            <p:nvPr/>
          </p:nvGrpSpPr>
          <p:grpSpPr bwMode="auto">
            <a:xfrm>
              <a:off x="3936" y="2544"/>
              <a:ext cx="864" cy="720"/>
              <a:chOff x="3936" y="2544"/>
              <a:chExt cx="864" cy="720"/>
            </a:xfrm>
          </p:grpSpPr>
          <p:pic>
            <p:nvPicPr>
              <p:cNvPr id="19465" name="Picture 10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984" y="3077"/>
                <a:ext cx="697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466" name="Picture 11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936" y="2544"/>
                <a:ext cx="864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20ACA-8874-4503-BB07-F0E39FF1D9B6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Connection-Oriented Service (Cont</a:t>
            </a:r>
            <a:r>
              <a:rPr lang="en-US" altLang="zh-TW" sz="4000" dirty="0"/>
              <a:t>.) (Skip!)</a:t>
            </a:r>
            <a:endParaRPr lang="zh-TW" altLang="en-US" sz="40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Each packet is forwarded based on the </a:t>
            </a:r>
            <a:r>
              <a:rPr lang="en-US" altLang="zh-TW" sz="2400" b="1" smtClean="0">
                <a:solidFill>
                  <a:srgbClr val="FF3300"/>
                </a:solidFill>
              </a:rPr>
              <a:t>label</a:t>
            </a:r>
            <a:r>
              <a:rPr lang="en-US" altLang="zh-TW" sz="2400" smtClean="0"/>
              <a:t> in the packet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Thus, why needs source and destination addresses?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Part of the path may still be using the connectionless service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The protocol at the network layer is designed with these addresses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/>
              <a:t>It may take a while before they can be changed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Three-phase process is used to create a connection-oriented service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Setup, data transfer, and teardown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Forwarding Process in a Connection-oriented </a:t>
            </a:r>
            <a:r>
              <a:rPr lang="en-US" altLang="zh-TW" sz="4000" dirty="0"/>
              <a:t>Network (Skip!)</a:t>
            </a:r>
            <a:endParaRPr lang="zh-TW" altLang="en-US" sz="4000" dirty="0" smtClean="0"/>
          </a:p>
        </p:txBody>
      </p:sp>
      <p:grpSp>
        <p:nvGrpSpPr>
          <p:cNvPr id="21507" name="Group 5"/>
          <p:cNvGrpSpPr>
            <a:grpSpLocks/>
          </p:cNvGrpSpPr>
          <p:nvPr/>
        </p:nvGrpSpPr>
        <p:grpSpPr bwMode="auto">
          <a:xfrm>
            <a:off x="441325" y="1946275"/>
            <a:ext cx="8356600" cy="4567238"/>
            <a:chOff x="714" y="1152"/>
            <a:chExt cx="4422" cy="1776"/>
          </a:xfrm>
        </p:grpSpPr>
        <p:pic>
          <p:nvPicPr>
            <p:cNvPr id="21508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" y="1152"/>
              <a:ext cx="4422" cy="1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09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0" y="1680"/>
              <a:ext cx="1434" cy="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0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28" y="1729"/>
              <a:ext cx="1428" cy="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20ACA-8874-4503-BB07-F0E39FF1D9B6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Connection-Oriented Service: Setup </a:t>
            </a:r>
            <a:r>
              <a:rPr lang="en-US" altLang="zh-TW" sz="4000" dirty="0"/>
              <a:t>Phase (Skip!)</a:t>
            </a:r>
            <a:endParaRPr lang="zh-TW" altLang="en-US" sz="40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Router creates an entry for a virtual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Two auxiliary packets need to be exchanged: </a:t>
            </a:r>
            <a:r>
              <a:rPr lang="en-US" altLang="zh-TW" sz="2400" b="1" i="1" smtClean="0"/>
              <a:t>request packet</a:t>
            </a:r>
            <a:r>
              <a:rPr lang="en-US" altLang="zh-TW" sz="2400" smtClean="0"/>
              <a:t> and </a:t>
            </a:r>
            <a:r>
              <a:rPr lang="en-US" altLang="zh-TW" sz="2400" b="1" i="1" smtClean="0"/>
              <a:t>acknowledgment packet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 smtClean="0">
                <a:solidFill>
                  <a:srgbClr val="FF3300"/>
                </a:solidFill>
              </a:rPr>
              <a:t>Request packet</a:t>
            </a:r>
            <a:r>
              <a:rPr lang="en-US" altLang="zh-TW" sz="2400" smtClean="0"/>
              <a:t> (ref. the next slide)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A sends a request packet to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R1 receives the packet.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/>
              <a:t>Assume that the outgoing port is 3 (How to derive is shown in the future)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/>
              <a:t>Create an entry in its table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smtClean="0"/>
              <a:t>Incoming port = 1,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smtClean="0"/>
              <a:t>Chooses an available incoming label = 14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smtClean="0"/>
              <a:t>Outgoing port = 3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/>
              <a:t>R3 and R4 do the same 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/>
              <a:t>B receives the request packet and assign a label = 77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Sending Request Packet in a Virtual-Circuit </a:t>
            </a:r>
            <a:r>
              <a:rPr lang="en-US" altLang="zh-TW" sz="4000" dirty="0"/>
              <a:t>Network (Skip!)</a:t>
            </a:r>
            <a:endParaRPr lang="zh-TW" altLang="en-US" sz="4000" dirty="0" smtClean="0"/>
          </a:p>
        </p:txBody>
      </p:sp>
      <p:grpSp>
        <p:nvGrpSpPr>
          <p:cNvPr id="24579" name="Group 5"/>
          <p:cNvGrpSpPr>
            <a:grpSpLocks/>
          </p:cNvGrpSpPr>
          <p:nvPr/>
        </p:nvGrpSpPr>
        <p:grpSpPr bwMode="auto">
          <a:xfrm>
            <a:off x="538163" y="1900238"/>
            <a:ext cx="8291512" cy="4795837"/>
            <a:chOff x="249" y="864"/>
            <a:chExt cx="5223" cy="3173"/>
          </a:xfrm>
        </p:grpSpPr>
        <p:pic>
          <p:nvPicPr>
            <p:cNvPr id="2458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9" y="874"/>
              <a:ext cx="5223" cy="2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1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2" y="1296"/>
              <a:ext cx="1008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2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28" y="2098"/>
              <a:ext cx="622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3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04" y="2592"/>
              <a:ext cx="70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4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984" y="2208"/>
              <a:ext cx="864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5" name="Picture 1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538" y="864"/>
              <a:ext cx="1198" cy="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6" name="Picture 1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488" y="3126"/>
              <a:ext cx="1163" cy="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7" name="Picture 1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157" y="3120"/>
              <a:ext cx="1163" cy="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20ACA-8874-4503-BB07-F0E39FF1D9B6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Introduction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Switching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Packet Switching at Network Layer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Network Layer Services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Other Network Layer Issues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Connection-Oriented Service: Setup Phase (Cont</a:t>
            </a:r>
            <a:r>
              <a:rPr lang="en-US" altLang="zh-TW" sz="4000" dirty="0"/>
              <a:t>.) (Skip!)</a:t>
            </a:r>
            <a:endParaRPr lang="zh-TW" altLang="en-US" sz="40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Acknowledgement packet (ref. the next slide)</a:t>
            </a:r>
          </a:p>
          <a:p>
            <a:pPr lvl="1" eaLnBrk="1" hangingPunct="1"/>
            <a:r>
              <a:rPr lang="en-US" altLang="zh-TW" smtClean="0"/>
              <a:t>Destination sends an acknowledgement to R4</a:t>
            </a:r>
          </a:p>
          <a:p>
            <a:pPr lvl="2" eaLnBrk="1" hangingPunct="1"/>
            <a:r>
              <a:rPr lang="en-US" altLang="zh-TW" smtClean="0"/>
              <a:t>Add the label 77 into the outgoing label</a:t>
            </a:r>
          </a:p>
          <a:p>
            <a:pPr lvl="1" eaLnBrk="1" hangingPunct="1"/>
            <a:r>
              <a:rPr lang="en-US" altLang="zh-TW" smtClean="0"/>
              <a:t>R4 sends the acknowledgement to R3</a:t>
            </a:r>
          </a:p>
          <a:p>
            <a:pPr lvl="2" eaLnBrk="1" hangingPunct="1"/>
            <a:r>
              <a:rPr lang="en-US" altLang="zh-TW" smtClean="0"/>
              <a:t>Contain the incoming table 22</a:t>
            </a:r>
          </a:p>
          <a:p>
            <a:pPr lvl="1" eaLnBrk="1" hangingPunct="1"/>
            <a:r>
              <a:rPr lang="en-US" altLang="zh-TW" smtClean="0"/>
              <a:t>R3 and R1 perform the same work</a:t>
            </a:r>
          </a:p>
          <a:p>
            <a:pPr lvl="1" eaLnBrk="1" hangingPunct="1"/>
            <a:r>
              <a:rPr lang="en-US" altLang="zh-TW" smtClean="0"/>
              <a:t>A uses label 14 as the outgoing label to send data to B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Setup Acknowledgement in a Virtual-Circuit </a:t>
            </a:r>
            <a:r>
              <a:rPr lang="en-US" altLang="zh-TW" sz="4000" dirty="0"/>
              <a:t>Network (Skip!)</a:t>
            </a:r>
            <a:endParaRPr lang="zh-TW" altLang="en-US" sz="4000" dirty="0" smtClean="0"/>
          </a:p>
        </p:txBody>
      </p:sp>
      <p:grpSp>
        <p:nvGrpSpPr>
          <p:cNvPr id="26627" name="Group 5"/>
          <p:cNvGrpSpPr>
            <a:grpSpLocks/>
          </p:cNvGrpSpPr>
          <p:nvPr/>
        </p:nvGrpSpPr>
        <p:grpSpPr bwMode="auto">
          <a:xfrm>
            <a:off x="550863" y="1795463"/>
            <a:ext cx="8281987" cy="4895850"/>
            <a:chOff x="144" y="804"/>
            <a:chExt cx="5217" cy="3084"/>
          </a:xfrm>
        </p:grpSpPr>
        <p:pic>
          <p:nvPicPr>
            <p:cNvPr id="26628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804"/>
              <a:ext cx="5217" cy="3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29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40" y="2112"/>
              <a:ext cx="864" cy="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0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08" y="2508"/>
              <a:ext cx="70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1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80" y="2005"/>
              <a:ext cx="466" cy="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2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16" y="1236"/>
              <a:ext cx="1008" cy="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3" name="Picture 1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128" y="2880"/>
              <a:ext cx="10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4" name="Picture 1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784" y="2832"/>
              <a:ext cx="10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5" name="Picture 1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208" y="2227"/>
              <a:ext cx="10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20ACA-8874-4503-BB07-F0E39FF1D9B6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Connection-Oriented Service: Data Transfer </a:t>
            </a:r>
            <a:r>
              <a:rPr lang="en-US" altLang="zh-TW" sz="4000" dirty="0"/>
              <a:t>Phase (Skip!)</a:t>
            </a:r>
            <a:endParaRPr lang="zh-TW" altLang="en-US" sz="4000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Transfer (ref. the next slide)</a:t>
            </a:r>
          </a:p>
          <a:p>
            <a:pPr lvl="1" eaLnBrk="1" hangingPunct="1"/>
            <a:r>
              <a:rPr lang="en-US" altLang="zh-TW" smtClean="0"/>
              <a:t>A uses label 14 to send packets</a:t>
            </a:r>
          </a:p>
          <a:p>
            <a:pPr lvl="1" eaLnBrk="1" hangingPunct="1"/>
            <a:r>
              <a:rPr lang="en-US" altLang="zh-TW" smtClean="0"/>
              <a:t>R1 changes the label to 66 and send to R3</a:t>
            </a:r>
          </a:p>
          <a:p>
            <a:pPr lvl="1" eaLnBrk="1" hangingPunct="1"/>
            <a:r>
              <a:rPr lang="en-US" altLang="zh-TW" smtClean="0"/>
              <a:t>R3 changes the label to 22 and send to R4</a:t>
            </a:r>
          </a:p>
          <a:p>
            <a:pPr lvl="1" eaLnBrk="1" hangingPunct="1"/>
            <a:r>
              <a:rPr lang="en-US" altLang="zh-TW" smtClean="0"/>
              <a:t>R4 changes the label to 77 and send to B</a:t>
            </a:r>
          </a:p>
          <a:p>
            <a:pPr eaLnBrk="1" hangingPunct="1"/>
            <a:r>
              <a:rPr lang="en-US" altLang="zh-TW" smtClean="0"/>
              <a:t>All packets in the message from the same sequence of labels and arrive </a:t>
            </a:r>
            <a:r>
              <a:rPr lang="en-US" altLang="zh-TW" b="1" smtClean="0">
                <a:solidFill>
                  <a:srgbClr val="FF3300"/>
                </a:solidFill>
              </a:rPr>
              <a:t>in order</a:t>
            </a:r>
            <a:r>
              <a:rPr lang="en-US" altLang="zh-TW" smtClean="0"/>
              <a:t> at the destination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Flow of One Packet in an Established Virtual </a:t>
            </a:r>
            <a:r>
              <a:rPr lang="en-US" altLang="zh-TW" sz="4000" dirty="0"/>
              <a:t>Circuit (Skip!)</a:t>
            </a:r>
            <a:endParaRPr lang="zh-TW" altLang="en-US" sz="4000" dirty="0" smtClean="0"/>
          </a:p>
        </p:txBody>
      </p:sp>
      <p:grpSp>
        <p:nvGrpSpPr>
          <p:cNvPr id="28675" name="Group 5"/>
          <p:cNvGrpSpPr>
            <a:grpSpLocks/>
          </p:cNvGrpSpPr>
          <p:nvPr/>
        </p:nvGrpSpPr>
        <p:grpSpPr bwMode="auto">
          <a:xfrm>
            <a:off x="439738" y="1838325"/>
            <a:ext cx="8382000" cy="4894263"/>
            <a:chOff x="288" y="579"/>
            <a:chExt cx="5280" cy="3213"/>
          </a:xfrm>
        </p:grpSpPr>
        <p:pic>
          <p:nvPicPr>
            <p:cNvPr id="28676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579"/>
              <a:ext cx="5280" cy="3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77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0" y="1104"/>
              <a:ext cx="1117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78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80" y="1920"/>
              <a:ext cx="875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79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92" y="2448"/>
              <a:ext cx="76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0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63" y="1968"/>
              <a:ext cx="881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20ACA-8874-4503-BB07-F0E39FF1D9B6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Connection-Oriented Service: Tear Down </a:t>
            </a:r>
            <a:r>
              <a:rPr lang="en-US" altLang="zh-TW" sz="4000" dirty="0"/>
              <a:t>Phase (Skip!)</a:t>
            </a:r>
            <a:endParaRPr lang="zh-TW" altLang="en-US" sz="40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Tear Down</a:t>
            </a:r>
          </a:p>
          <a:p>
            <a:pPr lvl="1" eaLnBrk="1" hangingPunct="1"/>
            <a:r>
              <a:rPr lang="en-US" altLang="zh-TW" smtClean="0"/>
              <a:t>A sends a special packet, called </a:t>
            </a:r>
            <a:r>
              <a:rPr lang="en-US" altLang="zh-TW" i="1" smtClean="0"/>
              <a:t>teardown packet</a:t>
            </a:r>
          </a:p>
          <a:p>
            <a:pPr lvl="1" eaLnBrk="1" hangingPunct="1"/>
            <a:r>
              <a:rPr lang="en-US" altLang="zh-TW" smtClean="0"/>
              <a:t>B responds with a </a:t>
            </a:r>
            <a:r>
              <a:rPr lang="en-US" altLang="zh-TW" i="1" smtClean="0"/>
              <a:t>confirmation packet</a:t>
            </a:r>
          </a:p>
          <a:p>
            <a:pPr lvl="1" eaLnBrk="1" hangingPunct="1"/>
            <a:r>
              <a:rPr lang="en-US" altLang="zh-TW" smtClean="0"/>
              <a:t>Then all routers delete the corresponding entry from their tables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Delay in a Connection-Oriented </a:t>
            </a:r>
            <a:r>
              <a:rPr lang="en-US" altLang="zh-TW" sz="4000" dirty="0"/>
              <a:t>Network (Skip!)</a:t>
            </a:r>
            <a:endParaRPr lang="zh-TW" altLang="en-US" sz="4000" dirty="0" smtClean="0"/>
          </a:p>
        </p:txBody>
      </p:sp>
      <p:grpSp>
        <p:nvGrpSpPr>
          <p:cNvPr id="30723" name="Group 4"/>
          <p:cNvGrpSpPr>
            <a:grpSpLocks/>
          </p:cNvGrpSpPr>
          <p:nvPr/>
        </p:nvGrpSpPr>
        <p:grpSpPr bwMode="auto">
          <a:xfrm>
            <a:off x="887413" y="2235200"/>
            <a:ext cx="7467600" cy="4044950"/>
            <a:chOff x="480" y="956"/>
            <a:chExt cx="4704" cy="2548"/>
          </a:xfrm>
        </p:grpSpPr>
        <p:pic>
          <p:nvPicPr>
            <p:cNvPr id="3072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7" y="956"/>
              <a:ext cx="4687" cy="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5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0" y="1440"/>
              <a:ext cx="35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6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8" y="1680"/>
              <a:ext cx="3564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7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60" y="1968"/>
              <a:ext cx="3564" cy="8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8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" y="1440"/>
              <a:ext cx="236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9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20" y="2784"/>
              <a:ext cx="236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0" name="Picture 1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80" y="1440"/>
              <a:ext cx="219" cy="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1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08" y="2784"/>
              <a:ext cx="355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2" name="Picture 1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960" y="3024"/>
              <a:ext cx="357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20ACA-8874-4503-BB07-F0E39FF1D9B6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677988" y="3011488"/>
            <a:ext cx="59229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>
                <a:latin typeface="Times" charset="0"/>
              </a:rPr>
              <a:t>Network Layer Services</a:t>
            </a: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4.4</a:t>
            </a:r>
            <a:endParaRPr kumimoji="0"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6AC23-F3D3-4509-8258-841A7A42FCF8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Network Layer Services</a:t>
            </a:r>
            <a:endParaRPr lang="zh-TW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Logical addresses</a:t>
            </a:r>
          </a:p>
          <a:p>
            <a:pPr eaLnBrk="1" hangingPunct="1"/>
            <a:r>
              <a:rPr lang="en-US" altLang="zh-TW" smtClean="0"/>
              <a:t>Services provided at the source computer</a:t>
            </a:r>
          </a:p>
          <a:p>
            <a:pPr eaLnBrk="1" hangingPunct="1"/>
            <a:r>
              <a:rPr lang="en-US" altLang="zh-TW" smtClean="0"/>
              <a:t>Services provided at each router</a:t>
            </a:r>
          </a:p>
          <a:p>
            <a:pPr eaLnBrk="1" hangingPunct="1"/>
            <a:r>
              <a:rPr lang="en-US" altLang="zh-TW" smtClean="0"/>
              <a:t>Services provided at the destination computer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Logical addresses</a:t>
            </a:r>
            <a:endParaRPr lang="zh-TW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Since </a:t>
            </a:r>
            <a:r>
              <a:rPr lang="en-US" altLang="zh-TW" smtClean="0"/>
              <a:t>network layer provide </a:t>
            </a:r>
            <a:r>
              <a:rPr lang="en-US" altLang="zh-TW" dirty="0" smtClean="0"/>
              <a:t>end-to-end communication</a:t>
            </a:r>
          </a:p>
          <a:p>
            <a:pPr lvl="1" eaLnBrk="1" hangingPunct="1"/>
            <a:r>
              <a:rPr lang="en-US" altLang="zh-TW" dirty="0" smtClean="0"/>
              <a:t>Two ends needs a universal identification system</a:t>
            </a:r>
          </a:p>
          <a:p>
            <a:pPr lvl="1" eaLnBrk="1" hangingPunct="1"/>
            <a:r>
              <a:rPr lang="en-US" altLang="zh-TW" dirty="0" smtClean="0"/>
              <a:t>Network-layer address or logical address</a:t>
            </a:r>
          </a:p>
          <a:p>
            <a:pPr eaLnBrk="1" hangingPunct="1"/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Services Provided at the Source Computer</a:t>
            </a:r>
            <a:endParaRPr lang="zh-TW" altLang="en-US" sz="40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828800"/>
            <a:ext cx="8686800" cy="4903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i="1" dirty="0" smtClean="0">
                <a:solidFill>
                  <a:srgbClr val="FF3300"/>
                </a:solidFill>
              </a:rPr>
              <a:t>Packetizing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Encapsulate the data from upper layer into a datagram by adding a header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 i="1" dirty="0" smtClean="0">
                <a:solidFill>
                  <a:srgbClr val="FF3300"/>
                </a:solidFill>
              </a:rPr>
              <a:t>Find the logical address of the next hop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Usually, the datagram may pass through many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Need to consult a routing table to find the logical address of the next hop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 i="1" dirty="0" smtClean="0">
                <a:solidFill>
                  <a:srgbClr val="FF3300"/>
                </a:solidFill>
              </a:rPr>
              <a:t>Finding the physical (MAC) address of the next hop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The delivery is actually perform at the data link layer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 smtClean="0"/>
              <a:t>Need MAC address to do the delivery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Need to map the next-hop logical address to the MAC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 i="1" dirty="0" smtClean="0">
                <a:solidFill>
                  <a:srgbClr val="FF3300"/>
                </a:solidFill>
              </a:rPr>
              <a:t>Fragmenting datagram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Most LAN and WAN has a MTU (maximum transfer unit) limit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Fragment is needed if the datagram is larger than the MTU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48000" y="3325813"/>
            <a:ext cx="32273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>
                <a:latin typeface="Times" charset="0"/>
              </a:rPr>
              <a:t>Introduction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4.1</a:t>
            </a:r>
            <a:endParaRPr kumimoji="0"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6AC23-F3D3-4509-8258-841A7A42FCF8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Services Provided at the Source Computer</a:t>
            </a:r>
            <a:endParaRPr lang="zh-TW" altLang="en-US" sz="4000" smtClean="0"/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1784350"/>
            <a:ext cx="843597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Services Provided at Each Router</a:t>
            </a:r>
            <a:endParaRPr lang="zh-TW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First, check the validity of the datagram using the checksum</a:t>
            </a:r>
          </a:p>
          <a:p>
            <a:pPr eaLnBrk="1" hangingPunct="1"/>
            <a:r>
              <a:rPr lang="en-US" altLang="zh-TW" smtClean="0"/>
              <a:t>Then, provides three services the same as the last three processes mentioned for a source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Find the logical address of the next hop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Finding the physical (MAC) address of the next hop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Fragmenting datagram if necessary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Processing at Each Router</a:t>
            </a:r>
            <a:endParaRPr lang="zh-TW" altLang="en-US" smtClean="0"/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836738"/>
            <a:ext cx="8521700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20ACA-8874-4503-BB07-F0E39FF1D9B6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Services Provided at the Destination Computer</a:t>
            </a:r>
            <a:endParaRPr lang="zh-TW" altLang="en-US" sz="40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FF3300"/>
                </a:solidFill>
              </a:rPr>
              <a:t>De-packetize</a:t>
            </a:r>
          </a:p>
          <a:p>
            <a:pPr lvl="1" eaLnBrk="1" hangingPunct="1"/>
            <a:r>
              <a:rPr lang="en-US" altLang="zh-TW" smtClean="0"/>
              <a:t>Extract the data from each fragment</a:t>
            </a:r>
          </a:p>
          <a:p>
            <a:pPr eaLnBrk="1" hangingPunct="1"/>
            <a:endParaRPr lang="en-US" altLang="zh-TW" b="1" smtClean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TW" b="1" smtClean="0">
                <a:solidFill>
                  <a:srgbClr val="FF3300"/>
                </a:solidFill>
              </a:rPr>
              <a:t>Assemble</a:t>
            </a:r>
          </a:p>
          <a:p>
            <a:pPr lvl="1" eaLnBrk="1" hangingPunct="1"/>
            <a:r>
              <a:rPr lang="en-US" altLang="zh-TW" smtClean="0"/>
              <a:t>Assemble the fragments 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Processing at the Destination Computer</a:t>
            </a:r>
            <a:endParaRPr lang="zh-TW" altLang="en-US" sz="4000" smtClean="0"/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965325"/>
            <a:ext cx="8339138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20ACA-8874-4503-BB07-F0E39FF1D9B6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876425" y="3011488"/>
            <a:ext cx="553561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>
                <a:latin typeface="Times" charset="0"/>
              </a:rPr>
              <a:t>Other Network Layer </a:t>
            </a:r>
          </a:p>
          <a:p>
            <a:pPr algn="ctr"/>
            <a:r>
              <a:rPr kumimoji="0" lang="en-US" altLang="zh-TW" sz="4400" b="1">
                <a:latin typeface="Times" charset="0"/>
              </a:rPr>
              <a:t>Issues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4.5</a:t>
            </a:r>
            <a:endParaRPr kumimoji="0"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6AC23-F3D3-4509-8258-841A7A42FCF8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Other Network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Error control</a:t>
            </a:r>
          </a:p>
          <a:p>
            <a:pPr eaLnBrk="1" hangingPunct="1"/>
            <a:r>
              <a:rPr lang="en-US" altLang="zh-TW" smtClean="0"/>
              <a:t>Flow control</a:t>
            </a:r>
          </a:p>
          <a:p>
            <a:pPr eaLnBrk="1" hangingPunct="1"/>
            <a:r>
              <a:rPr lang="en-US" altLang="zh-TW" smtClean="0"/>
              <a:t>Congestion control</a:t>
            </a:r>
          </a:p>
          <a:p>
            <a:pPr eaLnBrk="1" hangingPunct="1"/>
            <a:r>
              <a:rPr lang="en-US" altLang="zh-TW" smtClean="0"/>
              <a:t>Quality of service</a:t>
            </a:r>
          </a:p>
          <a:p>
            <a:pPr eaLnBrk="1" hangingPunct="1"/>
            <a:r>
              <a:rPr lang="en-US" altLang="zh-TW" smtClean="0"/>
              <a:t>Routing</a:t>
            </a:r>
          </a:p>
          <a:p>
            <a:pPr eaLnBrk="1" hangingPunct="1"/>
            <a:r>
              <a:rPr lang="en-US" altLang="zh-TW" smtClean="0"/>
              <a:t>Security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Other Network Issues: Error Control</a:t>
            </a:r>
            <a:endParaRPr lang="zh-TW" altLang="en-US" sz="40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Error control: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Detect corrupted, lost, or duplicated datagrams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Correct errors after they have been detected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Questions: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Hop-to-hop error control is already implement at the data link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Why doe we need end-to-end error control at the network layer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Answers (ref. the next slide)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 data link layer can miss any error that occurs when the datagram is being processed by the router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Error Checking at the Data Link Layer</a:t>
            </a:r>
            <a:endParaRPr lang="zh-TW" altLang="en-US" sz="4000" smtClean="0"/>
          </a:p>
        </p:txBody>
      </p:sp>
      <p:pic>
        <p:nvPicPr>
          <p:cNvPr id="64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2384425"/>
            <a:ext cx="7313613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3475" y="3390900"/>
            <a:ext cx="6645275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3475" y="4751388"/>
            <a:ext cx="65913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20ACA-8874-4503-BB07-F0E39FF1D9B6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6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0"/>
                                        <p:tgtEl>
                                          <p:spTgt spid="6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Other Network Issues: Error Control (Cont.)</a:t>
            </a:r>
            <a:endParaRPr lang="zh-TW" altLang="en-US" sz="40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However, designers of the network layer wanted to make this layer simple and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If more rigorous error checking is needed, done at the upper layers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Thus, only checksum is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But only apply to the header</a:t>
            </a:r>
          </a:p>
          <a:p>
            <a:pPr marL="471487" lvl="1" indent="0" eaLnBrk="1" hangingPunct="1">
              <a:lnSpc>
                <a:spcPct val="90000"/>
              </a:lnSpc>
              <a:buNone/>
            </a:pP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Internet as a Combination of LANs and WANs Connected Together</a:t>
            </a:r>
            <a:endParaRPr lang="zh-TW" altLang="en-US" sz="4000" smtClean="0"/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1931988"/>
            <a:ext cx="8567737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463550" y="6021388"/>
            <a:ext cx="837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/>
              <a:t>Switching occurs at each connecting device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20ACA-8874-4503-BB07-F0E39FF1D9B6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Other Network Issues: Flow Control</a:t>
            </a:r>
            <a:endParaRPr lang="zh-TW" altLang="en-US" sz="400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Flow control</a:t>
            </a:r>
          </a:p>
          <a:p>
            <a:pPr lvl="1" eaLnBrk="1" hangingPunct="1"/>
            <a:r>
              <a:rPr lang="en-US" altLang="zh-TW" sz="2400" smtClean="0"/>
              <a:t>Regulate the amount of data a source can send without overwhelming the receiver</a:t>
            </a:r>
          </a:p>
          <a:p>
            <a:pPr eaLnBrk="1" hangingPunct="1"/>
            <a:r>
              <a:rPr lang="en-US" altLang="zh-TW" sz="2800" smtClean="0"/>
              <a:t>But, no flow control is used in network layer. Why?</a:t>
            </a:r>
          </a:p>
          <a:p>
            <a:pPr lvl="1" eaLnBrk="1" hangingPunct="1"/>
            <a:r>
              <a:rPr lang="en-US" altLang="zh-TW" sz="2400" smtClean="0"/>
              <a:t>Receiver may rarely be overwhelmed </a:t>
            </a:r>
          </a:p>
          <a:p>
            <a:pPr lvl="2" eaLnBrk="1" hangingPunct="1"/>
            <a:r>
              <a:rPr lang="en-US" altLang="zh-TW" sz="2000" smtClean="0"/>
              <a:t>Since the job of network layer at receiver is so simple</a:t>
            </a:r>
          </a:p>
          <a:p>
            <a:pPr lvl="3" eaLnBrk="1" hangingPunct="1"/>
            <a:r>
              <a:rPr lang="en-US" altLang="zh-TW" sz="1800" smtClean="0"/>
              <a:t>Does not need to perform error control in network layer</a:t>
            </a:r>
          </a:p>
          <a:p>
            <a:pPr lvl="1" eaLnBrk="1" hangingPunct="1"/>
            <a:r>
              <a:rPr lang="en-US" altLang="zh-TW" sz="2400" smtClean="0"/>
              <a:t>Upper layer can implement buffers </a:t>
            </a:r>
          </a:p>
          <a:p>
            <a:pPr lvl="1" eaLnBrk="1" hangingPunct="1"/>
            <a:r>
              <a:rPr lang="en-US" altLang="zh-TW" sz="2400" smtClean="0"/>
              <a:t>Flow control can be provided at upper layer protocol</a:t>
            </a:r>
          </a:p>
          <a:p>
            <a:pPr lvl="2" eaLnBrk="1" hangingPunct="1"/>
            <a:endParaRPr lang="en-US" altLang="zh-TW" sz="20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646153" name="Line 9"/>
          <p:cNvSpPr>
            <a:spLocks noChangeShapeType="1"/>
          </p:cNvSpPr>
          <p:nvPr/>
        </p:nvSpPr>
        <p:spPr bwMode="auto">
          <a:xfrm>
            <a:off x="609600" y="2590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46154" name="Line 10"/>
          <p:cNvSpPr>
            <a:spLocks noChangeShapeType="1"/>
          </p:cNvSpPr>
          <p:nvPr/>
        </p:nvSpPr>
        <p:spPr bwMode="auto">
          <a:xfrm>
            <a:off x="609600" y="38862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46155" name="Rectangle 11"/>
          <p:cNvSpPr>
            <a:spLocks noChangeArrowheads="1"/>
          </p:cNvSpPr>
          <p:nvPr/>
        </p:nvSpPr>
        <p:spPr bwMode="auto">
          <a:xfrm>
            <a:off x="647700" y="2682875"/>
            <a:ext cx="8077200" cy="1066800"/>
          </a:xfrm>
          <a:prstGeom prst="rect">
            <a:avLst/>
          </a:prstGeom>
          <a:solidFill>
            <a:schemeClr val="folHlink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No flow control is provided for the current version of Internet network layer.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1752600"/>
            <a:ext cx="1143000" cy="566738"/>
            <a:chOff x="1200" y="1248"/>
            <a:chExt cx="720" cy="357"/>
          </a:xfrm>
        </p:grpSpPr>
        <p:pic>
          <p:nvPicPr>
            <p:cNvPr id="47117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6AC23-F3D3-4509-8258-841A7A42FCF8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4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53" grpId="0" animBg="1"/>
      <p:bldP spid="646154" grpId="0" animBg="1"/>
      <p:bldP spid="64615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Other Network Issues: Congestion Control</a:t>
            </a:r>
            <a:endParaRPr lang="zh-TW" altLang="en-US" sz="400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Congestion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number of datagrams are beyond the capacity of the network or routers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Some routers may drop some of the datagrams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Congestion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Congestion control in a connectionless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Congestion control in a connection-oriented network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Congestion Control in a Connectionless Network</a:t>
            </a:r>
            <a:endParaRPr lang="zh-TW" altLang="en-US" sz="400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Solutions: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Signaling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Set a bit in the datagram to inform the source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No used in the network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Choke packet: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A special packet can be sent from a router to the sender to inform the congestion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Adopted by ICMP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Ranking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Rank the packets by their importance in the whole message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Drops packets that are less important when congested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Congestion Control in a Connection-Oriented Network (Skip!)</a:t>
            </a:r>
            <a:endParaRPr lang="zh-TW" altLang="en-US" sz="4000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Two Methods: </a:t>
            </a:r>
          </a:p>
          <a:p>
            <a:pPr lvl="1" eaLnBrk="1" hangingPunct="1"/>
            <a:r>
              <a:rPr lang="en-US" altLang="zh-TW" dirty="0" smtClean="0"/>
              <a:t>Creates an extra virtual circuit when there is a congestion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b="1" i="1" dirty="0" smtClean="0">
                <a:solidFill>
                  <a:srgbClr val="FF3300"/>
                </a:solidFill>
              </a:rPr>
              <a:t>Advanced Negotiation</a:t>
            </a:r>
          </a:p>
          <a:p>
            <a:pPr lvl="2" eaLnBrk="1" hangingPunct="1"/>
            <a:r>
              <a:rPr lang="en-US" altLang="zh-TW" dirty="0" smtClean="0"/>
              <a:t>A level of traffic is negotiated and granted if feasible when the virtual circuit is setup</a:t>
            </a:r>
          </a:p>
          <a:p>
            <a:pPr lvl="2" eaLnBrk="1" hangingPunct="1"/>
            <a:r>
              <a:rPr lang="en-US" altLang="zh-TW" dirty="0" smtClean="0"/>
              <a:t>Better solution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Other Network Issues (Cont.)</a:t>
            </a:r>
            <a:endParaRPr lang="zh-TW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Quality of Service</a:t>
            </a:r>
          </a:p>
          <a:p>
            <a:pPr lvl="1" eaLnBrk="1" hangingPunct="1"/>
            <a:r>
              <a:rPr lang="en-US" altLang="zh-TW" dirty="0" smtClean="0"/>
              <a:t>For multimedia communication</a:t>
            </a:r>
          </a:p>
          <a:p>
            <a:pPr eaLnBrk="1" hangingPunct="1"/>
            <a:r>
              <a:rPr lang="en-US" altLang="zh-TW" dirty="0" smtClean="0"/>
              <a:t>Routing</a:t>
            </a:r>
          </a:p>
          <a:p>
            <a:pPr lvl="1" eaLnBrk="1" hangingPunct="1"/>
            <a:r>
              <a:rPr lang="en-US" altLang="zh-TW" dirty="0" smtClean="0"/>
              <a:t>How to create routing table or a virtual circuit</a:t>
            </a:r>
          </a:p>
          <a:p>
            <a:pPr lvl="1" eaLnBrk="1" hangingPunct="1"/>
            <a:r>
              <a:rPr lang="en-US" altLang="zh-TW" dirty="0" smtClean="0"/>
              <a:t>By routing protocols</a:t>
            </a:r>
          </a:p>
          <a:p>
            <a:pPr lvl="2" eaLnBrk="1" hangingPunct="1"/>
            <a:r>
              <a:rPr lang="en-US" altLang="zh-TW" dirty="0" smtClean="0"/>
              <a:t>Make routing table, maintain them, and update them</a:t>
            </a:r>
          </a:p>
          <a:p>
            <a:pPr eaLnBrk="1" hangingPunct="1"/>
            <a:r>
              <a:rPr lang="en-US" altLang="zh-TW" dirty="0" smtClean="0"/>
              <a:t>Security</a:t>
            </a:r>
          </a:p>
          <a:p>
            <a:pPr lvl="1" eaLnBrk="1" hangingPunct="1"/>
            <a:r>
              <a:rPr lang="en-US" altLang="zh-TW" dirty="0" err="1" smtClean="0"/>
              <a:t>IPSec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389313" y="3325813"/>
            <a:ext cx="2544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>
                <a:latin typeface="Times" charset="0"/>
              </a:rPr>
              <a:t>Switching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4.2</a:t>
            </a:r>
            <a:endParaRPr kumimoji="0"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6AC23-F3D3-4509-8258-841A7A42FCF8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Local Area Network (LAN)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Switching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Connect one port to another port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Two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Circuit switching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Packet switching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Switching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80425" cy="4302125"/>
          </a:xfrm>
        </p:spPr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FF3300"/>
                </a:solidFill>
              </a:rPr>
              <a:t>Before</a:t>
            </a:r>
            <a:r>
              <a:rPr lang="en-US" altLang="zh-TW" smtClean="0"/>
              <a:t> the delivery of the message, a </a:t>
            </a:r>
            <a:r>
              <a:rPr lang="en-US" altLang="zh-TW" b="1" smtClean="0">
                <a:solidFill>
                  <a:srgbClr val="FF3300"/>
                </a:solidFill>
              </a:rPr>
              <a:t>physical</a:t>
            </a:r>
            <a:r>
              <a:rPr lang="en-US" altLang="zh-TW" smtClean="0"/>
              <a:t> circuit is established between the source and destination</a:t>
            </a:r>
          </a:p>
          <a:p>
            <a:pPr eaLnBrk="1" hangingPunct="1"/>
            <a:r>
              <a:rPr lang="en-US" altLang="zh-TW" smtClean="0"/>
              <a:t>After the circuit is established</a:t>
            </a:r>
          </a:p>
          <a:p>
            <a:pPr lvl="1" eaLnBrk="1" hangingPunct="1"/>
            <a:r>
              <a:rPr lang="en-US" altLang="zh-TW" smtClean="0"/>
              <a:t>The </a:t>
            </a:r>
            <a:r>
              <a:rPr lang="en-US" altLang="zh-TW" b="1" smtClean="0"/>
              <a:t>entire message</a:t>
            </a:r>
            <a:r>
              <a:rPr lang="en-US" altLang="zh-TW" smtClean="0"/>
              <a:t> is transformed following this circuit</a:t>
            </a:r>
          </a:p>
          <a:p>
            <a:pPr eaLnBrk="1" hangingPunct="1"/>
            <a:r>
              <a:rPr lang="en-US" altLang="zh-TW" smtClean="0"/>
              <a:t>Example</a:t>
            </a:r>
          </a:p>
          <a:p>
            <a:pPr lvl="1" eaLnBrk="1" hangingPunct="1"/>
            <a:r>
              <a:rPr lang="en-US" altLang="zh-TW" smtClean="0"/>
              <a:t>Telephone systems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Packet Switching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72488" cy="4302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A message from the upper layer is divided into packets and each packet is sent through the network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network layer in Internet is a packet-switched network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 packet switching, two approaches to route the packets to the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The </a:t>
            </a:r>
            <a:r>
              <a:rPr lang="en-US" altLang="zh-TW" sz="2400" b="1" dirty="0" smtClean="0"/>
              <a:t>datagram</a:t>
            </a:r>
            <a:r>
              <a:rPr lang="en-US" altLang="zh-TW" sz="2400" dirty="0" smtClean="0"/>
              <a:t> approach: </a:t>
            </a:r>
            <a:r>
              <a:rPr lang="en-US" altLang="zh-TW" sz="2400" b="1" i="1" dirty="0" smtClean="0">
                <a:solidFill>
                  <a:srgbClr val="FF3300"/>
                </a:solidFill>
              </a:rPr>
              <a:t>connectionless service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The </a:t>
            </a:r>
            <a:r>
              <a:rPr lang="en-US" altLang="zh-TW" sz="2400" b="1" dirty="0" smtClean="0"/>
              <a:t>virtual circuit</a:t>
            </a:r>
            <a:r>
              <a:rPr lang="en-US" altLang="zh-TW" sz="2400" dirty="0" smtClean="0"/>
              <a:t> approach: </a:t>
            </a:r>
            <a:r>
              <a:rPr lang="en-US" altLang="zh-TW" sz="2400" b="1" i="1" dirty="0" smtClean="0">
                <a:solidFill>
                  <a:srgbClr val="FF3300"/>
                </a:solidFill>
              </a:rPr>
              <a:t>connection-oriented service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E89D8-2AF7-4387-9E95-189D4017AE61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054225" y="3011488"/>
            <a:ext cx="51657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>
                <a:latin typeface="Times" charset="0"/>
              </a:rPr>
              <a:t>Packet Switching At </a:t>
            </a:r>
          </a:p>
          <a:p>
            <a:pPr algn="ctr"/>
            <a:r>
              <a:rPr kumimoji="0" lang="en-US" altLang="zh-TW" sz="4400" b="1">
                <a:latin typeface="Times" charset="0"/>
              </a:rPr>
              <a:t>Network Layer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4.3</a:t>
            </a:r>
            <a:endParaRPr kumimoji="0"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6AC23-F3D3-4509-8258-841A7A42FCF8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21871</TotalTime>
  <Words>1463</Words>
  <Application>Microsoft Office PowerPoint</Application>
  <PresentationFormat>如螢幕大小 (4:3)</PresentationFormat>
  <Paragraphs>265</Paragraphs>
  <Slides>45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6" baseType="lpstr">
      <vt:lpstr>Quadrant</vt:lpstr>
      <vt:lpstr>Chapter 4  Introduction to Network Layer</vt:lpstr>
      <vt:lpstr>Outline</vt:lpstr>
      <vt:lpstr>PowerPoint 簡報</vt:lpstr>
      <vt:lpstr>Internet as a Combination of LANs and WANs Connected Together</vt:lpstr>
      <vt:lpstr>PowerPoint 簡報</vt:lpstr>
      <vt:lpstr>Local Area Network (LAN)</vt:lpstr>
      <vt:lpstr>Circuit Switching</vt:lpstr>
      <vt:lpstr>Packet Switching</vt:lpstr>
      <vt:lpstr>PowerPoint 簡報</vt:lpstr>
      <vt:lpstr>Connectionless Service</vt:lpstr>
      <vt:lpstr>A Connectionless Packet-Switched Network</vt:lpstr>
      <vt:lpstr>Forwarding Process in a Connectionless Network</vt:lpstr>
      <vt:lpstr>Delay in a Connectionless Network</vt:lpstr>
      <vt:lpstr>Connection-Oriented Service (Skip!)</vt:lpstr>
      <vt:lpstr>A Connection-Oriented Packet Switched Network (Skip!)</vt:lpstr>
      <vt:lpstr>Connection-Oriented Service (Cont.) (Skip!)</vt:lpstr>
      <vt:lpstr>Forwarding Process in a Connection-oriented Network (Skip!)</vt:lpstr>
      <vt:lpstr>Connection-Oriented Service: Setup Phase (Skip!)</vt:lpstr>
      <vt:lpstr>Sending Request Packet in a Virtual-Circuit Network (Skip!)</vt:lpstr>
      <vt:lpstr>Connection-Oriented Service: Setup Phase (Cont.) (Skip!)</vt:lpstr>
      <vt:lpstr>Setup Acknowledgement in a Virtual-Circuit Network (Skip!)</vt:lpstr>
      <vt:lpstr>Connection-Oriented Service: Data Transfer Phase (Skip!)</vt:lpstr>
      <vt:lpstr>Flow of One Packet in an Established Virtual Circuit (Skip!)</vt:lpstr>
      <vt:lpstr>Connection-Oriented Service: Tear Down Phase (Skip!)</vt:lpstr>
      <vt:lpstr>Delay in a Connection-Oriented Network (Skip!)</vt:lpstr>
      <vt:lpstr>PowerPoint 簡報</vt:lpstr>
      <vt:lpstr>Network Layer Services</vt:lpstr>
      <vt:lpstr>Logical addresses</vt:lpstr>
      <vt:lpstr>Services Provided at the Source Computer</vt:lpstr>
      <vt:lpstr>Services Provided at the Source Computer</vt:lpstr>
      <vt:lpstr>Services Provided at Each Router</vt:lpstr>
      <vt:lpstr>Processing at Each Router</vt:lpstr>
      <vt:lpstr>Services Provided at the Destination Computer</vt:lpstr>
      <vt:lpstr>Processing at the Destination Computer</vt:lpstr>
      <vt:lpstr>PowerPoint 簡報</vt:lpstr>
      <vt:lpstr>Other Network Issues</vt:lpstr>
      <vt:lpstr>Other Network Issues: Error Control</vt:lpstr>
      <vt:lpstr>Error Checking at the Data Link Layer</vt:lpstr>
      <vt:lpstr>Other Network Issues: Error Control (Cont.)</vt:lpstr>
      <vt:lpstr>Other Network Issues: Flow Control</vt:lpstr>
      <vt:lpstr>PowerPoint 簡報</vt:lpstr>
      <vt:lpstr>Other Network Issues: Congestion Control</vt:lpstr>
      <vt:lpstr>Congestion Control in a Connectionless Network</vt:lpstr>
      <vt:lpstr>Congestion Control in a Connection-Oriented Network (Skip!)</vt:lpstr>
      <vt:lpstr>Other Network Issues (Cont.)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16.01</dc:title>
  <dc:creator>Marilyn Turnamian</dc:creator>
  <cp:lastModifiedBy>lms0016</cp:lastModifiedBy>
  <cp:revision>2608</cp:revision>
  <cp:lastPrinted>2001-07-09T17:38:11Z</cp:lastPrinted>
  <dcterms:created xsi:type="dcterms:W3CDTF">1999-08-24T15:20:22Z</dcterms:created>
  <dcterms:modified xsi:type="dcterms:W3CDTF">2016-02-25T08:21:02Z</dcterms:modified>
</cp:coreProperties>
</file>