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89"/>
  </p:notesMasterIdLst>
  <p:handoutMasterIdLst>
    <p:handoutMasterId r:id="rId90"/>
  </p:handoutMasterIdLst>
  <p:sldIdLst>
    <p:sldId id="410" r:id="rId2"/>
    <p:sldId id="383" r:id="rId3"/>
    <p:sldId id="447" r:id="rId4"/>
    <p:sldId id="411" r:id="rId5"/>
    <p:sldId id="448" r:id="rId6"/>
    <p:sldId id="451" r:id="rId7"/>
    <p:sldId id="414" r:id="rId8"/>
    <p:sldId id="452" r:id="rId9"/>
    <p:sldId id="453" r:id="rId10"/>
    <p:sldId id="415" r:id="rId11"/>
    <p:sldId id="454" r:id="rId12"/>
    <p:sldId id="416" r:id="rId13"/>
    <p:sldId id="455" r:id="rId14"/>
    <p:sldId id="551" r:id="rId15"/>
    <p:sldId id="456" r:id="rId16"/>
    <p:sldId id="417" r:id="rId17"/>
    <p:sldId id="457" r:id="rId18"/>
    <p:sldId id="418" r:id="rId19"/>
    <p:sldId id="458" r:id="rId20"/>
    <p:sldId id="419" r:id="rId21"/>
    <p:sldId id="459" r:id="rId22"/>
    <p:sldId id="420" r:id="rId23"/>
    <p:sldId id="547" r:id="rId24"/>
    <p:sldId id="482" r:id="rId25"/>
    <p:sldId id="483" r:id="rId26"/>
    <p:sldId id="484" r:id="rId27"/>
    <p:sldId id="485" r:id="rId28"/>
    <p:sldId id="486" r:id="rId29"/>
    <p:sldId id="487" r:id="rId30"/>
    <p:sldId id="488" r:id="rId31"/>
    <p:sldId id="489" r:id="rId32"/>
    <p:sldId id="490" r:id="rId33"/>
    <p:sldId id="548" r:id="rId34"/>
    <p:sldId id="491" r:id="rId35"/>
    <p:sldId id="492" r:id="rId36"/>
    <p:sldId id="493" r:id="rId37"/>
    <p:sldId id="495" r:id="rId38"/>
    <p:sldId id="545" r:id="rId39"/>
    <p:sldId id="496" r:id="rId40"/>
    <p:sldId id="497" r:id="rId41"/>
    <p:sldId id="549" r:id="rId42"/>
    <p:sldId id="498" r:id="rId43"/>
    <p:sldId id="553" r:id="rId44"/>
    <p:sldId id="499" r:id="rId45"/>
    <p:sldId id="500" r:id="rId46"/>
    <p:sldId id="501" r:id="rId47"/>
    <p:sldId id="502" r:id="rId48"/>
    <p:sldId id="503" r:id="rId49"/>
    <p:sldId id="504" r:id="rId50"/>
    <p:sldId id="505" r:id="rId51"/>
    <p:sldId id="506" r:id="rId52"/>
    <p:sldId id="507" r:id="rId53"/>
    <p:sldId id="508" r:id="rId54"/>
    <p:sldId id="509" r:id="rId55"/>
    <p:sldId id="510" r:id="rId56"/>
    <p:sldId id="511" r:id="rId57"/>
    <p:sldId id="513" r:id="rId58"/>
    <p:sldId id="512" r:id="rId59"/>
    <p:sldId id="514" r:id="rId60"/>
    <p:sldId id="515" r:id="rId61"/>
    <p:sldId id="516" r:id="rId62"/>
    <p:sldId id="517" r:id="rId63"/>
    <p:sldId id="518" r:id="rId64"/>
    <p:sldId id="520" r:id="rId65"/>
    <p:sldId id="521" r:id="rId66"/>
    <p:sldId id="524" r:id="rId67"/>
    <p:sldId id="525" r:id="rId68"/>
    <p:sldId id="550" r:id="rId69"/>
    <p:sldId id="554" r:id="rId70"/>
    <p:sldId id="556" r:id="rId71"/>
    <p:sldId id="557" r:id="rId72"/>
    <p:sldId id="558" r:id="rId73"/>
    <p:sldId id="559" r:id="rId74"/>
    <p:sldId id="443" r:id="rId75"/>
    <p:sldId id="532" r:id="rId76"/>
    <p:sldId id="533" r:id="rId77"/>
    <p:sldId id="534" r:id="rId78"/>
    <p:sldId id="535" r:id="rId79"/>
    <p:sldId id="536" r:id="rId80"/>
    <p:sldId id="537" r:id="rId81"/>
    <p:sldId id="538" r:id="rId82"/>
    <p:sldId id="539" r:id="rId83"/>
    <p:sldId id="540" r:id="rId84"/>
    <p:sldId id="541" r:id="rId85"/>
    <p:sldId id="542" r:id="rId86"/>
    <p:sldId id="543" r:id="rId87"/>
    <p:sldId id="544" r:id="rId88"/>
  </p:sldIdLst>
  <p:sldSz cx="9144000" cy="6858000" type="screen4x3"/>
  <p:notesSz cx="6645275" cy="9775825"/>
  <p:defaultTextStyle>
    <a:defPPr>
      <a:defRPr lang="en-US"/>
    </a:defPPr>
    <a:lvl1pPr algn="l" rtl="0" fontAlgn="base">
      <a:spcBef>
        <a:spcPct val="0"/>
      </a:spcBef>
      <a:spcAft>
        <a:spcPct val="0"/>
      </a:spcAft>
      <a:defRPr kumimoji="1" sz="40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40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40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40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40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40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40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40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40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00FF"/>
    <a:srgbClr val="3333CC"/>
    <a:srgbClr val="33CC33"/>
    <a:srgbClr val="FF3300"/>
    <a:srgbClr val="CCE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155" autoAdjust="0"/>
    <p:restoredTop sz="94660"/>
  </p:normalViewPr>
  <p:slideViewPr>
    <p:cSldViewPr snapToGrid="0">
      <p:cViewPr varScale="1">
        <p:scale>
          <a:sx n="105" d="100"/>
          <a:sy n="105" d="100"/>
        </p:scale>
        <p:origin x="-10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eaLnBrk="0" hangingPunct="0">
              <a:defRPr kumimoji="0" sz="1300">
                <a:latin typeface="Helvetica" pitchFamily="34" charset="0"/>
              </a:defRPr>
            </a:lvl1pPr>
          </a:lstStyle>
          <a:p>
            <a:pPr>
              <a:defRPr/>
            </a:pPr>
            <a:endParaRPr lang="en-US" altLang="zh-TW"/>
          </a:p>
        </p:txBody>
      </p:sp>
      <p:sp>
        <p:nvSpPr>
          <p:cNvPr id="89091"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eaLnBrk="0" hangingPunct="0">
              <a:defRPr kumimoji="0" sz="1300">
                <a:latin typeface="Helvetica" pitchFamily="34" charset="0"/>
              </a:defRPr>
            </a:lvl1pPr>
          </a:lstStyle>
          <a:p>
            <a:pPr>
              <a:defRPr/>
            </a:pPr>
            <a:endParaRPr lang="en-US" altLang="zh-TW"/>
          </a:p>
        </p:txBody>
      </p:sp>
      <p:sp>
        <p:nvSpPr>
          <p:cNvPr id="89092" name="Rectangle 4"/>
          <p:cNvSpPr>
            <a:spLocks noGrp="1" noChangeArrowheads="1"/>
          </p:cNvSpPr>
          <p:nvPr>
            <p:ph type="ftr" sz="quarter" idx="2"/>
          </p:nvPr>
        </p:nvSpPr>
        <p:spPr bwMode="auto">
          <a:xfrm>
            <a:off x="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eaLnBrk="0" hangingPunct="0">
              <a:defRPr kumimoji="0" sz="1300">
                <a:latin typeface="Helvetica" pitchFamily="34" charset="0"/>
              </a:defRPr>
            </a:lvl1pPr>
          </a:lstStyle>
          <a:p>
            <a:pPr>
              <a:defRPr/>
            </a:pPr>
            <a:endParaRPr lang="en-US" altLang="zh-TW"/>
          </a:p>
        </p:txBody>
      </p:sp>
      <p:sp>
        <p:nvSpPr>
          <p:cNvPr id="89093" name="Rectangle 5"/>
          <p:cNvSpPr>
            <a:spLocks noGrp="1" noChangeArrowheads="1"/>
          </p:cNvSpPr>
          <p:nvPr>
            <p:ph type="sldNum" sz="quarter" idx="3"/>
          </p:nvPr>
        </p:nvSpPr>
        <p:spPr bwMode="auto">
          <a:xfrm>
            <a:off x="376555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eaLnBrk="0" hangingPunct="0">
              <a:defRPr kumimoji="0" sz="1300">
                <a:latin typeface="Helvetica" pitchFamily="34" charset="0"/>
              </a:defRPr>
            </a:lvl1pPr>
          </a:lstStyle>
          <a:p>
            <a:pPr>
              <a:defRPr/>
            </a:pPr>
            <a:fld id="{D21E86DF-0316-4B0A-B2FD-B2D3F74D6C12}" type="slidenum">
              <a:rPr lang="zh-TW" altLang="en-US"/>
              <a:pPr>
                <a:defRPr/>
              </a:pPr>
              <a:t>‹#›</a:t>
            </a:fld>
            <a:endParaRPr lang="en-US" altLang="zh-TW"/>
          </a:p>
        </p:txBody>
      </p:sp>
    </p:spTree>
    <p:extLst>
      <p:ext uri="{BB962C8B-B14F-4D97-AF65-F5344CB8AC3E}">
        <p14:creationId xmlns:p14="http://schemas.microsoft.com/office/powerpoint/2010/main" val="724334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eaLnBrk="0" hangingPunct="0">
              <a:defRPr kumimoji="0" sz="1300"/>
            </a:lvl1pPr>
          </a:lstStyle>
          <a:p>
            <a:pPr>
              <a:defRPr/>
            </a:pPr>
            <a:endParaRPr lang="en-US" altLang="zh-TW"/>
          </a:p>
        </p:txBody>
      </p:sp>
      <p:sp>
        <p:nvSpPr>
          <p:cNvPr id="6147" name="Rectangle 3"/>
          <p:cNvSpPr>
            <a:spLocks noGrp="1" noChangeArrowheads="1"/>
          </p:cNvSpPr>
          <p:nvPr>
            <p:ph type="dt" idx="1"/>
          </p:nvPr>
        </p:nvSpPr>
        <p:spPr bwMode="auto">
          <a:xfrm>
            <a:off x="3765550" y="0"/>
            <a:ext cx="2879725" cy="488950"/>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eaLnBrk="0" hangingPunct="0">
              <a:defRPr kumimoji="0" sz="1300"/>
            </a:lvl1pPr>
          </a:lstStyle>
          <a:p>
            <a:pPr>
              <a:defRPr/>
            </a:pPr>
            <a:endParaRPr lang="en-US" altLang="zh-TW"/>
          </a:p>
        </p:txBody>
      </p:sp>
      <p:sp>
        <p:nvSpPr>
          <p:cNvPr id="92164" name="Rectangle 4"/>
          <p:cNvSpPr>
            <a:spLocks noGrp="1" noRot="1" noChangeAspect="1" noChangeArrowheads="1" noTextEdit="1"/>
          </p:cNvSpPr>
          <p:nvPr>
            <p:ph type="sldImg" idx="2"/>
          </p:nvPr>
        </p:nvSpPr>
        <p:spPr bwMode="auto">
          <a:xfrm>
            <a:off x="877888" y="733425"/>
            <a:ext cx="4887912" cy="36655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85825" y="4643438"/>
            <a:ext cx="4873625" cy="4398962"/>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6150" name="Rectangle 6"/>
          <p:cNvSpPr>
            <a:spLocks noGrp="1" noChangeArrowheads="1"/>
          </p:cNvSpPr>
          <p:nvPr>
            <p:ph type="ftr" sz="quarter" idx="4"/>
          </p:nvPr>
        </p:nvSpPr>
        <p:spPr bwMode="auto">
          <a:xfrm>
            <a:off x="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eaLnBrk="0" hangingPunct="0">
              <a:defRPr kumimoji="0" sz="1300"/>
            </a:lvl1pPr>
          </a:lstStyle>
          <a:p>
            <a:pPr>
              <a:defRPr/>
            </a:pPr>
            <a:endParaRPr lang="en-US" altLang="zh-TW"/>
          </a:p>
        </p:txBody>
      </p:sp>
      <p:sp>
        <p:nvSpPr>
          <p:cNvPr id="6151" name="Rectangle 7"/>
          <p:cNvSpPr>
            <a:spLocks noGrp="1" noChangeArrowheads="1"/>
          </p:cNvSpPr>
          <p:nvPr>
            <p:ph type="sldNum" sz="quarter" idx="5"/>
          </p:nvPr>
        </p:nvSpPr>
        <p:spPr bwMode="auto">
          <a:xfrm>
            <a:off x="3765550" y="9286875"/>
            <a:ext cx="2879725" cy="488950"/>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eaLnBrk="0" hangingPunct="0">
              <a:defRPr kumimoji="0" sz="1300"/>
            </a:lvl1pPr>
          </a:lstStyle>
          <a:p>
            <a:pPr>
              <a:defRPr/>
            </a:pPr>
            <a:fld id="{2F6A7B34-E21E-4CB7-B033-79A19C7A6525}" type="slidenum">
              <a:rPr lang="zh-TW" altLang="en-US"/>
              <a:pPr>
                <a:defRPr/>
              </a:pPr>
              <a:t>‹#›</a:t>
            </a:fld>
            <a:endParaRPr lang="en-US" altLang="zh-TW"/>
          </a:p>
        </p:txBody>
      </p:sp>
    </p:spTree>
    <p:extLst>
      <p:ext uri="{BB962C8B-B14F-4D97-AF65-F5344CB8AC3E}">
        <p14:creationId xmlns:p14="http://schemas.microsoft.com/office/powerpoint/2010/main" val="3572677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665163" y="4643438"/>
            <a:ext cx="5314950" cy="4398962"/>
          </a:xfrm>
          <a:noFill/>
          <a:ln/>
        </p:spPr>
        <p:txBody>
          <a:bodyPr/>
          <a:lstStyle/>
          <a:p>
            <a:endParaRPr lang="zh-TW" altLang="en-US" smtClean="0"/>
          </a:p>
        </p:txBody>
      </p:sp>
    </p:spTree>
    <p:extLst>
      <p:ext uri="{BB962C8B-B14F-4D97-AF65-F5344CB8AC3E}">
        <p14:creationId xmlns:p14="http://schemas.microsoft.com/office/powerpoint/2010/main" val="298099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665163" y="4643438"/>
            <a:ext cx="5314950" cy="4398962"/>
          </a:xfrm>
          <a:noFill/>
          <a:ln/>
        </p:spPr>
        <p:txBody>
          <a:bodyPr/>
          <a:lstStyle/>
          <a:p>
            <a:endParaRPr lang="zh-TW" altLang="en-US" smtClean="0"/>
          </a:p>
        </p:txBody>
      </p:sp>
    </p:spTree>
    <p:extLst>
      <p:ext uri="{BB962C8B-B14F-4D97-AF65-F5344CB8AC3E}">
        <p14:creationId xmlns:p14="http://schemas.microsoft.com/office/powerpoint/2010/main" val="178185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665163" y="4643438"/>
            <a:ext cx="5314950" cy="4398962"/>
          </a:xfrm>
          <a:noFill/>
          <a:ln/>
        </p:spPr>
        <p:txBody>
          <a:bodyPr/>
          <a:lstStyle/>
          <a:p>
            <a:endParaRPr lang="zh-TW" altLang="en-US" smtClean="0"/>
          </a:p>
        </p:txBody>
      </p:sp>
    </p:spTree>
    <p:extLst>
      <p:ext uri="{BB962C8B-B14F-4D97-AF65-F5344CB8AC3E}">
        <p14:creationId xmlns:p14="http://schemas.microsoft.com/office/powerpoint/2010/main" val="22562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665163" y="4643438"/>
            <a:ext cx="5314950" cy="4398962"/>
          </a:xfrm>
          <a:noFill/>
          <a:ln/>
        </p:spPr>
        <p:txBody>
          <a:bodyPr/>
          <a:lstStyle/>
          <a:p>
            <a:r>
              <a:rPr lang="en-US" altLang="zh-TW" dirty="0" smtClean="0"/>
              <a:t>interface and</a:t>
            </a:r>
          </a:p>
          <a:p>
            <a:r>
              <a:rPr lang="en-US" altLang="zh-TW" dirty="0" smtClean="0"/>
              <a:t>label address interface and</a:t>
            </a:r>
          </a:p>
          <a:p>
            <a:r>
              <a:rPr lang="en-US" altLang="zh-TW" dirty="0" smtClean="0"/>
              <a:t>label address 0012</a:t>
            </a:r>
          </a:p>
        </p:txBody>
      </p:sp>
    </p:spTree>
    <p:extLst>
      <p:ext uri="{BB962C8B-B14F-4D97-AF65-F5344CB8AC3E}">
        <p14:creationId xmlns:p14="http://schemas.microsoft.com/office/powerpoint/2010/main" val="177560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a:defRPr/>
            </a:pPr>
            <a:endParaRPr kumimoji="0" lang="zh-TW" altLang="en-US" sz="2400"/>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a:defRPr/>
              </a:pPr>
              <a:endParaRPr kumimoji="0" lang="zh-TW" altLang="en-US"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kumimoji="0" lang="zh-TW" altLang="en-US"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a:defRPr/>
              </a:pPr>
              <a:endParaRPr kumimoji="0" lang="zh-TW" altLang="en-US"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kumimoji="0" lang="zh-TW" altLang="en-US"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zh-TW" altLang="en-US"/>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a:defRPr/>
              </a:pPr>
              <a:endParaRPr kumimoji="0" lang="zh-TW" altLang="en-US" sz="2400"/>
            </a:p>
          </p:txBody>
        </p:sp>
      </p:grpSp>
      <p:sp>
        <p:nvSpPr>
          <p:cNvPr id="314371" name="Rectangle 3"/>
          <p:cNvSpPr>
            <a:spLocks noGrp="1" noChangeArrowheads="1"/>
          </p:cNvSpPr>
          <p:nvPr>
            <p:ph type="ctrTitle"/>
          </p:nvPr>
        </p:nvSpPr>
        <p:spPr>
          <a:xfrm>
            <a:off x="762000" y="1371600"/>
            <a:ext cx="7696200" cy="2057400"/>
          </a:xfrm>
        </p:spPr>
        <p:txBody>
          <a:bodyPr/>
          <a:lstStyle>
            <a:lvl1pPr>
              <a:defRPr sz="5400"/>
            </a:lvl1pPr>
          </a:lstStyle>
          <a:p>
            <a:r>
              <a:rPr lang="zh-TW" altLang="en-US"/>
              <a:t>按一下以編輯母片標題樣式</a:t>
            </a:r>
          </a:p>
        </p:txBody>
      </p:sp>
      <p:sp>
        <p:nvSpPr>
          <p:cNvPr id="314372"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zh-TW" altLang="en-US"/>
              <a:t>按一下以編輯母片副標題樣式</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TW"/>
          </a:p>
        </p:txBody>
      </p:sp>
      <p:sp>
        <p:nvSpPr>
          <p:cNvPr id="13" name="Rectangle 6"/>
          <p:cNvSpPr>
            <a:spLocks noGrp="1" noChangeArrowheads="1"/>
          </p:cNvSpPr>
          <p:nvPr>
            <p:ph type="ftr" sz="quarter" idx="11"/>
          </p:nvPr>
        </p:nvSpPr>
        <p:spPr/>
        <p:txBody>
          <a:bodyPr/>
          <a:lstStyle>
            <a:lvl1pPr>
              <a:defRPr/>
            </a:lvl1pPr>
          </a:lstStyle>
          <a:p>
            <a:pPr>
              <a:defRPr/>
            </a:pPr>
            <a:endParaRPr lang="en-US" altLang="zh-TW"/>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D2B637BA-93F6-40D2-A797-C55C668AFB2B}" type="slidenum">
              <a:rPr lang="zh-TW" altLang="en-US"/>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6D9928D-F767-41A7-BF11-E9FF89D27623}"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533400"/>
            <a:ext cx="2057400" cy="5597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533400"/>
            <a:ext cx="6019800" cy="5597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F687E30-6D49-4D4A-BC7E-E549E60EAADD}"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352F963-5C1A-47AE-87A5-6954797CD5AA}"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A681470-EE50-4723-ADE6-B1A3F9CF63AF}"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5ECB714-EBB3-406C-8E38-AFEFBD0FC403}"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128FC5A-1238-4416-BC8B-16A296D22DFF}"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7B7656DB-7029-4FC0-BBCE-FE02828BF5ED}"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098040E1-A8DE-40AC-9298-9C9496F455CE}"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C469D41-58B9-4937-9027-10A9FFFB0F73}"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3277ABAA-9239-4C98-A3CB-47CABC81F2C9}"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828800"/>
            <a:ext cx="8229600" cy="430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13348"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latin typeface="Arial" charset="0"/>
              </a:defRPr>
            </a:lvl1pPr>
          </a:lstStyle>
          <a:p>
            <a:pPr>
              <a:defRPr/>
            </a:pPr>
            <a:endParaRPr lang="en-US" altLang="zh-TW"/>
          </a:p>
        </p:txBody>
      </p:sp>
      <p:sp>
        <p:nvSpPr>
          <p:cNvPr id="3133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Arial" charset="0"/>
              </a:defRPr>
            </a:lvl1pPr>
          </a:lstStyle>
          <a:p>
            <a:pPr>
              <a:defRPr/>
            </a:pPr>
            <a:endParaRPr lang="en-US" altLang="zh-TW"/>
          </a:p>
        </p:txBody>
      </p:sp>
      <p:sp>
        <p:nvSpPr>
          <p:cNvPr id="31335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latin typeface="Arial" charset="0"/>
              </a:defRPr>
            </a:lvl1pPr>
          </a:lstStyle>
          <a:p>
            <a:pPr>
              <a:defRPr/>
            </a:pPr>
            <a:fld id="{197D6887-FE17-4F88-A078-F38047742D56}" type="slidenum">
              <a:rPr lang="zh-TW" altLang="en-US"/>
              <a:pPr>
                <a:defRPr/>
              </a:pPr>
              <a:t>‹#›</a:t>
            </a:fld>
            <a:endParaRPr lang="en-US" altLang="zh-TW"/>
          </a:p>
        </p:txBody>
      </p:sp>
      <p:grpSp>
        <p:nvGrpSpPr>
          <p:cNvPr id="1031" name="Group 7"/>
          <p:cNvGrpSpPr>
            <a:grpSpLocks/>
          </p:cNvGrpSpPr>
          <p:nvPr/>
        </p:nvGrpSpPr>
        <p:grpSpPr bwMode="auto">
          <a:xfrm>
            <a:off x="279400" y="152400"/>
            <a:ext cx="8686800" cy="1600200"/>
            <a:chOff x="176" y="96"/>
            <a:chExt cx="5472" cy="1008"/>
          </a:xfrm>
        </p:grpSpPr>
        <p:sp>
          <p:nvSpPr>
            <p:cNvPr id="313352"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zh-TW" altLang="en-US"/>
            </a:p>
          </p:txBody>
        </p:sp>
        <p:sp>
          <p:nvSpPr>
            <p:cNvPr id="31335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a:defRPr/>
              </a:pPr>
              <a:endParaRPr kumimoji="0" lang="zh-TW" altLang="en-US" sz="2400"/>
            </a:p>
          </p:txBody>
        </p:sp>
        <p:sp>
          <p:nvSpPr>
            <p:cNvPr id="31335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kumimoji="0" lang="zh-TW" altLang="en-US" sz="2400"/>
            </a:p>
          </p:txBody>
        </p:sp>
        <p:sp>
          <p:nvSpPr>
            <p:cNvPr id="31335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a:defRPr/>
              </a:pPr>
              <a:endParaRPr kumimoji="0" lang="zh-TW" altLang="en-US" sz="2400"/>
            </a:p>
          </p:txBody>
        </p:sp>
        <p:sp>
          <p:nvSpPr>
            <p:cNvPr id="31335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kumimoji="0" lang="zh-TW" altLang="en-US" sz="2400"/>
            </a:p>
          </p:txBody>
        </p:sp>
      </p:grpSp>
    </p:spTree>
  </p:cSld>
  <p:clrMap bg1="lt1" tx1="dk1" bg2="lt2" tx2="dk2" accent1="accent1" accent2="accent2" accent3="accent3" accent4="accent4" accent5="accent5" accent6="accent6" hlink="hlink" folHlink="folHlink"/>
  <p:sldLayoutIdLst>
    <p:sldLayoutId id="2147483730"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4400" b="1">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4400" b="1">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4400" b="1">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469900" indent="-469900" algn="l" rtl="0" eaLnBrk="0" fontAlgn="base" hangingPunct="0">
        <a:spcBef>
          <a:spcPct val="20000"/>
        </a:spcBef>
        <a:spcAft>
          <a:spcPct val="0"/>
        </a:spcAft>
        <a:buClr>
          <a:schemeClr val="bg2"/>
        </a:buClr>
        <a:buSzPct val="70000"/>
        <a:buFont typeface="Wingdings" pitchFamily="2" charset="2"/>
        <a:buChar char="o"/>
        <a:defRPr kumimoji="1"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kumimoji="1" sz="2400">
          <a:solidFill>
            <a:schemeClr val="tx1"/>
          </a:solidFill>
          <a:latin typeface="+mn-lt"/>
          <a:ea typeface="+mn-ea"/>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kumimoji="1" sz="2000">
          <a:solidFill>
            <a:schemeClr val="tx1"/>
          </a:solidFill>
          <a:latin typeface="+mn-lt"/>
          <a:ea typeface="+mn-ea"/>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pitchFamily="2" charset="2"/>
        <a:buChar char="o"/>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825500" y="3119438"/>
            <a:ext cx="7696200" cy="2057400"/>
          </a:xfrm>
        </p:spPr>
        <p:txBody>
          <a:bodyPr/>
          <a:lstStyle/>
          <a:p>
            <a:pPr eaLnBrk="1" hangingPunct="1"/>
            <a:r>
              <a:rPr lang="en-US" altLang="zh-TW" sz="4800" smtClean="0"/>
              <a:t>Chapter 6</a:t>
            </a:r>
            <a:br>
              <a:rPr lang="en-US" altLang="zh-TW" sz="4800" smtClean="0"/>
            </a:br>
            <a:r>
              <a:rPr lang="en-US" altLang="zh-TW" sz="4800" smtClean="0"/>
              <a:t/>
            </a:r>
            <a:br>
              <a:rPr lang="en-US" altLang="zh-TW" sz="4800" smtClean="0"/>
            </a:br>
            <a:r>
              <a:rPr lang="en-US" altLang="zh-TW" sz="4800" smtClean="0"/>
              <a:t>Delivery and Routing of IP Packets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en-US" sz="1600">
                <a:solidFill>
                  <a:schemeClr val="accent2"/>
                </a:solidFill>
              </a:rPr>
              <a:t>Figure  6-2</a:t>
            </a:r>
          </a:p>
        </p:txBody>
      </p:sp>
      <p:sp>
        <p:nvSpPr>
          <p:cNvPr id="12291" name="Text Box 3"/>
          <p:cNvSpPr txBox="1">
            <a:spLocks noChangeArrowheads="1"/>
          </p:cNvSpPr>
          <p:nvPr/>
        </p:nvSpPr>
        <p:spPr bwMode="auto">
          <a:xfrm>
            <a:off x="3135313" y="542925"/>
            <a:ext cx="3895725" cy="701675"/>
          </a:xfrm>
          <a:prstGeom prst="rect">
            <a:avLst/>
          </a:prstGeom>
          <a:noFill/>
          <a:ln w="9525">
            <a:noFill/>
            <a:miter lim="800000"/>
            <a:headEnd/>
            <a:tailEnd/>
          </a:ln>
        </p:spPr>
        <p:txBody>
          <a:bodyPr wrap="none">
            <a:spAutoFit/>
          </a:bodyPr>
          <a:lstStyle/>
          <a:p>
            <a:r>
              <a:rPr kumimoji="0" lang="en-US" altLang="en-US" b="1">
                <a:solidFill>
                  <a:srgbClr val="0000FF"/>
                </a:solidFill>
                <a:latin typeface="Times" charset="0"/>
              </a:rPr>
              <a:t>Indirect </a:t>
            </a:r>
            <a:r>
              <a:rPr kumimoji="0" lang="en-US" altLang="zh-TW" b="1">
                <a:solidFill>
                  <a:srgbClr val="0000FF"/>
                </a:solidFill>
                <a:latin typeface="Times" charset="0"/>
              </a:rPr>
              <a:t>D</a:t>
            </a:r>
            <a:r>
              <a:rPr kumimoji="0" lang="en-US" altLang="en-US" b="1">
                <a:solidFill>
                  <a:srgbClr val="0000FF"/>
                </a:solidFill>
                <a:latin typeface="Times" charset="0"/>
              </a:rPr>
              <a:t>elivery</a:t>
            </a:r>
          </a:p>
        </p:txBody>
      </p:sp>
      <p:pic>
        <p:nvPicPr>
          <p:cNvPr id="12292" name="Picture 4"/>
          <p:cNvPicPr>
            <a:picLocks noChangeAspect="1" noChangeArrowheads="1"/>
          </p:cNvPicPr>
          <p:nvPr/>
        </p:nvPicPr>
        <p:blipFill>
          <a:blip r:embed="rId2"/>
          <a:srcRect/>
          <a:stretch>
            <a:fillRect/>
          </a:stretch>
        </p:blipFill>
        <p:spPr bwMode="auto">
          <a:xfrm>
            <a:off x="292100" y="1376363"/>
            <a:ext cx="8575675" cy="2909887"/>
          </a:xfrm>
          <a:prstGeom prst="rect">
            <a:avLst/>
          </a:prstGeom>
          <a:noFill/>
          <a:ln w="9525">
            <a:noFill/>
            <a:miter lim="800000"/>
            <a:headEnd/>
            <a:tailEnd/>
          </a:ln>
        </p:spPr>
      </p:pic>
      <p:sp>
        <p:nvSpPr>
          <p:cNvPr id="12293"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pic>
        <p:nvPicPr>
          <p:cNvPr id="12294" name="Picture 7"/>
          <p:cNvPicPr>
            <a:picLocks noChangeAspect="1" noChangeArrowheads="1"/>
          </p:cNvPicPr>
          <p:nvPr/>
        </p:nvPicPr>
        <p:blipFill>
          <a:blip r:embed="rId3"/>
          <a:srcRect/>
          <a:stretch>
            <a:fillRect/>
          </a:stretch>
        </p:blipFill>
        <p:spPr bwMode="auto">
          <a:xfrm>
            <a:off x="379413" y="4414838"/>
            <a:ext cx="8455025" cy="1658937"/>
          </a:xfrm>
          <a:prstGeom prst="rect">
            <a:avLst/>
          </a:prstGeom>
          <a:noFill/>
          <a:ln w="9525">
            <a:noFill/>
            <a:miter lim="800000"/>
            <a:headEnd/>
            <a:tailEnd/>
          </a:ln>
        </p:spPr>
      </p:pic>
      <p:pic>
        <p:nvPicPr>
          <p:cNvPr id="14344" name="Picture 8"/>
          <p:cNvPicPr>
            <a:picLocks noChangeAspect="1" noChangeArrowheads="1"/>
          </p:cNvPicPr>
          <p:nvPr/>
        </p:nvPicPr>
        <p:blipFill>
          <a:blip r:embed="rId4"/>
          <a:srcRect/>
          <a:stretch>
            <a:fillRect/>
          </a:stretch>
        </p:blipFill>
        <p:spPr bwMode="auto">
          <a:xfrm>
            <a:off x="528638" y="5316538"/>
            <a:ext cx="2084387" cy="1219200"/>
          </a:xfrm>
          <a:prstGeom prst="rect">
            <a:avLst/>
          </a:prstGeom>
          <a:noFill/>
          <a:ln w="9525">
            <a:noFill/>
            <a:miter lim="800000"/>
            <a:headEnd/>
            <a:tailEnd/>
          </a:ln>
        </p:spPr>
      </p:pic>
      <p:pic>
        <p:nvPicPr>
          <p:cNvPr id="14345" name="Picture 9"/>
          <p:cNvPicPr>
            <a:picLocks noChangeAspect="1" noChangeArrowheads="1"/>
          </p:cNvPicPr>
          <p:nvPr/>
        </p:nvPicPr>
        <p:blipFill>
          <a:blip r:embed="rId5"/>
          <a:srcRect/>
          <a:stretch>
            <a:fillRect/>
          </a:stretch>
        </p:blipFill>
        <p:spPr bwMode="auto">
          <a:xfrm>
            <a:off x="3271838" y="5938838"/>
            <a:ext cx="2668587" cy="520700"/>
          </a:xfrm>
          <a:prstGeom prst="rect">
            <a:avLst/>
          </a:prstGeom>
          <a:noFill/>
          <a:ln w="9525">
            <a:noFill/>
            <a:miter lim="800000"/>
            <a:headEnd/>
            <a:tailEnd/>
          </a:ln>
        </p:spPr>
      </p:pic>
      <p:pic>
        <p:nvPicPr>
          <p:cNvPr id="14346" name="Picture 10"/>
          <p:cNvPicPr>
            <a:picLocks noChangeAspect="1" noChangeArrowheads="1"/>
          </p:cNvPicPr>
          <p:nvPr/>
        </p:nvPicPr>
        <p:blipFill>
          <a:blip r:embed="rId6"/>
          <a:srcRect/>
          <a:stretch>
            <a:fillRect/>
          </a:stretch>
        </p:blipFill>
        <p:spPr bwMode="auto">
          <a:xfrm>
            <a:off x="6548438" y="5240338"/>
            <a:ext cx="2203450" cy="1266825"/>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10</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wipe(left)">
                                      <p:cBhvr>
                                        <p:cTn id="7" dur="2000"/>
                                        <p:tgtEl>
                                          <p:spTgt spid="14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5"/>
                                        </p:tgtEl>
                                        <p:attrNameLst>
                                          <p:attrName>style.visibility</p:attrName>
                                        </p:attrNameLst>
                                      </p:cBhvr>
                                      <p:to>
                                        <p:strVal val="visible"/>
                                      </p:to>
                                    </p:set>
                                    <p:animEffect transition="in" filter="wipe(left)">
                                      <p:cBhvr>
                                        <p:cTn id="12" dur="2000"/>
                                        <p:tgtEl>
                                          <p:spTgt spid="143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6"/>
                                        </p:tgtEl>
                                        <p:attrNameLst>
                                          <p:attrName>style.visibility</p:attrName>
                                        </p:attrNameLst>
                                      </p:cBhvr>
                                      <p:to>
                                        <p:strVal val="visible"/>
                                      </p:to>
                                    </p:set>
                                    <p:animEffect transition="in" filter="wipe(left)">
                                      <p:cBhvr>
                                        <p:cTn id="17" dur="20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mtClean="0"/>
              <a:t>Indirect Delivery (Cont.)</a:t>
            </a:r>
            <a:endParaRPr lang="zh-TW" altLang="en-US" smtClean="0"/>
          </a:p>
        </p:txBody>
      </p:sp>
      <p:sp>
        <p:nvSpPr>
          <p:cNvPr id="13315" name="Rectangle 3"/>
          <p:cNvSpPr>
            <a:spLocks noGrp="1" noChangeArrowheads="1"/>
          </p:cNvSpPr>
          <p:nvPr>
            <p:ph type="body" idx="1"/>
          </p:nvPr>
        </p:nvSpPr>
        <p:spPr/>
        <p:txBody>
          <a:bodyPr/>
          <a:lstStyle/>
          <a:p>
            <a:pPr eaLnBrk="1" hangingPunct="1"/>
            <a:r>
              <a:rPr lang="en-US" altLang="zh-TW" smtClean="0"/>
              <a:t>A delivery always involves one direct delivery but zero or more indirect deliveries</a:t>
            </a:r>
          </a:p>
          <a:p>
            <a:pPr eaLnBrk="1" hangingPunct="1"/>
            <a:endParaRPr lang="en-US" altLang="zh-TW" smtClean="0"/>
          </a:p>
          <a:p>
            <a:pPr eaLnBrk="1" hangingPunct="1"/>
            <a:r>
              <a:rPr lang="en-US" altLang="zh-TW" smtClean="0"/>
              <a:t>Besides, the last delivery is always a direct delivery</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11</a:t>
            </a:fld>
            <a:endParaRPr lang="en-US" altLang="zh-TW"/>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Large confetti"/>
          <p:cNvSpPr>
            <a:spLocks noChangeArrowheads="1"/>
          </p:cNvSpPr>
          <p:nvPr/>
        </p:nvSpPr>
        <p:spPr bwMode="auto">
          <a:xfrm>
            <a:off x="304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headEnd/>
            <a:tailEnd/>
          </a:ln>
        </p:spPr>
        <p:txBody>
          <a:bodyPr wrap="none" anchor="ctr"/>
          <a:lstStyle/>
          <a:p>
            <a:endParaRPr lang="zh-TW" altLang="en-US"/>
          </a:p>
        </p:txBody>
      </p:sp>
      <p:sp>
        <p:nvSpPr>
          <p:cNvPr id="14339" name="Rectangle 3"/>
          <p:cNvSpPr>
            <a:spLocks noChangeArrowheads="1"/>
          </p:cNvSpPr>
          <p:nvPr/>
        </p:nvSpPr>
        <p:spPr bwMode="auto">
          <a:xfrm>
            <a:off x="3092450" y="2819400"/>
            <a:ext cx="3040063" cy="762000"/>
          </a:xfrm>
          <a:prstGeom prst="rect">
            <a:avLst/>
          </a:prstGeom>
          <a:noFill/>
          <a:ln w="9525">
            <a:noFill/>
            <a:miter lim="800000"/>
            <a:headEnd/>
            <a:tailEnd/>
          </a:ln>
        </p:spPr>
        <p:txBody>
          <a:bodyPr wrap="none">
            <a:spAutoFit/>
          </a:bodyPr>
          <a:lstStyle/>
          <a:p>
            <a:pPr algn="ctr"/>
            <a:r>
              <a:rPr kumimoji="0" lang="en-US" altLang="zh-TW" sz="4400" b="1">
                <a:latin typeface="Times" charset="0"/>
              </a:rPr>
              <a:t>Forwarding</a:t>
            </a:r>
          </a:p>
        </p:txBody>
      </p:sp>
      <p:sp>
        <p:nvSpPr>
          <p:cNvPr id="322564" name="Rectangle 4"/>
          <p:cNvSpPr>
            <a:spLocks noChangeArrowheads="1"/>
          </p:cNvSpPr>
          <p:nvPr/>
        </p:nvSpPr>
        <p:spPr bwMode="auto">
          <a:xfrm>
            <a:off x="1260475" y="1905000"/>
            <a:ext cx="882650" cy="762000"/>
          </a:xfrm>
          <a:prstGeom prst="rect">
            <a:avLst/>
          </a:prstGeom>
          <a:solidFill>
            <a:schemeClr val="bg1"/>
          </a:solidFill>
          <a:ln w="9525">
            <a:noFill/>
            <a:miter lim="800000"/>
            <a:headEnd/>
            <a:tailEnd/>
          </a:ln>
          <a:effectLst/>
        </p:spPr>
        <p:txBody>
          <a:bodyPr wrap="none">
            <a:spAutoFit/>
          </a:bodyPr>
          <a:lstStyle/>
          <a:p>
            <a:pPr algn="ctr">
              <a:defRPr/>
            </a:pPr>
            <a:r>
              <a:rPr kumimoji="0" lang="en-US" altLang="zh-TW" sz="4400" b="1" i="1">
                <a:solidFill>
                  <a:srgbClr val="FF0000"/>
                </a:solidFill>
                <a:effectLst>
                  <a:outerShdw blurRad="38100" dist="38100" dir="2700000" algn="tl">
                    <a:srgbClr val="C0C0C0"/>
                  </a:outerShdw>
                </a:effectLst>
                <a:latin typeface="Times" charset="0"/>
              </a:rPr>
              <a:t>6.2</a:t>
            </a:r>
            <a:endParaRPr kumimoji="0" lang="en-US" altLang="zh-TW" sz="4400" b="1" i="1">
              <a:solidFill>
                <a:srgbClr val="060000"/>
              </a:solidFill>
              <a:effectLst>
                <a:outerShdw blurRad="38100" dist="38100" dir="2700000" algn="tl">
                  <a:srgbClr val="C0C0C0"/>
                </a:outerShdw>
              </a:effectLst>
              <a:latin typeface="Times" charset="0"/>
            </a:endParaRPr>
          </a:p>
        </p:txBody>
      </p:sp>
      <p:sp>
        <p:nvSpPr>
          <p:cNvPr id="14341"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12</a:t>
            </a:fld>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Forwarding</a:t>
            </a:r>
          </a:p>
        </p:txBody>
      </p:sp>
      <p:sp>
        <p:nvSpPr>
          <p:cNvPr id="15363" name="Rectangle 3"/>
          <p:cNvSpPr>
            <a:spLocks noGrp="1" noChangeArrowheads="1"/>
          </p:cNvSpPr>
          <p:nvPr>
            <p:ph type="body" idx="1"/>
          </p:nvPr>
        </p:nvSpPr>
        <p:spPr>
          <a:xfrm>
            <a:off x="457200" y="1828800"/>
            <a:ext cx="8351838" cy="4416425"/>
          </a:xfrm>
        </p:spPr>
        <p:txBody>
          <a:bodyPr/>
          <a:lstStyle/>
          <a:p>
            <a:pPr eaLnBrk="1" hangingPunct="1"/>
            <a:r>
              <a:rPr lang="en-US" altLang="zh-TW" sz="2800" b="1" i="1" smtClean="0"/>
              <a:t>Forwarding</a:t>
            </a:r>
            <a:r>
              <a:rPr lang="en-US" altLang="zh-TW" sz="2800" smtClean="0"/>
              <a:t>: place the packet in its route to its destination</a:t>
            </a:r>
          </a:p>
          <a:p>
            <a:pPr eaLnBrk="1" hangingPunct="1"/>
            <a:endParaRPr lang="en-US" altLang="zh-TW" sz="2800" smtClean="0"/>
          </a:p>
          <a:p>
            <a:pPr eaLnBrk="1" hangingPunct="1"/>
            <a:r>
              <a:rPr lang="en-US" altLang="zh-TW" sz="2800" smtClean="0"/>
              <a:t>Two methods</a:t>
            </a:r>
          </a:p>
          <a:p>
            <a:pPr lvl="1" eaLnBrk="1" hangingPunct="1"/>
            <a:r>
              <a:rPr lang="en-US" altLang="zh-TW" sz="2400" smtClean="0"/>
              <a:t>If IP is a connectionless protocol, </a:t>
            </a:r>
          </a:p>
          <a:p>
            <a:pPr marL="1143000" lvl="2" indent="-228600" eaLnBrk="1" hangingPunct="1"/>
            <a:r>
              <a:rPr lang="en-US" altLang="zh-TW" sz="2000" smtClean="0"/>
              <a:t>Forwarding is based on the </a:t>
            </a:r>
            <a:r>
              <a:rPr lang="en-US" altLang="zh-TW" sz="2000" b="1" smtClean="0">
                <a:solidFill>
                  <a:srgbClr val="FF3300"/>
                </a:solidFill>
              </a:rPr>
              <a:t>destination addresses</a:t>
            </a:r>
            <a:r>
              <a:rPr lang="en-US" altLang="zh-TW" sz="2000" smtClean="0"/>
              <a:t> of the IP datagram</a:t>
            </a:r>
          </a:p>
          <a:p>
            <a:pPr lvl="1" eaLnBrk="1" hangingPunct="1"/>
            <a:r>
              <a:rPr lang="en-US" altLang="zh-TW" sz="2400" smtClean="0"/>
              <a:t>If IP is a connection-oriented protocol</a:t>
            </a:r>
          </a:p>
          <a:p>
            <a:pPr marL="1143000" lvl="2" indent="-228600" eaLnBrk="1" hangingPunct="1"/>
            <a:r>
              <a:rPr lang="en-US" altLang="zh-TW" sz="2000" smtClean="0"/>
              <a:t>Forwarding is based on the </a:t>
            </a:r>
            <a:r>
              <a:rPr lang="en-US" altLang="zh-TW" sz="2000" b="1" smtClean="0">
                <a:solidFill>
                  <a:srgbClr val="FF3300"/>
                </a:solidFill>
              </a:rPr>
              <a:t>label</a:t>
            </a:r>
            <a:r>
              <a:rPr lang="en-US" altLang="zh-TW" sz="2000" smtClean="0"/>
              <a:t> attached to an IP datagram </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13</a:t>
            </a:fld>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sz="4000" smtClean="0"/>
              <a:t>Forwarding Based on Destination Address</a:t>
            </a:r>
            <a:endParaRPr lang="zh-TW" altLang="en-US" sz="4000" smtClean="0"/>
          </a:p>
        </p:txBody>
      </p:sp>
      <p:sp>
        <p:nvSpPr>
          <p:cNvPr id="16387" name="Rectangle 3"/>
          <p:cNvSpPr>
            <a:spLocks noGrp="1" noChangeArrowheads="1"/>
          </p:cNvSpPr>
          <p:nvPr>
            <p:ph type="body" idx="1"/>
          </p:nvPr>
        </p:nvSpPr>
        <p:spPr/>
        <p:txBody>
          <a:bodyPr/>
          <a:lstStyle/>
          <a:p>
            <a:pPr eaLnBrk="1" hangingPunct="1">
              <a:lnSpc>
                <a:spcPct val="90000"/>
              </a:lnSpc>
            </a:pPr>
            <a:r>
              <a:rPr lang="en-US" altLang="zh-TW" sz="2800" smtClean="0"/>
              <a:t>Forwarding requires a host/router to have a </a:t>
            </a:r>
            <a:r>
              <a:rPr lang="en-US" altLang="zh-TW" sz="2800" i="1" smtClean="0">
                <a:solidFill>
                  <a:srgbClr val="FF3300"/>
                </a:solidFill>
              </a:rPr>
              <a:t>routing table</a:t>
            </a:r>
          </a:p>
          <a:p>
            <a:pPr eaLnBrk="1" hangingPunct="1">
              <a:lnSpc>
                <a:spcPct val="90000"/>
              </a:lnSpc>
            </a:pPr>
            <a:r>
              <a:rPr lang="en-US" altLang="zh-TW" sz="2800" smtClean="0"/>
              <a:t>However, with the increase of hosts, </a:t>
            </a:r>
          </a:p>
          <a:p>
            <a:pPr lvl="1" eaLnBrk="1" hangingPunct="1">
              <a:lnSpc>
                <a:spcPct val="90000"/>
              </a:lnSpc>
            </a:pPr>
            <a:r>
              <a:rPr lang="en-US" altLang="zh-TW" sz="2400" smtClean="0"/>
              <a:t>The number of entries in the routing table also increase</a:t>
            </a:r>
          </a:p>
          <a:p>
            <a:pPr eaLnBrk="1" hangingPunct="1">
              <a:lnSpc>
                <a:spcPct val="90000"/>
              </a:lnSpc>
            </a:pPr>
            <a:r>
              <a:rPr lang="en-US" altLang="zh-TW" sz="2800" smtClean="0"/>
              <a:t>Techniques to decrease the routing table size and handle issues such as security</a:t>
            </a:r>
          </a:p>
          <a:p>
            <a:pPr lvl="1" eaLnBrk="1" hangingPunct="1">
              <a:lnSpc>
                <a:spcPct val="90000"/>
              </a:lnSpc>
            </a:pPr>
            <a:r>
              <a:rPr lang="en-US" altLang="zh-TW" sz="2400" i="1" smtClean="0">
                <a:solidFill>
                  <a:srgbClr val="FF3300"/>
                </a:solidFill>
              </a:rPr>
              <a:t>Next-hop routing</a:t>
            </a:r>
          </a:p>
          <a:p>
            <a:pPr lvl="1" eaLnBrk="1" hangingPunct="1">
              <a:lnSpc>
                <a:spcPct val="90000"/>
              </a:lnSpc>
            </a:pPr>
            <a:r>
              <a:rPr lang="en-US" altLang="zh-TW" sz="2400" i="1" smtClean="0">
                <a:solidFill>
                  <a:srgbClr val="FF3300"/>
                </a:solidFill>
              </a:rPr>
              <a:t>Network-specific routing</a:t>
            </a:r>
          </a:p>
          <a:p>
            <a:pPr lvl="1" eaLnBrk="1" hangingPunct="1">
              <a:lnSpc>
                <a:spcPct val="90000"/>
              </a:lnSpc>
            </a:pPr>
            <a:r>
              <a:rPr lang="en-US" altLang="zh-TW" sz="2400" i="1" smtClean="0">
                <a:solidFill>
                  <a:srgbClr val="FF3300"/>
                </a:solidFill>
              </a:rPr>
              <a:t>Host-specific routing</a:t>
            </a:r>
          </a:p>
          <a:p>
            <a:pPr lvl="1" eaLnBrk="1" hangingPunct="1">
              <a:lnSpc>
                <a:spcPct val="90000"/>
              </a:lnSpc>
            </a:pPr>
            <a:r>
              <a:rPr lang="en-US" altLang="zh-TW" sz="2400" i="1" smtClean="0">
                <a:solidFill>
                  <a:srgbClr val="FF3300"/>
                </a:solidFill>
              </a:rPr>
              <a:t>Default routing</a:t>
            </a:r>
            <a:endParaRPr lang="zh-TW" altLang="en-US" sz="2400"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14</a:t>
            </a:fld>
            <a:endParaRPr lang="en-US"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Next-Hop Routing</a:t>
            </a:r>
          </a:p>
        </p:txBody>
      </p:sp>
      <p:sp>
        <p:nvSpPr>
          <p:cNvPr id="17411" name="Rectangle 3"/>
          <p:cNvSpPr>
            <a:spLocks noGrp="1" noChangeArrowheads="1"/>
          </p:cNvSpPr>
          <p:nvPr>
            <p:ph type="body" idx="1"/>
          </p:nvPr>
        </p:nvSpPr>
        <p:spPr/>
        <p:txBody>
          <a:bodyPr/>
          <a:lstStyle/>
          <a:p>
            <a:pPr eaLnBrk="1" hangingPunct="1"/>
            <a:r>
              <a:rPr lang="en-US" altLang="zh-TW" smtClean="0"/>
              <a:t>Routing table holds only the address of the next hop</a:t>
            </a:r>
          </a:p>
          <a:p>
            <a:pPr lvl="1" eaLnBrk="1" hangingPunct="1"/>
            <a:r>
              <a:rPr lang="en-US" altLang="zh-TW" smtClean="0"/>
              <a:t>Instead of holding information about the complete route</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15</a:t>
            </a:fld>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en-US" sz="1600">
                <a:solidFill>
                  <a:schemeClr val="accent2"/>
                </a:solidFill>
              </a:rPr>
              <a:t>Figure  6-3</a:t>
            </a:r>
          </a:p>
        </p:txBody>
      </p:sp>
      <p:sp>
        <p:nvSpPr>
          <p:cNvPr id="18435" name="Text Box 3"/>
          <p:cNvSpPr txBox="1">
            <a:spLocks noChangeArrowheads="1"/>
          </p:cNvSpPr>
          <p:nvPr/>
        </p:nvSpPr>
        <p:spPr bwMode="auto">
          <a:xfrm>
            <a:off x="2671763" y="527050"/>
            <a:ext cx="4179887" cy="701675"/>
          </a:xfrm>
          <a:prstGeom prst="rect">
            <a:avLst/>
          </a:prstGeom>
          <a:noFill/>
          <a:ln w="9525">
            <a:noFill/>
            <a:miter lim="800000"/>
            <a:headEnd/>
            <a:tailEnd/>
          </a:ln>
        </p:spPr>
        <p:txBody>
          <a:bodyPr wrap="none">
            <a:spAutoFit/>
          </a:bodyPr>
          <a:lstStyle/>
          <a:p>
            <a:r>
              <a:rPr kumimoji="0" lang="en-US" altLang="en-US" b="1">
                <a:solidFill>
                  <a:srgbClr val="0000FF"/>
                </a:solidFill>
                <a:latin typeface="Times" charset="0"/>
              </a:rPr>
              <a:t>Next-</a:t>
            </a:r>
            <a:r>
              <a:rPr kumimoji="0" lang="en-US" altLang="zh-TW" b="1">
                <a:solidFill>
                  <a:srgbClr val="0000FF"/>
                </a:solidFill>
                <a:latin typeface="Times" charset="0"/>
              </a:rPr>
              <a:t>H</a:t>
            </a:r>
            <a:r>
              <a:rPr kumimoji="0" lang="en-US" altLang="en-US" b="1">
                <a:solidFill>
                  <a:srgbClr val="0000FF"/>
                </a:solidFill>
                <a:latin typeface="Times" charset="0"/>
              </a:rPr>
              <a:t>op </a:t>
            </a:r>
            <a:r>
              <a:rPr kumimoji="0" lang="en-US" altLang="zh-TW" b="1">
                <a:solidFill>
                  <a:srgbClr val="0000FF"/>
                </a:solidFill>
                <a:latin typeface="Times" charset="0"/>
              </a:rPr>
              <a:t>R</a:t>
            </a:r>
            <a:r>
              <a:rPr kumimoji="0" lang="en-US" altLang="en-US" b="1">
                <a:solidFill>
                  <a:srgbClr val="0000FF"/>
                </a:solidFill>
                <a:latin typeface="Times" charset="0"/>
              </a:rPr>
              <a:t>outing</a:t>
            </a:r>
          </a:p>
        </p:txBody>
      </p:sp>
      <p:sp>
        <p:nvSpPr>
          <p:cNvPr id="18436"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grpSp>
        <p:nvGrpSpPr>
          <p:cNvPr id="18437" name="Group 7"/>
          <p:cNvGrpSpPr>
            <a:grpSpLocks/>
          </p:cNvGrpSpPr>
          <p:nvPr/>
        </p:nvGrpSpPr>
        <p:grpSpPr bwMode="auto">
          <a:xfrm>
            <a:off x="341313" y="2249488"/>
            <a:ext cx="8610600" cy="4419600"/>
            <a:chOff x="192" y="864"/>
            <a:chExt cx="5424" cy="2784"/>
          </a:xfrm>
        </p:grpSpPr>
        <p:pic>
          <p:nvPicPr>
            <p:cNvPr id="18438" name="Picture 8"/>
            <p:cNvPicPr>
              <a:picLocks noChangeAspect="1" noChangeArrowheads="1"/>
            </p:cNvPicPr>
            <p:nvPr/>
          </p:nvPicPr>
          <p:blipFill>
            <a:blip r:embed="rId2"/>
            <a:srcRect/>
            <a:stretch>
              <a:fillRect/>
            </a:stretch>
          </p:blipFill>
          <p:spPr bwMode="auto">
            <a:xfrm>
              <a:off x="313" y="864"/>
              <a:ext cx="5159" cy="888"/>
            </a:xfrm>
            <a:prstGeom prst="rect">
              <a:avLst/>
            </a:prstGeom>
            <a:noFill/>
            <a:ln w="9525">
              <a:noFill/>
              <a:miter lim="800000"/>
              <a:headEnd/>
              <a:tailEnd/>
            </a:ln>
          </p:spPr>
        </p:pic>
        <p:pic>
          <p:nvPicPr>
            <p:cNvPr id="18439" name="Picture 9"/>
            <p:cNvPicPr>
              <a:picLocks noChangeAspect="1" noChangeArrowheads="1"/>
            </p:cNvPicPr>
            <p:nvPr/>
          </p:nvPicPr>
          <p:blipFill>
            <a:blip r:embed="rId3"/>
            <a:srcRect/>
            <a:stretch>
              <a:fillRect/>
            </a:stretch>
          </p:blipFill>
          <p:spPr bwMode="auto">
            <a:xfrm>
              <a:off x="192" y="1920"/>
              <a:ext cx="5418" cy="758"/>
            </a:xfrm>
            <a:prstGeom prst="rect">
              <a:avLst/>
            </a:prstGeom>
            <a:noFill/>
            <a:ln w="9525">
              <a:noFill/>
              <a:miter lim="800000"/>
              <a:headEnd/>
              <a:tailEnd/>
            </a:ln>
          </p:spPr>
        </p:pic>
        <p:pic>
          <p:nvPicPr>
            <p:cNvPr id="18440" name="Picture 10"/>
            <p:cNvPicPr>
              <a:picLocks noChangeAspect="1" noChangeArrowheads="1"/>
            </p:cNvPicPr>
            <p:nvPr/>
          </p:nvPicPr>
          <p:blipFill>
            <a:blip r:embed="rId4"/>
            <a:srcRect/>
            <a:stretch>
              <a:fillRect/>
            </a:stretch>
          </p:blipFill>
          <p:spPr bwMode="auto">
            <a:xfrm>
              <a:off x="209" y="2883"/>
              <a:ext cx="5407" cy="765"/>
            </a:xfrm>
            <a:prstGeom prst="rect">
              <a:avLst/>
            </a:prstGeom>
            <a:noFill/>
            <a:ln w="9525">
              <a:noFill/>
              <a:miter lim="800000"/>
              <a:headEnd/>
              <a:tailEnd/>
            </a:ln>
          </p:spPr>
        </p:pic>
      </p:gr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16</a:t>
            </a:fld>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smtClean="0"/>
              <a:t>Network-Specific Routing</a:t>
            </a:r>
          </a:p>
        </p:txBody>
      </p:sp>
      <p:sp>
        <p:nvSpPr>
          <p:cNvPr id="19459" name="Rectangle 3"/>
          <p:cNvSpPr>
            <a:spLocks noGrp="1" noChangeArrowheads="1"/>
          </p:cNvSpPr>
          <p:nvPr>
            <p:ph type="body" idx="1"/>
          </p:nvPr>
        </p:nvSpPr>
        <p:spPr/>
        <p:txBody>
          <a:bodyPr/>
          <a:lstStyle/>
          <a:p>
            <a:pPr eaLnBrk="1" hangingPunct="1"/>
            <a:r>
              <a:rPr lang="en-US" altLang="zh-TW" smtClean="0"/>
              <a:t>Use only one entry to define </a:t>
            </a:r>
            <a:r>
              <a:rPr lang="en-US" altLang="zh-TW" i="1" smtClean="0"/>
              <a:t>the address of the network itself, i.e., network address</a:t>
            </a:r>
          </a:p>
          <a:p>
            <a:pPr lvl="1" eaLnBrk="1" hangingPunct="1"/>
            <a:r>
              <a:rPr lang="en-US" altLang="zh-TW" smtClean="0"/>
              <a:t>Instead of having an entry for every host connected to the same physical network</a:t>
            </a:r>
          </a:p>
          <a:p>
            <a:pPr eaLnBrk="1" hangingPunct="1">
              <a:buFont typeface="Wingdings" pitchFamily="2" charset="2"/>
              <a:buNone/>
            </a:pPr>
            <a:endParaRPr lang="en-US" altLang="zh-TW"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17</a:t>
            </a:fld>
            <a:endParaRPr lang="en-US"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en-US" sz="1600">
                <a:solidFill>
                  <a:schemeClr val="accent2"/>
                </a:solidFill>
              </a:rPr>
              <a:t>Figure  6-4</a:t>
            </a:r>
          </a:p>
        </p:txBody>
      </p:sp>
      <p:sp>
        <p:nvSpPr>
          <p:cNvPr id="20483" name="Text Box 3"/>
          <p:cNvSpPr txBox="1">
            <a:spLocks noChangeArrowheads="1"/>
          </p:cNvSpPr>
          <p:nvPr/>
        </p:nvSpPr>
        <p:spPr bwMode="auto">
          <a:xfrm>
            <a:off x="2146300" y="617538"/>
            <a:ext cx="5816600" cy="701675"/>
          </a:xfrm>
          <a:prstGeom prst="rect">
            <a:avLst/>
          </a:prstGeom>
          <a:noFill/>
          <a:ln w="9525">
            <a:noFill/>
            <a:miter lim="800000"/>
            <a:headEnd/>
            <a:tailEnd/>
          </a:ln>
        </p:spPr>
        <p:txBody>
          <a:bodyPr wrap="none">
            <a:spAutoFit/>
          </a:bodyPr>
          <a:lstStyle/>
          <a:p>
            <a:r>
              <a:rPr kumimoji="0" lang="en-US" altLang="en-US" b="1">
                <a:solidFill>
                  <a:srgbClr val="0000FF"/>
                </a:solidFill>
                <a:latin typeface="Times" charset="0"/>
              </a:rPr>
              <a:t>Network-</a:t>
            </a:r>
            <a:r>
              <a:rPr kumimoji="0" lang="en-US" altLang="zh-TW" b="1">
                <a:solidFill>
                  <a:srgbClr val="0000FF"/>
                </a:solidFill>
                <a:latin typeface="Times" charset="0"/>
              </a:rPr>
              <a:t>S</a:t>
            </a:r>
            <a:r>
              <a:rPr kumimoji="0" lang="en-US" altLang="en-US" b="1">
                <a:solidFill>
                  <a:srgbClr val="0000FF"/>
                </a:solidFill>
                <a:latin typeface="Times" charset="0"/>
              </a:rPr>
              <a:t>pecific </a:t>
            </a:r>
            <a:r>
              <a:rPr kumimoji="0" lang="en-US" altLang="zh-TW" b="1">
                <a:solidFill>
                  <a:srgbClr val="0000FF"/>
                </a:solidFill>
                <a:latin typeface="Times" charset="0"/>
              </a:rPr>
              <a:t>R</a:t>
            </a:r>
            <a:r>
              <a:rPr kumimoji="0" lang="en-US" altLang="en-US" b="1">
                <a:solidFill>
                  <a:srgbClr val="0000FF"/>
                </a:solidFill>
                <a:latin typeface="Times" charset="0"/>
              </a:rPr>
              <a:t>outing</a:t>
            </a:r>
          </a:p>
        </p:txBody>
      </p:sp>
      <p:sp>
        <p:nvSpPr>
          <p:cNvPr id="20484"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grpSp>
        <p:nvGrpSpPr>
          <p:cNvPr id="20485" name="Group 7"/>
          <p:cNvGrpSpPr>
            <a:grpSpLocks/>
          </p:cNvGrpSpPr>
          <p:nvPr/>
        </p:nvGrpSpPr>
        <p:grpSpPr bwMode="auto">
          <a:xfrm>
            <a:off x="542925" y="2424113"/>
            <a:ext cx="8210550" cy="3825875"/>
            <a:chOff x="348" y="1104"/>
            <a:chExt cx="5172" cy="1624"/>
          </a:xfrm>
        </p:grpSpPr>
        <p:pic>
          <p:nvPicPr>
            <p:cNvPr id="20486" name="Picture 8"/>
            <p:cNvPicPr>
              <a:picLocks noChangeAspect="1" noChangeArrowheads="1"/>
            </p:cNvPicPr>
            <p:nvPr/>
          </p:nvPicPr>
          <p:blipFill>
            <a:blip r:embed="rId2"/>
            <a:srcRect/>
            <a:stretch>
              <a:fillRect/>
            </a:stretch>
          </p:blipFill>
          <p:spPr bwMode="auto">
            <a:xfrm>
              <a:off x="1990" y="1824"/>
              <a:ext cx="3530" cy="904"/>
            </a:xfrm>
            <a:prstGeom prst="rect">
              <a:avLst/>
            </a:prstGeom>
            <a:noFill/>
            <a:ln w="9525">
              <a:noFill/>
              <a:miter lim="800000"/>
              <a:headEnd/>
              <a:tailEnd/>
            </a:ln>
          </p:spPr>
        </p:pic>
        <p:pic>
          <p:nvPicPr>
            <p:cNvPr id="20487" name="Picture 9"/>
            <p:cNvPicPr>
              <a:picLocks noChangeAspect="1" noChangeArrowheads="1"/>
            </p:cNvPicPr>
            <p:nvPr/>
          </p:nvPicPr>
          <p:blipFill>
            <a:blip r:embed="rId3"/>
            <a:srcRect/>
            <a:stretch>
              <a:fillRect/>
            </a:stretch>
          </p:blipFill>
          <p:spPr bwMode="auto">
            <a:xfrm>
              <a:off x="2134" y="1104"/>
              <a:ext cx="1250" cy="899"/>
            </a:xfrm>
            <a:prstGeom prst="rect">
              <a:avLst/>
            </a:prstGeom>
            <a:noFill/>
            <a:ln w="9525">
              <a:noFill/>
              <a:miter lim="800000"/>
              <a:headEnd/>
              <a:tailEnd/>
            </a:ln>
          </p:spPr>
        </p:pic>
        <p:pic>
          <p:nvPicPr>
            <p:cNvPr id="20488" name="Picture 10"/>
            <p:cNvPicPr>
              <a:picLocks noChangeAspect="1" noChangeArrowheads="1"/>
            </p:cNvPicPr>
            <p:nvPr/>
          </p:nvPicPr>
          <p:blipFill>
            <a:blip r:embed="rId4"/>
            <a:srcRect/>
            <a:stretch>
              <a:fillRect/>
            </a:stretch>
          </p:blipFill>
          <p:spPr bwMode="auto">
            <a:xfrm>
              <a:off x="348" y="1536"/>
              <a:ext cx="1716" cy="1074"/>
            </a:xfrm>
            <a:prstGeom prst="rect">
              <a:avLst/>
            </a:prstGeom>
            <a:noFill/>
            <a:ln w="9525">
              <a:noFill/>
              <a:miter lim="800000"/>
              <a:headEnd/>
              <a:tailEnd/>
            </a:ln>
          </p:spPr>
        </p:pic>
      </p:gr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18</a:t>
            </a:fld>
            <a:endParaRPr lang="en-US"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mtClean="0"/>
              <a:t>Host-Specific Routing</a:t>
            </a:r>
          </a:p>
        </p:txBody>
      </p:sp>
      <p:sp>
        <p:nvSpPr>
          <p:cNvPr id="21507" name="Rectangle 3"/>
          <p:cNvSpPr>
            <a:spLocks noGrp="1" noChangeArrowheads="1"/>
          </p:cNvSpPr>
          <p:nvPr>
            <p:ph type="body" idx="1"/>
          </p:nvPr>
        </p:nvSpPr>
        <p:spPr/>
        <p:txBody>
          <a:bodyPr/>
          <a:lstStyle/>
          <a:p>
            <a:pPr eaLnBrk="1" hangingPunct="1"/>
            <a:r>
              <a:rPr lang="en-US" altLang="zh-TW" smtClean="0"/>
              <a:t>The destination host address is given in the routing table</a:t>
            </a:r>
          </a:p>
          <a:p>
            <a:pPr eaLnBrk="1" hangingPunct="1"/>
            <a:r>
              <a:rPr lang="en-US" altLang="zh-TW" smtClean="0"/>
              <a:t>The inverse of network-specific routing</a:t>
            </a:r>
          </a:p>
          <a:p>
            <a:pPr eaLnBrk="1" hangingPunct="1"/>
            <a:r>
              <a:rPr lang="en-US" altLang="zh-TW" smtClean="0"/>
              <a:t>Not efficient for performance</a:t>
            </a:r>
          </a:p>
          <a:p>
            <a:pPr lvl="1" eaLnBrk="1" hangingPunct="1"/>
            <a:r>
              <a:rPr lang="en-US" altLang="zh-TW" smtClean="0"/>
              <a:t>But, in some occasions, the administrator wants to have more control over routing</a:t>
            </a:r>
          </a:p>
          <a:p>
            <a:pPr lvl="2" eaLnBrk="1" hangingPunct="1"/>
            <a:r>
              <a:rPr lang="en-US" altLang="zh-TW" smtClean="0"/>
              <a:t>Checking the route</a:t>
            </a:r>
          </a:p>
          <a:p>
            <a:pPr lvl="2" eaLnBrk="1" hangingPunct="1"/>
            <a:r>
              <a:rPr lang="en-US" altLang="zh-TW" smtClean="0"/>
              <a:t>Providing security</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19</a:t>
            </a:fld>
            <a:endParaRPr lang="en-US" alt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smtClean="0"/>
              <a:t>Outline</a:t>
            </a:r>
          </a:p>
        </p:txBody>
      </p:sp>
      <p:sp>
        <p:nvSpPr>
          <p:cNvPr id="4099" name="Rectangle 3"/>
          <p:cNvSpPr>
            <a:spLocks noGrp="1" noChangeArrowheads="1"/>
          </p:cNvSpPr>
          <p:nvPr>
            <p:ph type="body" idx="1"/>
          </p:nvPr>
        </p:nvSpPr>
        <p:spPr/>
        <p:txBody>
          <a:bodyPr/>
          <a:lstStyle/>
          <a:p>
            <a:pPr eaLnBrk="1" hangingPunct="1"/>
            <a:r>
              <a:rPr kumimoji="0" lang="en-US" altLang="zh-TW" smtClean="0"/>
              <a:t>Delivery</a:t>
            </a:r>
          </a:p>
          <a:p>
            <a:pPr eaLnBrk="1" hangingPunct="1"/>
            <a:endParaRPr kumimoji="0" lang="en-US" altLang="zh-TW" smtClean="0"/>
          </a:p>
          <a:p>
            <a:pPr eaLnBrk="1" hangingPunct="1"/>
            <a:r>
              <a:rPr kumimoji="0" lang="en-US" altLang="zh-TW" smtClean="0"/>
              <a:t>Forwarding</a:t>
            </a:r>
          </a:p>
          <a:p>
            <a:pPr eaLnBrk="1" hangingPunct="1"/>
            <a:endParaRPr kumimoji="0" lang="en-US" altLang="zh-TW" smtClean="0"/>
          </a:p>
          <a:p>
            <a:pPr eaLnBrk="1" hangingPunct="1"/>
            <a:r>
              <a:rPr kumimoji="0" lang="en-US" altLang="zh-TW" smtClean="0"/>
              <a:t>Structure of a Router</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a:t>
            </a:fld>
            <a:endParaRPr lang="en-US"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en-US" sz="1600">
                <a:solidFill>
                  <a:schemeClr val="accent2"/>
                </a:solidFill>
              </a:rPr>
              <a:t>Figure  6-5</a:t>
            </a:r>
          </a:p>
        </p:txBody>
      </p:sp>
      <p:sp>
        <p:nvSpPr>
          <p:cNvPr id="22531" name="Text Box 4"/>
          <p:cNvSpPr txBox="1">
            <a:spLocks noChangeArrowheads="1"/>
          </p:cNvSpPr>
          <p:nvPr/>
        </p:nvSpPr>
        <p:spPr bwMode="auto">
          <a:xfrm>
            <a:off x="2447925" y="731838"/>
            <a:ext cx="6086475" cy="701675"/>
          </a:xfrm>
          <a:prstGeom prst="rect">
            <a:avLst/>
          </a:prstGeom>
          <a:noFill/>
          <a:ln w="9525">
            <a:noFill/>
            <a:miter lim="800000"/>
            <a:headEnd/>
            <a:tailEnd/>
          </a:ln>
        </p:spPr>
        <p:txBody>
          <a:bodyPr>
            <a:spAutoFit/>
          </a:bodyPr>
          <a:lstStyle/>
          <a:p>
            <a:r>
              <a:rPr kumimoji="0" lang="en-US" altLang="en-US" b="1">
                <a:solidFill>
                  <a:srgbClr val="0000FF"/>
                </a:solidFill>
                <a:latin typeface="Times" charset="0"/>
              </a:rPr>
              <a:t>Host-</a:t>
            </a:r>
            <a:r>
              <a:rPr kumimoji="0" lang="en-US" altLang="zh-TW" b="1">
                <a:solidFill>
                  <a:srgbClr val="0000FF"/>
                </a:solidFill>
                <a:latin typeface="Times" charset="0"/>
              </a:rPr>
              <a:t>S</a:t>
            </a:r>
            <a:r>
              <a:rPr kumimoji="0" lang="en-US" altLang="en-US" b="1">
                <a:solidFill>
                  <a:srgbClr val="0000FF"/>
                </a:solidFill>
                <a:latin typeface="Times" charset="0"/>
              </a:rPr>
              <a:t>pecific</a:t>
            </a:r>
            <a:r>
              <a:rPr kumimoji="0" lang="en-US" altLang="zh-TW" b="1">
                <a:solidFill>
                  <a:srgbClr val="0000FF"/>
                </a:solidFill>
                <a:latin typeface="Times" charset="0"/>
              </a:rPr>
              <a:t> R</a:t>
            </a:r>
            <a:r>
              <a:rPr kumimoji="0" lang="en-US" altLang="en-US" b="1">
                <a:solidFill>
                  <a:srgbClr val="0000FF"/>
                </a:solidFill>
                <a:latin typeface="Times" charset="0"/>
              </a:rPr>
              <a:t>outing</a:t>
            </a:r>
          </a:p>
        </p:txBody>
      </p:sp>
      <p:sp>
        <p:nvSpPr>
          <p:cNvPr id="22532"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grpSp>
        <p:nvGrpSpPr>
          <p:cNvPr id="22533" name="Group 7"/>
          <p:cNvGrpSpPr>
            <a:grpSpLocks/>
          </p:cNvGrpSpPr>
          <p:nvPr/>
        </p:nvGrpSpPr>
        <p:grpSpPr bwMode="auto">
          <a:xfrm>
            <a:off x="1398588" y="2008188"/>
            <a:ext cx="7386637" cy="4230687"/>
            <a:chOff x="768" y="864"/>
            <a:chExt cx="4224" cy="2400"/>
          </a:xfrm>
        </p:grpSpPr>
        <p:pic>
          <p:nvPicPr>
            <p:cNvPr id="22534" name="Picture 8"/>
            <p:cNvPicPr>
              <a:picLocks noChangeAspect="1" noChangeArrowheads="1"/>
            </p:cNvPicPr>
            <p:nvPr/>
          </p:nvPicPr>
          <p:blipFill>
            <a:blip r:embed="rId2"/>
            <a:srcRect/>
            <a:stretch>
              <a:fillRect/>
            </a:stretch>
          </p:blipFill>
          <p:spPr bwMode="auto">
            <a:xfrm>
              <a:off x="1157" y="987"/>
              <a:ext cx="3835" cy="2277"/>
            </a:xfrm>
            <a:prstGeom prst="rect">
              <a:avLst/>
            </a:prstGeom>
            <a:noFill/>
            <a:ln w="9525">
              <a:noFill/>
              <a:miter lim="800000"/>
              <a:headEnd/>
              <a:tailEnd/>
            </a:ln>
          </p:spPr>
        </p:pic>
        <p:pic>
          <p:nvPicPr>
            <p:cNvPr id="22535" name="Picture 9"/>
            <p:cNvPicPr>
              <a:picLocks noChangeAspect="1" noChangeArrowheads="1"/>
            </p:cNvPicPr>
            <p:nvPr/>
          </p:nvPicPr>
          <p:blipFill>
            <a:blip r:embed="rId3"/>
            <a:srcRect/>
            <a:stretch>
              <a:fillRect/>
            </a:stretch>
          </p:blipFill>
          <p:spPr bwMode="auto">
            <a:xfrm>
              <a:off x="768" y="864"/>
              <a:ext cx="1676" cy="944"/>
            </a:xfrm>
            <a:prstGeom prst="rect">
              <a:avLst/>
            </a:prstGeom>
            <a:noFill/>
            <a:ln w="9525">
              <a:noFill/>
              <a:miter lim="800000"/>
              <a:headEnd/>
              <a:tailEnd/>
            </a:ln>
          </p:spPr>
        </p:pic>
      </p:grpSp>
      <p:sp>
        <p:nvSpPr>
          <p:cNvPr id="22537" name="Rectangle 9"/>
          <p:cNvSpPr>
            <a:spLocks noChangeArrowheads="1"/>
          </p:cNvSpPr>
          <p:nvPr/>
        </p:nvSpPr>
        <p:spPr bwMode="auto">
          <a:xfrm>
            <a:off x="2869589" y="2594195"/>
            <a:ext cx="228600" cy="29686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1600" dirty="0"/>
              <a:t>R1</a:t>
            </a:r>
          </a:p>
        </p:txBody>
      </p:sp>
      <p:sp>
        <p:nvSpPr>
          <p:cNvPr id="22538" name="Text Box 10"/>
          <p:cNvSpPr txBox="1">
            <a:spLocks noChangeArrowheads="1"/>
          </p:cNvSpPr>
          <p:nvPr/>
        </p:nvSpPr>
        <p:spPr bwMode="auto">
          <a:xfrm>
            <a:off x="471488" y="3725863"/>
            <a:ext cx="3194050" cy="641350"/>
          </a:xfrm>
          <a:prstGeom prst="rect">
            <a:avLst/>
          </a:prstGeom>
          <a:noFill/>
          <a:ln w="9525">
            <a:noFill/>
            <a:miter lim="800000"/>
            <a:headEnd/>
            <a:tailEnd/>
          </a:ln>
          <a:effectLst/>
        </p:spPr>
        <p:txBody>
          <a:bodyPr wrap="none">
            <a:spAutoFit/>
          </a:bodyPr>
          <a:lstStyle/>
          <a:p>
            <a:pPr algn="ctr"/>
            <a:r>
              <a:rPr lang="en-US" altLang="zh-TW" sz="1800" b="1"/>
              <a:t>Assume that the path from R3 </a:t>
            </a:r>
          </a:p>
          <a:p>
            <a:pPr algn="ctr"/>
            <a:r>
              <a:rPr lang="en-US" altLang="zh-TW" sz="1800" b="1"/>
              <a:t>to B is insecure</a:t>
            </a:r>
          </a:p>
        </p:txBody>
      </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20</a:t>
            </a:fld>
            <a:endParaRPr lang="en-US"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smtClean="0"/>
              <a:t>Default Routing</a:t>
            </a:r>
          </a:p>
        </p:txBody>
      </p:sp>
      <p:sp>
        <p:nvSpPr>
          <p:cNvPr id="23555" name="Rectangle 3"/>
          <p:cNvSpPr>
            <a:spLocks noGrp="1" noChangeArrowheads="1"/>
          </p:cNvSpPr>
          <p:nvPr>
            <p:ph type="body" idx="1"/>
          </p:nvPr>
        </p:nvSpPr>
        <p:spPr/>
        <p:txBody>
          <a:bodyPr/>
          <a:lstStyle/>
          <a:p>
            <a:pPr eaLnBrk="1" hangingPunct="1"/>
            <a:r>
              <a:rPr lang="en-US" altLang="zh-TW" smtClean="0"/>
              <a:t>Instead of listing all networks in the routing table</a:t>
            </a:r>
          </a:p>
          <a:p>
            <a:pPr lvl="1" eaLnBrk="1" hangingPunct="1"/>
            <a:r>
              <a:rPr lang="en-US" altLang="zh-TW" smtClean="0"/>
              <a:t>Just use one entry called </a:t>
            </a:r>
            <a:r>
              <a:rPr lang="en-US" altLang="zh-TW" i="1" smtClean="0">
                <a:solidFill>
                  <a:srgbClr val="FF3300"/>
                </a:solidFill>
              </a:rPr>
              <a:t>default</a:t>
            </a:r>
          </a:p>
          <a:p>
            <a:pPr lvl="1" eaLnBrk="1" hangingPunct="1"/>
            <a:r>
              <a:rPr lang="en-US" altLang="zh-TW" smtClean="0"/>
              <a:t>Network address is 0.0.0.0</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21</a:t>
            </a:fld>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en-US" sz="1600">
                <a:solidFill>
                  <a:schemeClr val="accent2"/>
                </a:solidFill>
              </a:rPr>
              <a:t>Figure  6-6</a:t>
            </a:r>
          </a:p>
        </p:txBody>
      </p:sp>
      <p:sp>
        <p:nvSpPr>
          <p:cNvPr id="24579" name="Text Box 3"/>
          <p:cNvSpPr txBox="1">
            <a:spLocks noChangeArrowheads="1"/>
          </p:cNvSpPr>
          <p:nvPr/>
        </p:nvSpPr>
        <p:spPr bwMode="auto">
          <a:xfrm>
            <a:off x="2941638" y="628650"/>
            <a:ext cx="3671887" cy="701675"/>
          </a:xfrm>
          <a:prstGeom prst="rect">
            <a:avLst/>
          </a:prstGeom>
          <a:noFill/>
          <a:ln w="9525">
            <a:noFill/>
            <a:miter lim="800000"/>
            <a:headEnd/>
            <a:tailEnd/>
          </a:ln>
        </p:spPr>
        <p:txBody>
          <a:bodyPr wrap="none">
            <a:spAutoFit/>
          </a:bodyPr>
          <a:lstStyle/>
          <a:p>
            <a:r>
              <a:rPr kumimoji="0" lang="en-US" altLang="en-US" b="1">
                <a:solidFill>
                  <a:srgbClr val="0000FF"/>
                </a:solidFill>
                <a:latin typeface="Times" charset="0"/>
              </a:rPr>
              <a:t>Default </a:t>
            </a:r>
            <a:r>
              <a:rPr kumimoji="0" lang="en-US" altLang="zh-TW" b="1">
                <a:solidFill>
                  <a:srgbClr val="0000FF"/>
                </a:solidFill>
                <a:latin typeface="Times" charset="0"/>
              </a:rPr>
              <a:t>R</a:t>
            </a:r>
            <a:r>
              <a:rPr kumimoji="0" lang="en-US" altLang="en-US" b="1">
                <a:solidFill>
                  <a:srgbClr val="0000FF"/>
                </a:solidFill>
                <a:latin typeface="Times" charset="0"/>
              </a:rPr>
              <a:t>outing</a:t>
            </a:r>
          </a:p>
        </p:txBody>
      </p:sp>
      <p:sp>
        <p:nvSpPr>
          <p:cNvPr id="24580"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grpSp>
        <p:nvGrpSpPr>
          <p:cNvPr id="24581" name="Group 7"/>
          <p:cNvGrpSpPr>
            <a:grpSpLocks/>
          </p:cNvGrpSpPr>
          <p:nvPr/>
        </p:nvGrpSpPr>
        <p:grpSpPr bwMode="auto">
          <a:xfrm>
            <a:off x="666750" y="2622550"/>
            <a:ext cx="8088313" cy="3121025"/>
            <a:chOff x="425" y="1392"/>
            <a:chExt cx="5095" cy="1966"/>
          </a:xfrm>
        </p:grpSpPr>
        <p:pic>
          <p:nvPicPr>
            <p:cNvPr id="24582" name="Picture 8"/>
            <p:cNvPicPr>
              <a:picLocks noChangeAspect="1" noChangeArrowheads="1"/>
            </p:cNvPicPr>
            <p:nvPr/>
          </p:nvPicPr>
          <p:blipFill>
            <a:blip r:embed="rId2"/>
            <a:srcRect/>
            <a:stretch>
              <a:fillRect/>
            </a:stretch>
          </p:blipFill>
          <p:spPr bwMode="auto">
            <a:xfrm>
              <a:off x="1956" y="1392"/>
              <a:ext cx="3564" cy="1966"/>
            </a:xfrm>
            <a:prstGeom prst="rect">
              <a:avLst/>
            </a:prstGeom>
            <a:noFill/>
            <a:ln w="9525">
              <a:noFill/>
              <a:miter lim="800000"/>
              <a:headEnd/>
              <a:tailEnd/>
            </a:ln>
          </p:spPr>
        </p:pic>
        <p:pic>
          <p:nvPicPr>
            <p:cNvPr id="24583" name="Picture 9"/>
            <p:cNvPicPr>
              <a:picLocks noChangeAspect="1" noChangeArrowheads="1"/>
            </p:cNvPicPr>
            <p:nvPr/>
          </p:nvPicPr>
          <p:blipFill>
            <a:blip r:embed="rId3"/>
            <a:srcRect/>
            <a:stretch>
              <a:fillRect/>
            </a:stretch>
          </p:blipFill>
          <p:spPr bwMode="auto">
            <a:xfrm>
              <a:off x="425" y="1396"/>
              <a:ext cx="1687" cy="908"/>
            </a:xfrm>
            <a:prstGeom prst="rect">
              <a:avLst/>
            </a:prstGeom>
            <a:noFill/>
            <a:ln w="9525">
              <a:noFill/>
              <a:miter lim="800000"/>
              <a:headEnd/>
              <a:tailEnd/>
            </a:ln>
          </p:spPr>
        </p:pic>
      </p:gr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22</a:t>
            </a:fld>
            <a:endParaRPr lang="en-US" altLang="zh-TW"/>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t>Forwarding Classification</a:t>
            </a:r>
          </a:p>
        </p:txBody>
      </p:sp>
      <p:sp>
        <p:nvSpPr>
          <p:cNvPr id="25603" name="Rectangle 3"/>
          <p:cNvSpPr>
            <a:spLocks noGrp="1" noChangeArrowheads="1"/>
          </p:cNvSpPr>
          <p:nvPr>
            <p:ph type="body" idx="1"/>
          </p:nvPr>
        </p:nvSpPr>
        <p:spPr/>
        <p:txBody>
          <a:bodyPr/>
          <a:lstStyle/>
          <a:p>
            <a:r>
              <a:rPr lang="en-US" altLang="zh-TW" b="1" smtClean="0">
                <a:solidFill>
                  <a:srgbClr val="FF0000"/>
                </a:solidFill>
              </a:rPr>
              <a:t>Forwarding with Classful Addressing</a:t>
            </a:r>
          </a:p>
          <a:p>
            <a:pPr lvl="1" eaLnBrk="1" hangingPunct="1"/>
            <a:r>
              <a:rPr lang="en-US" altLang="zh-TW" b="1" smtClean="0">
                <a:solidFill>
                  <a:srgbClr val="FF0000"/>
                </a:solidFill>
              </a:rPr>
              <a:t>Forwarding without subnetting</a:t>
            </a:r>
          </a:p>
          <a:p>
            <a:pPr lvl="1" eaLnBrk="1" hangingPunct="1"/>
            <a:r>
              <a:rPr lang="en-US" altLang="zh-TW" smtClean="0"/>
              <a:t>Forwarding with subnetting</a:t>
            </a:r>
            <a:endParaRPr lang="en-US" altLang="zh-TW" b="1" smtClean="0">
              <a:solidFill>
                <a:srgbClr val="FF3300"/>
              </a:solidFill>
            </a:endParaRPr>
          </a:p>
          <a:p>
            <a:pPr eaLnBrk="1" hangingPunct="1"/>
            <a:endParaRPr lang="zh-TW" altLang="en-US" smtClean="0"/>
          </a:p>
          <a:p>
            <a:pPr eaLnBrk="1" hangingPunct="1"/>
            <a:r>
              <a:rPr lang="en-US" altLang="zh-TW" smtClean="0"/>
              <a:t>Forwarding with Classless Addressing</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23</a:t>
            </a:fld>
            <a:endParaRPr lang="en-US" altLang="zh-TW"/>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t>Forwarding without Subnetting</a:t>
            </a:r>
          </a:p>
        </p:txBody>
      </p:sp>
      <p:sp>
        <p:nvSpPr>
          <p:cNvPr id="26627" name="Rectangle 3"/>
          <p:cNvSpPr>
            <a:spLocks noGrp="1" noChangeArrowheads="1"/>
          </p:cNvSpPr>
          <p:nvPr>
            <p:ph type="body" idx="1"/>
          </p:nvPr>
        </p:nvSpPr>
        <p:spPr/>
        <p:txBody>
          <a:bodyPr/>
          <a:lstStyle/>
          <a:p>
            <a:pPr eaLnBrk="1" hangingPunct="1"/>
            <a:r>
              <a:rPr lang="en-US" altLang="zh-TW" sz="2800" smtClean="0"/>
              <a:t>The existence of a default mask in a classful address makes for forwarding process simple</a:t>
            </a:r>
          </a:p>
          <a:p>
            <a:pPr eaLnBrk="1" hangingPunct="1"/>
            <a:r>
              <a:rPr lang="en-US" altLang="zh-TW" sz="2800" smtClean="0"/>
              <a:t>Most routers in classful addressing are not involved in subnetting</a:t>
            </a:r>
          </a:p>
          <a:p>
            <a:pPr lvl="1" eaLnBrk="1" hangingPunct="1"/>
            <a:r>
              <a:rPr lang="en-US" altLang="zh-TW" sz="2400" smtClean="0"/>
              <a:t>Since subnetting happens inside an organization</a:t>
            </a:r>
          </a:p>
          <a:p>
            <a:pPr eaLnBrk="1" hangingPunct="1"/>
            <a:r>
              <a:rPr lang="en-US" altLang="zh-TW" sz="2800" smtClean="0"/>
              <a:t>A forwarding module would consists of three tables</a:t>
            </a:r>
          </a:p>
          <a:p>
            <a:pPr lvl="1" eaLnBrk="1" hangingPunct="1"/>
            <a:r>
              <a:rPr lang="en-US" altLang="zh-TW" sz="2400" smtClean="0"/>
              <a:t>One for each unicast class</a:t>
            </a:r>
          </a:p>
          <a:p>
            <a:pPr lvl="1" eaLnBrk="1" hangingPunct="1"/>
            <a:r>
              <a:rPr lang="en-US" altLang="zh-TW" sz="2400" smtClean="0"/>
              <a:t>If support multicast, add one more table to handle class D addresses</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24</a:t>
            </a:fld>
            <a:endParaRPr lang="en-US"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Forwarding without Subnetting</a:t>
            </a:r>
            <a:endParaRPr lang="zh-TW" altLang="en-US" smtClean="0"/>
          </a:p>
        </p:txBody>
      </p:sp>
      <p:sp>
        <p:nvSpPr>
          <p:cNvPr id="27651" name="Rectangle 3"/>
          <p:cNvSpPr>
            <a:spLocks noGrp="1" noChangeArrowheads="1"/>
          </p:cNvSpPr>
          <p:nvPr>
            <p:ph type="body" idx="1"/>
          </p:nvPr>
        </p:nvSpPr>
        <p:spPr/>
        <p:txBody>
          <a:bodyPr/>
          <a:lstStyle/>
          <a:p>
            <a:pPr eaLnBrk="1" hangingPunct="1"/>
            <a:r>
              <a:rPr lang="en-US" altLang="zh-TW" sz="2800" smtClean="0"/>
              <a:t>Each routing table has a minimum of three columns</a:t>
            </a:r>
          </a:p>
          <a:p>
            <a:pPr lvl="1" eaLnBrk="1" hangingPunct="1"/>
            <a:r>
              <a:rPr lang="en-US" altLang="zh-TW" sz="2400" b="1" i="1" smtClean="0">
                <a:solidFill>
                  <a:srgbClr val="FF3300"/>
                </a:solidFill>
              </a:rPr>
              <a:t>Network address of the destination network</a:t>
            </a:r>
          </a:p>
          <a:p>
            <a:pPr lvl="2" eaLnBrk="1" hangingPunct="1"/>
            <a:r>
              <a:rPr lang="en-US" altLang="zh-TW" sz="2000" smtClean="0"/>
              <a:t>Assume use the network-specific forwarding, not the host-specific forwarding</a:t>
            </a:r>
          </a:p>
          <a:p>
            <a:pPr lvl="1" eaLnBrk="1" hangingPunct="1"/>
            <a:r>
              <a:rPr lang="en-US" altLang="zh-TW" sz="2400" b="1" i="1" smtClean="0">
                <a:solidFill>
                  <a:srgbClr val="FF3300"/>
                </a:solidFill>
              </a:rPr>
              <a:t>Next-hop address</a:t>
            </a:r>
          </a:p>
          <a:p>
            <a:pPr lvl="2" eaLnBrk="1" hangingPunct="1"/>
            <a:r>
              <a:rPr lang="en-US" altLang="zh-TW" sz="2000" smtClean="0"/>
              <a:t>Tell which router the packet must be delivered for an indirect delivery</a:t>
            </a:r>
          </a:p>
          <a:p>
            <a:pPr lvl="2" eaLnBrk="1" hangingPunct="1"/>
            <a:r>
              <a:rPr lang="en-US" altLang="zh-TW" sz="2000" smtClean="0"/>
              <a:t>Empty for a direct delivery</a:t>
            </a:r>
          </a:p>
          <a:p>
            <a:pPr lvl="1" eaLnBrk="1" hangingPunct="1"/>
            <a:r>
              <a:rPr lang="en-US" altLang="zh-TW" sz="2400" b="1" i="1" smtClean="0">
                <a:solidFill>
                  <a:srgbClr val="FF3300"/>
                </a:solidFill>
              </a:rPr>
              <a:t>Interface number</a:t>
            </a:r>
          </a:p>
          <a:p>
            <a:pPr lvl="2" eaLnBrk="1" hangingPunct="1"/>
            <a:r>
              <a:rPr lang="en-US" altLang="zh-TW" sz="2000" smtClean="0"/>
              <a:t>Define the outgoing port from which the packet is sent out</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25</a:t>
            </a:fld>
            <a:endParaRPr lang="en-US" altLang="zh-TW"/>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kumimoji="0" lang="en-US" altLang="en-US" sz="4000" b="0" smtClean="0">
                <a:solidFill>
                  <a:schemeClr val="tx1"/>
                </a:solidFill>
              </a:rPr>
              <a:t>Simplified </a:t>
            </a:r>
            <a:r>
              <a:rPr kumimoji="0" lang="en-US" altLang="zh-TW" sz="4000" b="0" smtClean="0">
                <a:solidFill>
                  <a:schemeClr val="tx1"/>
                </a:solidFill>
              </a:rPr>
              <a:t>F</a:t>
            </a:r>
            <a:r>
              <a:rPr kumimoji="0" lang="en-US" altLang="en-US" sz="4000" b="0" smtClean="0">
                <a:solidFill>
                  <a:schemeClr val="tx1"/>
                </a:solidFill>
              </a:rPr>
              <a:t>orwarding </a:t>
            </a:r>
            <a:r>
              <a:rPr kumimoji="0" lang="en-US" altLang="zh-TW" sz="4000" b="0" smtClean="0">
                <a:solidFill>
                  <a:schemeClr val="tx1"/>
                </a:solidFill>
              </a:rPr>
              <a:t>M</a:t>
            </a:r>
            <a:r>
              <a:rPr kumimoji="0" lang="en-US" altLang="en-US" sz="4000" b="0" smtClean="0">
                <a:solidFill>
                  <a:schemeClr val="tx1"/>
                </a:solidFill>
              </a:rPr>
              <a:t>odule in </a:t>
            </a:r>
            <a:r>
              <a:rPr kumimoji="0" lang="en-US" altLang="zh-TW" sz="4000" b="0" smtClean="0">
                <a:solidFill>
                  <a:schemeClr val="tx1"/>
                </a:solidFill>
              </a:rPr>
              <a:t>C</a:t>
            </a:r>
            <a:r>
              <a:rPr kumimoji="0" lang="en-US" altLang="en-US" sz="4000" b="0" smtClean="0">
                <a:solidFill>
                  <a:schemeClr val="tx1"/>
                </a:solidFill>
              </a:rPr>
              <a:t>lassful </a:t>
            </a:r>
            <a:r>
              <a:rPr kumimoji="0" lang="en-US" altLang="zh-TW" sz="4000" b="0" smtClean="0">
                <a:solidFill>
                  <a:schemeClr val="tx1"/>
                </a:solidFill>
              </a:rPr>
              <a:t>A</a:t>
            </a:r>
            <a:r>
              <a:rPr kumimoji="0" lang="en-US" altLang="en-US" sz="4000" b="0" smtClean="0">
                <a:solidFill>
                  <a:schemeClr val="tx1"/>
                </a:solidFill>
              </a:rPr>
              <a:t>ddress without </a:t>
            </a:r>
            <a:r>
              <a:rPr kumimoji="0" lang="en-US" altLang="zh-TW" sz="4000" b="0" smtClean="0">
                <a:solidFill>
                  <a:schemeClr val="tx1"/>
                </a:solidFill>
              </a:rPr>
              <a:t>S</a:t>
            </a:r>
            <a:r>
              <a:rPr kumimoji="0" lang="en-US" altLang="en-US" sz="4000" b="0" smtClean="0">
                <a:solidFill>
                  <a:schemeClr val="tx1"/>
                </a:solidFill>
              </a:rPr>
              <a:t>ubnetting</a:t>
            </a:r>
            <a:endParaRPr kumimoji="0" lang="zh-TW" altLang="en-US" sz="4000" b="0" smtClean="0">
              <a:solidFill>
                <a:schemeClr val="tx1"/>
              </a:solidFill>
            </a:endParaRPr>
          </a:p>
        </p:txBody>
      </p:sp>
      <p:pic>
        <p:nvPicPr>
          <p:cNvPr id="28675" name="Picture 5"/>
          <p:cNvPicPr>
            <a:picLocks noChangeAspect="1" noChangeArrowheads="1"/>
          </p:cNvPicPr>
          <p:nvPr/>
        </p:nvPicPr>
        <p:blipFill>
          <a:blip r:embed="rId2"/>
          <a:srcRect/>
          <a:stretch>
            <a:fillRect/>
          </a:stretch>
        </p:blipFill>
        <p:spPr bwMode="auto">
          <a:xfrm>
            <a:off x="403225" y="2016125"/>
            <a:ext cx="8385175" cy="4598988"/>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26</a:t>
            </a:fld>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z="4000" smtClean="0"/>
              <a:t>Steps of Forwarding without Subnetting</a:t>
            </a:r>
          </a:p>
        </p:txBody>
      </p:sp>
      <p:sp>
        <p:nvSpPr>
          <p:cNvPr id="29699" name="Rectangle 3"/>
          <p:cNvSpPr>
            <a:spLocks noGrp="1" noChangeArrowheads="1"/>
          </p:cNvSpPr>
          <p:nvPr>
            <p:ph type="body" idx="1"/>
          </p:nvPr>
        </p:nvSpPr>
        <p:spPr>
          <a:xfrm>
            <a:off x="457200" y="1828800"/>
            <a:ext cx="8389938" cy="4868863"/>
          </a:xfrm>
        </p:spPr>
        <p:txBody>
          <a:bodyPr/>
          <a:lstStyle/>
          <a:p>
            <a:pPr eaLnBrk="1" hangingPunct="1">
              <a:lnSpc>
                <a:spcPct val="80000"/>
              </a:lnSpc>
            </a:pPr>
            <a:r>
              <a:rPr lang="en-US" altLang="zh-TW" sz="2000" smtClean="0"/>
              <a:t>Extract the </a:t>
            </a:r>
            <a:r>
              <a:rPr lang="en-US" altLang="zh-TW" sz="2000" i="1" smtClean="0">
                <a:solidFill>
                  <a:srgbClr val="FF3300"/>
                </a:solidFill>
              </a:rPr>
              <a:t>destination address</a:t>
            </a:r>
            <a:r>
              <a:rPr lang="en-US" altLang="zh-TW" sz="2000" smtClean="0"/>
              <a:t> of the packet</a:t>
            </a:r>
          </a:p>
          <a:p>
            <a:pPr eaLnBrk="1" hangingPunct="1">
              <a:lnSpc>
                <a:spcPct val="80000"/>
              </a:lnSpc>
            </a:pPr>
            <a:r>
              <a:rPr lang="en-US" altLang="zh-TW" sz="2000" i="1" smtClean="0"/>
              <a:t>Make a copy of the destination address and </a:t>
            </a:r>
            <a:r>
              <a:rPr lang="en-US" altLang="zh-TW" sz="2000" i="1" smtClean="0">
                <a:solidFill>
                  <a:srgbClr val="FF3300"/>
                </a:solidFill>
              </a:rPr>
              <a:t>find the class of its address</a:t>
            </a:r>
          </a:p>
          <a:p>
            <a:pPr lvl="1" eaLnBrk="1" hangingPunct="1">
              <a:lnSpc>
                <a:spcPct val="80000"/>
              </a:lnSpc>
            </a:pPr>
            <a:r>
              <a:rPr lang="en-US" altLang="zh-TW" sz="1800" b="1" i="1" smtClean="0">
                <a:solidFill>
                  <a:srgbClr val="FF3300"/>
                </a:solidFill>
              </a:rPr>
              <a:t>Shift</a:t>
            </a:r>
            <a:r>
              <a:rPr lang="en-US" altLang="zh-TW" sz="1800" smtClean="0"/>
              <a:t> the copy of the address 28 bits to the right</a:t>
            </a:r>
          </a:p>
          <a:p>
            <a:pPr lvl="1" eaLnBrk="1" hangingPunct="1">
              <a:lnSpc>
                <a:spcPct val="80000"/>
              </a:lnSpc>
            </a:pPr>
            <a:r>
              <a:rPr lang="en-US" altLang="zh-TW" sz="1800" smtClean="0"/>
              <a:t>The result is a 4-bit number used to determine the class</a:t>
            </a:r>
          </a:p>
          <a:p>
            <a:pPr eaLnBrk="1" hangingPunct="1">
              <a:lnSpc>
                <a:spcPct val="80000"/>
              </a:lnSpc>
            </a:pPr>
            <a:r>
              <a:rPr lang="en-US" altLang="zh-TW" sz="2000" smtClean="0"/>
              <a:t>Use the result in steps 2 to extract the </a:t>
            </a:r>
            <a:r>
              <a:rPr lang="en-US" altLang="zh-TW" sz="2000" i="1" smtClean="0">
                <a:solidFill>
                  <a:srgbClr val="FF3300"/>
                </a:solidFill>
              </a:rPr>
              <a:t>network address</a:t>
            </a:r>
          </a:p>
          <a:p>
            <a:pPr lvl="1" eaLnBrk="1" hangingPunct="1">
              <a:lnSpc>
                <a:spcPct val="80000"/>
              </a:lnSpc>
            </a:pPr>
            <a:r>
              <a:rPr lang="en-US" altLang="zh-TW" sz="1800" smtClean="0"/>
              <a:t>By </a:t>
            </a:r>
            <a:r>
              <a:rPr lang="en-US" altLang="zh-TW" sz="1800" b="1" i="1" smtClean="0">
                <a:solidFill>
                  <a:srgbClr val="FF3300"/>
                </a:solidFill>
              </a:rPr>
              <a:t>masking off</a:t>
            </a:r>
            <a:r>
              <a:rPr lang="en-US" altLang="zh-TW" sz="1800" smtClean="0"/>
              <a:t> the rightmost 8, 16, or 24 bits since we have the mask now</a:t>
            </a:r>
          </a:p>
          <a:p>
            <a:pPr eaLnBrk="1" hangingPunct="1">
              <a:lnSpc>
                <a:spcPct val="80000"/>
              </a:lnSpc>
            </a:pPr>
            <a:r>
              <a:rPr lang="en-US" altLang="zh-TW" sz="2000" smtClean="0"/>
              <a:t>The </a:t>
            </a:r>
            <a:r>
              <a:rPr lang="en-US" altLang="zh-TW" sz="2000" i="1" smtClean="0">
                <a:solidFill>
                  <a:srgbClr val="FF3300"/>
                </a:solidFill>
              </a:rPr>
              <a:t>class of the address</a:t>
            </a:r>
            <a:r>
              <a:rPr lang="en-US" altLang="zh-TW" sz="2000" smtClean="0"/>
              <a:t> and the </a:t>
            </a:r>
            <a:r>
              <a:rPr lang="en-US" altLang="zh-TW" sz="2000" i="1" smtClean="0">
                <a:solidFill>
                  <a:srgbClr val="FF3300"/>
                </a:solidFill>
              </a:rPr>
              <a:t>network address</a:t>
            </a:r>
            <a:r>
              <a:rPr lang="en-US" altLang="zh-TW" sz="2000" smtClean="0"/>
              <a:t> are used to find out next-hop information</a:t>
            </a:r>
          </a:p>
          <a:p>
            <a:pPr lvl="1" eaLnBrk="1" hangingPunct="1">
              <a:lnSpc>
                <a:spcPct val="80000"/>
              </a:lnSpc>
            </a:pPr>
            <a:r>
              <a:rPr lang="en-US" altLang="zh-TW" sz="1800" smtClean="0"/>
              <a:t>The class determines the table to be searched</a:t>
            </a:r>
          </a:p>
          <a:p>
            <a:pPr lvl="1" eaLnBrk="1" hangingPunct="1">
              <a:lnSpc>
                <a:spcPct val="80000"/>
              </a:lnSpc>
            </a:pPr>
            <a:r>
              <a:rPr lang="en-US" altLang="zh-TW" sz="1800" smtClean="0"/>
              <a:t>Then search the table for the network address</a:t>
            </a:r>
          </a:p>
          <a:p>
            <a:pPr lvl="2" eaLnBrk="1" hangingPunct="1">
              <a:lnSpc>
                <a:spcPct val="80000"/>
              </a:lnSpc>
            </a:pPr>
            <a:r>
              <a:rPr lang="en-US" altLang="zh-TW" sz="1600" smtClean="0"/>
              <a:t>If found, use the </a:t>
            </a:r>
            <a:r>
              <a:rPr lang="en-US" altLang="zh-TW" sz="1600" b="1" i="1" smtClean="0"/>
              <a:t>next-hop address</a:t>
            </a:r>
            <a:r>
              <a:rPr lang="en-US" altLang="zh-TW" sz="1600" smtClean="0"/>
              <a:t> and the </a:t>
            </a:r>
            <a:r>
              <a:rPr lang="en-US" altLang="zh-TW" sz="1600" b="1" i="1" smtClean="0"/>
              <a:t>interface number</a:t>
            </a:r>
            <a:r>
              <a:rPr lang="en-US" altLang="zh-TW" sz="1600" smtClean="0"/>
              <a:t>; else, use the </a:t>
            </a:r>
            <a:r>
              <a:rPr lang="en-US" altLang="zh-TW" sz="1600" b="1" i="1" smtClean="0"/>
              <a:t>default route</a:t>
            </a:r>
          </a:p>
          <a:p>
            <a:pPr eaLnBrk="1" hangingPunct="1">
              <a:lnSpc>
                <a:spcPct val="80000"/>
              </a:lnSpc>
            </a:pPr>
            <a:r>
              <a:rPr lang="en-US" altLang="zh-TW" sz="2000" smtClean="0"/>
              <a:t>Use the ARP module to find the </a:t>
            </a:r>
            <a:r>
              <a:rPr lang="en-US" altLang="zh-TW" sz="2000" i="1" smtClean="0">
                <a:solidFill>
                  <a:srgbClr val="FF3300"/>
                </a:solidFill>
              </a:rPr>
              <a:t>physical address</a:t>
            </a:r>
            <a:r>
              <a:rPr lang="en-US" altLang="zh-TW" sz="2000" smtClean="0"/>
              <a:t> of the next router</a:t>
            </a:r>
          </a:p>
          <a:p>
            <a:pPr lvl="1" eaLnBrk="1" hangingPunct="1">
              <a:lnSpc>
                <a:spcPct val="80000"/>
              </a:lnSpc>
            </a:pPr>
            <a:r>
              <a:rPr lang="en-US" altLang="zh-TW" sz="1800" smtClean="0"/>
              <a:t>By the next-hop address and the interface number</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27</a:t>
            </a:fld>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mtClean="0"/>
              <a:t>Example 6.1</a:t>
            </a:r>
          </a:p>
        </p:txBody>
      </p:sp>
      <p:sp>
        <p:nvSpPr>
          <p:cNvPr id="30723" name="Rectangle 3"/>
          <p:cNvSpPr>
            <a:spLocks noGrp="1" noChangeArrowheads="1"/>
          </p:cNvSpPr>
          <p:nvPr>
            <p:ph type="body" idx="1"/>
          </p:nvPr>
        </p:nvSpPr>
        <p:spPr>
          <a:xfrm>
            <a:off x="457200" y="1828800"/>
            <a:ext cx="8229600" cy="671513"/>
          </a:xfrm>
        </p:spPr>
        <p:txBody>
          <a:bodyPr/>
          <a:lstStyle/>
          <a:p>
            <a:pPr eaLnBrk="1" hangingPunct="1"/>
            <a:r>
              <a:rPr lang="en-US" altLang="zh-TW" smtClean="0"/>
              <a:t>Show the routing table for router R1</a:t>
            </a:r>
          </a:p>
        </p:txBody>
      </p:sp>
      <p:pic>
        <p:nvPicPr>
          <p:cNvPr id="30724" name="Picture 6"/>
          <p:cNvPicPr>
            <a:picLocks noChangeAspect="1" noChangeArrowheads="1"/>
          </p:cNvPicPr>
          <p:nvPr/>
        </p:nvPicPr>
        <p:blipFill>
          <a:blip r:embed="rId2"/>
          <a:srcRect/>
          <a:stretch>
            <a:fillRect/>
          </a:stretch>
        </p:blipFill>
        <p:spPr bwMode="auto">
          <a:xfrm>
            <a:off x="490538" y="2447925"/>
            <a:ext cx="7770812" cy="4410075"/>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28</a:t>
            </a:fld>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mtClean="0"/>
              <a:t>Example 6.1: Solution</a:t>
            </a:r>
            <a:endParaRPr lang="zh-TW" altLang="en-US" smtClean="0"/>
          </a:p>
        </p:txBody>
      </p:sp>
      <p:sp>
        <p:nvSpPr>
          <p:cNvPr id="31747" name="Rectangle 3"/>
          <p:cNvSpPr>
            <a:spLocks noGrp="1" noChangeArrowheads="1"/>
          </p:cNvSpPr>
          <p:nvPr>
            <p:ph type="body" idx="1"/>
          </p:nvPr>
        </p:nvSpPr>
        <p:spPr/>
        <p:txBody>
          <a:bodyPr/>
          <a:lstStyle/>
          <a:p>
            <a:pPr eaLnBrk="1" hangingPunct="1"/>
            <a:r>
              <a:rPr kumimoji="0" lang="en-US" altLang="zh-TW" smtClean="0"/>
              <a:t>Following figure shows the three tables used by router R1. </a:t>
            </a:r>
          </a:p>
          <a:p>
            <a:pPr eaLnBrk="1" hangingPunct="1"/>
            <a:r>
              <a:rPr kumimoji="0" lang="en-US" altLang="zh-TW" smtClean="0"/>
              <a:t>Some entries in the next-hop address column are empty</a:t>
            </a:r>
          </a:p>
          <a:p>
            <a:pPr lvl="1" eaLnBrk="1" hangingPunct="1"/>
            <a:r>
              <a:rPr kumimoji="0" lang="en-US" altLang="zh-TW" smtClean="0"/>
              <a:t>Because the destination is in the same network to which the router is connected (direct delivery). </a:t>
            </a:r>
          </a:p>
          <a:p>
            <a:pPr lvl="1" eaLnBrk="1" hangingPunct="1"/>
            <a:r>
              <a:rPr kumimoji="0" lang="en-US" altLang="zh-TW" smtClean="0"/>
              <a:t>Thus, the next-hop address used by ARP is simply the destination address of the packet</a:t>
            </a:r>
            <a:endParaRPr lang="en-US" altLang="zh-TW"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29</a:t>
            </a:fld>
            <a:endParaRPr lang="en-US"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t>Delivery v.s. Routing</a:t>
            </a:r>
          </a:p>
        </p:txBody>
      </p:sp>
      <p:sp>
        <p:nvSpPr>
          <p:cNvPr id="5123" name="Rectangle 3"/>
          <p:cNvSpPr>
            <a:spLocks noGrp="1" noChangeArrowheads="1"/>
          </p:cNvSpPr>
          <p:nvPr>
            <p:ph type="body" idx="1"/>
          </p:nvPr>
        </p:nvSpPr>
        <p:spPr/>
        <p:txBody>
          <a:bodyPr/>
          <a:lstStyle/>
          <a:p>
            <a:pPr eaLnBrk="1" hangingPunct="1"/>
            <a:r>
              <a:rPr lang="en-US" altLang="zh-TW" smtClean="0"/>
              <a:t>Delivery </a:t>
            </a:r>
          </a:p>
          <a:p>
            <a:pPr lvl="1" eaLnBrk="1" hangingPunct="1"/>
            <a:r>
              <a:rPr lang="en-US" altLang="zh-TW" smtClean="0"/>
              <a:t>The way a packet is handled by the underlying networks under the control of the network layer</a:t>
            </a:r>
          </a:p>
          <a:p>
            <a:pPr lvl="2" eaLnBrk="1" hangingPunct="1"/>
            <a:r>
              <a:rPr lang="en-US" altLang="zh-TW" smtClean="0"/>
              <a:t>Direct v.s. indirect delivery </a:t>
            </a:r>
          </a:p>
          <a:p>
            <a:pPr eaLnBrk="1" hangingPunct="1"/>
            <a:r>
              <a:rPr lang="en-US" altLang="zh-TW" smtClean="0"/>
              <a:t>Forwarding</a:t>
            </a:r>
          </a:p>
          <a:p>
            <a:pPr lvl="1" eaLnBrk="1" hangingPunct="1"/>
            <a:r>
              <a:rPr lang="en-US" altLang="zh-TW" smtClean="0"/>
              <a:t>The way a packet is delivered to the next station</a:t>
            </a:r>
          </a:p>
          <a:p>
            <a:pPr lvl="2" eaLnBrk="1" hangingPunct="1"/>
            <a:r>
              <a:rPr lang="en-US" altLang="zh-TW" smtClean="0"/>
              <a:t>Forwarding based on destination address</a:t>
            </a:r>
          </a:p>
          <a:p>
            <a:pPr lvl="2" eaLnBrk="1" hangingPunct="1"/>
            <a:r>
              <a:rPr lang="en-US" altLang="zh-TW" smtClean="0"/>
              <a:t>Forwarding based on the label</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a:t>
            </a:fld>
            <a:endParaRPr lang="en-US"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smtClean="0"/>
              <a:t>Table for Example 1</a:t>
            </a:r>
          </a:p>
        </p:txBody>
      </p:sp>
      <p:pic>
        <p:nvPicPr>
          <p:cNvPr id="32771" name="Picture 5"/>
          <p:cNvPicPr>
            <a:picLocks noChangeAspect="1" noChangeArrowheads="1"/>
          </p:cNvPicPr>
          <p:nvPr/>
        </p:nvPicPr>
        <p:blipFill>
          <a:blip r:embed="rId2"/>
          <a:srcRect/>
          <a:stretch>
            <a:fillRect/>
          </a:stretch>
        </p:blipFill>
        <p:spPr bwMode="auto">
          <a:xfrm>
            <a:off x="539750" y="2057400"/>
            <a:ext cx="8070850" cy="3817938"/>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30</a:t>
            </a:fld>
            <a:endParaRPr lang="en-US" altLang="zh-TW"/>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TW" smtClean="0"/>
              <a:t>Example 6.2</a:t>
            </a:r>
          </a:p>
        </p:txBody>
      </p:sp>
      <p:sp>
        <p:nvSpPr>
          <p:cNvPr id="33795" name="Rectangle 3"/>
          <p:cNvSpPr>
            <a:spLocks noGrp="1" noChangeArrowheads="1"/>
          </p:cNvSpPr>
          <p:nvPr>
            <p:ph type="body" idx="1"/>
          </p:nvPr>
        </p:nvSpPr>
        <p:spPr/>
        <p:txBody>
          <a:bodyPr/>
          <a:lstStyle/>
          <a:p>
            <a:pPr eaLnBrk="1" hangingPunct="1">
              <a:lnSpc>
                <a:spcPct val="90000"/>
              </a:lnSpc>
            </a:pPr>
            <a:r>
              <a:rPr kumimoji="0" lang="en-US" altLang="zh-TW" sz="2400" smtClean="0"/>
              <a:t>Router R1 in above figure receives a packet with destination address 192.16.7.14. Show how the packet is forwarded</a:t>
            </a:r>
          </a:p>
          <a:p>
            <a:pPr eaLnBrk="1" hangingPunct="1">
              <a:lnSpc>
                <a:spcPct val="90000"/>
              </a:lnSpc>
            </a:pPr>
            <a:r>
              <a:rPr kumimoji="0" lang="en-US" altLang="zh-TW" sz="2400" smtClean="0"/>
              <a:t>Solution</a:t>
            </a:r>
          </a:p>
          <a:p>
            <a:pPr lvl="1" eaLnBrk="1" hangingPunct="1">
              <a:lnSpc>
                <a:spcPct val="90000"/>
              </a:lnSpc>
            </a:pPr>
            <a:r>
              <a:rPr kumimoji="0" lang="en-US" altLang="zh-TW" sz="2000" smtClean="0"/>
              <a:t>The destination address is 11000000 00010000 00000111 00001110. </a:t>
            </a:r>
          </a:p>
          <a:p>
            <a:pPr lvl="1" eaLnBrk="1" hangingPunct="1">
              <a:lnSpc>
                <a:spcPct val="90000"/>
              </a:lnSpc>
            </a:pPr>
            <a:r>
              <a:rPr kumimoji="0" lang="en-US" altLang="zh-TW" sz="2000" smtClean="0"/>
              <a:t>A copy of the address is shifted 28 bits to the right. The result is 00000000 00000000 00000000 00001100 or </a:t>
            </a:r>
            <a:r>
              <a:rPr kumimoji="0" lang="en-US" altLang="zh-TW" sz="2000" smtClean="0">
                <a:solidFill>
                  <a:schemeClr val="hlink"/>
                </a:solidFill>
              </a:rPr>
              <a:t>12</a:t>
            </a:r>
            <a:r>
              <a:rPr kumimoji="0" lang="en-US" altLang="zh-TW" sz="2000" smtClean="0"/>
              <a:t>. </a:t>
            </a:r>
          </a:p>
          <a:p>
            <a:pPr lvl="2" eaLnBrk="1" hangingPunct="1">
              <a:lnSpc>
                <a:spcPct val="90000"/>
              </a:lnSpc>
            </a:pPr>
            <a:r>
              <a:rPr kumimoji="0" lang="en-US" altLang="zh-TW" sz="1800" smtClean="0"/>
              <a:t>The destination network is class C. </a:t>
            </a:r>
          </a:p>
          <a:p>
            <a:pPr lvl="1" eaLnBrk="1" hangingPunct="1">
              <a:lnSpc>
                <a:spcPct val="90000"/>
              </a:lnSpc>
            </a:pPr>
            <a:r>
              <a:rPr kumimoji="0" lang="en-US" altLang="zh-TW" sz="2000" smtClean="0"/>
              <a:t>The network address is extracted by masking off the leftmost 24 bits of the destination address; the result is </a:t>
            </a:r>
            <a:r>
              <a:rPr kumimoji="0" lang="en-US" altLang="zh-TW" sz="2000" smtClean="0">
                <a:solidFill>
                  <a:schemeClr val="hlink"/>
                </a:solidFill>
              </a:rPr>
              <a:t>192.16.7.0</a:t>
            </a:r>
            <a:r>
              <a:rPr kumimoji="0" lang="en-US" altLang="zh-TW" sz="2000" smtClean="0"/>
              <a:t>.</a:t>
            </a:r>
          </a:p>
          <a:p>
            <a:pPr lvl="1" eaLnBrk="1" hangingPunct="1">
              <a:lnSpc>
                <a:spcPct val="90000"/>
              </a:lnSpc>
            </a:pPr>
            <a:r>
              <a:rPr kumimoji="0" lang="en-US" altLang="zh-TW" sz="2000" smtClean="0"/>
              <a:t>The table for Class C is searched and the network address is found in the first row. </a:t>
            </a:r>
          </a:p>
          <a:p>
            <a:pPr lvl="1" eaLnBrk="1" hangingPunct="1">
              <a:lnSpc>
                <a:spcPct val="90000"/>
              </a:lnSpc>
            </a:pPr>
            <a:r>
              <a:rPr kumimoji="0" lang="en-US" altLang="zh-TW" sz="2000" smtClean="0"/>
              <a:t>The next-hop address </a:t>
            </a:r>
            <a:r>
              <a:rPr kumimoji="0" lang="en-US" altLang="zh-TW" sz="2000" smtClean="0">
                <a:solidFill>
                  <a:schemeClr val="hlink"/>
                </a:solidFill>
              </a:rPr>
              <a:t>111.15.17.32</a:t>
            </a:r>
            <a:r>
              <a:rPr kumimoji="0" lang="en-US" altLang="zh-TW" sz="2000" smtClean="0"/>
              <a:t>. and the interface m0 are passed to ARP</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31</a:t>
            </a:fld>
            <a:endParaRPr lang="en-US" altLang="zh-TW"/>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smtClean="0"/>
              <a:t>Example 6.3</a:t>
            </a:r>
          </a:p>
        </p:txBody>
      </p:sp>
      <p:sp>
        <p:nvSpPr>
          <p:cNvPr id="34819" name="Rectangle 3"/>
          <p:cNvSpPr>
            <a:spLocks noGrp="1" noChangeArrowheads="1"/>
          </p:cNvSpPr>
          <p:nvPr>
            <p:ph type="body" idx="1"/>
          </p:nvPr>
        </p:nvSpPr>
        <p:spPr/>
        <p:txBody>
          <a:bodyPr/>
          <a:lstStyle/>
          <a:p>
            <a:pPr eaLnBrk="1" hangingPunct="1">
              <a:lnSpc>
                <a:spcPct val="80000"/>
              </a:lnSpc>
            </a:pPr>
            <a:r>
              <a:rPr kumimoji="0" lang="en-US" altLang="zh-TW" sz="2400" smtClean="0"/>
              <a:t>Router R1 in above figure receives a packet with destination address </a:t>
            </a:r>
            <a:r>
              <a:rPr kumimoji="0" lang="en-US" altLang="zh-TW" sz="2400" smtClean="0">
                <a:solidFill>
                  <a:schemeClr val="hlink"/>
                </a:solidFill>
              </a:rPr>
              <a:t>167.24.160.5</a:t>
            </a:r>
            <a:r>
              <a:rPr kumimoji="0" lang="en-US" altLang="zh-TW" sz="2400" smtClean="0"/>
              <a:t>. Show how the packet is forwarded.</a:t>
            </a:r>
          </a:p>
          <a:p>
            <a:pPr eaLnBrk="1" hangingPunct="1">
              <a:lnSpc>
                <a:spcPct val="80000"/>
              </a:lnSpc>
            </a:pPr>
            <a:r>
              <a:rPr kumimoji="0" lang="en-US" altLang="zh-TW" sz="2400" smtClean="0"/>
              <a:t>Solution</a:t>
            </a:r>
          </a:p>
          <a:p>
            <a:pPr lvl="1" eaLnBrk="1" hangingPunct="1">
              <a:lnSpc>
                <a:spcPct val="80000"/>
              </a:lnSpc>
            </a:pPr>
            <a:r>
              <a:rPr kumimoji="0" lang="en-US" altLang="zh-TW" sz="2000" smtClean="0"/>
              <a:t>The destination address is 10100111 00011000 10100000 00000101.</a:t>
            </a:r>
          </a:p>
          <a:p>
            <a:pPr lvl="1" eaLnBrk="1" hangingPunct="1">
              <a:lnSpc>
                <a:spcPct val="80000"/>
              </a:lnSpc>
            </a:pPr>
            <a:r>
              <a:rPr kumimoji="0" lang="en-US" altLang="zh-TW" sz="2000" smtClean="0"/>
              <a:t>A copy of the address is shifted 28 bits to the right. The result is </a:t>
            </a:r>
            <a:r>
              <a:rPr kumimoji="0" lang="en-US" altLang="zh-TW" sz="2000" smtClean="0">
                <a:solidFill>
                  <a:schemeClr val="hlink"/>
                </a:solidFill>
              </a:rPr>
              <a:t>00000000 00000000 00000000 00001010</a:t>
            </a:r>
            <a:r>
              <a:rPr kumimoji="0" lang="en-US" altLang="zh-TW" sz="2000" smtClean="0"/>
              <a:t> or 10. </a:t>
            </a:r>
          </a:p>
          <a:p>
            <a:pPr lvl="2" eaLnBrk="1" hangingPunct="1">
              <a:lnSpc>
                <a:spcPct val="80000"/>
              </a:lnSpc>
            </a:pPr>
            <a:r>
              <a:rPr kumimoji="0" lang="en-US" altLang="zh-TW" sz="1800" smtClean="0"/>
              <a:t>The class is B. </a:t>
            </a:r>
          </a:p>
          <a:p>
            <a:pPr lvl="1" eaLnBrk="1" hangingPunct="1">
              <a:lnSpc>
                <a:spcPct val="80000"/>
              </a:lnSpc>
            </a:pPr>
            <a:r>
              <a:rPr kumimoji="0" lang="en-US" altLang="zh-TW" sz="2000" smtClean="0"/>
              <a:t>The network address is 167.24.0.0. </a:t>
            </a:r>
          </a:p>
          <a:p>
            <a:pPr lvl="1" eaLnBrk="1" hangingPunct="1">
              <a:lnSpc>
                <a:spcPct val="80000"/>
              </a:lnSpc>
            </a:pPr>
            <a:r>
              <a:rPr kumimoji="0" lang="en-US" altLang="zh-TW" sz="2000" smtClean="0"/>
              <a:t>The table for Class B is searched. </a:t>
            </a:r>
          </a:p>
          <a:p>
            <a:pPr lvl="2" eaLnBrk="1" hangingPunct="1">
              <a:lnSpc>
                <a:spcPct val="80000"/>
              </a:lnSpc>
            </a:pPr>
            <a:r>
              <a:rPr kumimoji="0" lang="en-US" altLang="zh-TW" sz="1800" smtClean="0"/>
              <a:t>No matching network address is found. </a:t>
            </a:r>
          </a:p>
          <a:p>
            <a:pPr lvl="2" eaLnBrk="1" hangingPunct="1">
              <a:lnSpc>
                <a:spcPct val="80000"/>
              </a:lnSpc>
            </a:pPr>
            <a:r>
              <a:rPr kumimoji="0" lang="en-US" altLang="zh-TW" sz="1800" smtClean="0"/>
              <a:t>The packet needs to be forwarded to the default router (the network is somewhere else in the Internet). </a:t>
            </a:r>
          </a:p>
          <a:p>
            <a:pPr lvl="1" eaLnBrk="1" hangingPunct="1">
              <a:lnSpc>
                <a:spcPct val="80000"/>
              </a:lnSpc>
            </a:pPr>
            <a:r>
              <a:rPr kumimoji="0" lang="en-US" altLang="zh-TW" sz="2000" smtClean="0"/>
              <a:t>The next-hop address 111.30.31.18 and the interface number m0 are passed to ARP.</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32</a:t>
            </a:fld>
            <a:endParaRPr lang="en-US" altLang="zh-TW"/>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t>Forwarding Classification</a:t>
            </a:r>
          </a:p>
        </p:txBody>
      </p:sp>
      <p:sp>
        <p:nvSpPr>
          <p:cNvPr id="35843" name="Rectangle 3"/>
          <p:cNvSpPr>
            <a:spLocks noGrp="1" noChangeArrowheads="1"/>
          </p:cNvSpPr>
          <p:nvPr>
            <p:ph type="body" idx="1"/>
          </p:nvPr>
        </p:nvSpPr>
        <p:spPr/>
        <p:txBody>
          <a:bodyPr/>
          <a:lstStyle/>
          <a:p>
            <a:r>
              <a:rPr lang="en-US" altLang="zh-TW" b="1" smtClean="0">
                <a:solidFill>
                  <a:srgbClr val="FF0000"/>
                </a:solidFill>
              </a:rPr>
              <a:t>Forwarding with Classful Addressing</a:t>
            </a:r>
          </a:p>
          <a:p>
            <a:pPr lvl="1" eaLnBrk="1" hangingPunct="1"/>
            <a:r>
              <a:rPr lang="en-US" altLang="zh-TW" smtClean="0"/>
              <a:t>Forwarding without subnetting</a:t>
            </a:r>
          </a:p>
          <a:p>
            <a:pPr lvl="1" eaLnBrk="1" hangingPunct="1"/>
            <a:r>
              <a:rPr lang="en-US" altLang="zh-TW" b="1" smtClean="0">
                <a:solidFill>
                  <a:srgbClr val="FF0000"/>
                </a:solidFill>
              </a:rPr>
              <a:t>Forwarding with subnetting</a:t>
            </a:r>
          </a:p>
          <a:p>
            <a:pPr eaLnBrk="1" hangingPunct="1"/>
            <a:endParaRPr lang="zh-TW" altLang="en-US" b="1" smtClean="0">
              <a:solidFill>
                <a:srgbClr val="FF0000"/>
              </a:solidFill>
            </a:endParaRPr>
          </a:p>
          <a:p>
            <a:pPr eaLnBrk="1" hangingPunct="1"/>
            <a:r>
              <a:rPr lang="en-US" altLang="zh-TW" smtClean="0"/>
              <a:t>Forwarding with Classless Addressing</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33</a:t>
            </a:fld>
            <a:endParaRPr lang="en-US" altLang="zh-TW"/>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smtClean="0"/>
              <a:t>Forwarding with Subnetting</a:t>
            </a:r>
          </a:p>
        </p:txBody>
      </p:sp>
      <p:sp>
        <p:nvSpPr>
          <p:cNvPr id="36867" name="Rectangle 3"/>
          <p:cNvSpPr>
            <a:spLocks noGrp="1" noChangeArrowheads="1"/>
          </p:cNvSpPr>
          <p:nvPr>
            <p:ph type="body" idx="1"/>
          </p:nvPr>
        </p:nvSpPr>
        <p:spPr/>
        <p:txBody>
          <a:bodyPr/>
          <a:lstStyle/>
          <a:p>
            <a:pPr eaLnBrk="1" hangingPunct="1"/>
            <a:r>
              <a:rPr lang="en-US" altLang="zh-TW" sz="2800" smtClean="0"/>
              <a:t>In classful addressing, subnetting happens inside an organization</a:t>
            </a:r>
          </a:p>
          <a:p>
            <a:pPr eaLnBrk="1" hangingPunct="1"/>
            <a:r>
              <a:rPr lang="en-US" altLang="zh-TW" sz="2800" smtClean="0"/>
              <a:t>The routers that handle subnetting</a:t>
            </a:r>
          </a:p>
          <a:p>
            <a:pPr lvl="1" eaLnBrk="1" hangingPunct="1"/>
            <a:r>
              <a:rPr lang="en-US" altLang="zh-TW" sz="2400" smtClean="0"/>
              <a:t>At the border of the organization site</a:t>
            </a:r>
          </a:p>
          <a:p>
            <a:pPr lvl="1" eaLnBrk="1" hangingPunct="1"/>
            <a:r>
              <a:rPr lang="en-US" altLang="zh-TW" sz="2400" smtClean="0"/>
              <a:t>Inside the site boundary</a:t>
            </a:r>
          </a:p>
          <a:p>
            <a:pPr eaLnBrk="1" hangingPunct="1"/>
            <a:r>
              <a:rPr lang="en-US" altLang="zh-TW" sz="2800" smtClean="0"/>
              <a:t>Number of routing tables</a:t>
            </a:r>
          </a:p>
          <a:p>
            <a:pPr lvl="1" eaLnBrk="1" hangingPunct="1"/>
            <a:r>
              <a:rPr lang="en-US" altLang="zh-TW" sz="2400" smtClean="0"/>
              <a:t>If variable-length subnetting is used</a:t>
            </a:r>
          </a:p>
          <a:p>
            <a:pPr lvl="2" eaLnBrk="1" hangingPunct="1"/>
            <a:r>
              <a:rPr lang="en-US" altLang="zh-TW" sz="2000" smtClean="0"/>
              <a:t>We need several tables</a:t>
            </a:r>
          </a:p>
          <a:p>
            <a:pPr lvl="1" eaLnBrk="1" hangingPunct="1"/>
            <a:r>
              <a:rPr lang="en-US" altLang="zh-TW" sz="2400" smtClean="0"/>
              <a:t>Otherwise, only one is enough</a:t>
            </a:r>
          </a:p>
          <a:p>
            <a:pPr lvl="2" eaLnBrk="1" hangingPunct="1"/>
            <a:r>
              <a:rPr lang="en-US" altLang="zh-TW" sz="2000" smtClean="0"/>
              <a:t>P. 112 and 115 in Chapter 5</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34</a:t>
            </a:fld>
            <a:endParaRPr lang="en-US" altLang="zh-TW"/>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TW" sz="4000" smtClean="0"/>
              <a:t>Simplified Forwarding Module in Classful Address with Subnetting</a:t>
            </a:r>
          </a:p>
        </p:txBody>
      </p:sp>
      <p:pic>
        <p:nvPicPr>
          <p:cNvPr id="37891" name="Picture 5"/>
          <p:cNvPicPr>
            <a:picLocks noChangeAspect="1" noChangeArrowheads="1"/>
          </p:cNvPicPr>
          <p:nvPr/>
        </p:nvPicPr>
        <p:blipFill>
          <a:blip r:embed="rId2"/>
          <a:srcRect/>
          <a:stretch>
            <a:fillRect/>
          </a:stretch>
        </p:blipFill>
        <p:spPr bwMode="auto">
          <a:xfrm>
            <a:off x="390525" y="2074863"/>
            <a:ext cx="8372475" cy="3886200"/>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35</a:t>
            </a:fld>
            <a:endParaRPr lang="en-US" altLang="zh-TW"/>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z="4000" smtClean="0"/>
              <a:t>Steps in Forwarding with Subnetting</a:t>
            </a:r>
            <a:endParaRPr lang="zh-TW" altLang="en-US" sz="4000" smtClean="0"/>
          </a:p>
        </p:txBody>
      </p:sp>
      <p:sp>
        <p:nvSpPr>
          <p:cNvPr id="38915" name="Rectangle 3"/>
          <p:cNvSpPr>
            <a:spLocks noGrp="1" noChangeArrowheads="1"/>
          </p:cNvSpPr>
          <p:nvPr>
            <p:ph type="body" idx="1"/>
          </p:nvPr>
        </p:nvSpPr>
        <p:spPr/>
        <p:txBody>
          <a:bodyPr/>
          <a:lstStyle/>
          <a:p>
            <a:pPr eaLnBrk="1" hangingPunct="1">
              <a:lnSpc>
                <a:spcPct val="90000"/>
              </a:lnSpc>
            </a:pPr>
            <a:r>
              <a:rPr lang="en-US" altLang="zh-TW" dirty="0" smtClean="0"/>
              <a:t>Extract the </a:t>
            </a:r>
            <a:r>
              <a:rPr lang="en-US" altLang="zh-TW" i="1" dirty="0" smtClean="0">
                <a:solidFill>
                  <a:srgbClr val="FF3300"/>
                </a:solidFill>
              </a:rPr>
              <a:t>destination address</a:t>
            </a:r>
            <a:r>
              <a:rPr lang="en-US" altLang="zh-TW" dirty="0" smtClean="0"/>
              <a:t> of the packet</a:t>
            </a:r>
          </a:p>
          <a:p>
            <a:pPr eaLnBrk="1" hangingPunct="1">
              <a:lnSpc>
                <a:spcPct val="90000"/>
              </a:lnSpc>
            </a:pPr>
            <a:r>
              <a:rPr lang="en-US" altLang="zh-TW" dirty="0" smtClean="0"/>
              <a:t>Extract the </a:t>
            </a:r>
            <a:r>
              <a:rPr lang="en-US" altLang="zh-TW" i="1" dirty="0" smtClean="0">
                <a:solidFill>
                  <a:srgbClr val="0066FF"/>
                </a:solidFill>
              </a:rPr>
              <a:t>subnet address </a:t>
            </a:r>
            <a:r>
              <a:rPr lang="en-US" altLang="zh-TW" dirty="0" smtClean="0"/>
              <a:t>by the </a:t>
            </a:r>
            <a:r>
              <a:rPr lang="en-US" altLang="zh-TW" i="1" dirty="0" smtClean="0">
                <a:solidFill>
                  <a:srgbClr val="FF3300"/>
                </a:solidFill>
              </a:rPr>
              <a:t>destination address</a:t>
            </a:r>
            <a:r>
              <a:rPr lang="en-US" altLang="zh-TW" dirty="0" smtClean="0"/>
              <a:t> and the </a:t>
            </a:r>
            <a:r>
              <a:rPr lang="en-US" altLang="zh-TW" i="1" dirty="0" smtClean="0">
                <a:solidFill>
                  <a:srgbClr val="FF3300"/>
                </a:solidFill>
              </a:rPr>
              <a:t>subnet mask (p. </a:t>
            </a:r>
            <a:r>
              <a:rPr lang="en-US" altLang="zh-TW" i="1" smtClean="0">
                <a:solidFill>
                  <a:srgbClr val="FF3300"/>
                </a:solidFill>
              </a:rPr>
              <a:t>72 </a:t>
            </a:r>
            <a:r>
              <a:rPr lang="en-US" altLang="zh-TW" i="1" dirty="0" smtClean="0">
                <a:solidFill>
                  <a:srgbClr val="FF3300"/>
                </a:solidFill>
              </a:rPr>
              <a:t>in chapter 5)</a:t>
            </a:r>
          </a:p>
          <a:p>
            <a:pPr eaLnBrk="1" hangingPunct="1">
              <a:lnSpc>
                <a:spcPct val="90000"/>
              </a:lnSpc>
            </a:pPr>
            <a:r>
              <a:rPr lang="en-US" altLang="zh-TW" dirty="0" smtClean="0"/>
              <a:t>Search the table by the </a:t>
            </a:r>
            <a:r>
              <a:rPr lang="en-US" altLang="zh-TW" i="1" dirty="0" smtClean="0">
                <a:solidFill>
                  <a:srgbClr val="FF3300"/>
                </a:solidFill>
              </a:rPr>
              <a:t>subnet address</a:t>
            </a:r>
            <a:r>
              <a:rPr lang="en-US" altLang="zh-TW" dirty="0" smtClean="0"/>
              <a:t> to find the </a:t>
            </a:r>
            <a:r>
              <a:rPr lang="en-US" altLang="zh-TW" i="1" dirty="0" smtClean="0">
                <a:solidFill>
                  <a:srgbClr val="FF3300"/>
                </a:solidFill>
              </a:rPr>
              <a:t>next-hop address</a:t>
            </a:r>
            <a:r>
              <a:rPr lang="en-US" altLang="zh-TW" dirty="0" smtClean="0"/>
              <a:t> and the </a:t>
            </a:r>
            <a:r>
              <a:rPr lang="en-US" altLang="zh-TW" i="1" dirty="0" smtClean="0">
                <a:solidFill>
                  <a:srgbClr val="FF3300"/>
                </a:solidFill>
              </a:rPr>
              <a:t>interface number</a:t>
            </a:r>
          </a:p>
          <a:p>
            <a:pPr lvl="1" eaLnBrk="1" hangingPunct="1">
              <a:lnSpc>
                <a:spcPct val="90000"/>
              </a:lnSpc>
            </a:pPr>
            <a:r>
              <a:rPr lang="en-US" altLang="zh-TW" dirty="0" smtClean="0"/>
              <a:t>If no </a:t>
            </a:r>
            <a:r>
              <a:rPr lang="en-US" altLang="zh-TW" dirty="0" err="1" smtClean="0"/>
              <a:t>mach</a:t>
            </a:r>
            <a:r>
              <a:rPr lang="en-US" altLang="zh-TW" dirty="0" smtClean="0"/>
              <a:t>, use the </a:t>
            </a:r>
            <a:r>
              <a:rPr lang="en-US" altLang="zh-TW" i="1" dirty="0" smtClean="0">
                <a:solidFill>
                  <a:srgbClr val="FF3300"/>
                </a:solidFill>
              </a:rPr>
              <a:t>default route</a:t>
            </a:r>
          </a:p>
          <a:p>
            <a:pPr eaLnBrk="1" hangingPunct="1">
              <a:lnSpc>
                <a:spcPct val="90000"/>
              </a:lnSpc>
            </a:pPr>
            <a:r>
              <a:rPr lang="en-US" altLang="zh-TW" dirty="0" smtClean="0"/>
              <a:t>Pass the </a:t>
            </a:r>
            <a:r>
              <a:rPr lang="en-US" altLang="zh-TW" i="1" dirty="0" smtClean="0">
                <a:solidFill>
                  <a:srgbClr val="FF3300"/>
                </a:solidFill>
              </a:rPr>
              <a:t>next-hop address</a:t>
            </a:r>
            <a:r>
              <a:rPr lang="en-US" altLang="zh-TW" dirty="0" smtClean="0"/>
              <a:t> and the </a:t>
            </a:r>
            <a:r>
              <a:rPr lang="en-US" altLang="zh-TW" i="1" dirty="0" smtClean="0">
                <a:solidFill>
                  <a:srgbClr val="FF3300"/>
                </a:solidFill>
              </a:rPr>
              <a:t>interface number</a:t>
            </a:r>
            <a:r>
              <a:rPr lang="en-US" altLang="zh-TW" dirty="0" smtClean="0"/>
              <a:t> to the ARP</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36</a:t>
            </a:fld>
            <a:endParaRPr lang="en-US" altLang="zh-TW"/>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smtClean="0"/>
              <a:t>Example 6.4</a:t>
            </a:r>
          </a:p>
        </p:txBody>
      </p:sp>
      <p:sp>
        <p:nvSpPr>
          <p:cNvPr id="39939" name="Rectangle 3"/>
          <p:cNvSpPr>
            <a:spLocks noGrp="1" noChangeArrowheads="1"/>
          </p:cNvSpPr>
          <p:nvPr>
            <p:ph type="body" idx="1"/>
          </p:nvPr>
        </p:nvSpPr>
        <p:spPr/>
        <p:txBody>
          <a:bodyPr/>
          <a:lstStyle/>
          <a:p>
            <a:pPr eaLnBrk="1" hangingPunct="1"/>
            <a:r>
              <a:rPr kumimoji="0" lang="en-US" altLang="zh-TW" smtClean="0"/>
              <a:t>Following figure 6.11 shows a router connected to four subnets</a:t>
            </a:r>
          </a:p>
          <a:p>
            <a:pPr eaLnBrk="1" hangingPunct="1"/>
            <a:endParaRPr kumimoji="0" lang="en-US" altLang="zh-TW" smtClean="0"/>
          </a:p>
          <a:p>
            <a:pPr eaLnBrk="1" hangingPunct="1"/>
            <a:r>
              <a:rPr kumimoji="0" lang="en-US" altLang="zh-TW" smtClean="0"/>
              <a:t>Note </a:t>
            </a:r>
          </a:p>
          <a:p>
            <a:pPr lvl="1" eaLnBrk="1" hangingPunct="1"/>
            <a:r>
              <a:rPr kumimoji="0" lang="en-US" altLang="zh-TW" smtClean="0"/>
              <a:t>The router is configured to apply the mask /18 to any destination address</a:t>
            </a:r>
            <a:endParaRPr kumimoji="0" lang="zh-TW" altLang="en-US"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37</a:t>
            </a:fld>
            <a:endParaRPr lang="en-US" altLang="zh-TW"/>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258763" y="533400"/>
            <a:ext cx="8701087" cy="1143000"/>
          </a:xfrm>
        </p:spPr>
        <p:txBody>
          <a:bodyPr/>
          <a:lstStyle/>
          <a:p>
            <a:pPr eaLnBrk="1" hangingPunct="1"/>
            <a:r>
              <a:rPr lang="en-US" altLang="zh-TW" sz="4000" smtClean="0"/>
              <a:t>Figure 6.11 Configuration for Example 4</a:t>
            </a:r>
          </a:p>
        </p:txBody>
      </p:sp>
      <p:pic>
        <p:nvPicPr>
          <p:cNvPr id="40963" name="Picture 5"/>
          <p:cNvPicPr>
            <a:picLocks noChangeAspect="1" noChangeArrowheads="1"/>
          </p:cNvPicPr>
          <p:nvPr/>
        </p:nvPicPr>
        <p:blipFill>
          <a:blip r:embed="rId2"/>
          <a:srcRect/>
          <a:stretch>
            <a:fillRect/>
          </a:stretch>
        </p:blipFill>
        <p:spPr bwMode="auto">
          <a:xfrm>
            <a:off x="401638" y="1938338"/>
            <a:ext cx="8258175" cy="4735512"/>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7B7656DB-7029-4FC0-BBCE-FE02828BF5ED}" type="slidenum">
              <a:rPr lang="zh-TW" altLang="en-US" smtClean="0"/>
              <a:pPr>
                <a:defRPr/>
              </a:pPr>
              <a:t>38</a:t>
            </a:fld>
            <a:endParaRPr lang="en-US" altLang="zh-TW"/>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TW" smtClean="0"/>
              <a:t>Example 6.5</a:t>
            </a:r>
          </a:p>
        </p:txBody>
      </p:sp>
      <p:sp>
        <p:nvSpPr>
          <p:cNvPr id="41987" name="Rectangle 3"/>
          <p:cNvSpPr>
            <a:spLocks noGrp="1" noChangeArrowheads="1"/>
          </p:cNvSpPr>
          <p:nvPr>
            <p:ph type="body" idx="1"/>
          </p:nvPr>
        </p:nvSpPr>
        <p:spPr/>
        <p:txBody>
          <a:bodyPr/>
          <a:lstStyle/>
          <a:p>
            <a:pPr eaLnBrk="1" hangingPunct="1"/>
            <a:r>
              <a:rPr kumimoji="0" lang="en-US" altLang="zh-TW" sz="2800" smtClean="0"/>
              <a:t>The router in above figure receives a packet with destination address </a:t>
            </a:r>
            <a:r>
              <a:rPr kumimoji="0" lang="en-US" altLang="zh-TW" sz="2800" smtClean="0">
                <a:solidFill>
                  <a:schemeClr val="hlink"/>
                </a:solidFill>
              </a:rPr>
              <a:t>145.14.32.78</a:t>
            </a:r>
            <a:r>
              <a:rPr kumimoji="0" lang="en-US" altLang="zh-TW" sz="2800" smtClean="0"/>
              <a:t>. Show how the packet is forwarded</a:t>
            </a:r>
          </a:p>
          <a:p>
            <a:pPr eaLnBrk="1" hangingPunct="1"/>
            <a:endParaRPr kumimoji="0" lang="en-US" altLang="zh-TW" sz="2800" smtClean="0">
              <a:solidFill>
                <a:schemeClr val="folHlink"/>
              </a:solidFill>
            </a:endParaRPr>
          </a:p>
          <a:p>
            <a:pPr eaLnBrk="1" hangingPunct="1"/>
            <a:r>
              <a:rPr kumimoji="0" lang="en-US" altLang="zh-TW" sz="2800" smtClean="0">
                <a:solidFill>
                  <a:schemeClr val="folHlink"/>
                </a:solidFill>
              </a:rPr>
              <a:t>Solution</a:t>
            </a:r>
            <a:endParaRPr kumimoji="0" lang="en-US" altLang="zh-TW" sz="2800" smtClean="0"/>
          </a:p>
          <a:p>
            <a:pPr lvl="1" eaLnBrk="1" hangingPunct="1"/>
            <a:r>
              <a:rPr kumimoji="0" lang="en-US" altLang="zh-TW" sz="2400" smtClean="0"/>
              <a:t>The mask is </a:t>
            </a:r>
            <a:r>
              <a:rPr kumimoji="0" lang="en-US" altLang="zh-TW" sz="2400" smtClean="0">
                <a:solidFill>
                  <a:schemeClr val="hlink"/>
                </a:solidFill>
              </a:rPr>
              <a:t>/18</a:t>
            </a:r>
            <a:r>
              <a:rPr kumimoji="0" lang="en-US" altLang="zh-TW" sz="2400" smtClean="0"/>
              <a:t>. </a:t>
            </a:r>
          </a:p>
          <a:p>
            <a:pPr lvl="1" eaLnBrk="1" hangingPunct="1"/>
            <a:r>
              <a:rPr kumimoji="0" lang="en-US" altLang="zh-TW" sz="2400" smtClean="0"/>
              <a:t>After applying the mask, the subnet address is </a:t>
            </a:r>
            <a:r>
              <a:rPr kumimoji="0" lang="en-US" altLang="zh-TW" sz="2400" smtClean="0">
                <a:solidFill>
                  <a:schemeClr val="hlink"/>
                </a:solidFill>
              </a:rPr>
              <a:t>145.14.0.0</a:t>
            </a:r>
            <a:r>
              <a:rPr kumimoji="0" lang="en-US" altLang="zh-TW" sz="2400" smtClean="0"/>
              <a:t>.</a:t>
            </a:r>
          </a:p>
          <a:p>
            <a:pPr lvl="1" eaLnBrk="1" hangingPunct="1"/>
            <a:r>
              <a:rPr kumimoji="0" lang="en-US" altLang="zh-TW" sz="2400" smtClean="0"/>
              <a:t>The packet is delivered to ARP with the next-hop address </a:t>
            </a:r>
            <a:r>
              <a:rPr kumimoji="0" lang="en-US" altLang="zh-TW" sz="2400" smtClean="0">
                <a:solidFill>
                  <a:schemeClr val="hlink"/>
                </a:solidFill>
              </a:rPr>
              <a:t>145.14.32.78</a:t>
            </a:r>
            <a:r>
              <a:rPr kumimoji="0" lang="en-US" altLang="zh-TW" sz="2400" smtClean="0"/>
              <a:t> and the outgoing interface </a:t>
            </a:r>
            <a:r>
              <a:rPr kumimoji="0" lang="en-US" altLang="zh-TW" sz="2400" smtClean="0">
                <a:solidFill>
                  <a:schemeClr val="hlink"/>
                </a:solidFill>
              </a:rPr>
              <a:t>m0</a:t>
            </a:r>
            <a:endParaRPr kumimoji="0" lang="zh-TW" altLang="en-US" sz="2400" smtClean="0">
              <a:solidFill>
                <a:schemeClr val="hlink"/>
              </a:solidFill>
            </a:endParaRP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39</a:t>
            </a:fld>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descr="Large confetti"/>
          <p:cNvSpPr>
            <a:spLocks noChangeArrowheads="1"/>
          </p:cNvSpPr>
          <p:nvPr/>
        </p:nvSpPr>
        <p:spPr bwMode="auto">
          <a:xfrm>
            <a:off x="304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headEnd/>
            <a:tailEnd/>
          </a:ln>
        </p:spPr>
        <p:txBody>
          <a:bodyPr wrap="none" anchor="ctr"/>
          <a:lstStyle/>
          <a:p>
            <a:endParaRPr lang="zh-TW" altLang="en-US"/>
          </a:p>
        </p:txBody>
      </p:sp>
      <p:sp>
        <p:nvSpPr>
          <p:cNvPr id="6147" name="Rectangle 3"/>
          <p:cNvSpPr>
            <a:spLocks noChangeArrowheads="1"/>
          </p:cNvSpPr>
          <p:nvPr/>
        </p:nvSpPr>
        <p:spPr bwMode="auto">
          <a:xfrm>
            <a:off x="3511550" y="2638425"/>
            <a:ext cx="2200275" cy="762000"/>
          </a:xfrm>
          <a:prstGeom prst="rect">
            <a:avLst/>
          </a:prstGeom>
          <a:noFill/>
          <a:ln w="9525">
            <a:noFill/>
            <a:miter lim="800000"/>
            <a:headEnd/>
            <a:tailEnd/>
          </a:ln>
        </p:spPr>
        <p:txBody>
          <a:bodyPr wrap="none">
            <a:spAutoFit/>
          </a:bodyPr>
          <a:lstStyle/>
          <a:p>
            <a:pPr algn="ctr"/>
            <a:r>
              <a:rPr kumimoji="0" lang="en-US" altLang="zh-TW" sz="4400" b="1">
                <a:latin typeface="Times" charset="0"/>
              </a:rPr>
              <a:t>Delivery</a:t>
            </a:r>
          </a:p>
        </p:txBody>
      </p:sp>
      <p:sp>
        <p:nvSpPr>
          <p:cNvPr id="317444" name="Rectangle 4"/>
          <p:cNvSpPr>
            <a:spLocks noChangeArrowheads="1"/>
          </p:cNvSpPr>
          <p:nvPr/>
        </p:nvSpPr>
        <p:spPr bwMode="auto">
          <a:xfrm>
            <a:off x="1260475" y="1905000"/>
            <a:ext cx="882650" cy="762000"/>
          </a:xfrm>
          <a:prstGeom prst="rect">
            <a:avLst/>
          </a:prstGeom>
          <a:solidFill>
            <a:schemeClr val="bg1"/>
          </a:solidFill>
          <a:ln w="9525">
            <a:noFill/>
            <a:miter lim="800000"/>
            <a:headEnd/>
            <a:tailEnd/>
          </a:ln>
          <a:effectLst/>
        </p:spPr>
        <p:txBody>
          <a:bodyPr wrap="none">
            <a:spAutoFit/>
          </a:bodyPr>
          <a:lstStyle/>
          <a:p>
            <a:pPr algn="ctr">
              <a:defRPr/>
            </a:pPr>
            <a:r>
              <a:rPr kumimoji="0" lang="en-US" altLang="zh-TW" sz="4400" b="1" i="1">
                <a:solidFill>
                  <a:srgbClr val="FF0000"/>
                </a:solidFill>
                <a:effectLst>
                  <a:outerShdw blurRad="38100" dist="38100" dir="2700000" algn="tl">
                    <a:srgbClr val="C0C0C0"/>
                  </a:outerShdw>
                </a:effectLst>
                <a:latin typeface="Times" charset="0"/>
              </a:rPr>
              <a:t>6.1</a:t>
            </a:r>
            <a:endParaRPr kumimoji="0" lang="en-US" altLang="zh-TW" sz="4400" b="1" i="1">
              <a:solidFill>
                <a:srgbClr val="060000"/>
              </a:solidFill>
              <a:effectLst>
                <a:outerShdw blurRad="38100" dist="38100" dir="2700000" algn="tl">
                  <a:srgbClr val="C0C0C0"/>
                </a:outerShdw>
              </a:effectLst>
              <a:latin typeface="Times" charset="0"/>
            </a:endParaRPr>
          </a:p>
        </p:txBody>
      </p:sp>
      <p:sp>
        <p:nvSpPr>
          <p:cNvPr id="6149" name="Text Box 6"/>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4</a:t>
            </a:fld>
            <a:endParaRPr lang="en-US" altLang="zh-TW"/>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mtClean="0"/>
              <a:t>Example 6.6</a:t>
            </a:r>
          </a:p>
        </p:txBody>
      </p:sp>
      <p:sp>
        <p:nvSpPr>
          <p:cNvPr id="43011" name="Rectangle 3"/>
          <p:cNvSpPr>
            <a:spLocks noGrp="1" noChangeArrowheads="1"/>
          </p:cNvSpPr>
          <p:nvPr>
            <p:ph type="body" idx="1"/>
          </p:nvPr>
        </p:nvSpPr>
        <p:spPr/>
        <p:txBody>
          <a:bodyPr/>
          <a:lstStyle/>
          <a:p>
            <a:pPr eaLnBrk="1" hangingPunct="1"/>
            <a:r>
              <a:rPr kumimoji="0" lang="en-US" altLang="zh-TW" sz="2800" smtClean="0"/>
              <a:t>A host in network 145.14.0.0 in above figure has a packet to send to the host with address </a:t>
            </a:r>
            <a:r>
              <a:rPr kumimoji="0" lang="en-US" altLang="zh-TW" sz="2800" smtClean="0">
                <a:solidFill>
                  <a:schemeClr val="hlink"/>
                </a:solidFill>
              </a:rPr>
              <a:t>7.22.67.91</a:t>
            </a:r>
            <a:r>
              <a:rPr kumimoji="0" lang="en-US" altLang="zh-TW" sz="2800" smtClean="0"/>
              <a:t>. Show how the packet is routed</a:t>
            </a:r>
          </a:p>
          <a:p>
            <a:pPr eaLnBrk="1" hangingPunct="1"/>
            <a:r>
              <a:rPr kumimoji="0" lang="en-US" altLang="zh-TW" sz="2800" smtClean="0">
                <a:solidFill>
                  <a:schemeClr val="folHlink"/>
                </a:solidFill>
              </a:rPr>
              <a:t>Solution</a:t>
            </a:r>
          </a:p>
          <a:p>
            <a:pPr lvl="1" eaLnBrk="1" hangingPunct="1"/>
            <a:r>
              <a:rPr kumimoji="0" lang="en-US" altLang="zh-TW" sz="2400" smtClean="0"/>
              <a:t>The router receives the packet and applies the mask (/18).</a:t>
            </a:r>
          </a:p>
          <a:p>
            <a:pPr lvl="2" eaLnBrk="1" hangingPunct="1"/>
            <a:r>
              <a:rPr kumimoji="0" lang="en-US" altLang="zh-TW" sz="2000" smtClean="0"/>
              <a:t>The subnetwork address is </a:t>
            </a:r>
            <a:r>
              <a:rPr kumimoji="0" lang="en-US" altLang="zh-TW" sz="2000" smtClean="0">
                <a:solidFill>
                  <a:schemeClr val="hlink"/>
                </a:solidFill>
              </a:rPr>
              <a:t>7.22.64.0</a:t>
            </a:r>
            <a:r>
              <a:rPr kumimoji="0" lang="en-US" altLang="zh-TW" sz="2000" smtClean="0"/>
              <a:t>. </a:t>
            </a:r>
          </a:p>
          <a:p>
            <a:pPr lvl="1" eaLnBrk="1" hangingPunct="1"/>
            <a:r>
              <a:rPr kumimoji="0" lang="en-US" altLang="zh-TW" sz="2400" smtClean="0"/>
              <a:t>The table is searched and the address is not found. </a:t>
            </a:r>
          </a:p>
          <a:p>
            <a:pPr lvl="2" eaLnBrk="1" hangingPunct="1"/>
            <a:r>
              <a:rPr kumimoji="0" lang="en-US" altLang="zh-TW" sz="2000" smtClean="0"/>
              <a:t>The router uses the address of the default router (not shown in figure) and sends the packet to that router</a:t>
            </a:r>
            <a:endParaRPr kumimoji="0" lang="zh-TW" altLang="en-US" sz="2000"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40</a:t>
            </a:fld>
            <a:endParaRPr lang="en-US" altLang="zh-TW"/>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TW" smtClean="0"/>
              <a:t>Forwarding Classification</a:t>
            </a:r>
          </a:p>
        </p:txBody>
      </p:sp>
      <p:sp>
        <p:nvSpPr>
          <p:cNvPr id="44035" name="Rectangle 3"/>
          <p:cNvSpPr>
            <a:spLocks noGrp="1" noChangeArrowheads="1"/>
          </p:cNvSpPr>
          <p:nvPr>
            <p:ph type="body" idx="1"/>
          </p:nvPr>
        </p:nvSpPr>
        <p:spPr/>
        <p:txBody>
          <a:bodyPr/>
          <a:lstStyle/>
          <a:p>
            <a:r>
              <a:rPr lang="en-US" altLang="zh-TW" smtClean="0"/>
              <a:t>Forwarding with Classful Addressing</a:t>
            </a:r>
          </a:p>
          <a:p>
            <a:pPr lvl="1" eaLnBrk="1" hangingPunct="1"/>
            <a:r>
              <a:rPr lang="en-US" altLang="zh-TW" smtClean="0"/>
              <a:t>Forwarding without subnetting</a:t>
            </a:r>
          </a:p>
          <a:p>
            <a:pPr lvl="1" eaLnBrk="1" hangingPunct="1"/>
            <a:r>
              <a:rPr lang="en-US" altLang="zh-TW" smtClean="0"/>
              <a:t>Forwarding with subnetting</a:t>
            </a:r>
            <a:endParaRPr lang="en-US" altLang="zh-TW" b="1" smtClean="0">
              <a:solidFill>
                <a:srgbClr val="FF3300"/>
              </a:solidFill>
            </a:endParaRPr>
          </a:p>
          <a:p>
            <a:pPr eaLnBrk="1" hangingPunct="1"/>
            <a:endParaRPr lang="zh-TW" altLang="en-US" smtClean="0"/>
          </a:p>
          <a:p>
            <a:pPr eaLnBrk="1" hangingPunct="1"/>
            <a:r>
              <a:rPr lang="en-US" altLang="zh-TW" b="1" smtClean="0">
                <a:solidFill>
                  <a:srgbClr val="FF0000"/>
                </a:solidFill>
              </a:rPr>
              <a:t>Forwarding with Classless Addressing</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41</a:t>
            </a:fld>
            <a:endParaRPr lang="en-US" altLang="zh-TW"/>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TW" sz="4000" smtClean="0"/>
              <a:t>Forwarding with Classless Addressing</a:t>
            </a:r>
          </a:p>
        </p:txBody>
      </p:sp>
      <p:sp>
        <p:nvSpPr>
          <p:cNvPr id="45059" name="Rectangle 3"/>
          <p:cNvSpPr>
            <a:spLocks noGrp="1" noChangeArrowheads="1"/>
          </p:cNvSpPr>
          <p:nvPr>
            <p:ph type="body" idx="1"/>
          </p:nvPr>
        </p:nvSpPr>
        <p:spPr/>
        <p:txBody>
          <a:bodyPr/>
          <a:lstStyle/>
          <a:p>
            <a:pPr eaLnBrk="1" hangingPunct="1"/>
            <a:r>
              <a:rPr lang="en-US" altLang="zh-TW" smtClean="0"/>
              <a:t>In classless addressing, </a:t>
            </a:r>
          </a:p>
          <a:p>
            <a:pPr lvl="1" eaLnBrk="1" hangingPunct="1"/>
            <a:r>
              <a:rPr lang="en-US" altLang="zh-TW" smtClean="0"/>
              <a:t>Cannot derive the network address from the destination address in the packet</a:t>
            </a:r>
          </a:p>
          <a:p>
            <a:pPr eaLnBrk="1" hangingPunct="1"/>
            <a:r>
              <a:rPr lang="en-US" altLang="zh-TW" smtClean="0"/>
              <a:t>Solution</a:t>
            </a:r>
          </a:p>
          <a:p>
            <a:pPr lvl="1" eaLnBrk="1" hangingPunct="1"/>
            <a:r>
              <a:rPr lang="en-US" altLang="zh-TW" smtClean="0"/>
              <a:t>Include the </a:t>
            </a:r>
            <a:r>
              <a:rPr lang="en-US" altLang="zh-TW" i="1" smtClean="0"/>
              <a:t>mask</a:t>
            </a:r>
            <a:r>
              <a:rPr lang="en-US" altLang="zh-TW" smtClean="0"/>
              <a:t> (/n) of the corresponding block in the table</a:t>
            </a:r>
          </a:p>
          <a:p>
            <a:pPr lvl="1" eaLnBrk="1" hangingPunct="1"/>
            <a:r>
              <a:rPr lang="en-US" altLang="zh-TW" smtClean="0"/>
              <a:t>Thus, a classless routing table needs at least four columns</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42</a:t>
            </a:fld>
            <a:endParaRPr lang="en-US" altLang="zh-TW"/>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altLang="zh-TW" sz="4000" smtClean="0"/>
              <a:t>Simplified Forwarding Module in Classless Address</a:t>
            </a:r>
            <a:endParaRPr lang="zh-TW" altLang="en-US" sz="4000" smtClean="0"/>
          </a:p>
        </p:txBody>
      </p:sp>
      <p:pic>
        <p:nvPicPr>
          <p:cNvPr id="46083" name="Picture 5"/>
          <p:cNvPicPr>
            <a:picLocks noChangeAspect="1" noChangeArrowheads="1"/>
          </p:cNvPicPr>
          <p:nvPr/>
        </p:nvPicPr>
        <p:blipFill>
          <a:blip r:embed="rId2"/>
          <a:srcRect/>
          <a:stretch>
            <a:fillRect/>
          </a:stretch>
        </p:blipFill>
        <p:spPr bwMode="auto">
          <a:xfrm>
            <a:off x="474663" y="2438400"/>
            <a:ext cx="8135937" cy="3438525"/>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7B7656DB-7029-4FC0-BBCE-FE02828BF5ED}" type="slidenum">
              <a:rPr lang="zh-TW" altLang="en-US" smtClean="0"/>
              <a:pPr>
                <a:defRPr/>
              </a:pPr>
              <a:t>43</a:t>
            </a:fld>
            <a:endParaRPr lang="en-US" altLang="zh-TW"/>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TW" smtClean="0"/>
              <a:t>Example 6.7</a:t>
            </a:r>
          </a:p>
        </p:txBody>
      </p:sp>
      <p:sp>
        <p:nvSpPr>
          <p:cNvPr id="47107" name="Rectangle 3"/>
          <p:cNvSpPr>
            <a:spLocks noGrp="1" noChangeArrowheads="1"/>
          </p:cNvSpPr>
          <p:nvPr>
            <p:ph type="body" idx="1"/>
          </p:nvPr>
        </p:nvSpPr>
        <p:spPr>
          <a:xfrm>
            <a:off x="457200" y="1828800"/>
            <a:ext cx="8229600" cy="1654175"/>
          </a:xfrm>
        </p:spPr>
        <p:txBody>
          <a:bodyPr/>
          <a:lstStyle/>
          <a:p>
            <a:pPr eaLnBrk="1" hangingPunct="1"/>
            <a:r>
              <a:rPr kumimoji="0" lang="en-US" altLang="zh-TW" smtClean="0"/>
              <a:t>Make a routing table for router R1 using the configuration in Figure 6.13</a:t>
            </a:r>
          </a:p>
          <a:p>
            <a:pPr eaLnBrk="1" hangingPunct="1"/>
            <a:r>
              <a:rPr kumimoji="0" lang="en-US" altLang="zh-TW" i="1" smtClean="0">
                <a:solidFill>
                  <a:srgbClr val="FF3300"/>
                </a:solidFill>
              </a:rPr>
              <a:t>Solution:</a:t>
            </a:r>
          </a:p>
          <a:p>
            <a:pPr eaLnBrk="1" hangingPunct="1"/>
            <a:endParaRPr kumimoji="0" lang="en-US" altLang="zh-TW" i="1" smtClean="0">
              <a:solidFill>
                <a:srgbClr val="FF3300"/>
              </a:solidFill>
            </a:endParaRPr>
          </a:p>
          <a:p>
            <a:pPr eaLnBrk="1" hangingPunct="1"/>
            <a:endParaRPr kumimoji="0" lang="zh-TW" altLang="en-US" smtClean="0"/>
          </a:p>
        </p:txBody>
      </p:sp>
      <p:pic>
        <p:nvPicPr>
          <p:cNvPr id="47108" name="Picture 6"/>
          <p:cNvPicPr>
            <a:picLocks noChangeAspect="1" noChangeArrowheads="1"/>
          </p:cNvPicPr>
          <p:nvPr/>
        </p:nvPicPr>
        <p:blipFill>
          <a:blip r:embed="rId2"/>
          <a:srcRect/>
          <a:stretch>
            <a:fillRect/>
          </a:stretch>
        </p:blipFill>
        <p:spPr bwMode="auto">
          <a:xfrm>
            <a:off x="557213" y="3467100"/>
            <a:ext cx="8102600" cy="3232150"/>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44</a:t>
            </a:fld>
            <a:endParaRPr lang="en-US" altLang="zh-TW"/>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kumimoji="0" lang="en-US" altLang="en-US" smtClean="0">
                <a:solidFill>
                  <a:schemeClr val="tx1"/>
                </a:solidFill>
              </a:rPr>
              <a:t>Configuration for Example 7</a:t>
            </a:r>
            <a:endParaRPr kumimoji="0" lang="zh-TW" altLang="en-US" smtClean="0">
              <a:solidFill>
                <a:schemeClr val="tx1"/>
              </a:solidFill>
            </a:endParaRPr>
          </a:p>
        </p:txBody>
      </p:sp>
      <p:pic>
        <p:nvPicPr>
          <p:cNvPr id="48131" name="Picture 5"/>
          <p:cNvPicPr>
            <a:picLocks noChangeAspect="1" noChangeArrowheads="1"/>
          </p:cNvPicPr>
          <p:nvPr/>
        </p:nvPicPr>
        <p:blipFill>
          <a:blip r:embed="rId2"/>
          <a:srcRect/>
          <a:stretch>
            <a:fillRect/>
          </a:stretch>
        </p:blipFill>
        <p:spPr bwMode="auto">
          <a:xfrm>
            <a:off x="439738" y="1889125"/>
            <a:ext cx="8012112" cy="4754563"/>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45</a:t>
            </a:fld>
            <a:endParaRPr lang="en-US" altLang="zh-TW"/>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smtClean="0"/>
              <a:t>Example 6.8</a:t>
            </a:r>
          </a:p>
        </p:txBody>
      </p:sp>
      <p:sp>
        <p:nvSpPr>
          <p:cNvPr id="49155" name="Rectangle 3"/>
          <p:cNvSpPr>
            <a:spLocks noGrp="1" noChangeArrowheads="1"/>
          </p:cNvSpPr>
          <p:nvPr>
            <p:ph type="body" idx="1"/>
          </p:nvPr>
        </p:nvSpPr>
        <p:spPr>
          <a:xfrm>
            <a:off x="457200" y="1828800"/>
            <a:ext cx="8229600" cy="4679950"/>
          </a:xfrm>
        </p:spPr>
        <p:txBody>
          <a:bodyPr/>
          <a:lstStyle/>
          <a:p>
            <a:pPr eaLnBrk="1" hangingPunct="1">
              <a:lnSpc>
                <a:spcPct val="80000"/>
              </a:lnSpc>
            </a:pPr>
            <a:r>
              <a:rPr kumimoji="0" lang="en-US" altLang="zh-TW" sz="2800" smtClean="0"/>
              <a:t>Show the forwarding process if a packet arrives at R1 in above figure with the destination address </a:t>
            </a:r>
            <a:r>
              <a:rPr kumimoji="0" lang="en-US" altLang="zh-TW" sz="2800" smtClean="0">
                <a:solidFill>
                  <a:schemeClr val="hlink"/>
                </a:solidFill>
              </a:rPr>
              <a:t>180.70.65.140</a:t>
            </a:r>
          </a:p>
          <a:p>
            <a:pPr eaLnBrk="1" hangingPunct="1">
              <a:lnSpc>
                <a:spcPct val="80000"/>
              </a:lnSpc>
            </a:pPr>
            <a:r>
              <a:rPr kumimoji="0" lang="en-US" altLang="zh-TW" sz="2800" smtClean="0">
                <a:solidFill>
                  <a:schemeClr val="folHlink"/>
                </a:solidFill>
              </a:rPr>
              <a:t>Solution: </a:t>
            </a:r>
            <a:r>
              <a:rPr kumimoji="0" lang="en-US" altLang="zh-TW" sz="2800" smtClean="0"/>
              <a:t>the router performs the following steps:</a:t>
            </a:r>
          </a:p>
          <a:p>
            <a:pPr lvl="1" eaLnBrk="1" hangingPunct="1">
              <a:lnSpc>
                <a:spcPct val="80000"/>
              </a:lnSpc>
            </a:pPr>
            <a:r>
              <a:rPr kumimoji="0" lang="en-US" altLang="zh-TW" sz="2400" smtClean="0"/>
              <a:t>The first mask (/26) is applied to the destination address.</a:t>
            </a:r>
          </a:p>
          <a:p>
            <a:pPr lvl="2" eaLnBrk="1" hangingPunct="1">
              <a:lnSpc>
                <a:spcPct val="80000"/>
              </a:lnSpc>
            </a:pPr>
            <a:r>
              <a:rPr kumimoji="0" lang="en-US" altLang="zh-TW" sz="2000" smtClean="0"/>
              <a:t>The result is 180.70.65.128, which does not match the corresponding network address</a:t>
            </a:r>
          </a:p>
          <a:p>
            <a:pPr lvl="1" eaLnBrk="1" hangingPunct="1">
              <a:lnSpc>
                <a:spcPct val="80000"/>
              </a:lnSpc>
            </a:pPr>
            <a:r>
              <a:rPr kumimoji="0" lang="en-US" altLang="zh-TW" sz="2400" smtClean="0"/>
              <a:t>The second mask (/25) is applied to the destination address. </a:t>
            </a:r>
          </a:p>
          <a:p>
            <a:pPr lvl="2" eaLnBrk="1" hangingPunct="1">
              <a:lnSpc>
                <a:spcPct val="80000"/>
              </a:lnSpc>
            </a:pPr>
            <a:r>
              <a:rPr kumimoji="0" lang="en-US" altLang="zh-TW" sz="2000" smtClean="0"/>
              <a:t>The result is 180.70.65.128, which matches the corresponding network address. </a:t>
            </a:r>
          </a:p>
          <a:p>
            <a:pPr lvl="2" eaLnBrk="1" hangingPunct="1">
              <a:lnSpc>
                <a:spcPct val="80000"/>
              </a:lnSpc>
            </a:pPr>
            <a:r>
              <a:rPr kumimoji="0" lang="en-US" altLang="zh-TW" sz="2000" smtClean="0"/>
              <a:t>The </a:t>
            </a:r>
            <a:r>
              <a:rPr kumimoji="0" lang="en-US" altLang="zh-TW" sz="2000" i="1" smtClean="0">
                <a:solidFill>
                  <a:srgbClr val="FF3300"/>
                </a:solidFill>
              </a:rPr>
              <a:t>next-hop address</a:t>
            </a:r>
            <a:r>
              <a:rPr kumimoji="0" lang="en-US" altLang="zh-TW" sz="2000" smtClean="0"/>
              <a:t> (the destination address of the packet in this case) and the </a:t>
            </a:r>
            <a:r>
              <a:rPr kumimoji="0" lang="en-US" altLang="zh-TW" sz="2000" i="1" smtClean="0">
                <a:solidFill>
                  <a:srgbClr val="FF3300"/>
                </a:solidFill>
              </a:rPr>
              <a:t>interface number m0</a:t>
            </a:r>
            <a:r>
              <a:rPr kumimoji="0" lang="en-US" altLang="zh-TW" sz="2000" smtClean="0"/>
              <a:t> are passed to ARP for further processing</a:t>
            </a:r>
            <a:endParaRPr kumimoji="0" lang="zh-TW" altLang="en-US" sz="2000"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46</a:t>
            </a:fld>
            <a:endParaRPr lang="en-US" altLang="zh-TW"/>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TW" smtClean="0"/>
              <a:t>Example 6.9</a:t>
            </a:r>
          </a:p>
        </p:txBody>
      </p:sp>
      <p:sp>
        <p:nvSpPr>
          <p:cNvPr id="50179" name="Rectangle 3"/>
          <p:cNvSpPr>
            <a:spLocks noGrp="1" noChangeArrowheads="1"/>
          </p:cNvSpPr>
          <p:nvPr>
            <p:ph type="body" idx="1"/>
          </p:nvPr>
        </p:nvSpPr>
        <p:spPr/>
        <p:txBody>
          <a:bodyPr/>
          <a:lstStyle/>
          <a:p>
            <a:pPr eaLnBrk="1" hangingPunct="1">
              <a:lnSpc>
                <a:spcPct val="90000"/>
              </a:lnSpc>
            </a:pPr>
            <a:r>
              <a:rPr kumimoji="0" lang="en-US" altLang="zh-TW" sz="2400" smtClean="0"/>
              <a:t>Show the forwarding process if a packet arrives at R1 in above figure with the destination address </a:t>
            </a:r>
            <a:r>
              <a:rPr kumimoji="0" lang="en-US" altLang="zh-TW" sz="2400" smtClean="0">
                <a:solidFill>
                  <a:schemeClr val="hlink"/>
                </a:solidFill>
              </a:rPr>
              <a:t>201.4.22.35</a:t>
            </a:r>
          </a:p>
          <a:p>
            <a:pPr eaLnBrk="1" hangingPunct="1">
              <a:lnSpc>
                <a:spcPct val="90000"/>
              </a:lnSpc>
            </a:pPr>
            <a:r>
              <a:rPr kumimoji="0" lang="en-US" altLang="zh-TW" sz="2400" smtClean="0">
                <a:solidFill>
                  <a:schemeClr val="folHlink"/>
                </a:solidFill>
              </a:rPr>
              <a:t>Solution: </a:t>
            </a:r>
            <a:r>
              <a:rPr kumimoji="0" lang="en-US" altLang="zh-TW" sz="2400" smtClean="0"/>
              <a:t>the router performs the following steps</a:t>
            </a:r>
          </a:p>
          <a:p>
            <a:pPr lvl="1" eaLnBrk="1" hangingPunct="1">
              <a:lnSpc>
                <a:spcPct val="90000"/>
              </a:lnSpc>
            </a:pPr>
            <a:r>
              <a:rPr kumimoji="0" lang="en-US" altLang="zh-TW" sz="2000" smtClean="0"/>
              <a:t>The first mask (/26) is applied to the destination address. </a:t>
            </a:r>
          </a:p>
          <a:p>
            <a:pPr lvl="2" eaLnBrk="1" hangingPunct="1">
              <a:lnSpc>
                <a:spcPct val="90000"/>
              </a:lnSpc>
            </a:pPr>
            <a:r>
              <a:rPr kumimoji="0" lang="en-US" altLang="zh-TW" sz="1800" smtClean="0"/>
              <a:t>The result is 201.4.22.0 =&gt; (X).</a:t>
            </a:r>
          </a:p>
          <a:p>
            <a:pPr lvl="1" eaLnBrk="1" hangingPunct="1">
              <a:lnSpc>
                <a:spcPct val="90000"/>
              </a:lnSpc>
            </a:pPr>
            <a:r>
              <a:rPr kumimoji="0" lang="en-US" altLang="zh-TW" sz="2000" smtClean="0"/>
              <a:t>The second mask (/25) is applied to the destination address. </a:t>
            </a:r>
          </a:p>
          <a:p>
            <a:pPr lvl="2" eaLnBrk="1" hangingPunct="1">
              <a:lnSpc>
                <a:spcPct val="90000"/>
              </a:lnSpc>
            </a:pPr>
            <a:r>
              <a:rPr kumimoji="0" lang="en-US" altLang="zh-TW" sz="1800" smtClean="0"/>
              <a:t>The result is 201.4.22.0 =&gt; (X).</a:t>
            </a:r>
          </a:p>
          <a:p>
            <a:pPr lvl="1" eaLnBrk="1" hangingPunct="1">
              <a:lnSpc>
                <a:spcPct val="90000"/>
              </a:lnSpc>
            </a:pPr>
            <a:r>
              <a:rPr kumimoji="0" lang="en-US" altLang="zh-TW" sz="2000" smtClean="0"/>
              <a:t>The third mask (/24) is applied to the destination address.</a:t>
            </a:r>
          </a:p>
          <a:p>
            <a:pPr lvl="2" eaLnBrk="1" hangingPunct="1">
              <a:lnSpc>
                <a:spcPct val="90000"/>
              </a:lnSpc>
            </a:pPr>
            <a:r>
              <a:rPr kumimoji="0" lang="en-US" altLang="zh-TW" sz="1800" smtClean="0"/>
              <a:t>The result is 201.4.22.0 =&gt; (0) </a:t>
            </a:r>
          </a:p>
          <a:p>
            <a:pPr lvl="2" eaLnBrk="1" hangingPunct="1">
              <a:lnSpc>
                <a:spcPct val="90000"/>
              </a:lnSpc>
            </a:pPr>
            <a:r>
              <a:rPr kumimoji="0" lang="en-US" altLang="zh-TW" sz="1800" smtClean="0"/>
              <a:t>The destination address of the package and the interface number m3 are passed to ARP</a:t>
            </a:r>
            <a:endParaRPr kumimoji="0" lang="zh-TW" altLang="en-US" sz="1800"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47</a:t>
            </a:fld>
            <a:endParaRPr lang="en-US" altLang="zh-TW"/>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smtClean="0"/>
              <a:t>Example 6.10</a:t>
            </a:r>
          </a:p>
        </p:txBody>
      </p:sp>
      <p:sp>
        <p:nvSpPr>
          <p:cNvPr id="51203" name="Rectangle 3"/>
          <p:cNvSpPr>
            <a:spLocks noGrp="1" noChangeArrowheads="1"/>
          </p:cNvSpPr>
          <p:nvPr>
            <p:ph type="body" idx="1"/>
          </p:nvPr>
        </p:nvSpPr>
        <p:spPr/>
        <p:txBody>
          <a:bodyPr/>
          <a:lstStyle/>
          <a:p>
            <a:pPr eaLnBrk="1" hangingPunct="1">
              <a:lnSpc>
                <a:spcPct val="90000"/>
              </a:lnSpc>
            </a:pPr>
            <a:r>
              <a:rPr kumimoji="0" lang="en-US" altLang="zh-TW" sz="2800" smtClean="0"/>
              <a:t>Show the forwarding process if a packet arrives at R1 in above figure with the destination address </a:t>
            </a:r>
            <a:r>
              <a:rPr kumimoji="0" lang="en-US" altLang="zh-TW" sz="2800" smtClean="0">
                <a:solidFill>
                  <a:schemeClr val="hlink"/>
                </a:solidFill>
              </a:rPr>
              <a:t>18.24.32.78</a:t>
            </a:r>
          </a:p>
          <a:p>
            <a:pPr eaLnBrk="1" hangingPunct="1">
              <a:lnSpc>
                <a:spcPct val="90000"/>
              </a:lnSpc>
            </a:pPr>
            <a:r>
              <a:rPr kumimoji="0" lang="en-US" altLang="zh-TW" sz="2800" smtClean="0">
                <a:solidFill>
                  <a:schemeClr val="folHlink"/>
                </a:solidFill>
              </a:rPr>
              <a:t>Solution</a:t>
            </a:r>
          </a:p>
          <a:p>
            <a:pPr lvl="1" eaLnBrk="1" hangingPunct="1">
              <a:lnSpc>
                <a:spcPct val="90000"/>
              </a:lnSpc>
            </a:pPr>
            <a:r>
              <a:rPr kumimoji="0" lang="en-US" altLang="zh-TW" sz="2400" smtClean="0"/>
              <a:t>This time all masks are applied to the destination address, but no matching network address is found. </a:t>
            </a:r>
          </a:p>
          <a:p>
            <a:pPr lvl="1" eaLnBrk="1" hangingPunct="1">
              <a:lnSpc>
                <a:spcPct val="90000"/>
              </a:lnSpc>
            </a:pPr>
            <a:r>
              <a:rPr kumimoji="0" lang="en-US" altLang="zh-TW" sz="2400" smtClean="0"/>
              <a:t>When it reaches the end of the table, the module gives the next-hop address 180.70.65.200 and interface number m2 to ARP.</a:t>
            </a:r>
          </a:p>
          <a:p>
            <a:pPr lvl="1" eaLnBrk="1" hangingPunct="1">
              <a:lnSpc>
                <a:spcPct val="90000"/>
              </a:lnSpc>
            </a:pPr>
            <a:r>
              <a:rPr kumimoji="0" lang="en-US" altLang="zh-TW" sz="2400" smtClean="0"/>
              <a:t>This is probably an outgoing package that needs to be sent via the </a:t>
            </a:r>
            <a:r>
              <a:rPr kumimoji="0" lang="en-US" altLang="zh-TW" sz="2400" i="1" smtClean="0">
                <a:solidFill>
                  <a:srgbClr val="FF3300"/>
                </a:solidFill>
              </a:rPr>
              <a:t>default router</a:t>
            </a:r>
            <a:r>
              <a:rPr kumimoji="0" lang="en-US" altLang="zh-TW" sz="2400" smtClean="0"/>
              <a:t>, to some place else in the Internet</a:t>
            </a:r>
            <a:endParaRPr kumimoji="0" lang="zh-TW" altLang="en-US" sz="2400"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48</a:t>
            </a:fld>
            <a:endParaRPr lang="en-US" altLang="zh-TW"/>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smtClean="0"/>
              <a:t>Example 6.11</a:t>
            </a:r>
          </a:p>
        </p:txBody>
      </p:sp>
      <p:sp>
        <p:nvSpPr>
          <p:cNvPr id="52227" name="Rectangle 3"/>
          <p:cNvSpPr>
            <a:spLocks noGrp="1" noChangeArrowheads="1"/>
          </p:cNvSpPr>
          <p:nvPr>
            <p:ph type="body" idx="1"/>
          </p:nvPr>
        </p:nvSpPr>
        <p:spPr/>
        <p:txBody>
          <a:bodyPr/>
          <a:lstStyle/>
          <a:p>
            <a:pPr eaLnBrk="1" hangingPunct="1"/>
            <a:r>
              <a:rPr kumimoji="0" lang="en-US" altLang="zh-TW" smtClean="0"/>
              <a:t>The routing table for router R1 is given in Table 6.2. Can we draw its topology?</a:t>
            </a:r>
          </a:p>
          <a:p>
            <a:pPr eaLnBrk="1" hangingPunct="1"/>
            <a:endParaRPr kumimoji="0" lang="en-US" altLang="zh-TW" b="1" i="1" smtClean="0"/>
          </a:p>
          <a:p>
            <a:pPr eaLnBrk="1" hangingPunct="1"/>
            <a:endParaRPr kumimoji="0" lang="zh-TW" altLang="en-US" b="1" i="1" smtClean="0"/>
          </a:p>
        </p:txBody>
      </p:sp>
      <p:pic>
        <p:nvPicPr>
          <p:cNvPr id="52228" name="Picture 6"/>
          <p:cNvPicPr>
            <a:picLocks noChangeAspect="1" noChangeArrowheads="1"/>
          </p:cNvPicPr>
          <p:nvPr/>
        </p:nvPicPr>
        <p:blipFill>
          <a:blip r:embed="rId2"/>
          <a:srcRect/>
          <a:stretch>
            <a:fillRect/>
          </a:stretch>
        </p:blipFill>
        <p:spPr bwMode="auto">
          <a:xfrm>
            <a:off x="557213" y="2932113"/>
            <a:ext cx="7891462" cy="3798887"/>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49</a:t>
            </a:fld>
            <a:endParaRPr lang="en-US"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sz="4000" smtClean="0"/>
              <a:t>Delivery</a:t>
            </a:r>
          </a:p>
        </p:txBody>
      </p:sp>
      <p:sp>
        <p:nvSpPr>
          <p:cNvPr id="7171" name="Rectangle 3"/>
          <p:cNvSpPr>
            <a:spLocks noGrp="1" noChangeArrowheads="1"/>
          </p:cNvSpPr>
          <p:nvPr>
            <p:ph type="body" idx="1"/>
          </p:nvPr>
        </p:nvSpPr>
        <p:spPr>
          <a:xfrm>
            <a:off x="457200" y="1828800"/>
            <a:ext cx="8229600" cy="4440238"/>
          </a:xfrm>
        </p:spPr>
        <p:txBody>
          <a:bodyPr/>
          <a:lstStyle/>
          <a:p>
            <a:pPr eaLnBrk="1" hangingPunct="1"/>
            <a:r>
              <a:rPr lang="en-US" altLang="zh-TW" smtClean="0"/>
              <a:t>Delivery of a packet</a:t>
            </a:r>
          </a:p>
          <a:p>
            <a:pPr lvl="1" eaLnBrk="1" hangingPunct="1"/>
            <a:r>
              <a:rPr lang="en-US" altLang="zh-TW" smtClean="0"/>
              <a:t>The network layer supervises the handling of the packet by the underlying physical networks</a:t>
            </a:r>
          </a:p>
          <a:p>
            <a:pPr eaLnBrk="1" hangingPunct="1"/>
            <a:endParaRPr lang="en-US" altLang="zh-TW" smtClean="0"/>
          </a:p>
          <a:p>
            <a:pPr eaLnBrk="1" hangingPunct="1"/>
            <a:r>
              <a:rPr lang="en-US" altLang="zh-TW" smtClean="0"/>
              <a:t>Two method</a:t>
            </a:r>
          </a:p>
          <a:p>
            <a:pPr lvl="1" eaLnBrk="1" hangingPunct="1"/>
            <a:r>
              <a:rPr lang="en-US" altLang="zh-TW" b="1" i="1" smtClean="0"/>
              <a:t>Direct versus indirect delivery</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a:t>
            </a:fld>
            <a:endParaRPr lang="en-US" altLang="zh-TW"/>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smtClean="0"/>
              <a:t>Example 11: Solution</a:t>
            </a:r>
            <a:endParaRPr lang="zh-TW" altLang="en-US" smtClean="0"/>
          </a:p>
        </p:txBody>
      </p:sp>
      <p:sp>
        <p:nvSpPr>
          <p:cNvPr id="53251" name="Rectangle 3"/>
          <p:cNvSpPr>
            <a:spLocks noGrp="1" noChangeArrowheads="1"/>
          </p:cNvSpPr>
          <p:nvPr>
            <p:ph type="body" idx="1"/>
          </p:nvPr>
        </p:nvSpPr>
        <p:spPr/>
        <p:txBody>
          <a:bodyPr/>
          <a:lstStyle/>
          <a:p>
            <a:pPr eaLnBrk="1" hangingPunct="1">
              <a:lnSpc>
                <a:spcPct val="90000"/>
              </a:lnSpc>
            </a:pPr>
            <a:r>
              <a:rPr kumimoji="0" lang="en-US" altLang="zh-TW" sz="2800" smtClean="0"/>
              <a:t>We know some facts but we don</a:t>
            </a:r>
            <a:r>
              <a:rPr kumimoji="0" lang="en-US" altLang="zh-TW" sz="2800" smtClean="0">
                <a:latin typeface="Arial" charset="0"/>
              </a:rPr>
              <a:t>’</a:t>
            </a:r>
            <a:r>
              <a:rPr kumimoji="0" lang="en-US" altLang="zh-TW" sz="2800" smtClean="0"/>
              <a:t>t have all for a definite topology. </a:t>
            </a:r>
          </a:p>
          <a:p>
            <a:pPr eaLnBrk="1" hangingPunct="1">
              <a:lnSpc>
                <a:spcPct val="90000"/>
              </a:lnSpc>
            </a:pPr>
            <a:r>
              <a:rPr kumimoji="0" lang="en-US" altLang="zh-TW" sz="2800" smtClean="0"/>
              <a:t>Router R1 has three interfaces: m0, m1, and m2. </a:t>
            </a:r>
          </a:p>
          <a:p>
            <a:pPr eaLnBrk="1" hangingPunct="1">
              <a:lnSpc>
                <a:spcPct val="90000"/>
              </a:lnSpc>
            </a:pPr>
            <a:r>
              <a:rPr kumimoji="0" lang="en-US" altLang="zh-TW" sz="2800" smtClean="0"/>
              <a:t>There are three networks directly connected to router</a:t>
            </a:r>
          </a:p>
          <a:p>
            <a:pPr lvl="1" eaLnBrk="1" hangingPunct="1">
              <a:lnSpc>
                <a:spcPct val="90000"/>
              </a:lnSpc>
            </a:pPr>
            <a:r>
              <a:rPr kumimoji="0" lang="en-US" altLang="zh-TW" sz="2400" smtClean="0"/>
              <a:t>110.70.0.0/16, 180.14.0.0/16, 190.17.0.0/16</a:t>
            </a:r>
          </a:p>
          <a:p>
            <a:pPr eaLnBrk="1" hangingPunct="1">
              <a:lnSpc>
                <a:spcPct val="90000"/>
              </a:lnSpc>
            </a:pPr>
            <a:r>
              <a:rPr kumimoji="0" lang="en-US" altLang="zh-TW" sz="2800" smtClean="0"/>
              <a:t>There are two networks indirectly connected to R1</a:t>
            </a:r>
          </a:p>
          <a:p>
            <a:pPr lvl="1" eaLnBrk="1" hangingPunct="1">
              <a:lnSpc>
                <a:spcPct val="90000"/>
              </a:lnSpc>
            </a:pPr>
            <a:r>
              <a:rPr kumimoji="0" lang="en-US" altLang="zh-TW" sz="2400" smtClean="0"/>
              <a:t>140.6.12.64/26 and 130.4.8.0/24</a:t>
            </a:r>
          </a:p>
          <a:p>
            <a:pPr eaLnBrk="1" hangingPunct="1">
              <a:lnSpc>
                <a:spcPct val="90000"/>
              </a:lnSpc>
            </a:pPr>
            <a:r>
              <a:rPr kumimoji="0" lang="en-US" altLang="zh-TW" sz="2800" smtClean="0"/>
              <a:t>There must be at least three other routers involved</a:t>
            </a:r>
          </a:p>
          <a:p>
            <a:pPr lvl="1" eaLnBrk="1" hangingPunct="1">
              <a:lnSpc>
                <a:spcPct val="90000"/>
              </a:lnSpc>
            </a:pPr>
            <a:r>
              <a:rPr kumimoji="0" lang="en-US" altLang="zh-TW" sz="2400" smtClean="0"/>
              <a:t>From the next-hop column</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50</a:t>
            </a:fld>
            <a:endParaRPr lang="en-US" altLang="zh-TW"/>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smtClean="0"/>
              <a:t>Example 11: Solution (Cont.)</a:t>
            </a:r>
            <a:endParaRPr lang="zh-TW" altLang="en-US" smtClean="0"/>
          </a:p>
        </p:txBody>
      </p:sp>
      <p:sp>
        <p:nvSpPr>
          <p:cNvPr id="54275" name="Rectangle 3"/>
          <p:cNvSpPr>
            <a:spLocks noGrp="1" noChangeArrowheads="1"/>
          </p:cNvSpPr>
          <p:nvPr>
            <p:ph type="body" idx="1"/>
          </p:nvPr>
        </p:nvSpPr>
        <p:spPr/>
        <p:txBody>
          <a:bodyPr/>
          <a:lstStyle/>
          <a:p>
            <a:pPr eaLnBrk="1" hangingPunct="1"/>
            <a:r>
              <a:rPr kumimoji="0" lang="en-US" altLang="zh-TW" smtClean="0"/>
              <a:t>One router, the default router, is connected to the rest of the Internet.</a:t>
            </a:r>
          </a:p>
          <a:p>
            <a:pPr eaLnBrk="1" hangingPunct="1"/>
            <a:r>
              <a:rPr kumimoji="0" lang="en-US" altLang="zh-TW" smtClean="0"/>
              <a:t>However, </a:t>
            </a:r>
          </a:p>
          <a:p>
            <a:pPr lvl="1" eaLnBrk="1" hangingPunct="1"/>
            <a:r>
              <a:rPr kumimoji="0" lang="en-US" altLang="zh-TW" smtClean="0"/>
              <a:t>We do not know if network 130.4.8.0 and 140.6.12.64 is directly connected to router R2 and R3 or through a point-to-point network (WAN) and another router.</a:t>
            </a:r>
          </a:p>
          <a:p>
            <a:pPr eaLnBrk="1" hangingPunct="1"/>
            <a:r>
              <a:rPr kumimoji="0" lang="en-US" altLang="zh-TW" smtClean="0"/>
              <a:t>Figure 6.14 shows our guessed topology</a:t>
            </a:r>
            <a:endParaRPr kumimoji="0" lang="zh-TW" altLang="en-US"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51</a:t>
            </a:fld>
            <a:endParaRPr lang="en-US" altLang="zh-TW"/>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kumimoji="0" lang="en-US" altLang="en-US" b="0" i="1" smtClean="0">
                <a:solidFill>
                  <a:schemeClr val="tx1"/>
                </a:solidFill>
              </a:rPr>
              <a:t>Guessed topology for Example 6</a:t>
            </a:r>
            <a:endParaRPr kumimoji="0" lang="zh-TW" altLang="en-US" b="0" i="1" smtClean="0">
              <a:solidFill>
                <a:schemeClr val="tx1"/>
              </a:solidFill>
            </a:endParaRPr>
          </a:p>
        </p:txBody>
      </p:sp>
      <p:pic>
        <p:nvPicPr>
          <p:cNvPr id="55299" name="Picture 5"/>
          <p:cNvPicPr>
            <a:picLocks noChangeAspect="1" noChangeArrowheads="1"/>
          </p:cNvPicPr>
          <p:nvPr/>
        </p:nvPicPr>
        <p:blipFill>
          <a:blip r:embed="rId2"/>
          <a:srcRect/>
          <a:stretch>
            <a:fillRect/>
          </a:stretch>
        </p:blipFill>
        <p:spPr bwMode="auto">
          <a:xfrm>
            <a:off x="449263" y="2090738"/>
            <a:ext cx="8474075" cy="4391025"/>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52</a:t>
            </a:fld>
            <a:endParaRPr lang="en-US" altLang="zh-TW"/>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TW" smtClean="0"/>
              <a:t>Address Aggregation</a:t>
            </a:r>
          </a:p>
        </p:txBody>
      </p:sp>
      <p:sp>
        <p:nvSpPr>
          <p:cNvPr id="56323" name="Rectangle 3"/>
          <p:cNvSpPr>
            <a:spLocks noGrp="1" noChangeArrowheads="1"/>
          </p:cNvSpPr>
          <p:nvPr>
            <p:ph type="body" idx="1"/>
          </p:nvPr>
        </p:nvSpPr>
        <p:spPr/>
        <p:txBody>
          <a:bodyPr/>
          <a:lstStyle/>
          <a:p>
            <a:pPr eaLnBrk="1" hangingPunct="1">
              <a:lnSpc>
                <a:spcPct val="90000"/>
              </a:lnSpc>
            </a:pPr>
            <a:r>
              <a:rPr lang="en-US" altLang="zh-TW" smtClean="0"/>
              <a:t>In classless address</a:t>
            </a:r>
          </a:p>
          <a:p>
            <a:pPr lvl="1" eaLnBrk="1" hangingPunct="1">
              <a:lnSpc>
                <a:spcPct val="90000"/>
              </a:lnSpc>
            </a:pPr>
            <a:r>
              <a:rPr lang="en-US" altLang="zh-TW" smtClean="0"/>
              <a:t>The number of entries will increase</a:t>
            </a:r>
          </a:p>
          <a:p>
            <a:pPr lvl="2" eaLnBrk="1" hangingPunct="1">
              <a:lnSpc>
                <a:spcPct val="90000"/>
              </a:lnSpc>
            </a:pPr>
            <a:r>
              <a:rPr lang="en-US" altLang="zh-TW" smtClean="0"/>
              <a:t>Since classless addressing is to divide up the whole address space into blocks</a:t>
            </a:r>
          </a:p>
          <a:p>
            <a:pPr eaLnBrk="1" hangingPunct="1">
              <a:lnSpc>
                <a:spcPct val="90000"/>
              </a:lnSpc>
            </a:pPr>
            <a:r>
              <a:rPr lang="en-US" altLang="zh-TW" smtClean="0"/>
              <a:t>Problem:</a:t>
            </a:r>
          </a:p>
          <a:p>
            <a:pPr lvl="1" eaLnBrk="1" hangingPunct="1">
              <a:lnSpc>
                <a:spcPct val="90000"/>
              </a:lnSpc>
            </a:pPr>
            <a:r>
              <a:rPr lang="en-US" altLang="zh-TW" smtClean="0"/>
              <a:t>Vast routing table and increased overhead to search table</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53</a:t>
            </a:fld>
            <a:endParaRPr lang="en-US" altLang="zh-TW"/>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smtClean="0"/>
              <a:t>Address Aggregation (Cont.)</a:t>
            </a:r>
            <a:endParaRPr lang="zh-TW" altLang="en-US" smtClean="0"/>
          </a:p>
        </p:txBody>
      </p:sp>
      <p:sp>
        <p:nvSpPr>
          <p:cNvPr id="57347" name="Rectangle 3"/>
          <p:cNvSpPr>
            <a:spLocks noGrp="1" noChangeArrowheads="1"/>
          </p:cNvSpPr>
          <p:nvPr>
            <p:ph type="body" idx="1"/>
          </p:nvPr>
        </p:nvSpPr>
        <p:spPr/>
        <p:txBody>
          <a:bodyPr/>
          <a:lstStyle/>
          <a:p>
            <a:pPr eaLnBrk="1" hangingPunct="1">
              <a:lnSpc>
                <a:spcPct val="90000"/>
              </a:lnSpc>
            </a:pPr>
            <a:r>
              <a:rPr lang="en-US" altLang="zh-TW" sz="2800" smtClean="0"/>
              <a:t>Solutions: </a:t>
            </a:r>
            <a:r>
              <a:rPr lang="en-US" altLang="zh-TW" sz="2800" b="1" i="1" smtClean="0">
                <a:solidFill>
                  <a:srgbClr val="FF3300"/>
                </a:solidFill>
              </a:rPr>
              <a:t>address aggregation</a:t>
            </a:r>
          </a:p>
          <a:p>
            <a:pPr eaLnBrk="1" hangingPunct="1">
              <a:lnSpc>
                <a:spcPct val="90000"/>
              </a:lnSpc>
            </a:pPr>
            <a:r>
              <a:rPr lang="en-US" altLang="zh-TW" sz="2800" smtClean="0"/>
              <a:t>In the following figure</a:t>
            </a:r>
          </a:p>
          <a:p>
            <a:pPr lvl="1" eaLnBrk="1" hangingPunct="1">
              <a:lnSpc>
                <a:spcPct val="90000"/>
              </a:lnSpc>
            </a:pPr>
            <a:r>
              <a:rPr lang="en-US" altLang="zh-TW" sz="2400" smtClean="0"/>
              <a:t>R1 has a longer routing table </a:t>
            </a:r>
          </a:p>
          <a:p>
            <a:pPr lvl="2" eaLnBrk="1" hangingPunct="1">
              <a:lnSpc>
                <a:spcPct val="90000"/>
              </a:lnSpc>
            </a:pPr>
            <a:r>
              <a:rPr lang="en-US" altLang="zh-TW" sz="2000" smtClean="0"/>
              <a:t>Connect four organization</a:t>
            </a:r>
          </a:p>
          <a:p>
            <a:pPr lvl="1" eaLnBrk="1" hangingPunct="1">
              <a:lnSpc>
                <a:spcPct val="90000"/>
              </a:lnSpc>
            </a:pPr>
            <a:r>
              <a:rPr lang="en-US" altLang="zh-TW" sz="2400" smtClean="0"/>
              <a:t>R2 has a small routing table</a:t>
            </a:r>
          </a:p>
          <a:p>
            <a:pPr lvl="2" eaLnBrk="1" hangingPunct="1">
              <a:lnSpc>
                <a:spcPct val="90000"/>
              </a:lnSpc>
            </a:pPr>
            <a:r>
              <a:rPr lang="en-US" altLang="zh-TW" sz="2000" smtClean="0"/>
              <a:t>Any packet with destination 140.24.7.0~140.24.7.255 is sent out from interface m0</a:t>
            </a:r>
          </a:p>
          <a:p>
            <a:pPr lvl="3" eaLnBrk="1" hangingPunct="1">
              <a:lnSpc>
                <a:spcPct val="90000"/>
              </a:lnSpc>
            </a:pPr>
            <a:r>
              <a:rPr lang="en-US" altLang="zh-TW" sz="1800" smtClean="0"/>
              <a:t>Regardless of the organization number</a:t>
            </a:r>
          </a:p>
          <a:p>
            <a:pPr lvl="2" eaLnBrk="1" hangingPunct="1">
              <a:lnSpc>
                <a:spcPct val="90000"/>
              </a:lnSpc>
            </a:pPr>
            <a:r>
              <a:rPr lang="en-US" altLang="zh-TW" sz="2000" smtClean="0"/>
              <a:t>Called </a:t>
            </a:r>
            <a:r>
              <a:rPr lang="en-US" altLang="zh-TW" sz="2000" b="1" i="1" smtClean="0">
                <a:solidFill>
                  <a:srgbClr val="FF3300"/>
                </a:solidFill>
              </a:rPr>
              <a:t>address aggregation</a:t>
            </a:r>
          </a:p>
          <a:p>
            <a:pPr lvl="3" eaLnBrk="1" hangingPunct="1">
              <a:lnSpc>
                <a:spcPct val="90000"/>
              </a:lnSpc>
            </a:pPr>
            <a:r>
              <a:rPr lang="en-US" altLang="zh-TW" sz="1800" smtClean="0"/>
              <a:t>The blocks of addresses for four organization are aggregated into one large block</a:t>
            </a:r>
          </a:p>
          <a:p>
            <a:pPr lvl="3" eaLnBrk="1" hangingPunct="1">
              <a:lnSpc>
                <a:spcPct val="90000"/>
              </a:lnSpc>
            </a:pPr>
            <a:r>
              <a:rPr lang="en-US" altLang="zh-TW" sz="1800" smtClean="0"/>
              <a:t>We do not have to specify each organization with an entry</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54</a:t>
            </a:fld>
            <a:endParaRPr lang="en-US" altLang="zh-TW"/>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kumimoji="0" lang="en-US" altLang="en-US" smtClean="0">
                <a:solidFill>
                  <a:schemeClr val="tx1"/>
                </a:solidFill>
              </a:rPr>
              <a:t>Address </a:t>
            </a:r>
            <a:r>
              <a:rPr kumimoji="0" lang="en-US" altLang="zh-TW" smtClean="0">
                <a:solidFill>
                  <a:schemeClr val="tx1"/>
                </a:solidFill>
              </a:rPr>
              <a:t>A</a:t>
            </a:r>
            <a:r>
              <a:rPr kumimoji="0" lang="en-US" altLang="en-US" smtClean="0">
                <a:solidFill>
                  <a:schemeClr val="tx1"/>
                </a:solidFill>
              </a:rPr>
              <a:t>ggregation</a:t>
            </a:r>
            <a:endParaRPr kumimoji="0" lang="zh-TW" altLang="en-US" smtClean="0">
              <a:solidFill>
                <a:schemeClr val="tx1"/>
              </a:solidFill>
            </a:endParaRPr>
          </a:p>
        </p:txBody>
      </p:sp>
      <p:pic>
        <p:nvPicPr>
          <p:cNvPr id="58371" name="Picture 5"/>
          <p:cNvPicPr>
            <a:picLocks noChangeAspect="1" noChangeArrowheads="1"/>
          </p:cNvPicPr>
          <p:nvPr/>
        </p:nvPicPr>
        <p:blipFill>
          <a:blip r:embed="rId2"/>
          <a:srcRect/>
          <a:stretch>
            <a:fillRect/>
          </a:stretch>
        </p:blipFill>
        <p:spPr bwMode="auto">
          <a:xfrm>
            <a:off x="385763" y="1916113"/>
            <a:ext cx="8350250" cy="4805362"/>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55</a:t>
            </a:fld>
            <a:endParaRPr lang="en-US" altLang="zh-TW"/>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TW" smtClean="0"/>
              <a:t>Longest Mask Matching</a:t>
            </a:r>
          </a:p>
        </p:txBody>
      </p:sp>
      <p:sp>
        <p:nvSpPr>
          <p:cNvPr id="59395" name="Rectangle 3"/>
          <p:cNvSpPr>
            <a:spLocks noGrp="1" noChangeArrowheads="1"/>
          </p:cNvSpPr>
          <p:nvPr>
            <p:ph type="body" idx="1"/>
          </p:nvPr>
        </p:nvSpPr>
        <p:spPr>
          <a:xfrm>
            <a:off x="457200" y="1828800"/>
            <a:ext cx="8548688" cy="4302125"/>
          </a:xfrm>
        </p:spPr>
        <p:txBody>
          <a:bodyPr/>
          <a:lstStyle/>
          <a:p>
            <a:pPr eaLnBrk="1" hangingPunct="1">
              <a:lnSpc>
                <a:spcPct val="80000"/>
              </a:lnSpc>
            </a:pPr>
            <a:r>
              <a:rPr lang="en-US" altLang="zh-TW" sz="2800" smtClean="0"/>
              <a:t>However, if organization 4 is not geographically close to the other three networks</a:t>
            </a:r>
          </a:p>
          <a:p>
            <a:pPr lvl="1" eaLnBrk="1" hangingPunct="1">
              <a:lnSpc>
                <a:spcPct val="80000"/>
              </a:lnSpc>
            </a:pPr>
            <a:r>
              <a:rPr lang="en-US" altLang="zh-TW" sz="2400" smtClean="0"/>
              <a:t>Can we still use the address aggregation and assign 140.24.7.192/26 to organization 4?</a:t>
            </a:r>
          </a:p>
          <a:p>
            <a:pPr eaLnBrk="1" hangingPunct="1">
              <a:lnSpc>
                <a:spcPct val="80000"/>
              </a:lnSpc>
            </a:pPr>
            <a:r>
              <a:rPr lang="en-US" altLang="zh-TW" sz="2800" smtClean="0"/>
              <a:t>Ans: Yes</a:t>
            </a:r>
          </a:p>
          <a:p>
            <a:pPr lvl="1" eaLnBrk="1" hangingPunct="1">
              <a:lnSpc>
                <a:spcPct val="80000"/>
              </a:lnSpc>
            </a:pPr>
            <a:r>
              <a:rPr lang="en-US" altLang="zh-TW" sz="2400" smtClean="0"/>
              <a:t>Since routing in classless addressing uses </a:t>
            </a:r>
            <a:r>
              <a:rPr lang="en-US" altLang="zh-TW" sz="2400" b="1" i="1" smtClean="0">
                <a:solidFill>
                  <a:srgbClr val="FF3300"/>
                </a:solidFill>
              </a:rPr>
              <a:t>longest mask matching</a:t>
            </a:r>
          </a:p>
          <a:p>
            <a:pPr eaLnBrk="1" hangingPunct="1">
              <a:lnSpc>
                <a:spcPct val="80000"/>
              </a:lnSpc>
            </a:pPr>
            <a:r>
              <a:rPr lang="en-US" altLang="zh-TW" sz="2800" b="1" i="1" smtClean="0"/>
              <a:t>Longest mask matching</a:t>
            </a:r>
          </a:p>
          <a:p>
            <a:pPr lvl="1" eaLnBrk="1" hangingPunct="1">
              <a:lnSpc>
                <a:spcPct val="80000"/>
              </a:lnSpc>
            </a:pPr>
            <a:r>
              <a:rPr lang="en-US" altLang="zh-TW" sz="2400" smtClean="0"/>
              <a:t>Routing table is sorted from the longest mask to the shortest mask</a:t>
            </a:r>
          </a:p>
          <a:p>
            <a:pPr lvl="1" eaLnBrk="1" hangingPunct="1">
              <a:lnSpc>
                <a:spcPct val="80000"/>
              </a:lnSpc>
            </a:pPr>
            <a:r>
              <a:rPr lang="en-US" altLang="zh-TW" sz="2400" smtClean="0"/>
              <a:t>If there are three masks, /27, /26, /24</a:t>
            </a:r>
          </a:p>
          <a:p>
            <a:pPr lvl="2" eaLnBrk="1" hangingPunct="1">
              <a:lnSpc>
                <a:spcPct val="80000"/>
              </a:lnSpc>
            </a:pPr>
            <a:r>
              <a:rPr lang="en-US" altLang="zh-TW" sz="2000" smtClean="0"/>
              <a:t>/27 is the first entry and /24 is the last one</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56</a:t>
            </a:fld>
            <a:endParaRPr lang="en-US" altLang="zh-TW"/>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TW" smtClean="0"/>
              <a:t>Longest Mask Matching (Cont.)</a:t>
            </a:r>
            <a:endParaRPr lang="zh-TW" altLang="en-US" smtClean="0"/>
          </a:p>
        </p:txBody>
      </p:sp>
      <p:sp>
        <p:nvSpPr>
          <p:cNvPr id="60419" name="Rectangle 3"/>
          <p:cNvSpPr>
            <a:spLocks noGrp="1" noChangeArrowheads="1"/>
          </p:cNvSpPr>
          <p:nvPr>
            <p:ph type="body" idx="1"/>
          </p:nvPr>
        </p:nvSpPr>
        <p:spPr>
          <a:xfrm>
            <a:off x="457200" y="1828800"/>
            <a:ext cx="8428038" cy="4302125"/>
          </a:xfrm>
        </p:spPr>
        <p:txBody>
          <a:bodyPr/>
          <a:lstStyle/>
          <a:p>
            <a:pPr eaLnBrk="1" hangingPunct="1">
              <a:lnSpc>
                <a:spcPct val="90000"/>
              </a:lnSpc>
            </a:pPr>
            <a:r>
              <a:rPr lang="en-US" altLang="zh-TW" sz="2800" smtClean="0"/>
              <a:t>Example, in the following figure</a:t>
            </a:r>
          </a:p>
          <a:p>
            <a:pPr lvl="1" eaLnBrk="1" hangingPunct="1">
              <a:lnSpc>
                <a:spcPct val="90000"/>
              </a:lnSpc>
            </a:pPr>
            <a:r>
              <a:rPr lang="en-US" altLang="zh-TW" sz="2400" smtClean="0"/>
              <a:t>Organization 4 is moved</a:t>
            </a:r>
          </a:p>
          <a:p>
            <a:pPr lvl="1" eaLnBrk="1" hangingPunct="1">
              <a:lnSpc>
                <a:spcPct val="90000"/>
              </a:lnSpc>
            </a:pPr>
            <a:r>
              <a:rPr lang="en-US" altLang="zh-TW" sz="2400" smtClean="0"/>
              <a:t>If an packet with destination address 140.24.7.200  is arrived at R2</a:t>
            </a:r>
          </a:p>
          <a:p>
            <a:pPr lvl="2" eaLnBrk="1" hangingPunct="1">
              <a:lnSpc>
                <a:spcPct val="90000"/>
              </a:lnSpc>
            </a:pPr>
            <a:r>
              <a:rPr lang="en-US" altLang="zh-TW" sz="2000" smtClean="0"/>
              <a:t>The first mask at router R2 is applied =&gt; match</a:t>
            </a:r>
          </a:p>
          <a:p>
            <a:pPr lvl="2" eaLnBrk="1" hangingPunct="1">
              <a:lnSpc>
                <a:spcPct val="90000"/>
              </a:lnSpc>
            </a:pPr>
            <a:r>
              <a:rPr lang="en-US" altLang="zh-TW" sz="2000" smtClean="0"/>
              <a:t>Route from interface m1 and reach organization 4</a:t>
            </a:r>
          </a:p>
          <a:p>
            <a:pPr lvl="1" eaLnBrk="1" hangingPunct="1">
              <a:lnSpc>
                <a:spcPct val="90000"/>
              </a:lnSpc>
            </a:pPr>
            <a:r>
              <a:rPr lang="en-US" altLang="zh-TW" sz="2400" smtClean="0"/>
              <a:t>If not use </a:t>
            </a:r>
            <a:r>
              <a:rPr lang="en-US" altLang="zh-TW" sz="2400" b="1" i="1" smtClean="0"/>
              <a:t>longest mask matching</a:t>
            </a:r>
          </a:p>
          <a:p>
            <a:pPr lvl="2" eaLnBrk="1" hangingPunct="1">
              <a:lnSpc>
                <a:spcPct val="90000"/>
              </a:lnSpc>
            </a:pPr>
            <a:r>
              <a:rPr lang="en-US" altLang="zh-TW" sz="2000" smtClean="0"/>
              <a:t>Apply the /24 mask would result in the incorrect routing</a:t>
            </a:r>
          </a:p>
          <a:p>
            <a:pPr eaLnBrk="1" hangingPunct="1">
              <a:lnSpc>
                <a:spcPct val="90000"/>
              </a:lnSpc>
            </a:pPr>
            <a:r>
              <a:rPr lang="en-US" altLang="zh-TW" sz="2800" smtClean="0"/>
              <a:t>Thus</a:t>
            </a:r>
          </a:p>
          <a:p>
            <a:pPr lvl="1" eaLnBrk="1" hangingPunct="1">
              <a:lnSpc>
                <a:spcPct val="90000"/>
              </a:lnSpc>
            </a:pPr>
            <a:r>
              <a:rPr lang="en-US" altLang="zh-TW" sz="2400" smtClean="0"/>
              <a:t>We can still aggregate organization 1~3 into a large block while still assign 140.24.7.192/26 to organization 4</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57</a:t>
            </a:fld>
            <a:endParaRPr lang="en-US" altLang="zh-TW"/>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TW" smtClean="0"/>
              <a:t>Longest Mask Matching (Cont.)</a:t>
            </a:r>
            <a:endParaRPr lang="zh-TW" altLang="en-US" smtClean="0"/>
          </a:p>
        </p:txBody>
      </p:sp>
      <p:pic>
        <p:nvPicPr>
          <p:cNvPr id="61443" name="Picture 5"/>
          <p:cNvPicPr>
            <a:picLocks noChangeAspect="1" noChangeArrowheads="1"/>
          </p:cNvPicPr>
          <p:nvPr/>
        </p:nvPicPr>
        <p:blipFill>
          <a:blip r:embed="rId2"/>
          <a:srcRect/>
          <a:stretch>
            <a:fillRect/>
          </a:stretch>
        </p:blipFill>
        <p:spPr bwMode="auto">
          <a:xfrm>
            <a:off x="350838" y="1763713"/>
            <a:ext cx="8393112" cy="4914900"/>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58</a:t>
            </a:fld>
            <a:endParaRPr lang="en-US" altLang="zh-TW"/>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TW" smtClean="0"/>
              <a:t>Hierarchical Routing</a:t>
            </a:r>
          </a:p>
        </p:txBody>
      </p:sp>
      <p:sp>
        <p:nvSpPr>
          <p:cNvPr id="62467" name="Rectangle 3"/>
          <p:cNvSpPr>
            <a:spLocks noGrp="1" noChangeArrowheads="1"/>
          </p:cNvSpPr>
          <p:nvPr>
            <p:ph type="body" idx="1"/>
          </p:nvPr>
        </p:nvSpPr>
        <p:spPr/>
        <p:txBody>
          <a:bodyPr/>
          <a:lstStyle/>
          <a:p>
            <a:pPr eaLnBrk="1" hangingPunct="1">
              <a:lnSpc>
                <a:spcPct val="90000"/>
              </a:lnSpc>
            </a:pPr>
            <a:r>
              <a:rPr lang="en-US" altLang="zh-TW" sz="2400" smtClean="0"/>
              <a:t>To further reduce the size of routing table</a:t>
            </a:r>
          </a:p>
          <a:p>
            <a:pPr lvl="1" eaLnBrk="1" hangingPunct="1">
              <a:lnSpc>
                <a:spcPct val="90000"/>
              </a:lnSpc>
            </a:pPr>
            <a:r>
              <a:rPr lang="en-US" altLang="zh-TW" sz="2000" smtClean="0"/>
              <a:t>Create a sense of hierarchy in the Internet architecture and routing tables</a:t>
            </a:r>
          </a:p>
          <a:p>
            <a:pPr eaLnBrk="1" hangingPunct="1">
              <a:lnSpc>
                <a:spcPct val="90000"/>
              </a:lnSpc>
            </a:pPr>
            <a:r>
              <a:rPr lang="en-US" altLang="zh-TW" sz="2400" smtClean="0"/>
              <a:t>Internet is divided into international and national ISP</a:t>
            </a:r>
          </a:p>
          <a:p>
            <a:pPr lvl="1" eaLnBrk="1" hangingPunct="1">
              <a:lnSpc>
                <a:spcPct val="90000"/>
              </a:lnSpc>
            </a:pPr>
            <a:r>
              <a:rPr lang="en-US" altLang="zh-TW" sz="2000" smtClean="0"/>
              <a:t>National ISP are divided into regional ISPs</a:t>
            </a:r>
          </a:p>
          <a:p>
            <a:pPr lvl="1" eaLnBrk="1" hangingPunct="1">
              <a:lnSpc>
                <a:spcPct val="90000"/>
              </a:lnSpc>
            </a:pPr>
            <a:r>
              <a:rPr lang="en-US" altLang="zh-TW" sz="2000" smtClean="0"/>
              <a:t>Regional ISP are divided into local ISPs</a:t>
            </a:r>
          </a:p>
          <a:p>
            <a:pPr eaLnBrk="1" hangingPunct="1">
              <a:lnSpc>
                <a:spcPct val="90000"/>
              </a:lnSpc>
            </a:pPr>
            <a:r>
              <a:rPr lang="en-US" altLang="zh-TW" sz="2400" smtClean="0"/>
              <a:t>If a local ISP divide its block (a.b.c.d/n) into smaller blocks</a:t>
            </a:r>
          </a:p>
          <a:p>
            <a:pPr lvl="1" eaLnBrk="1" hangingPunct="1">
              <a:lnSpc>
                <a:spcPct val="90000"/>
              </a:lnSpc>
            </a:pPr>
            <a:r>
              <a:rPr lang="en-US" altLang="zh-TW" sz="2000" smtClean="0"/>
              <a:t>However, to the rest of the Internet, routers do not know such a division</a:t>
            </a:r>
          </a:p>
          <a:p>
            <a:pPr lvl="1" eaLnBrk="1" hangingPunct="1">
              <a:lnSpc>
                <a:spcPct val="90000"/>
              </a:lnSpc>
            </a:pPr>
            <a:r>
              <a:rPr lang="en-US" altLang="zh-TW" sz="2000" smtClean="0"/>
              <a:t>Thus, all customers of the local ISP are still defined as a.b.c.d/n to the rest of Internet</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59</a:t>
            </a:fld>
            <a:endParaRPr lang="en-US"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smtClean="0"/>
              <a:t>Direct Delivery</a:t>
            </a:r>
          </a:p>
        </p:txBody>
      </p:sp>
      <p:sp>
        <p:nvSpPr>
          <p:cNvPr id="8195" name="Rectangle 3"/>
          <p:cNvSpPr>
            <a:spLocks noGrp="1" noChangeArrowheads="1"/>
          </p:cNvSpPr>
          <p:nvPr>
            <p:ph type="body" idx="1"/>
          </p:nvPr>
        </p:nvSpPr>
        <p:spPr/>
        <p:txBody>
          <a:bodyPr/>
          <a:lstStyle/>
          <a:p>
            <a:pPr eaLnBrk="1" hangingPunct="1"/>
            <a:r>
              <a:rPr lang="en-US" altLang="zh-TW" dirty="0" smtClean="0"/>
              <a:t>The final destination is a host </a:t>
            </a:r>
            <a:r>
              <a:rPr lang="en-US" altLang="zh-TW" b="1" dirty="0" smtClean="0"/>
              <a:t>in the same physical network</a:t>
            </a:r>
            <a:r>
              <a:rPr lang="en-US" altLang="zh-TW" dirty="0" smtClean="0"/>
              <a:t> as the deliverer</a:t>
            </a:r>
          </a:p>
          <a:p>
            <a:pPr lvl="1" eaLnBrk="1" hangingPunct="1"/>
            <a:r>
              <a:rPr lang="en-US" altLang="zh-TW" dirty="0" smtClean="0"/>
              <a:t>When the source and destination are located on the same physical network</a:t>
            </a:r>
          </a:p>
          <a:p>
            <a:pPr lvl="1" eaLnBrk="1" hangingPunct="1"/>
            <a:endParaRPr lang="en-US" altLang="zh-TW" dirty="0" smtClean="0"/>
          </a:p>
          <a:p>
            <a:pPr lvl="1" eaLnBrk="1" hangingPunct="1"/>
            <a:r>
              <a:rPr lang="en-US" altLang="zh-TW" dirty="0" smtClean="0"/>
              <a:t>Or the delivery is between the last router and the destination host</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a:t>
            </a:fld>
            <a:endParaRPr lang="en-US" altLang="zh-TW"/>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TW" smtClean="0"/>
              <a:t>Example 12</a:t>
            </a:r>
          </a:p>
        </p:txBody>
      </p:sp>
      <p:sp>
        <p:nvSpPr>
          <p:cNvPr id="63491" name="Rectangle 3"/>
          <p:cNvSpPr>
            <a:spLocks noGrp="1" noChangeArrowheads="1"/>
          </p:cNvSpPr>
          <p:nvPr>
            <p:ph type="body" idx="1"/>
          </p:nvPr>
        </p:nvSpPr>
        <p:spPr/>
        <p:txBody>
          <a:bodyPr/>
          <a:lstStyle/>
          <a:p>
            <a:pPr eaLnBrk="1" hangingPunct="1"/>
            <a:r>
              <a:rPr kumimoji="0" lang="en-US" altLang="zh-TW" smtClean="0"/>
              <a:t>Consider the following figure</a:t>
            </a:r>
          </a:p>
          <a:p>
            <a:pPr lvl="1" eaLnBrk="1" hangingPunct="1"/>
            <a:r>
              <a:rPr kumimoji="0" lang="en-US" altLang="zh-TW" smtClean="0"/>
              <a:t>A regional ISP is granted 16384 addresses starting from 120.14.64.0/18</a:t>
            </a:r>
          </a:p>
          <a:p>
            <a:pPr lvl="1" eaLnBrk="1" hangingPunct="1"/>
            <a:r>
              <a:rPr kumimoji="0" lang="en-US" altLang="zh-TW" smtClean="0"/>
              <a:t>The regional ISP has decided to divide this block into four subblocks, each with 4096 addresses.</a:t>
            </a:r>
          </a:p>
          <a:p>
            <a:pPr lvl="1" eaLnBrk="1" hangingPunct="1"/>
            <a:r>
              <a:rPr kumimoji="0" lang="en-US" altLang="zh-TW" smtClean="0"/>
              <a:t>Three of these subblocks are assigned to three local ISPs, </a:t>
            </a:r>
          </a:p>
          <a:p>
            <a:pPr lvl="1" eaLnBrk="1" hangingPunct="1"/>
            <a:r>
              <a:rPr kumimoji="0" lang="en-US" altLang="zh-TW" smtClean="0"/>
              <a:t>The second subblock is reserved for future use </a:t>
            </a:r>
            <a:endParaRPr kumimoji="0" lang="zh-TW" altLang="en-US"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60</a:t>
            </a:fld>
            <a:endParaRPr lang="en-US" altLang="zh-TW"/>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kumimoji="0" lang="en-US" altLang="en-US" smtClean="0">
                <a:solidFill>
                  <a:schemeClr val="tx1"/>
                </a:solidFill>
              </a:rPr>
              <a:t>Hierarchical </a:t>
            </a:r>
            <a:r>
              <a:rPr kumimoji="0" lang="en-US" altLang="zh-TW" smtClean="0">
                <a:solidFill>
                  <a:schemeClr val="tx1"/>
                </a:solidFill>
              </a:rPr>
              <a:t>R</a:t>
            </a:r>
            <a:r>
              <a:rPr kumimoji="0" lang="en-US" altLang="en-US" smtClean="0">
                <a:solidFill>
                  <a:schemeClr val="tx1"/>
                </a:solidFill>
              </a:rPr>
              <a:t>outing with ISPs</a:t>
            </a:r>
            <a:endParaRPr kumimoji="0" lang="zh-TW" altLang="en-US" smtClean="0">
              <a:solidFill>
                <a:schemeClr val="tx1"/>
              </a:solidFill>
            </a:endParaRPr>
          </a:p>
        </p:txBody>
      </p:sp>
      <p:pic>
        <p:nvPicPr>
          <p:cNvPr id="64515" name="Picture 5"/>
          <p:cNvPicPr>
            <a:picLocks noChangeAspect="1" noChangeArrowheads="1"/>
          </p:cNvPicPr>
          <p:nvPr/>
        </p:nvPicPr>
        <p:blipFill>
          <a:blip r:embed="rId2"/>
          <a:srcRect/>
          <a:stretch>
            <a:fillRect/>
          </a:stretch>
        </p:blipFill>
        <p:spPr bwMode="auto">
          <a:xfrm>
            <a:off x="279400" y="1822450"/>
            <a:ext cx="8647113" cy="4791075"/>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61</a:t>
            </a:fld>
            <a:endParaRPr lang="en-US" altLang="zh-TW"/>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TW" smtClean="0"/>
              <a:t>Example 12 (Cont.)</a:t>
            </a:r>
            <a:endParaRPr lang="zh-TW" altLang="en-US" smtClean="0"/>
          </a:p>
        </p:txBody>
      </p:sp>
      <p:sp>
        <p:nvSpPr>
          <p:cNvPr id="65539" name="Rectangle 3"/>
          <p:cNvSpPr>
            <a:spLocks noGrp="1" noChangeArrowheads="1"/>
          </p:cNvSpPr>
          <p:nvPr>
            <p:ph type="body" idx="1"/>
          </p:nvPr>
        </p:nvSpPr>
        <p:spPr/>
        <p:txBody>
          <a:bodyPr/>
          <a:lstStyle/>
          <a:p>
            <a:pPr eaLnBrk="1" hangingPunct="1">
              <a:lnSpc>
                <a:spcPct val="90000"/>
              </a:lnSpc>
            </a:pPr>
            <a:r>
              <a:rPr kumimoji="0" lang="en-US" altLang="zh-TW" sz="2400" smtClean="0"/>
              <a:t>The first local ISP has divided its assigned subblock into 8 smaller blocks</a:t>
            </a:r>
          </a:p>
          <a:p>
            <a:pPr lvl="1" eaLnBrk="1" hangingPunct="1">
              <a:lnSpc>
                <a:spcPct val="90000"/>
              </a:lnSpc>
            </a:pPr>
            <a:r>
              <a:rPr kumimoji="0" lang="en-US" altLang="zh-TW" sz="2000" smtClean="0"/>
              <a:t>Assigned each to a small ISP. </a:t>
            </a:r>
          </a:p>
          <a:p>
            <a:pPr lvl="1" eaLnBrk="1" hangingPunct="1">
              <a:lnSpc>
                <a:spcPct val="90000"/>
              </a:lnSpc>
            </a:pPr>
            <a:r>
              <a:rPr kumimoji="0" lang="en-US" altLang="zh-TW" sz="2000" smtClean="0"/>
              <a:t>Each small ISP provides services to 128 households (H001 to H128), each using four addresses.</a:t>
            </a:r>
          </a:p>
          <a:p>
            <a:pPr eaLnBrk="1" hangingPunct="1">
              <a:lnSpc>
                <a:spcPct val="90000"/>
              </a:lnSpc>
            </a:pPr>
            <a:r>
              <a:rPr kumimoji="0" lang="en-US" altLang="zh-TW" sz="2400" smtClean="0"/>
              <a:t>The second local ISP has divided its block into 4 blocks</a:t>
            </a:r>
          </a:p>
          <a:p>
            <a:pPr lvl="1" eaLnBrk="1" hangingPunct="1">
              <a:lnSpc>
                <a:spcPct val="90000"/>
              </a:lnSpc>
            </a:pPr>
            <a:r>
              <a:rPr kumimoji="0" lang="en-US" altLang="zh-TW" sz="2000" smtClean="0"/>
              <a:t>Assigned the addresses to 4 large organizations (LOrg01 to LOrg04). </a:t>
            </a:r>
          </a:p>
          <a:p>
            <a:pPr eaLnBrk="1" hangingPunct="1">
              <a:lnSpc>
                <a:spcPct val="90000"/>
              </a:lnSpc>
            </a:pPr>
            <a:r>
              <a:rPr kumimoji="0" lang="en-US" altLang="zh-TW" sz="2400" smtClean="0"/>
              <a:t>The third local ISP has divided its block into 16 blocks</a:t>
            </a:r>
          </a:p>
          <a:p>
            <a:pPr lvl="1" eaLnBrk="1" hangingPunct="1">
              <a:lnSpc>
                <a:spcPct val="90000"/>
              </a:lnSpc>
            </a:pPr>
            <a:r>
              <a:rPr kumimoji="0" lang="en-US" altLang="zh-TW" sz="2000" smtClean="0"/>
              <a:t>Assigned each block to a small organization (SOrg01 to SOrg15). </a:t>
            </a:r>
            <a:endParaRPr kumimoji="0" lang="zh-TW" altLang="en-US" sz="2000"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62</a:t>
            </a:fld>
            <a:endParaRPr lang="en-US" altLang="zh-TW"/>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TW" smtClean="0"/>
              <a:t>Example 12 (Cont.)</a:t>
            </a:r>
            <a:endParaRPr lang="zh-TW" altLang="en-US" smtClean="0"/>
          </a:p>
        </p:txBody>
      </p:sp>
      <p:sp>
        <p:nvSpPr>
          <p:cNvPr id="66563" name="Rectangle 3"/>
          <p:cNvSpPr>
            <a:spLocks noGrp="1" noChangeArrowheads="1"/>
          </p:cNvSpPr>
          <p:nvPr>
            <p:ph type="body" idx="1"/>
          </p:nvPr>
        </p:nvSpPr>
        <p:spPr/>
        <p:txBody>
          <a:bodyPr/>
          <a:lstStyle/>
          <a:p>
            <a:pPr eaLnBrk="1" hangingPunct="1">
              <a:lnSpc>
                <a:spcPct val="90000"/>
              </a:lnSpc>
            </a:pPr>
            <a:r>
              <a:rPr kumimoji="0" lang="en-US" altLang="zh-TW" smtClean="0"/>
              <a:t>There is a sense of </a:t>
            </a:r>
            <a:r>
              <a:rPr kumimoji="0" lang="en-US" altLang="zh-TW" b="1" i="1" smtClean="0"/>
              <a:t>hierarchy</a:t>
            </a:r>
            <a:r>
              <a:rPr kumimoji="0" lang="en-US" altLang="zh-TW" smtClean="0"/>
              <a:t> in this configuration. </a:t>
            </a:r>
          </a:p>
          <a:p>
            <a:pPr lvl="1" eaLnBrk="1" hangingPunct="1">
              <a:lnSpc>
                <a:spcPct val="90000"/>
              </a:lnSpc>
            </a:pPr>
            <a:r>
              <a:rPr kumimoji="0" lang="en-US" altLang="zh-TW" smtClean="0"/>
              <a:t>All routers in the Internet send a packet with destination address 120.14.64.0 to 120.14.127.255 to the regional ISP. </a:t>
            </a:r>
          </a:p>
          <a:p>
            <a:pPr lvl="1" eaLnBrk="1" hangingPunct="1">
              <a:lnSpc>
                <a:spcPct val="90000"/>
              </a:lnSpc>
            </a:pPr>
            <a:r>
              <a:rPr kumimoji="0" lang="en-US" altLang="zh-TW" smtClean="0"/>
              <a:t>The regional ISP sends every packet with destination address 120.14.64.0 to 120.14.79.255 to Local ISP1. </a:t>
            </a:r>
          </a:p>
          <a:p>
            <a:pPr lvl="1" eaLnBrk="1" hangingPunct="1">
              <a:lnSpc>
                <a:spcPct val="90000"/>
              </a:lnSpc>
            </a:pPr>
            <a:r>
              <a:rPr kumimoji="0" lang="en-US" altLang="zh-TW" smtClean="0"/>
              <a:t>Local ISP1 sends every packet with destination address 120.14.64.0 to 120.14.64.3 to H001.</a:t>
            </a:r>
            <a:endParaRPr kumimoji="0" lang="zh-TW" altLang="en-US"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63</a:t>
            </a:fld>
            <a:endParaRPr lang="en-US" altLang="zh-TW"/>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TW" smtClean="0"/>
              <a:t>Geographical Routing</a:t>
            </a:r>
          </a:p>
        </p:txBody>
      </p:sp>
      <p:sp>
        <p:nvSpPr>
          <p:cNvPr id="67587" name="Rectangle 3"/>
          <p:cNvSpPr>
            <a:spLocks noGrp="1" noChangeArrowheads="1"/>
          </p:cNvSpPr>
          <p:nvPr>
            <p:ph type="body" idx="1"/>
          </p:nvPr>
        </p:nvSpPr>
        <p:spPr/>
        <p:txBody>
          <a:bodyPr/>
          <a:lstStyle/>
          <a:p>
            <a:pPr eaLnBrk="1" hangingPunct="1">
              <a:lnSpc>
                <a:spcPct val="80000"/>
              </a:lnSpc>
            </a:pPr>
            <a:r>
              <a:rPr lang="en-US" altLang="zh-TW" sz="2800" smtClean="0"/>
              <a:t>To decrease the size of the routing table even further</a:t>
            </a:r>
          </a:p>
          <a:p>
            <a:pPr lvl="1" eaLnBrk="1" hangingPunct="1">
              <a:lnSpc>
                <a:spcPct val="80000"/>
              </a:lnSpc>
            </a:pPr>
            <a:r>
              <a:rPr lang="en-US" altLang="zh-TW" sz="2400" smtClean="0"/>
              <a:t>Extend hierarchical routing to include geographical routing</a:t>
            </a:r>
          </a:p>
          <a:p>
            <a:pPr eaLnBrk="1" hangingPunct="1">
              <a:lnSpc>
                <a:spcPct val="80000"/>
              </a:lnSpc>
            </a:pPr>
            <a:r>
              <a:rPr lang="en-US" altLang="zh-TW" sz="2800" smtClean="0"/>
              <a:t>Divide the entire address space into a few large blocks</a:t>
            </a:r>
          </a:p>
          <a:p>
            <a:pPr lvl="1" eaLnBrk="1" hangingPunct="1">
              <a:lnSpc>
                <a:spcPct val="80000"/>
              </a:lnSpc>
            </a:pPr>
            <a:r>
              <a:rPr lang="en-US" altLang="zh-TW" sz="2400" smtClean="0"/>
              <a:t>A block to North America</a:t>
            </a:r>
          </a:p>
          <a:p>
            <a:pPr lvl="1" eaLnBrk="1" hangingPunct="1">
              <a:lnSpc>
                <a:spcPct val="80000"/>
              </a:lnSpc>
            </a:pPr>
            <a:r>
              <a:rPr lang="en-US" altLang="zh-TW" sz="2400" smtClean="0"/>
              <a:t>A block to Europe</a:t>
            </a:r>
          </a:p>
          <a:p>
            <a:pPr lvl="1" eaLnBrk="1" hangingPunct="1">
              <a:lnSpc>
                <a:spcPct val="80000"/>
              </a:lnSpc>
            </a:pPr>
            <a:r>
              <a:rPr lang="en-US" altLang="zh-TW" sz="2400" smtClean="0"/>
              <a:t>A block to Asia</a:t>
            </a:r>
          </a:p>
          <a:p>
            <a:pPr lvl="1" eaLnBrk="1" hangingPunct="1">
              <a:lnSpc>
                <a:spcPct val="80000"/>
              </a:lnSpc>
            </a:pPr>
            <a:r>
              <a:rPr lang="en-US" altLang="zh-TW" sz="2400" smtClean="0"/>
              <a:t>A block to Africa</a:t>
            </a:r>
          </a:p>
          <a:p>
            <a:pPr eaLnBrk="1" hangingPunct="1">
              <a:lnSpc>
                <a:spcPct val="80000"/>
              </a:lnSpc>
            </a:pPr>
            <a:r>
              <a:rPr lang="en-US" altLang="zh-TW" sz="2800" smtClean="0"/>
              <a:t>The routers of ISP outside of Europe have only one entry for packets to Europe in their routing table</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64</a:t>
            </a:fld>
            <a:endParaRPr lang="en-US" altLang="zh-TW"/>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TW" smtClean="0"/>
              <a:t>Routing Table Search Algorithm</a:t>
            </a:r>
          </a:p>
        </p:txBody>
      </p:sp>
      <p:sp>
        <p:nvSpPr>
          <p:cNvPr id="68611" name="Rectangle 3"/>
          <p:cNvSpPr>
            <a:spLocks noGrp="1" noChangeArrowheads="1"/>
          </p:cNvSpPr>
          <p:nvPr>
            <p:ph type="body" idx="1"/>
          </p:nvPr>
        </p:nvSpPr>
        <p:spPr/>
        <p:txBody>
          <a:bodyPr/>
          <a:lstStyle/>
          <a:p>
            <a:pPr eaLnBrk="1" hangingPunct="1"/>
            <a:r>
              <a:rPr lang="en-US" altLang="zh-TW" smtClean="0"/>
              <a:t>The algorithms used in </a:t>
            </a:r>
            <a:r>
              <a:rPr lang="en-US" altLang="zh-TW" i="1" smtClean="0">
                <a:solidFill>
                  <a:srgbClr val="FF3300"/>
                </a:solidFill>
              </a:rPr>
              <a:t>searching</a:t>
            </a:r>
            <a:r>
              <a:rPr lang="en-US" altLang="zh-TW" smtClean="0"/>
              <a:t> routing tables in classful addressing must be changed for classless addressing</a:t>
            </a:r>
          </a:p>
          <a:p>
            <a:pPr eaLnBrk="1" hangingPunct="1"/>
            <a:endParaRPr lang="en-US" altLang="zh-TW" smtClean="0"/>
          </a:p>
          <a:p>
            <a:pPr eaLnBrk="1" hangingPunct="1"/>
            <a:r>
              <a:rPr lang="en-US" altLang="zh-TW" smtClean="0"/>
              <a:t>The algorithm used for </a:t>
            </a:r>
            <a:r>
              <a:rPr lang="en-US" altLang="zh-TW" i="1" smtClean="0">
                <a:solidFill>
                  <a:srgbClr val="FF3300"/>
                </a:solidFill>
              </a:rPr>
              <a:t>updating</a:t>
            </a:r>
            <a:r>
              <a:rPr lang="en-US" altLang="zh-TW" smtClean="0"/>
              <a:t> routing tables in classful addressing must be changed for classless addressing</a:t>
            </a:r>
          </a:p>
          <a:p>
            <a:pPr lvl="1" eaLnBrk="1" hangingPunct="1"/>
            <a:r>
              <a:rPr lang="en-US" altLang="zh-TW" smtClean="0"/>
              <a:t>Mentioned in Chapter 14</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65</a:t>
            </a:fld>
            <a:endParaRPr lang="en-US" altLang="zh-TW"/>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TW" smtClean="0"/>
              <a:t>Searching in Classful Addressing</a:t>
            </a:r>
          </a:p>
        </p:txBody>
      </p:sp>
      <p:sp>
        <p:nvSpPr>
          <p:cNvPr id="69635" name="Rectangle 3"/>
          <p:cNvSpPr>
            <a:spLocks noGrp="1" noChangeArrowheads="1"/>
          </p:cNvSpPr>
          <p:nvPr>
            <p:ph type="body" idx="1"/>
          </p:nvPr>
        </p:nvSpPr>
        <p:spPr/>
        <p:txBody>
          <a:bodyPr/>
          <a:lstStyle/>
          <a:p>
            <a:pPr eaLnBrk="1" hangingPunct="1"/>
            <a:r>
              <a:rPr lang="en-US" altLang="zh-TW" sz="2800" dirty="0" smtClean="0"/>
              <a:t>The routing table in </a:t>
            </a:r>
            <a:r>
              <a:rPr lang="en-US" altLang="zh-TW" sz="2800" dirty="0" err="1" smtClean="0"/>
              <a:t>classful</a:t>
            </a:r>
            <a:r>
              <a:rPr lang="en-US" altLang="zh-TW" sz="2800" dirty="0" smtClean="0"/>
              <a:t> addressing is organized as a list</a:t>
            </a:r>
          </a:p>
          <a:p>
            <a:pPr eaLnBrk="1" hangingPunct="1"/>
            <a:r>
              <a:rPr lang="en-US" altLang="zh-TW" sz="2800" dirty="0" smtClean="0"/>
              <a:t>However, to make search easier, the routing table can be divided into three buckets (areas)</a:t>
            </a:r>
          </a:p>
          <a:p>
            <a:pPr lvl="1" eaLnBrk="1" hangingPunct="1"/>
            <a:r>
              <a:rPr lang="en-US" altLang="zh-TW" sz="2400" dirty="0" smtClean="0"/>
              <a:t>One for each class</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66</a:t>
            </a:fld>
            <a:endParaRPr lang="en-US" altLang="zh-TW"/>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TW" smtClean="0"/>
              <a:t>Searching in Classless Addressing</a:t>
            </a:r>
            <a:endParaRPr lang="zh-TW" altLang="en-US" smtClean="0"/>
          </a:p>
        </p:txBody>
      </p:sp>
      <p:sp>
        <p:nvSpPr>
          <p:cNvPr id="70659" name="Rectangle 3"/>
          <p:cNvSpPr>
            <a:spLocks noGrp="1" noChangeArrowheads="1"/>
          </p:cNvSpPr>
          <p:nvPr>
            <p:ph type="body" idx="1"/>
          </p:nvPr>
        </p:nvSpPr>
        <p:spPr>
          <a:xfrm>
            <a:off x="457200" y="1828800"/>
            <a:ext cx="8229600" cy="4546600"/>
          </a:xfrm>
        </p:spPr>
        <p:txBody>
          <a:bodyPr/>
          <a:lstStyle/>
          <a:p>
            <a:pPr eaLnBrk="1" hangingPunct="1">
              <a:lnSpc>
                <a:spcPct val="90000"/>
              </a:lnSpc>
            </a:pPr>
            <a:r>
              <a:rPr lang="en-US" altLang="zh-TW" smtClean="0"/>
              <a:t>In classless routing, we can also use buckets</a:t>
            </a:r>
          </a:p>
          <a:p>
            <a:pPr lvl="1" eaLnBrk="1" hangingPunct="1">
              <a:lnSpc>
                <a:spcPct val="90000"/>
              </a:lnSpc>
            </a:pPr>
            <a:r>
              <a:rPr lang="en-US" altLang="zh-TW" smtClean="0"/>
              <a:t>However, 32 buckets are used instead of three</a:t>
            </a:r>
          </a:p>
          <a:p>
            <a:pPr lvl="2" eaLnBrk="1" hangingPunct="1">
              <a:lnSpc>
                <a:spcPct val="90000"/>
              </a:lnSpc>
            </a:pPr>
            <a:r>
              <a:rPr lang="en-US" altLang="zh-TW" smtClean="0"/>
              <a:t>Each buckets corresponding to each prefix length</a:t>
            </a:r>
          </a:p>
          <a:p>
            <a:pPr lvl="1" eaLnBrk="1" hangingPunct="1">
              <a:lnSpc>
                <a:spcPct val="90000"/>
              </a:lnSpc>
            </a:pPr>
            <a:r>
              <a:rPr lang="en-US" altLang="zh-TW" smtClean="0"/>
              <a:t>When a packet arrives, try the longest prefix (/32), then the next prefix (/31) and so on until matched</a:t>
            </a:r>
          </a:p>
          <a:p>
            <a:pPr lvl="2" eaLnBrk="1" hangingPunct="1">
              <a:lnSpc>
                <a:spcPct val="90000"/>
              </a:lnSpc>
            </a:pPr>
            <a:r>
              <a:rPr lang="en-US" altLang="zh-TW" i="1" smtClean="0">
                <a:solidFill>
                  <a:srgbClr val="FF3300"/>
                </a:solidFill>
              </a:rPr>
              <a:t>Longest prefix match</a:t>
            </a:r>
          </a:p>
          <a:p>
            <a:pPr eaLnBrk="1" hangingPunct="1">
              <a:lnSpc>
                <a:spcPct val="90000"/>
              </a:lnSpc>
            </a:pPr>
            <a:r>
              <a:rPr lang="en-US" altLang="zh-TW" smtClean="0"/>
              <a:t>However, this search method would also take quite a long time</a:t>
            </a:r>
          </a:p>
          <a:p>
            <a:pPr lvl="1" eaLnBrk="1" hangingPunct="1">
              <a:lnSpc>
                <a:spcPct val="90000"/>
              </a:lnSpc>
            </a:pPr>
            <a:r>
              <a:rPr lang="en-US" altLang="zh-TW" smtClean="0"/>
              <a:t>Use other data structures such as tree or binary tree</a:t>
            </a:r>
            <a:endParaRPr lang="zh-TW" altLang="en-US" smtClean="0"/>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67</a:t>
            </a:fld>
            <a:endParaRPr lang="en-US" altLang="zh-TW"/>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TW" smtClean="0"/>
              <a:t>Prefix Lengths</a:t>
            </a:r>
          </a:p>
        </p:txBody>
      </p:sp>
      <p:pic>
        <p:nvPicPr>
          <p:cNvPr id="71683" name="Picture 4"/>
          <p:cNvPicPr>
            <a:picLocks noChangeAspect="1" noChangeArrowheads="1"/>
          </p:cNvPicPr>
          <p:nvPr/>
        </p:nvPicPr>
        <p:blipFill>
          <a:blip r:embed="rId2"/>
          <a:srcRect/>
          <a:stretch>
            <a:fillRect/>
          </a:stretch>
        </p:blipFill>
        <p:spPr bwMode="auto">
          <a:xfrm>
            <a:off x="474663" y="1804988"/>
            <a:ext cx="8175625" cy="3833812"/>
          </a:xfrm>
          <a:prstGeom prst="rect">
            <a:avLst/>
          </a:prstGeom>
          <a:noFill/>
          <a:ln w="9525">
            <a:noFill/>
            <a:miter lim="800000"/>
            <a:headEnd/>
            <a:tailEnd/>
          </a:ln>
        </p:spPr>
      </p:pic>
      <p:sp>
        <p:nvSpPr>
          <p:cNvPr id="71684" name="Rectangle 5"/>
          <p:cNvSpPr>
            <a:spLocks noChangeArrowheads="1"/>
          </p:cNvSpPr>
          <p:nvPr/>
        </p:nvSpPr>
        <p:spPr bwMode="auto">
          <a:xfrm>
            <a:off x="525463" y="5684838"/>
            <a:ext cx="8089900" cy="698500"/>
          </a:xfrm>
          <a:prstGeom prst="rect">
            <a:avLst/>
          </a:prstGeom>
          <a:solidFill>
            <a:schemeClr val="bg1"/>
          </a:solidFill>
          <a:ln w="57150">
            <a:solidFill>
              <a:srgbClr val="FF0066"/>
            </a:solidFill>
            <a:miter lim="800000"/>
            <a:headEnd/>
            <a:tailEnd/>
          </a:ln>
        </p:spPr>
        <p:txBody>
          <a:bodyPr>
            <a:spAutoFit/>
          </a:bodyPr>
          <a:lstStyle/>
          <a:p>
            <a:pPr algn="ctr">
              <a:spcBef>
                <a:spcPts val="1200"/>
              </a:spcBef>
              <a:spcAft>
                <a:spcPts val="1000"/>
              </a:spcAft>
            </a:pPr>
            <a:r>
              <a:rPr kumimoji="0" lang="en-US" altLang="zh-TW" sz="2400" b="1" i="1"/>
              <a:t>Classful addressing is a special case of classless addressing</a:t>
            </a:r>
            <a:r>
              <a:rPr kumimoji="0" lang="en-US" altLang="zh-TW" sz="3600" b="1" i="1"/>
              <a:t>.</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68</a:t>
            </a:fld>
            <a:endParaRPr lang="en-US" altLang="zh-TW"/>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TW" dirty="0" smtClean="0"/>
              <a:t>Forwarding Based on Label (Skip in the Next Semester!)</a:t>
            </a:r>
          </a:p>
        </p:txBody>
      </p:sp>
      <p:sp>
        <p:nvSpPr>
          <p:cNvPr id="72707" name="Rectangle 3"/>
          <p:cNvSpPr>
            <a:spLocks noGrp="1" noChangeArrowheads="1"/>
          </p:cNvSpPr>
          <p:nvPr>
            <p:ph type="body" idx="1"/>
          </p:nvPr>
        </p:nvSpPr>
        <p:spPr/>
        <p:txBody>
          <a:bodyPr/>
          <a:lstStyle/>
          <a:p>
            <a:r>
              <a:rPr lang="en-US" altLang="zh-TW" sz="2800" dirty="0" smtClean="0"/>
              <a:t>In a connectionless network (datagram approach)</a:t>
            </a:r>
          </a:p>
          <a:p>
            <a:pPr lvl="1"/>
            <a:r>
              <a:rPr lang="en-US" altLang="zh-TW" sz="2400" dirty="0" smtClean="0"/>
              <a:t>Forward packets based on destination address</a:t>
            </a:r>
          </a:p>
          <a:p>
            <a:pPr lvl="1"/>
            <a:r>
              <a:rPr lang="en-US" altLang="zh-TW" sz="2400" dirty="0" smtClean="0"/>
              <a:t>Need to </a:t>
            </a:r>
            <a:r>
              <a:rPr lang="en-US" altLang="zh-TW" sz="2400" b="1" dirty="0" smtClean="0">
                <a:solidFill>
                  <a:srgbClr val="FF0000"/>
                </a:solidFill>
              </a:rPr>
              <a:t>search</a:t>
            </a:r>
            <a:r>
              <a:rPr lang="en-US" altLang="zh-TW" sz="2400" dirty="0" smtClean="0"/>
              <a:t> the contents of a routing table</a:t>
            </a:r>
          </a:p>
          <a:p>
            <a:r>
              <a:rPr lang="en-US" altLang="zh-TW" sz="2800" dirty="0" smtClean="0"/>
              <a:t>In a connection-oriented network (virtual-circuit approach)</a:t>
            </a:r>
          </a:p>
          <a:p>
            <a:pPr lvl="1"/>
            <a:r>
              <a:rPr lang="en-US" altLang="zh-TW" sz="2400" dirty="0" smtClean="0"/>
              <a:t>Forward packets based on label</a:t>
            </a:r>
          </a:p>
          <a:p>
            <a:pPr lvl="1"/>
            <a:r>
              <a:rPr lang="en-US" altLang="zh-TW" sz="2400" dirty="0" smtClean="0"/>
              <a:t>Accessing a table using an index</a:t>
            </a:r>
          </a:p>
          <a:p>
            <a:r>
              <a:rPr lang="en-US" altLang="zh-TW" sz="2800" b="1" i="1" dirty="0" smtClean="0">
                <a:solidFill>
                  <a:srgbClr val="FF3300"/>
                </a:solidFill>
              </a:rPr>
              <a:t>Routing involves searching; switching involves accessing</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69</a:t>
            </a:fld>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6200" y="0"/>
            <a:ext cx="1614488" cy="336550"/>
          </a:xfrm>
          <a:prstGeom prst="rect">
            <a:avLst/>
          </a:prstGeom>
          <a:noFill/>
          <a:ln w="9525">
            <a:noFill/>
            <a:miter lim="800000"/>
            <a:headEnd/>
            <a:tailEnd/>
          </a:ln>
        </p:spPr>
        <p:txBody>
          <a:bodyPr>
            <a:spAutoFit/>
          </a:bodyPr>
          <a:lstStyle/>
          <a:p>
            <a:pPr eaLnBrk="0" hangingPunct="0"/>
            <a:r>
              <a:rPr kumimoji="0" lang="en-US" altLang="en-US" sz="1600">
                <a:solidFill>
                  <a:schemeClr val="accent2"/>
                </a:solidFill>
              </a:rPr>
              <a:t>Figure  6-1</a:t>
            </a:r>
          </a:p>
        </p:txBody>
      </p:sp>
      <p:sp>
        <p:nvSpPr>
          <p:cNvPr id="9219" name="Text Box 3"/>
          <p:cNvSpPr txBox="1">
            <a:spLocks noChangeArrowheads="1"/>
          </p:cNvSpPr>
          <p:nvPr/>
        </p:nvSpPr>
        <p:spPr bwMode="auto">
          <a:xfrm>
            <a:off x="2940050" y="625475"/>
            <a:ext cx="3498850" cy="701675"/>
          </a:xfrm>
          <a:prstGeom prst="rect">
            <a:avLst/>
          </a:prstGeom>
          <a:noFill/>
          <a:ln w="9525">
            <a:noFill/>
            <a:miter lim="800000"/>
            <a:headEnd/>
            <a:tailEnd/>
          </a:ln>
        </p:spPr>
        <p:txBody>
          <a:bodyPr wrap="none">
            <a:spAutoFit/>
          </a:bodyPr>
          <a:lstStyle/>
          <a:p>
            <a:r>
              <a:rPr kumimoji="0" lang="en-US" altLang="en-US" b="1">
                <a:solidFill>
                  <a:srgbClr val="3333CC"/>
                </a:solidFill>
                <a:latin typeface="Times" charset="0"/>
              </a:rPr>
              <a:t>Direct </a:t>
            </a:r>
            <a:r>
              <a:rPr kumimoji="0" lang="en-US" altLang="zh-TW" b="1">
                <a:solidFill>
                  <a:srgbClr val="3333CC"/>
                </a:solidFill>
                <a:latin typeface="Times" charset="0"/>
              </a:rPr>
              <a:t>D</a:t>
            </a:r>
            <a:r>
              <a:rPr kumimoji="0" lang="en-US" altLang="en-US" b="1">
                <a:solidFill>
                  <a:srgbClr val="3333CC"/>
                </a:solidFill>
                <a:latin typeface="Times" charset="0"/>
              </a:rPr>
              <a:t>elivery</a:t>
            </a:r>
          </a:p>
        </p:txBody>
      </p:sp>
      <p:sp>
        <p:nvSpPr>
          <p:cNvPr id="9220"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pic>
        <p:nvPicPr>
          <p:cNvPr id="9221" name="Picture 7"/>
          <p:cNvPicPr>
            <a:picLocks noChangeAspect="1" noChangeArrowheads="1"/>
          </p:cNvPicPr>
          <p:nvPr/>
        </p:nvPicPr>
        <p:blipFill>
          <a:blip r:embed="rId2"/>
          <a:srcRect/>
          <a:stretch>
            <a:fillRect/>
          </a:stretch>
        </p:blipFill>
        <p:spPr bwMode="auto">
          <a:xfrm>
            <a:off x="763588" y="2544763"/>
            <a:ext cx="8045450" cy="3851275"/>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7</a:t>
            </a:fld>
            <a:endParaRPr lang="en-US" altLang="zh-TW"/>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39700" y="1922463"/>
            <a:ext cx="8839200" cy="3378200"/>
          </a:xfrm>
          <a:prstGeom prst="rect">
            <a:avLst/>
          </a:prstGeom>
          <a:noFill/>
          <a:ln w="9525">
            <a:noFill/>
            <a:miter lim="800000"/>
            <a:headEnd/>
            <a:tailEnd/>
          </a:ln>
        </p:spPr>
        <p:txBody>
          <a:bodyPr>
            <a:spAutoFit/>
          </a:bodyPr>
          <a:lstStyle/>
          <a:p>
            <a:pPr algn="just" eaLnBrk="0" hangingPunct="0"/>
            <a:r>
              <a:rPr kumimoji="0" lang="en-US" altLang="zh-TW" sz="2400" b="1">
                <a:latin typeface="Arial Unicode MS" pitchFamily="34" charset="-120"/>
                <a:ea typeface="Arial Unicode MS" pitchFamily="34" charset="-120"/>
                <a:cs typeface="Arial Unicode MS" pitchFamily="34" charset="-120"/>
              </a:rPr>
              <a:t>Figure 6.18 shows a simple example of searching in a routing table using the longest match algorithm. When the forwarding algorithm gets the destination address of the packet, it needs to delve (</a:t>
            </a:r>
            <a:r>
              <a:rPr kumimoji="0" lang="zh-TW" altLang="en-US" sz="2400" b="1">
                <a:latin typeface="標楷體" pitchFamily="65" charset="-120"/>
                <a:ea typeface="標楷體" pitchFamily="65" charset="-120"/>
              </a:rPr>
              <a:t>探究</a:t>
            </a:r>
            <a:r>
              <a:rPr kumimoji="0" lang="en-US" altLang="zh-TW" sz="2400" b="1">
                <a:latin typeface="Arial Unicode MS" pitchFamily="34" charset="-120"/>
                <a:ea typeface="Arial Unicode MS" pitchFamily="34" charset="-120"/>
                <a:cs typeface="Arial Unicode MS" pitchFamily="34" charset="-120"/>
              </a:rPr>
              <a:t>) into the mask column. For each entry, it needs to apply the mask to find the destination network address. It then needs to check the network addresses in the table until it finds the match. The router then extracts the next hop address and the interface number to be delivered to the ARP protocol for delivery of the packet to the next hop.</a:t>
            </a:r>
          </a:p>
        </p:txBody>
      </p:sp>
      <p:grpSp>
        <p:nvGrpSpPr>
          <p:cNvPr id="73731" name="Group 3"/>
          <p:cNvGrpSpPr>
            <a:grpSpLocks/>
          </p:cNvGrpSpPr>
          <p:nvPr/>
        </p:nvGrpSpPr>
        <p:grpSpPr bwMode="auto">
          <a:xfrm>
            <a:off x="0" y="0"/>
            <a:ext cx="9144000" cy="609600"/>
            <a:chOff x="0" y="2448"/>
            <a:chExt cx="5760" cy="384"/>
          </a:xfrm>
        </p:grpSpPr>
        <p:sp>
          <p:nvSpPr>
            <p:cNvPr id="7373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p>
              <a:endParaRPr lang="zh-TW" altLang="en-US"/>
            </a:p>
          </p:txBody>
        </p:sp>
        <p:sp>
          <p:nvSpPr>
            <p:cNvPr id="119813" name="Text Box 5"/>
            <p:cNvSpPr txBox="1">
              <a:spLocks noChangeArrowheads="1"/>
            </p:cNvSpPr>
            <p:nvPr/>
          </p:nvSpPr>
          <p:spPr bwMode="auto">
            <a:xfrm>
              <a:off x="0" y="2448"/>
              <a:ext cx="1595" cy="365"/>
            </a:xfrm>
            <a:prstGeom prst="rect">
              <a:avLst/>
            </a:prstGeom>
            <a:solidFill>
              <a:srgbClr val="2CB843"/>
            </a:solidFill>
            <a:ln w="9525">
              <a:noFill/>
              <a:miter lim="800000"/>
              <a:headEnd/>
              <a:tailEnd/>
            </a:ln>
            <a:effectLst/>
          </p:spPr>
          <p:txBody>
            <a:bodyPr wrap="none">
              <a:spAutoFit/>
            </a:bodyPr>
            <a:lstStyle/>
            <a:p>
              <a:pPr eaLnBrk="0" hangingPunct="0">
                <a:defRPr/>
              </a:pPr>
              <a:r>
                <a:rPr kumimoji="0" lang="en-US" altLang="zh-TW" sz="3200" b="1">
                  <a:solidFill>
                    <a:schemeClr val="bg1"/>
                  </a:solidFill>
                  <a:effectLst>
                    <a:outerShdw blurRad="38100" dist="38100" dir="2700000" algn="tl">
                      <a:srgbClr val="000000"/>
                    </a:outerShdw>
                  </a:effectLst>
                </a:rPr>
                <a:t>Example</a:t>
              </a:r>
              <a:r>
                <a:rPr kumimoji="0" lang="en-US" altLang="zh-TW" sz="3200" b="1">
                  <a:solidFill>
                    <a:schemeClr val="bg1"/>
                  </a:solidFill>
                </a:rPr>
                <a:t> 6.13</a:t>
              </a:r>
              <a:endParaRPr kumimoji="0" lang="en-US" altLang="zh-TW" sz="3200" b="1" i="1">
                <a:solidFill>
                  <a:schemeClr val="bg1"/>
                </a:solidFill>
              </a:endParaRPr>
            </a:p>
          </p:txBody>
        </p:sp>
      </p:gr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70</a:t>
            </a:fld>
            <a:endParaRPr lang="en-US" altLang="zh-TW"/>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990600" y="90488"/>
            <a:ext cx="8001000" cy="366712"/>
          </a:xfrm>
          <a:prstGeom prst="rect">
            <a:avLst/>
          </a:prstGeom>
          <a:noFill/>
          <a:ln w="9525">
            <a:noFill/>
            <a:miter lim="800000"/>
            <a:headEnd/>
            <a:tailEnd/>
          </a:ln>
        </p:spPr>
        <p:txBody>
          <a:bodyPr>
            <a:spAutoFit/>
          </a:bodyPr>
          <a:lstStyle/>
          <a:p>
            <a:pPr eaLnBrk="0" hangingPunct="0"/>
            <a:r>
              <a:rPr kumimoji="0" lang="en-US" altLang="en-US" sz="1800" b="1">
                <a:solidFill>
                  <a:srgbClr val="0000FF"/>
                </a:solidFill>
              </a:rPr>
              <a:t>Figure 6.18</a:t>
            </a:r>
            <a:r>
              <a:rPr kumimoji="0" lang="en-US" altLang="en-US" sz="1800" b="1">
                <a:solidFill>
                  <a:schemeClr val="accent2"/>
                </a:solidFill>
              </a:rPr>
              <a:t>    </a:t>
            </a:r>
            <a:r>
              <a:rPr kumimoji="0" lang="en-US" altLang="en-US" sz="1800" b="1" i="1"/>
              <a:t>Example 6.13: Forwarding based on destination address</a:t>
            </a:r>
          </a:p>
        </p:txBody>
      </p:sp>
      <p:sp>
        <p:nvSpPr>
          <p:cNvPr id="7475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lang="zh-TW" altLang="en-US" sz="2400">
              <a:latin typeface="Tahoma" pitchFamily="34" charset="0"/>
            </a:endParaRPr>
          </a:p>
        </p:txBody>
      </p:sp>
      <p:sp>
        <p:nvSpPr>
          <p:cNvPr id="7475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lang="zh-TW" altLang="en-US" sz="2400">
              <a:latin typeface="Tahoma" pitchFamily="34" charset="0"/>
            </a:endParaRPr>
          </a:p>
        </p:txBody>
      </p:sp>
      <p:sp>
        <p:nvSpPr>
          <p:cNvPr id="7475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lang="zh-TW" altLang="en-US" sz="2400">
              <a:latin typeface="Tahoma" pitchFamily="34" charset="0"/>
            </a:endParaRPr>
          </a:p>
        </p:txBody>
      </p:sp>
      <p:sp>
        <p:nvSpPr>
          <p:cNvPr id="7475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zh-TW" altLang="en-US" sz="2400">
              <a:latin typeface="Tahoma" pitchFamily="34" charset="0"/>
            </a:endParaRPr>
          </a:p>
        </p:txBody>
      </p:sp>
      <p:sp>
        <p:nvSpPr>
          <p:cNvPr id="7475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lang="zh-TW" altLang="en-US" sz="2400">
              <a:latin typeface="Tahoma" pitchFamily="34" charset="0"/>
            </a:endParaRPr>
          </a:p>
        </p:txBody>
      </p:sp>
      <p:sp>
        <p:nvSpPr>
          <p:cNvPr id="7476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lang="zh-TW" altLang="en-US" sz="2400">
              <a:latin typeface="Tahoma" pitchFamily="34" charset="0"/>
            </a:endParaRPr>
          </a:p>
        </p:txBody>
      </p:sp>
      <p:sp>
        <p:nvSpPr>
          <p:cNvPr id="7476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lang="zh-TW" altLang="en-US" sz="2400">
              <a:latin typeface="Tahoma" pitchFamily="34" charset="0"/>
            </a:endParaRPr>
          </a:p>
        </p:txBody>
      </p:sp>
      <p:grpSp>
        <p:nvGrpSpPr>
          <p:cNvPr id="74762" name="Group 15"/>
          <p:cNvGrpSpPr>
            <a:grpSpLocks/>
          </p:cNvGrpSpPr>
          <p:nvPr/>
        </p:nvGrpSpPr>
        <p:grpSpPr bwMode="auto">
          <a:xfrm>
            <a:off x="801688" y="2065338"/>
            <a:ext cx="7264400" cy="4530725"/>
            <a:chOff x="528" y="1025"/>
            <a:chExt cx="4576" cy="2854"/>
          </a:xfrm>
        </p:grpSpPr>
        <p:pic>
          <p:nvPicPr>
            <p:cNvPr id="74763" name="Picture 10"/>
            <p:cNvPicPr>
              <a:picLocks noChangeAspect="1" noChangeArrowheads="1"/>
            </p:cNvPicPr>
            <p:nvPr/>
          </p:nvPicPr>
          <p:blipFill>
            <a:blip r:embed="rId3"/>
            <a:srcRect/>
            <a:stretch>
              <a:fillRect/>
            </a:stretch>
          </p:blipFill>
          <p:spPr bwMode="auto">
            <a:xfrm>
              <a:off x="1632" y="1025"/>
              <a:ext cx="3472" cy="2627"/>
            </a:xfrm>
            <a:prstGeom prst="rect">
              <a:avLst/>
            </a:prstGeom>
            <a:noFill/>
            <a:ln w="9525">
              <a:noFill/>
              <a:miter lim="800000"/>
              <a:headEnd/>
              <a:tailEnd/>
            </a:ln>
          </p:spPr>
        </p:pic>
        <p:pic>
          <p:nvPicPr>
            <p:cNvPr id="74764" name="Picture 11"/>
            <p:cNvPicPr>
              <a:picLocks noChangeAspect="1" noChangeArrowheads="1"/>
            </p:cNvPicPr>
            <p:nvPr/>
          </p:nvPicPr>
          <p:blipFill>
            <a:blip r:embed="rId4"/>
            <a:srcRect/>
            <a:stretch>
              <a:fillRect/>
            </a:stretch>
          </p:blipFill>
          <p:spPr bwMode="auto">
            <a:xfrm>
              <a:off x="816" y="1531"/>
              <a:ext cx="933" cy="1781"/>
            </a:xfrm>
            <a:prstGeom prst="rect">
              <a:avLst/>
            </a:prstGeom>
            <a:noFill/>
            <a:ln w="9525">
              <a:noFill/>
              <a:miter lim="800000"/>
              <a:headEnd/>
              <a:tailEnd/>
            </a:ln>
          </p:spPr>
        </p:pic>
        <p:pic>
          <p:nvPicPr>
            <p:cNvPr id="74765" name="Picture 12"/>
            <p:cNvPicPr>
              <a:picLocks noChangeAspect="1" noChangeArrowheads="1"/>
            </p:cNvPicPr>
            <p:nvPr/>
          </p:nvPicPr>
          <p:blipFill>
            <a:blip r:embed="rId5"/>
            <a:srcRect/>
            <a:stretch>
              <a:fillRect/>
            </a:stretch>
          </p:blipFill>
          <p:spPr bwMode="auto">
            <a:xfrm>
              <a:off x="528" y="3288"/>
              <a:ext cx="1209" cy="264"/>
            </a:xfrm>
            <a:prstGeom prst="rect">
              <a:avLst/>
            </a:prstGeom>
            <a:noFill/>
            <a:ln w="9525">
              <a:noFill/>
              <a:miter lim="800000"/>
              <a:headEnd/>
              <a:tailEnd/>
            </a:ln>
          </p:spPr>
        </p:pic>
        <p:pic>
          <p:nvPicPr>
            <p:cNvPr id="74766" name="Picture 13"/>
            <p:cNvPicPr>
              <a:picLocks noChangeAspect="1" noChangeArrowheads="1"/>
            </p:cNvPicPr>
            <p:nvPr/>
          </p:nvPicPr>
          <p:blipFill>
            <a:blip r:embed="rId6"/>
            <a:srcRect/>
            <a:stretch>
              <a:fillRect/>
            </a:stretch>
          </p:blipFill>
          <p:spPr bwMode="auto">
            <a:xfrm>
              <a:off x="3936" y="3552"/>
              <a:ext cx="990" cy="327"/>
            </a:xfrm>
            <a:prstGeom prst="rect">
              <a:avLst/>
            </a:prstGeom>
            <a:noFill/>
            <a:ln w="9525">
              <a:noFill/>
              <a:miter lim="800000"/>
              <a:headEnd/>
              <a:tailEnd/>
            </a:ln>
          </p:spPr>
        </p:pic>
        <p:pic>
          <p:nvPicPr>
            <p:cNvPr id="74767" name="Picture 14"/>
            <p:cNvPicPr>
              <a:picLocks noChangeAspect="1" noChangeArrowheads="1"/>
            </p:cNvPicPr>
            <p:nvPr/>
          </p:nvPicPr>
          <p:blipFill>
            <a:blip r:embed="rId7"/>
            <a:srcRect/>
            <a:stretch>
              <a:fillRect/>
            </a:stretch>
          </p:blipFill>
          <p:spPr bwMode="auto">
            <a:xfrm>
              <a:off x="3401" y="2428"/>
              <a:ext cx="1255" cy="1124"/>
            </a:xfrm>
            <a:prstGeom prst="rect">
              <a:avLst/>
            </a:prstGeom>
            <a:noFill/>
            <a:ln w="9525">
              <a:noFill/>
              <a:miter lim="800000"/>
              <a:headEnd/>
              <a:tailEnd/>
            </a:ln>
          </p:spPr>
        </p:pic>
      </p:gr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71</a:t>
            </a:fld>
            <a:endParaRPr lang="en-US" altLang="zh-TW"/>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6200" y="696913"/>
            <a:ext cx="8839200" cy="1187450"/>
          </a:xfrm>
          <a:prstGeom prst="rect">
            <a:avLst/>
          </a:prstGeom>
          <a:noFill/>
          <a:ln w="9525">
            <a:noFill/>
            <a:miter lim="800000"/>
            <a:headEnd/>
            <a:tailEnd/>
          </a:ln>
        </p:spPr>
        <p:txBody>
          <a:bodyPr>
            <a:spAutoFit/>
          </a:bodyPr>
          <a:lstStyle/>
          <a:p>
            <a:pPr algn="just" eaLnBrk="0" hangingPunct="0"/>
            <a:r>
              <a:rPr kumimoji="0" lang="en-US" altLang="zh-TW" sz="2400" b="1" dirty="0">
                <a:latin typeface="Arial Unicode MS" pitchFamily="34" charset="-120"/>
                <a:ea typeface="Arial Unicode MS" pitchFamily="34" charset="-120"/>
                <a:cs typeface="Arial Unicode MS" pitchFamily="34" charset="-120"/>
              </a:rPr>
              <a:t>Figure 6.19 shows a simple example of using a label to access a switching table. Since the labels are used as the index to the table, finding the information in the table is immediate.</a:t>
            </a:r>
          </a:p>
        </p:txBody>
      </p:sp>
      <p:grpSp>
        <p:nvGrpSpPr>
          <p:cNvPr id="75779" name="Group 3"/>
          <p:cNvGrpSpPr>
            <a:grpSpLocks/>
          </p:cNvGrpSpPr>
          <p:nvPr/>
        </p:nvGrpSpPr>
        <p:grpSpPr bwMode="auto">
          <a:xfrm>
            <a:off x="0" y="0"/>
            <a:ext cx="9144000" cy="609600"/>
            <a:chOff x="0" y="2448"/>
            <a:chExt cx="5760" cy="384"/>
          </a:xfrm>
        </p:grpSpPr>
        <p:sp>
          <p:nvSpPr>
            <p:cNvPr id="7578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p>
              <a:endParaRPr lang="zh-TW" altLang="en-US"/>
            </a:p>
          </p:txBody>
        </p:sp>
        <p:sp>
          <p:nvSpPr>
            <p:cNvPr id="123909" name="Text Box 5"/>
            <p:cNvSpPr txBox="1">
              <a:spLocks noChangeArrowheads="1"/>
            </p:cNvSpPr>
            <p:nvPr/>
          </p:nvSpPr>
          <p:spPr bwMode="auto">
            <a:xfrm>
              <a:off x="0" y="2448"/>
              <a:ext cx="4538" cy="368"/>
            </a:xfrm>
            <a:prstGeom prst="rect">
              <a:avLst/>
            </a:prstGeom>
            <a:solidFill>
              <a:srgbClr val="2CB843"/>
            </a:solidFill>
            <a:ln w="9525">
              <a:noFill/>
              <a:miter lim="800000"/>
              <a:headEnd/>
              <a:tailEnd/>
            </a:ln>
            <a:effectLst/>
          </p:spPr>
          <p:txBody>
            <a:bodyPr wrap="none">
              <a:spAutoFit/>
            </a:bodyPr>
            <a:lstStyle/>
            <a:p>
              <a:pPr eaLnBrk="0" hangingPunct="0">
                <a:defRPr/>
              </a:pPr>
              <a:r>
                <a:rPr kumimoji="0" lang="en-US" altLang="zh-TW" sz="3200" b="1" dirty="0">
                  <a:solidFill>
                    <a:schemeClr val="bg1"/>
                  </a:solidFill>
                  <a:effectLst>
                    <a:outerShdw blurRad="38100" dist="38100" dir="2700000" algn="tl">
                      <a:srgbClr val="000000"/>
                    </a:outerShdw>
                  </a:effectLst>
                </a:rPr>
                <a:t>Example</a:t>
              </a:r>
              <a:r>
                <a:rPr kumimoji="0" lang="en-US" altLang="zh-TW" sz="3200" b="1" dirty="0">
                  <a:solidFill>
                    <a:schemeClr val="bg1"/>
                  </a:solidFill>
                </a:rPr>
                <a:t> </a:t>
              </a:r>
              <a:r>
                <a:rPr kumimoji="0" lang="en-US" altLang="zh-TW" sz="3200" b="1" dirty="0" smtClean="0">
                  <a:solidFill>
                    <a:schemeClr val="bg1"/>
                  </a:solidFill>
                </a:rPr>
                <a:t>6.14 (Skip In Next Semester!)</a:t>
              </a:r>
              <a:endParaRPr kumimoji="0" lang="en-US" altLang="zh-TW" sz="3200" b="1" i="1" dirty="0">
                <a:solidFill>
                  <a:schemeClr val="bg1"/>
                </a:solidFill>
              </a:endParaRPr>
            </a:p>
          </p:txBody>
        </p:sp>
      </p:gr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72</a:t>
            </a:fld>
            <a:endParaRPr lang="en-US" altLang="zh-TW"/>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pPr eaLnBrk="0" hangingPunct="0"/>
            <a:r>
              <a:rPr kumimoji="0" lang="en-US" altLang="en-US" sz="1800" b="1">
                <a:solidFill>
                  <a:srgbClr val="0000FF"/>
                </a:solidFill>
              </a:rPr>
              <a:t>Figure 6.19</a:t>
            </a:r>
            <a:r>
              <a:rPr kumimoji="0" lang="en-US" altLang="en-US" sz="1800" b="1">
                <a:solidFill>
                  <a:schemeClr val="accent2"/>
                </a:solidFill>
              </a:rPr>
              <a:t>    </a:t>
            </a:r>
            <a:r>
              <a:rPr kumimoji="0" lang="en-US" altLang="en-US" sz="1800" b="1" i="1"/>
              <a:t>Example 6.14: Forwarding based on label </a:t>
            </a:r>
          </a:p>
        </p:txBody>
      </p:sp>
      <p:sp>
        <p:nvSpPr>
          <p:cNvPr id="7680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lang="zh-TW" altLang="en-US" sz="2400">
              <a:latin typeface="Tahoma" pitchFamily="34" charset="0"/>
            </a:endParaRPr>
          </a:p>
        </p:txBody>
      </p:sp>
      <p:sp>
        <p:nvSpPr>
          <p:cNvPr id="7680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lang="zh-TW" altLang="en-US" sz="2400">
              <a:latin typeface="Tahoma" pitchFamily="34" charset="0"/>
            </a:endParaRPr>
          </a:p>
        </p:txBody>
      </p:sp>
      <p:sp>
        <p:nvSpPr>
          <p:cNvPr id="7680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lang="zh-TW" altLang="en-US" sz="2400">
              <a:latin typeface="Tahoma" pitchFamily="34" charset="0"/>
            </a:endParaRPr>
          </a:p>
        </p:txBody>
      </p:sp>
      <p:sp>
        <p:nvSpPr>
          <p:cNvPr id="7680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zh-TW" altLang="en-US" sz="2400">
              <a:latin typeface="Tahoma" pitchFamily="34" charset="0"/>
            </a:endParaRPr>
          </a:p>
        </p:txBody>
      </p:sp>
      <p:sp>
        <p:nvSpPr>
          <p:cNvPr id="7680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lang="zh-TW" altLang="en-US" sz="2400">
              <a:latin typeface="Tahoma" pitchFamily="34" charset="0"/>
            </a:endParaRPr>
          </a:p>
        </p:txBody>
      </p:sp>
      <p:sp>
        <p:nvSpPr>
          <p:cNvPr id="7680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lang="zh-TW" altLang="en-US" sz="2400">
              <a:latin typeface="Tahoma" pitchFamily="34" charset="0"/>
            </a:endParaRPr>
          </a:p>
        </p:txBody>
      </p:sp>
      <p:sp>
        <p:nvSpPr>
          <p:cNvPr id="7680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lang="zh-TW" altLang="en-US" sz="2400">
              <a:latin typeface="Tahoma" pitchFamily="34" charset="0"/>
            </a:endParaRPr>
          </a:p>
        </p:txBody>
      </p:sp>
      <p:grpSp>
        <p:nvGrpSpPr>
          <p:cNvPr id="76810" name="Group 15"/>
          <p:cNvGrpSpPr>
            <a:grpSpLocks/>
          </p:cNvGrpSpPr>
          <p:nvPr/>
        </p:nvGrpSpPr>
        <p:grpSpPr bwMode="auto">
          <a:xfrm>
            <a:off x="379413" y="1947863"/>
            <a:ext cx="8361362" cy="4697412"/>
            <a:chOff x="1074" y="763"/>
            <a:chExt cx="3726" cy="2959"/>
          </a:xfrm>
        </p:grpSpPr>
        <p:pic>
          <p:nvPicPr>
            <p:cNvPr id="76811" name="Picture 10"/>
            <p:cNvPicPr>
              <a:picLocks noChangeAspect="1" noChangeArrowheads="1"/>
            </p:cNvPicPr>
            <p:nvPr/>
          </p:nvPicPr>
          <p:blipFill>
            <a:blip r:embed="rId3"/>
            <a:srcRect/>
            <a:stretch>
              <a:fillRect/>
            </a:stretch>
          </p:blipFill>
          <p:spPr bwMode="auto">
            <a:xfrm>
              <a:off x="1584" y="763"/>
              <a:ext cx="2107" cy="2741"/>
            </a:xfrm>
            <a:prstGeom prst="rect">
              <a:avLst/>
            </a:prstGeom>
            <a:noFill/>
            <a:ln w="9525">
              <a:noFill/>
              <a:miter lim="800000"/>
              <a:headEnd/>
              <a:tailEnd/>
            </a:ln>
          </p:spPr>
        </p:pic>
        <p:pic>
          <p:nvPicPr>
            <p:cNvPr id="76812" name="Picture 11"/>
            <p:cNvPicPr>
              <a:picLocks noChangeAspect="1" noChangeArrowheads="1"/>
            </p:cNvPicPr>
            <p:nvPr/>
          </p:nvPicPr>
          <p:blipFill>
            <a:blip r:embed="rId4"/>
            <a:srcRect/>
            <a:stretch>
              <a:fillRect/>
            </a:stretch>
          </p:blipFill>
          <p:spPr bwMode="auto">
            <a:xfrm>
              <a:off x="1074" y="3120"/>
              <a:ext cx="990" cy="277"/>
            </a:xfrm>
            <a:prstGeom prst="rect">
              <a:avLst/>
            </a:prstGeom>
            <a:noFill/>
            <a:ln w="9525">
              <a:noFill/>
              <a:miter lim="800000"/>
              <a:headEnd/>
              <a:tailEnd/>
            </a:ln>
          </p:spPr>
        </p:pic>
        <p:pic>
          <p:nvPicPr>
            <p:cNvPr id="76813" name="Picture 12"/>
            <p:cNvPicPr>
              <a:picLocks noChangeAspect="1" noChangeArrowheads="1"/>
            </p:cNvPicPr>
            <p:nvPr/>
          </p:nvPicPr>
          <p:blipFill>
            <a:blip r:embed="rId5"/>
            <a:srcRect/>
            <a:stretch>
              <a:fillRect/>
            </a:stretch>
          </p:blipFill>
          <p:spPr bwMode="auto">
            <a:xfrm>
              <a:off x="1248" y="1776"/>
              <a:ext cx="547" cy="1273"/>
            </a:xfrm>
            <a:prstGeom prst="rect">
              <a:avLst/>
            </a:prstGeom>
            <a:noFill/>
            <a:ln w="9525">
              <a:noFill/>
              <a:miter lim="800000"/>
              <a:headEnd/>
              <a:tailEnd/>
            </a:ln>
          </p:spPr>
        </p:pic>
        <p:pic>
          <p:nvPicPr>
            <p:cNvPr id="76814" name="Picture 13"/>
            <p:cNvPicPr>
              <a:picLocks noChangeAspect="1" noChangeArrowheads="1"/>
            </p:cNvPicPr>
            <p:nvPr/>
          </p:nvPicPr>
          <p:blipFill>
            <a:blip r:embed="rId6"/>
            <a:srcRect/>
            <a:stretch>
              <a:fillRect/>
            </a:stretch>
          </p:blipFill>
          <p:spPr bwMode="auto">
            <a:xfrm>
              <a:off x="3522" y="1814"/>
              <a:ext cx="1278" cy="1594"/>
            </a:xfrm>
            <a:prstGeom prst="rect">
              <a:avLst/>
            </a:prstGeom>
            <a:noFill/>
            <a:ln w="9525">
              <a:noFill/>
              <a:miter lim="800000"/>
              <a:headEnd/>
              <a:tailEnd/>
            </a:ln>
          </p:spPr>
        </p:pic>
        <p:pic>
          <p:nvPicPr>
            <p:cNvPr id="76815" name="Picture 14"/>
            <p:cNvPicPr>
              <a:picLocks noChangeAspect="1" noChangeArrowheads="1"/>
            </p:cNvPicPr>
            <p:nvPr/>
          </p:nvPicPr>
          <p:blipFill>
            <a:blip r:embed="rId7"/>
            <a:srcRect/>
            <a:stretch>
              <a:fillRect/>
            </a:stretch>
          </p:blipFill>
          <p:spPr bwMode="auto">
            <a:xfrm>
              <a:off x="3762" y="3408"/>
              <a:ext cx="990" cy="314"/>
            </a:xfrm>
            <a:prstGeom prst="rect">
              <a:avLst/>
            </a:prstGeom>
            <a:noFill/>
            <a:ln w="9525">
              <a:noFill/>
              <a:miter lim="800000"/>
              <a:headEnd/>
              <a:tailEnd/>
            </a:ln>
          </p:spPr>
        </p:pic>
      </p:gr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73</a:t>
            </a:fld>
            <a:endParaRPr lang="en-US" altLang="zh-TW"/>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descr="Large confetti"/>
          <p:cNvSpPr>
            <a:spLocks noChangeArrowheads="1"/>
          </p:cNvSpPr>
          <p:nvPr/>
        </p:nvSpPr>
        <p:spPr bwMode="auto">
          <a:xfrm>
            <a:off x="304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headEnd/>
            <a:tailEnd/>
          </a:ln>
        </p:spPr>
        <p:txBody>
          <a:bodyPr wrap="none" anchor="ctr"/>
          <a:lstStyle/>
          <a:p>
            <a:endParaRPr lang="zh-TW" altLang="en-US"/>
          </a:p>
        </p:txBody>
      </p:sp>
      <p:sp>
        <p:nvSpPr>
          <p:cNvPr id="77827" name="Rectangle 3"/>
          <p:cNvSpPr>
            <a:spLocks noChangeArrowheads="1"/>
          </p:cNvSpPr>
          <p:nvPr/>
        </p:nvSpPr>
        <p:spPr bwMode="auto">
          <a:xfrm>
            <a:off x="2339975" y="2590800"/>
            <a:ext cx="4546600" cy="1431925"/>
          </a:xfrm>
          <a:prstGeom prst="rect">
            <a:avLst/>
          </a:prstGeom>
          <a:noFill/>
          <a:ln w="9525">
            <a:noFill/>
            <a:miter lim="800000"/>
            <a:headEnd/>
            <a:tailEnd/>
          </a:ln>
        </p:spPr>
        <p:txBody>
          <a:bodyPr wrap="none">
            <a:spAutoFit/>
          </a:bodyPr>
          <a:lstStyle/>
          <a:p>
            <a:pPr algn="ctr"/>
            <a:r>
              <a:rPr kumimoji="0" lang="en-US" altLang="zh-TW" sz="4400" b="1">
                <a:latin typeface="Times" charset="0"/>
              </a:rPr>
              <a:t>STRUCTURE OF</a:t>
            </a:r>
          </a:p>
          <a:p>
            <a:pPr algn="ctr"/>
            <a:r>
              <a:rPr kumimoji="0" lang="en-US" altLang="zh-TW" sz="4400" b="1">
                <a:latin typeface="Times" charset="0"/>
              </a:rPr>
              <a:t>A ROUTER</a:t>
            </a:r>
          </a:p>
        </p:txBody>
      </p:sp>
      <p:sp>
        <p:nvSpPr>
          <p:cNvPr id="350212" name="Rectangle 4"/>
          <p:cNvSpPr>
            <a:spLocks noChangeArrowheads="1"/>
          </p:cNvSpPr>
          <p:nvPr/>
        </p:nvSpPr>
        <p:spPr bwMode="auto">
          <a:xfrm>
            <a:off x="1260475" y="1905000"/>
            <a:ext cx="882650" cy="762000"/>
          </a:xfrm>
          <a:prstGeom prst="rect">
            <a:avLst/>
          </a:prstGeom>
          <a:solidFill>
            <a:schemeClr val="bg1"/>
          </a:solidFill>
          <a:ln w="9525">
            <a:noFill/>
            <a:miter lim="800000"/>
            <a:headEnd/>
            <a:tailEnd/>
          </a:ln>
          <a:effectLst/>
        </p:spPr>
        <p:txBody>
          <a:bodyPr wrap="none">
            <a:spAutoFit/>
          </a:bodyPr>
          <a:lstStyle/>
          <a:p>
            <a:pPr algn="ctr">
              <a:defRPr/>
            </a:pPr>
            <a:r>
              <a:rPr kumimoji="0" lang="en-US" altLang="zh-TW" sz="4400" b="1" i="1">
                <a:solidFill>
                  <a:srgbClr val="FF0000"/>
                </a:solidFill>
                <a:effectLst>
                  <a:outerShdw blurRad="38100" dist="38100" dir="2700000" algn="tl">
                    <a:srgbClr val="C0C0C0"/>
                  </a:outerShdw>
                </a:effectLst>
                <a:latin typeface="Times" charset="0"/>
              </a:rPr>
              <a:t>6.3</a:t>
            </a:r>
            <a:endParaRPr kumimoji="0" lang="en-US" altLang="zh-TW" sz="4400" b="1" i="1">
              <a:solidFill>
                <a:srgbClr val="060000"/>
              </a:solidFill>
              <a:effectLst>
                <a:outerShdw blurRad="38100" dist="38100" dir="2700000" algn="tl">
                  <a:srgbClr val="C0C0C0"/>
                </a:outerShdw>
              </a:effectLst>
              <a:latin typeface="Times" charset="0"/>
            </a:endParaRPr>
          </a:p>
        </p:txBody>
      </p:sp>
      <p:sp>
        <p:nvSpPr>
          <p:cNvPr id="77829" name="Text Box 5"/>
          <p:cNvSpPr txBox="1">
            <a:spLocks noChangeArrowheads="1"/>
          </p:cNvSpPr>
          <p:nvPr/>
        </p:nvSpPr>
        <p:spPr bwMode="auto">
          <a:xfrm>
            <a:off x="7083425" y="6643688"/>
            <a:ext cx="2060575" cy="214312"/>
          </a:xfrm>
          <a:prstGeom prst="rect">
            <a:avLst/>
          </a:prstGeom>
          <a:noFill/>
          <a:ln w="9525">
            <a:noFill/>
            <a:miter lim="800000"/>
            <a:headEnd/>
            <a:tailEnd/>
          </a:ln>
        </p:spPr>
        <p:txBody>
          <a:bodyPr wrap="none">
            <a:spAutoFit/>
          </a:bodyPr>
          <a:lstStyle/>
          <a:p>
            <a:r>
              <a:rPr lang="en-US" altLang="zh-TW" sz="800">
                <a:latin typeface="Comic Sans MS" pitchFamily="66" charset="0"/>
              </a:rPr>
              <a:t>The McGraw-Hill Companies, Inc., 2000</a:t>
            </a:r>
          </a:p>
        </p:txBody>
      </p:sp>
      <p:sp>
        <p:nvSpPr>
          <p:cNvPr id="2" name="投影片編號版面配置區 1"/>
          <p:cNvSpPr>
            <a:spLocks noGrp="1"/>
          </p:cNvSpPr>
          <p:nvPr>
            <p:ph type="sldNum" sz="quarter" idx="12"/>
          </p:nvPr>
        </p:nvSpPr>
        <p:spPr/>
        <p:txBody>
          <a:bodyPr/>
          <a:lstStyle/>
          <a:p>
            <a:pPr>
              <a:defRPr/>
            </a:pPr>
            <a:fld id="{098040E1-A8DE-40AC-9298-9C9496F455CE}" type="slidenum">
              <a:rPr lang="zh-TW" altLang="en-US" smtClean="0"/>
              <a:pPr>
                <a:defRPr/>
              </a:pPr>
              <a:t>74</a:t>
            </a:fld>
            <a:endParaRPr lang="en-US" altLang="zh-TW"/>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TW" smtClean="0"/>
              <a:t>Router Components</a:t>
            </a:r>
          </a:p>
        </p:txBody>
      </p:sp>
      <p:sp>
        <p:nvSpPr>
          <p:cNvPr id="78851" name="Rectangle 3"/>
          <p:cNvSpPr>
            <a:spLocks noGrp="1" noChangeArrowheads="1"/>
          </p:cNvSpPr>
          <p:nvPr>
            <p:ph type="body" idx="1"/>
          </p:nvPr>
        </p:nvSpPr>
        <p:spPr>
          <a:xfrm>
            <a:off x="457200" y="1828800"/>
            <a:ext cx="8229600" cy="2312988"/>
          </a:xfrm>
        </p:spPr>
        <p:txBody>
          <a:bodyPr/>
          <a:lstStyle/>
          <a:p>
            <a:pPr eaLnBrk="1" hangingPunct="1"/>
            <a:r>
              <a:rPr lang="en-US" altLang="zh-TW" sz="2800" smtClean="0"/>
              <a:t>A router has four components</a:t>
            </a:r>
          </a:p>
          <a:p>
            <a:pPr lvl="1" eaLnBrk="1" hangingPunct="1"/>
            <a:r>
              <a:rPr lang="en-US" altLang="zh-TW" sz="2400" smtClean="0"/>
              <a:t>Input port</a:t>
            </a:r>
          </a:p>
          <a:p>
            <a:pPr lvl="1" eaLnBrk="1" hangingPunct="1"/>
            <a:r>
              <a:rPr lang="en-US" altLang="zh-TW" sz="2400" smtClean="0"/>
              <a:t>Output port</a:t>
            </a:r>
          </a:p>
          <a:p>
            <a:pPr lvl="1" eaLnBrk="1" hangingPunct="1"/>
            <a:r>
              <a:rPr lang="en-US" altLang="zh-TW" sz="2400" smtClean="0"/>
              <a:t>Routing processor</a:t>
            </a:r>
          </a:p>
          <a:p>
            <a:pPr lvl="1" eaLnBrk="1" hangingPunct="1"/>
            <a:r>
              <a:rPr lang="en-US" altLang="zh-TW" sz="2400" smtClean="0"/>
              <a:t>Switching fabric</a:t>
            </a:r>
          </a:p>
        </p:txBody>
      </p:sp>
      <p:pic>
        <p:nvPicPr>
          <p:cNvPr id="78852" name="Picture 6"/>
          <p:cNvPicPr>
            <a:picLocks noChangeAspect="1" noChangeArrowheads="1"/>
          </p:cNvPicPr>
          <p:nvPr/>
        </p:nvPicPr>
        <p:blipFill>
          <a:blip r:embed="rId2"/>
          <a:srcRect/>
          <a:stretch>
            <a:fillRect/>
          </a:stretch>
        </p:blipFill>
        <p:spPr bwMode="auto">
          <a:xfrm>
            <a:off x="1092200" y="4219575"/>
            <a:ext cx="7065963" cy="2347913"/>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75</a:t>
            </a:fld>
            <a:endParaRPr lang="en-US" altLang="zh-TW"/>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TW" smtClean="0"/>
              <a:t>Input Port</a:t>
            </a:r>
          </a:p>
        </p:txBody>
      </p:sp>
      <p:sp>
        <p:nvSpPr>
          <p:cNvPr id="79875" name="Rectangle 3"/>
          <p:cNvSpPr>
            <a:spLocks noGrp="1" noChangeArrowheads="1"/>
          </p:cNvSpPr>
          <p:nvPr>
            <p:ph type="body" idx="1"/>
          </p:nvPr>
        </p:nvSpPr>
        <p:spPr>
          <a:xfrm>
            <a:off x="457200" y="1828800"/>
            <a:ext cx="8229600" cy="3219450"/>
          </a:xfrm>
        </p:spPr>
        <p:txBody>
          <a:bodyPr/>
          <a:lstStyle/>
          <a:p>
            <a:pPr eaLnBrk="1" hangingPunct="1"/>
            <a:r>
              <a:rPr lang="en-US" altLang="zh-TW" sz="2800" dirty="0" smtClean="0"/>
              <a:t>Perform the physical and data link layer functions</a:t>
            </a:r>
          </a:p>
          <a:p>
            <a:pPr lvl="1" eaLnBrk="1" hangingPunct="1"/>
            <a:r>
              <a:rPr lang="en-US" altLang="zh-TW" sz="2400" dirty="0" smtClean="0"/>
              <a:t>Bits are constructed from the received signal</a:t>
            </a:r>
          </a:p>
          <a:p>
            <a:pPr lvl="1" eaLnBrk="1" hangingPunct="1"/>
            <a:r>
              <a:rPr lang="en-US" altLang="zh-TW" sz="2400" dirty="0" smtClean="0"/>
              <a:t>Packet is </a:t>
            </a:r>
            <a:r>
              <a:rPr lang="en-US" altLang="zh-TW" sz="2400" dirty="0" err="1" smtClean="0"/>
              <a:t>decapsulated</a:t>
            </a:r>
            <a:r>
              <a:rPr lang="en-US" altLang="zh-TW" sz="2400" dirty="0" smtClean="0"/>
              <a:t> from the frame</a:t>
            </a:r>
          </a:p>
          <a:p>
            <a:pPr lvl="1" eaLnBrk="1" hangingPunct="1"/>
            <a:r>
              <a:rPr lang="en-US" altLang="zh-TW" sz="2400" dirty="0" smtClean="0"/>
              <a:t>Errors are detected and corrected if possible</a:t>
            </a:r>
          </a:p>
          <a:p>
            <a:pPr lvl="1" eaLnBrk="1" hangingPunct="1"/>
            <a:r>
              <a:rPr lang="en-US" altLang="zh-TW" sz="2400" dirty="0" smtClean="0"/>
              <a:t>Buffered in queues before packets are directed to switching fabric</a:t>
            </a:r>
          </a:p>
        </p:txBody>
      </p:sp>
      <p:pic>
        <p:nvPicPr>
          <p:cNvPr id="79876" name="Picture 4"/>
          <p:cNvPicPr>
            <a:picLocks noChangeAspect="1" noChangeArrowheads="1"/>
          </p:cNvPicPr>
          <p:nvPr/>
        </p:nvPicPr>
        <p:blipFill>
          <a:blip r:embed="rId2"/>
          <a:srcRect/>
          <a:stretch>
            <a:fillRect/>
          </a:stretch>
        </p:blipFill>
        <p:spPr bwMode="auto">
          <a:xfrm>
            <a:off x="512763" y="4857750"/>
            <a:ext cx="8464550" cy="1492250"/>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76</a:t>
            </a:fld>
            <a:endParaRPr lang="en-US" altLang="zh-TW"/>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TW" smtClean="0"/>
              <a:t>Output Ports</a:t>
            </a:r>
          </a:p>
        </p:txBody>
      </p:sp>
      <p:sp>
        <p:nvSpPr>
          <p:cNvPr id="80899" name="Rectangle 3"/>
          <p:cNvSpPr>
            <a:spLocks noGrp="1" noChangeArrowheads="1"/>
          </p:cNvSpPr>
          <p:nvPr>
            <p:ph type="body" idx="1"/>
          </p:nvPr>
        </p:nvSpPr>
        <p:spPr>
          <a:xfrm>
            <a:off x="457200" y="1828800"/>
            <a:ext cx="8229600" cy="2841625"/>
          </a:xfrm>
        </p:spPr>
        <p:txBody>
          <a:bodyPr/>
          <a:lstStyle/>
          <a:p>
            <a:pPr eaLnBrk="1" hangingPunct="1">
              <a:lnSpc>
                <a:spcPct val="90000"/>
              </a:lnSpc>
            </a:pPr>
            <a:r>
              <a:rPr lang="en-US" altLang="zh-TW" smtClean="0"/>
              <a:t>Perform the same functions as the input port, but in the reverse order</a:t>
            </a:r>
          </a:p>
          <a:p>
            <a:pPr lvl="1" eaLnBrk="1" hangingPunct="1">
              <a:lnSpc>
                <a:spcPct val="90000"/>
              </a:lnSpc>
            </a:pPr>
            <a:r>
              <a:rPr lang="en-US" altLang="zh-TW" smtClean="0"/>
              <a:t>First, the outgoing packets are queued</a:t>
            </a:r>
          </a:p>
          <a:p>
            <a:pPr lvl="1" eaLnBrk="1" hangingPunct="1">
              <a:lnSpc>
                <a:spcPct val="90000"/>
              </a:lnSpc>
            </a:pPr>
            <a:r>
              <a:rPr lang="en-US" altLang="zh-TW" smtClean="0"/>
              <a:t>Then the packet is encapsulated in a frame</a:t>
            </a:r>
          </a:p>
          <a:p>
            <a:pPr lvl="1" eaLnBrk="1" hangingPunct="1">
              <a:lnSpc>
                <a:spcPct val="90000"/>
              </a:lnSpc>
            </a:pPr>
            <a:r>
              <a:rPr lang="en-US" altLang="zh-TW" smtClean="0"/>
              <a:t>Finally, the physical and MAC layer functions are applied to send the frame</a:t>
            </a:r>
          </a:p>
        </p:txBody>
      </p:sp>
      <p:pic>
        <p:nvPicPr>
          <p:cNvPr id="80900" name="Picture 4"/>
          <p:cNvPicPr>
            <a:picLocks noChangeAspect="1" noChangeArrowheads="1"/>
          </p:cNvPicPr>
          <p:nvPr/>
        </p:nvPicPr>
        <p:blipFill>
          <a:blip r:embed="rId2"/>
          <a:srcRect/>
          <a:stretch>
            <a:fillRect/>
          </a:stretch>
        </p:blipFill>
        <p:spPr bwMode="auto">
          <a:xfrm>
            <a:off x="284163" y="4799013"/>
            <a:ext cx="8656637" cy="1760537"/>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77</a:t>
            </a:fld>
            <a:endParaRPr lang="en-US" altLang="zh-TW"/>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TW" smtClean="0"/>
              <a:t>Routing Processor</a:t>
            </a:r>
          </a:p>
        </p:txBody>
      </p:sp>
      <p:sp>
        <p:nvSpPr>
          <p:cNvPr id="81923" name="Rectangle 3"/>
          <p:cNvSpPr>
            <a:spLocks noGrp="1" noChangeArrowheads="1"/>
          </p:cNvSpPr>
          <p:nvPr>
            <p:ph type="body" idx="1"/>
          </p:nvPr>
        </p:nvSpPr>
        <p:spPr/>
        <p:txBody>
          <a:bodyPr/>
          <a:lstStyle/>
          <a:p>
            <a:pPr eaLnBrk="1" hangingPunct="1"/>
            <a:r>
              <a:rPr lang="en-US" altLang="zh-TW" smtClean="0"/>
              <a:t>Perform the functions of the network layer</a:t>
            </a:r>
          </a:p>
          <a:p>
            <a:pPr eaLnBrk="1" hangingPunct="1"/>
            <a:r>
              <a:rPr lang="en-US" altLang="zh-TW" smtClean="0"/>
              <a:t>Perform </a:t>
            </a:r>
            <a:r>
              <a:rPr lang="en-US" altLang="zh-TW" i="1" smtClean="0"/>
              <a:t>table lookup</a:t>
            </a:r>
          </a:p>
          <a:p>
            <a:pPr lvl="1" eaLnBrk="1" hangingPunct="1"/>
            <a:r>
              <a:rPr lang="en-US" altLang="zh-TW" smtClean="0"/>
              <a:t>Search routing table to find the address of the next hop and the output port number</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78</a:t>
            </a:fld>
            <a:endParaRPr lang="en-US" altLang="zh-TW"/>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TW" smtClean="0"/>
              <a:t>Switching Fabrics</a:t>
            </a:r>
          </a:p>
        </p:txBody>
      </p:sp>
      <p:sp>
        <p:nvSpPr>
          <p:cNvPr id="82947" name="Rectangle 3"/>
          <p:cNvSpPr>
            <a:spLocks noGrp="1" noChangeArrowheads="1"/>
          </p:cNvSpPr>
          <p:nvPr>
            <p:ph type="body" idx="1"/>
          </p:nvPr>
        </p:nvSpPr>
        <p:spPr/>
        <p:txBody>
          <a:bodyPr/>
          <a:lstStyle/>
          <a:p>
            <a:pPr eaLnBrk="1" hangingPunct="1">
              <a:lnSpc>
                <a:spcPct val="90000"/>
              </a:lnSpc>
            </a:pPr>
            <a:r>
              <a:rPr lang="en-US" altLang="zh-TW" sz="2800" smtClean="0"/>
              <a:t>Most difficult task in a router</a:t>
            </a:r>
          </a:p>
          <a:p>
            <a:pPr lvl="1" eaLnBrk="1" hangingPunct="1">
              <a:lnSpc>
                <a:spcPct val="90000"/>
              </a:lnSpc>
            </a:pPr>
            <a:r>
              <a:rPr lang="en-US" altLang="zh-TW" sz="2400" smtClean="0"/>
              <a:t>Move the packet from the input queue to the output queue</a:t>
            </a:r>
          </a:p>
          <a:p>
            <a:pPr lvl="1" eaLnBrk="1" hangingPunct="1">
              <a:lnSpc>
                <a:spcPct val="90000"/>
              </a:lnSpc>
            </a:pPr>
            <a:r>
              <a:rPr lang="en-US" altLang="zh-TW" sz="2400" smtClean="0"/>
              <a:t>The speed affects</a:t>
            </a:r>
          </a:p>
          <a:p>
            <a:pPr lvl="2" eaLnBrk="1" hangingPunct="1">
              <a:lnSpc>
                <a:spcPct val="90000"/>
              </a:lnSpc>
            </a:pPr>
            <a:r>
              <a:rPr lang="en-US" altLang="zh-TW" sz="2000" smtClean="0"/>
              <a:t>The size of the input/output queue</a:t>
            </a:r>
          </a:p>
          <a:p>
            <a:pPr lvl="2" eaLnBrk="1" hangingPunct="1">
              <a:lnSpc>
                <a:spcPct val="90000"/>
              </a:lnSpc>
            </a:pPr>
            <a:r>
              <a:rPr lang="en-US" altLang="zh-TW" sz="2000" smtClean="0"/>
              <a:t>The overall delay in packet delivery</a:t>
            </a:r>
          </a:p>
          <a:p>
            <a:pPr eaLnBrk="1" hangingPunct="1">
              <a:lnSpc>
                <a:spcPct val="90000"/>
              </a:lnSpc>
            </a:pPr>
            <a:r>
              <a:rPr lang="en-US" altLang="zh-TW" sz="2800" smtClean="0"/>
              <a:t>Solution: switch fabrics</a:t>
            </a:r>
          </a:p>
          <a:p>
            <a:pPr eaLnBrk="1" hangingPunct="1">
              <a:lnSpc>
                <a:spcPct val="90000"/>
              </a:lnSpc>
            </a:pPr>
            <a:r>
              <a:rPr lang="en-US" altLang="zh-TW" sz="2800" smtClean="0"/>
              <a:t>Some of the fabrics</a:t>
            </a:r>
          </a:p>
          <a:p>
            <a:pPr lvl="1" eaLnBrk="1" hangingPunct="1">
              <a:lnSpc>
                <a:spcPct val="90000"/>
              </a:lnSpc>
            </a:pPr>
            <a:r>
              <a:rPr lang="en-US" altLang="zh-TW" sz="2400" smtClean="0"/>
              <a:t>Crossbar Switch</a:t>
            </a:r>
          </a:p>
          <a:p>
            <a:pPr lvl="1" eaLnBrk="1" hangingPunct="1">
              <a:lnSpc>
                <a:spcPct val="90000"/>
              </a:lnSpc>
            </a:pPr>
            <a:r>
              <a:rPr lang="en-US" altLang="zh-TW" sz="2400" smtClean="0"/>
              <a:t>Banyan Switch</a:t>
            </a:r>
          </a:p>
          <a:p>
            <a:pPr lvl="1" eaLnBrk="1" hangingPunct="1">
              <a:lnSpc>
                <a:spcPct val="90000"/>
              </a:lnSpc>
            </a:pPr>
            <a:r>
              <a:rPr lang="en-US" altLang="zh-TW" sz="2400" smtClean="0"/>
              <a:t>Batcher-Banyan Switch</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79</a:t>
            </a:fld>
            <a:endParaRPr lang="en-US"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mtClean="0"/>
              <a:t>Direct Delivery (Cont.)</a:t>
            </a:r>
            <a:endParaRPr lang="zh-TW" altLang="en-US" smtClean="0"/>
          </a:p>
        </p:txBody>
      </p:sp>
      <p:sp>
        <p:nvSpPr>
          <p:cNvPr id="10243" name="Rectangle 3"/>
          <p:cNvSpPr>
            <a:spLocks noGrp="1" noChangeArrowheads="1"/>
          </p:cNvSpPr>
          <p:nvPr>
            <p:ph type="body" idx="1"/>
          </p:nvPr>
        </p:nvSpPr>
        <p:spPr/>
        <p:txBody>
          <a:bodyPr/>
          <a:lstStyle/>
          <a:p>
            <a:pPr eaLnBrk="1" hangingPunct="1">
              <a:lnSpc>
                <a:spcPct val="90000"/>
              </a:lnSpc>
            </a:pPr>
            <a:r>
              <a:rPr lang="en-US" altLang="zh-TW" smtClean="0"/>
              <a:t>How to determine if the delivery is direct</a:t>
            </a:r>
          </a:p>
          <a:p>
            <a:pPr lvl="1" eaLnBrk="1" hangingPunct="1">
              <a:lnSpc>
                <a:spcPct val="90000"/>
              </a:lnSpc>
            </a:pPr>
            <a:r>
              <a:rPr lang="en-US" altLang="zh-TW" smtClean="0"/>
              <a:t>Compare the </a:t>
            </a:r>
            <a:r>
              <a:rPr lang="en-US" altLang="zh-TW" i="1" smtClean="0">
                <a:solidFill>
                  <a:srgbClr val="FF3300"/>
                </a:solidFill>
              </a:rPr>
              <a:t>network addresses</a:t>
            </a:r>
            <a:r>
              <a:rPr lang="en-US" altLang="zh-TW" smtClean="0"/>
              <a:t> between </a:t>
            </a:r>
            <a:r>
              <a:rPr lang="en-US" altLang="zh-TW" i="1" smtClean="0"/>
              <a:t>the destination</a:t>
            </a:r>
            <a:r>
              <a:rPr lang="en-US" altLang="zh-TW" smtClean="0"/>
              <a:t> and </a:t>
            </a:r>
            <a:r>
              <a:rPr lang="en-US" altLang="zh-TW" i="1" smtClean="0"/>
              <a:t>the current network</a:t>
            </a:r>
          </a:p>
          <a:p>
            <a:pPr eaLnBrk="1" hangingPunct="1">
              <a:lnSpc>
                <a:spcPct val="90000"/>
              </a:lnSpc>
            </a:pPr>
            <a:r>
              <a:rPr lang="en-US" altLang="zh-TW" smtClean="0"/>
              <a:t>For direct delivery, the sender uses the destination </a:t>
            </a:r>
            <a:r>
              <a:rPr lang="en-US" altLang="zh-TW" i="1" smtClean="0">
                <a:solidFill>
                  <a:srgbClr val="FF3300"/>
                </a:solidFill>
              </a:rPr>
              <a:t>IP</a:t>
            </a:r>
            <a:r>
              <a:rPr lang="en-US" altLang="zh-TW" smtClean="0"/>
              <a:t> </a:t>
            </a:r>
            <a:r>
              <a:rPr lang="en-US" altLang="zh-TW" smtClean="0">
                <a:solidFill>
                  <a:srgbClr val="FF3300"/>
                </a:solidFill>
              </a:rPr>
              <a:t>address</a:t>
            </a:r>
            <a:r>
              <a:rPr lang="en-US" altLang="zh-TW" smtClean="0"/>
              <a:t> to find the destination </a:t>
            </a:r>
            <a:r>
              <a:rPr lang="en-US" altLang="zh-TW" i="1" smtClean="0">
                <a:solidFill>
                  <a:srgbClr val="FF3300"/>
                </a:solidFill>
              </a:rPr>
              <a:t>physical address</a:t>
            </a:r>
          </a:p>
          <a:p>
            <a:pPr lvl="1" eaLnBrk="1" hangingPunct="1">
              <a:lnSpc>
                <a:spcPct val="90000"/>
              </a:lnSpc>
            </a:pPr>
            <a:r>
              <a:rPr lang="en-US" altLang="zh-TW" smtClean="0"/>
              <a:t>Static method: finding a table</a:t>
            </a:r>
          </a:p>
          <a:p>
            <a:pPr lvl="1" eaLnBrk="1" hangingPunct="1">
              <a:lnSpc>
                <a:spcPct val="90000"/>
              </a:lnSpc>
            </a:pPr>
            <a:r>
              <a:rPr lang="en-US" altLang="zh-TW" smtClean="0"/>
              <a:t>Dynamic method: use the address resolution protocol (ARP)</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a:t>
            </a:fld>
            <a:endParaRPr lang="en-US" altLang="zh-TW"/>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TW" smtClean="0"/>
              <a:t>Crossbar Switch</a:t>
            </a:r>
          </a:p>
        </p:txBody>
      </p:sp>
      <p:sp>
        <p:nvSpPr>
          <p:cNvPr id="83971" name="Rectangle 3"/>
          <p:cNvSpPr>
            <a:spLocks noGrp="1" noChangeArrowheads="1"/>
          </p:cNvSpPr>
          <p:nvPr>
            <p:ph type="body" idx="1"/>
          </p:nvPr>
        </p:nvSpPr>
        <p:spPr>
          <a:xfrm>
            <a:off x="457200" y="1828800"/>
            <a:ext cx="8229600" cy="1417638"/>
          </a:xfrm>
        </p:spPr>
        <p:txBody>
          <a:bodyPr/>
          <a:lstStyle/>
          <a:p>
            <a:pPr eaLnBrk="1" hangingPunct="1"/>
            <a:r>
              <a:rPr lang="en-US" altLang="zh-TW" smtClean="0"/>
              <a:t>Connect </a:t>
            </a:r>
            <a:r>
              <a:rPr lang="en-US" altLang="zh-TW" i="1" smtClean="0"/>
              <a:t>n</a:t>
            </a:r>
            <a:r>
              <a:rPr lang="en-US" altLang="zh-TW" smtClean="0"/>
              <a:t> inputs to </a:t>
            </a:r>
            <a:r>
              <a:rPr lang="en-US" altLang="zh-TW" i="1" smtClean="0"/>
              <a:t>n</a:t>
            </a:r>
            <a:r>
              <a:rPr lang="en-US" altLang="zh-TW" smtClean="0"/>
              <a:t> output in a grid</a:t>
            </a:r>
          </a:p>
          <a:p>
            <a:pPr eaLnBrk="1" hangingPunct="1"/>
            <a:r>
              <a:rPr lang="en-US" altLang="zh-TW" smtClean="0"/>
              <a:t>Each </a:t>
            </a:r>
            <a:r>
              <a:rPr lang="en-US" altLang="zh-TW" b="1" i="1" smtClean="0"/>
              <a:t>crosspoint</a:t>
            </a:r>
            <a:r>
              <a:rPr lang="en-US" altLang="zh-TW" smtClean="0"/>
              <a:t> has a electronic microswitch</a:t>
            </a:r>
          </a:p>
        </p:txBody>
      </p:sp>
      <p:pic>
        <p:nvPicPr>
          <p:cNvPr id="83972" name="Picture 6"/>
          <p:cNvPicPr>
            <a:picLocks noChangeAspect="1" noChangeArrowheads="1"/>
          </p:cNvPicPr>
          <p:nvPr/>
        </p:nvPicPr>
        <p:blipFill>
          <a:blip r:embed="rId2"/>
          <a:srcRect/>
          <a:stretch>
            <a:fillRect/>
          </a:stretch>
        </p:blipFill>
        <p:spPr bwMode="auto">
          <a:xfrm>
            <a:off x="1978025" y="3289300"/>
            <a:ext cx="4437063" cy="3144838"/>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80</a:t>
            </a:fld>
            <a:endParaRPr lang="en-US" altLang="zh-TW"/>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TW" smtClean="0"/>
              <a:t>Banyan Switch</a:t>
            </a:r>
          </a:p>
        </p:txBody>
      </p:sp>
      <p:sp>
        <p:nvSpPr>
          <p:cNvPr id="84995" name="Rectangle 3"/>
          <p:cNvSpPr>
            <a:spLocks noGrp="1" noChangeArrowheads="1"/>
          </p:cNvSpPr>
          <p:nvPr>
            <p:ph type="body" idx="1"/>
          </p:nvPr>
        </p:nvSpPr>
        <p:spPr>
          <a:xfrm>
            <a:off x="457200" y="1828800"/>
            <a:ext cx="8229600" cy="4548188"/>
          </a:xfrm>
        </p:spPr>
        <p:txBody>
          <a:bodyPr/>
          <a:lstStyle/>
          <a:p>
            <a:pPr eaLnBrk="1" hangingPunct="1"/>
            <a:r>
              <a:rPr lang="en-US" altLang="zh-TW" sz="2800" smtClean="0"/>
              <a:t>A </a:t>
            </a:r>
            <a:r>
              <a:rPr lang="en-US" altLang="zh-TW" sz="2800" b="1" i="1" smtClean="0"/>
              <a:t>multistage</a:t>
            </a:r>
            <a:r>
              <a:rPr lang="en-US" altLang="zh-TW" sz="2800" smtClean="0"/>
              <a:t> switch </a:t>
            </a:r>
          </a:p>
          <a:p>
            <a:pPr lvl="1" eaLnBrk="1" hangingPunct="1"/>
            <a:r>
              <a:rPr lang="en-US" altLang="zh-TW" sz="2400" smtClean="0"/>
              <a:t>A </a:t>
            </a:r>
            <a:r>
              <a:rPr lang="en-US" altLang="zh-TW" sz="2400" i="1" smtClean="0"/>
              <a:t>microswitches</a:t>
            </a:r>
            <a:r>
              <a:rPr lang="en-US" altLang="zh-TW" sz="2400" smtClean="0"/>
              <a:t> at each stage that route packets based on the output port represented as a </a:t>
            </a:r>
            <a:r>
              <a:rPr lang="en-US" altLang="zh-TW" sz="2400" b="1" i="1" smtClean="0"/>
              <a:t>binary string</a:t>
            </a:r>
          </a:p>
          <a:p>
            <a:pPr lvl="1" eaLnBrk="1" hangingPunct="1"/>
            <a:r>
              <a:rPr lang="en-US" altLang="zh-TW" sz="2400" smtClean="0"/>
              <a:t>For </a:t>
            </a:r>
            <a:r>
              <a:rPr lang="en-US" altLang="zh-TW" sz="2400" i="1" smtClean="0"/>
              <a:t>n</a:t>
            </a:r>
            <a:r>
              <a:rPr lang="en-US" altLang="zh-TW" sz="2400" smtClean="0"/>
              <a:t> input and </a:t>
            </a:r>
            <a:r>
              <a:rPr lang="en-US" altLang="zh-TW" sz="2400" i="1" smtClean="0"/>
              <a:t>n</a:t>
            </a:r>
            <a:r>
              <a:rPr lang="en-US" altLang="zh-TW" sz="2400" smtClean="0"/>
              <a:t> output, we have </a:t>
            </a:r>
            <a:r>
              <a:rPr lang="en-US" altLang="zh-TW" sz="2400" i="1" smtClean="0"/>
              <a:t>log</a:t>
            </a:r>
            <a:r>
              <a:rPr lang="en-US" altLang="zh-TW" sz="2400" i="1" baseline="-25000" smtClean="0"/>
              <a:t>2</a:t>
            </a:r>
            <a:r>
              <a:rPr lang="en-US" altLang="zh-TW" sz="2400" i="1" smtClean="0"/>
              <a:t>(n)</a:t>
            </a:r>
            <a:r>
              <a:rPr lang="en-US" altLang="zh-TW" sz="2400" smtClean="0"/>
              <a:t> stages</a:t>
            </a:r>
          </a:p>
          <a:p>
            <a:pPr lvl="2" eaLnBrk="1" hangingPunct="1"/>
            <a:r>
              <a:rPr lang="en-US" altLang="zh-TW" sz="2000" smtClean="0"/>
              <a:t>At each stage, we need </a:t>
            </a:r>
            <a:r>
              <a:rPr lang="en-US" altLang="zh-TW" sz="2000" i="1" smtClean="0"/>
              <a:t>n/2</a:t>
            </a:r>
            <a:r>
              <a:rPr lang="en-US" altLang="zh-TW" sz="2000" smtClean="0"/>
              <a:t> microswitches</a:t>
            </a:r>
          </a:p>
          <a:p>
            <a:pPr lvl="2" eaLnBrk="1" hangingPunct="1"/>
            <a:r>
              <a:rPr lang="en-US" altLang="zh-TW" sz="2000" smtClean="0"/>
              <a:t>See the following figure</a:t>
            </a:r>
          </a:p>
          <a:p>
            <a:pPr lvl="3" eaLnBrk="1" hangingPunct="1"/>
            <a:r>
              <a:rPr lang="en-US" altLang="zh-TW" sz="1800" smtClean="0"/>
              <a:t>The number of stages is log</a:t>
            </a:r>
            <a:r>
              <a:rPr lang="en-US" altLang="zh-TW" sz="1800" baseline="-25000" smtClean="0"/>
              <a:t>2</a:t>
            </a:r>
            <a:r>
              <a:rPr lang="en-US" altLang="zh-TW" sz="1800" smtClean="0"/>
              <a:t>(8) = 3</a:t>
            </a:r>
          </a:p>
          <a:p>
            <a:pPr lvl="1" eaLnBrk="1" hangingPunct="1"/>
            <a:r>
              <a:rPr lang="en-US" altLang="zh-TW" sz="2400" smtClean="0"/>
              <a:t>The first stage routes packets based on the highest bit of the binary string, and so on</a:t>
            </a:r>
          </a:p>
          <a:p>
            <a:pPr lvl="1" eaLnBrk="1" hangingPunct="1"/>
            <a:r>
              <a:rPr lang="en-US" altLang="zh-TW" sz="2400" smtClean="0"/>
              <a:t>Elegant design that every input port can connect to any one output port</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81</a:t>
            </a:fld>
            <a:endParaRPr lang="en-US" altLang="zh-TW"/>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kumimoji="0" lang="en-US" altLang="en-US" smtClean="0">
                <a:solidFill>
                  <a:schemeClr val="tx1"/>
                </a:solidFill>
              </a:rPr>
              <a:t>A </a:t>
            </a:r>
            <a:r>
              <a:rPr kumimoji="0" lang="en-US" altLang="zh-TW" smtClean="0">
                <a:solidFill>
                  <a:schemeClr val="tx1"/>
                </a:solidFill>
              </a:rPr>
              <a:t>B</a:t>
            </a:r>
            <a:r>
              <a:rPr kumimoji="0" lang="en-US" altLang="en-US" smtClean="0">
                <a:solidFill>
                  <a:schemeClr val="tx1"/>
                </a:solidFill>
              </a:rPr>
              <a:t>anyan </a:t>
            </a:r>
            <a:r>
              <a:rPr kumimoji="0" lang="en-US" altLang="zh-TW" smtClean="0">
                <a:solidFill>
                  <a:schemeClr val="tx1"/>
                </a:solidFill>
              </a:rPr>
              <a:t>S</a:t>
            </a:r>
            <a:r>
              <a:rPr kumimoji="0" lang="en-US" altLang="en-US" smtClean="0">
                <a:solidFill>
                  <a:schemeClr val="tx1"/>
                </a:solidFill>
              </a:rPr>
              <a:t>witch</a:t>
            </a:r>
            <a:endParaRPr kumimoji="0" lang="zh-TW" altLang="en-US" smtClean="0">
              <a:solidFill>
                <a:schemeClr val="tx1"/>
              </a:solidFill>
            </a:endParaRPr>
          </a:p>
        </p:txBody>
      </p:sp>
      <p:pic>
        <p:nvPicPr>
          <p:cNvPr id="86019" name="Picture 5"/>
          <p:cNvPicPr>
            <a:picLocks noChangeAspect="1" noChangeArrowheads="1"/>
          </p:cNvPicPr>
          <p:nvPr/>
        </p:nvPicPr>
        <p:blipFill>
          <a:blip r:embed="rId2"/>
          <a:srcRect/>
          <a:stretch>
            <a:fillRect/>
          </a:stretch>
        </p:blipFill>
        <p:spPr bwMode="auto">
          <a:xfrm>
            <a:off x="844550" y="1955800"/>
            <a:ext cx="7191375" cy="4662488"/>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82</a:t>
            </a:fld>
            <a:endParaRPr lang="en-US" altLang="zh-TW"/>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TW" smtClean="0"/>
              <a:t>Banyan Switch (Cont.)</a:t>
            </a:r>
            <a:endParaRPr lang="zh-TW" altLang="en-US" smtClean="0"/>
          </a:p>
        </p:txBody>
      </p:sp>
      <p:sp>
        <p:nvSpPr>
          <p:cNvPr id="87043" name="Rectangle 3"/>
          <p:cNvSpPr>
            <a:spLocks noGrp="1" noChangeArrowheads="1"/>
          </p:cNvSpPr>
          <p:nvPr>
            <p:ph type="body" idx="1"/>
          </p:nvPr>
        </p:nvSpPr>
        <p:spPr/>
        <p:txBody>
          <a:bodyPr/>
          <a:lstStyle/>
          <a:p>
            <a:pPr eaLnBrk="1" hangingPunct="1">
              <a:lnSpc>
                <a:spcPct val="90000"/>
              </a:lnSpc>
            </a:pPr>
            <a:r>
              <a:rPr lang="en-US" altLang="zh-TW" smtClean="0"/>
              <a:t>In the next slide</a:t>
            </a:r>
          </a:p>
          <a:p>
            <a:pPr lvl="1" eaLnBrk="1" hangingPunct="1">
              <a:lnSpc>
                <a:spcPct val="90000"/>
              </a:lnSpc>
            </a:pPr>
            <a:r>
              <a:rPr lang="en-US" altLang="zh-TW" smtClean="0"/>
              <a:t>A packet has arrived at input port 1 and go to output port 6 (110 in binary)</a:t>
            </a:r>
          </a:p>
          <a:p>
            <a:pPr lvl="1" eaLnBrk="1" hangingPunct="1">
              <a:lnSpc>
                <a:spcPct val="90000"/>
              </a:lnSpc>
            </a:pPr>
            <a:r>
              <a:rPr lang="en-US" altLang="zh-TW" smtClean="0"/>
              <a:t>First microswtich (A-2) routes the packet based on the first bit (1)</a:t>
            </a:r>
          </a:p>
          <a:p>
            <a:pPr lvl="1" eaLnBrk="1" hangingPunct="1">
              <a:lnSpc>
                <a:spcPct val="90000"/>
              </a:lnSpc>
            </a:pPr>
            <a:r>
              <a:rPr lang="en-US" altLang="zh-TW" smtClean="0"/>
              <a:t>Second microswtich (B-4) routes the packet based on the second bit (1)</a:t>
            </a:r>
          </a:p>
          <a:p>
            <a:pPr lvl="1" eaLnBrk="1" hangingPunct="1">
              <a:lnSpc>
                <a:spcPct val="90000"/>
              </a:lnSpc>
            </a:pPr>
            <a:r>
              <a:rPr lang="en-US" altLang="zh-TW" smtClean="0"/>
              <a:t>Third microswtich (C-4) routes the packet based on the third bit (0)</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83</a:t>
            </a:fld>
            <a:endParaRPr lang="en-US" altLang="zh-TW"/>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kumimoji="0" lang="en-US" altLang="en-US" sz="4000" smtClean="0">
                <a:solidFill>
                  <a:schemeClr val="tx1"/>
                </a:solidFill>
              </a:rPr>
              <a:t>Examples of </a:t>
            </a:r>
            <a:r>
              <a:rPr kumimoji="0" lang="en-US" altLang="zh-TW" sz="4000" smtClean="0">
                <a:solidFill>
                  <a:schemeClr val="tx1"/>
                </a:solidFill>
              </a:rPr>
              <a:t>R</a:t>
            </a:r>
            <a:r>
              <a:rPr kumimoji="0" lang="en-US" altLang="en-US" sz="4000" smtClean="0">
                <a:solidFill>
                  <a:schemeClr val="tx1"/>
                </a:solidFill>
              </a:rPr>
              <a:t>outing in a </a:t>
            </a:r>
            <a:r>
              <a:rPr kumimoji="0" lang="en-US" altLang="zh-TW" sz="4000" smtClean="0">
                <a:solidFill>
                  <a:schemeClr val="tx1"/>
                </a:solidFill>
              </a:rPr>
              <a:t>B</a:t>
            </a:r>
            <a:r>
              <a:rPr kumimoji="0" lang="en-US" altLang="en-US" sz="4000" smtClean="0">
                <a:solidFill>
                  <a:schemeClr val="tx1"/>
                </a:solidFill>
              </a:rPr>
              <a:t>anyan </a:t>
            </a:r>
            <a:r>
              <a:rPr kumimoji="0" lang="en-US" altLang="zh-TW" sz="4000" smtClean="0">
                <a:solidFill>
                  <a:schemeClr val="tx1"/>
                </a:solidFill>
              </a:rPr>
              <a:t>S</a:t>
            </a:r>
            <a:r>
              <a:rPr kumimoji="0" lang="en-US" altLang="en-US" sz="4000" smtClean="0">
                <a:solidFill>
                  <a:schemeClr val="tx1"/>
                </a:solidFill>
              </a:rPr>
              <a:t>witch</a:t>
            </a:r>
            <a:endParaRPr kumimoji="0" lang="zh-TW" altLang="en-US" sz="4000" smtClean="0">
              <a:solidFill>
                <a:schemeClr val="tx1"/>
              </a:solidFill>
            </a:endParaRPr>
          </a:p>
        </p:txBody>
      </p:sp>
      <p:pic>
        <p:nvPicPr>
          <p:cNvPr id="88067" name="Picture 5"/>
          <p:cNvPicPr>
            <a:picLocks noChangeAspect="1" noChangeArrowheads="1"/>
          </p:cNvPicPr>
          <p:nvPr/>
        </p:nvPicPr>
        <p:blipFill>
          <a:blip r:embed="rId2"/>
          <a:srcRect/>
          <a:stretch>
            <a:fillRect/>
          </a:stretch>
        </p:blipFill>
        <p:spPr bwMode="auto">
          <a:xfrm>
            <a:off x="393700" y="2171700"/>
            <a:ext cx="8367713" cy="4173538"/>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84</a:t>
            </a:fld>
            <a:endParaRPr lang="en-US" altLang="zh-TW"/>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TW" smtClean="0"/>
              <a:t>Batcher-Banyan Switch</a:t>
            </a:r>
          </a:p>
        </p:txBody>
      </p:sp>
      <p:sp>
        <p:nvSpPr>
          <p:cNvPr id="89091" name="Rectangle 3"/>
          <p:cNvSpPr>
            <a:spLocks noGrp="1" noChangeArrowheads="1"/>
          </p:cNvSpPr>
          <p:nvPr>
            <p:ph type="body" idx="1"/>
          </p:nvPr>
        </p:nvSpPr>
        <p:spPr/>
        <p:txBody>
          <a:bodyPr/>
          <a:lstStyle/>
          <a:p>
            <a:pPr eaLnBrk="1" hangingPunct="1"/>
            <a:r>
              <a:rPr lang="en-US" altLang="zh-TW" smtClean="0"/>
              <a:t>Problem with the banyan switch</a:t>
            </a:r>
          </a:p>
          <a:p>
            <a:pPr lvl="1" eaLnBrk="1" hangingPunct="1"/>
            <a:r>
              <a:rPr lang="en-US" altLang="zh-TW" smtClean="0"/>
              <a:t>The possibility of </a:t>
            </a:r>
            <a:r>
              <a:rPr lang="en-US" altLang="zh-TW" b="1" i="1" smtClean="0">
                <a:solidFill>
                  <a:srgbClr val="FF3300"/>
                </a:solidFill>
              </a:rPr>
              <a:t>internal collisions</a:t>
            </a:r>
            <a:r>
              <a:rPr lang="en-US" altLang="zh-TW" smtClean="0"/>
              <a:t> even when two packets are not heading for the same output port</a:t>
            </a:r>
          </a:p>
          <a:p>
            <a:pPr eaLnBrk="1" hangingPunct="1"/>
            <a:endParaRPr lang="en-US" altLang="zh-TW" smtClean="0"/>
          </a:p>
          <a:p>
            <a:pPr eaLnBrk="1" hangingPunct="1"/>
            <a:r>
              <a:rPr lang="en-US" altLang="zh-TW" smtClean="0"/>
              <a:t>One solutions: Batcher-Banyan Switch</a:t>
            </a:r>
          </a:p>
          <a:p>
            <a:pPr lvl="1" eaLnBrk="1" hangingPunct="1"/>
            <a:r>
              <a:rPr lang="en-US" altLang="zh-TW" smtClean="0"/>
              <a:t>Sort the incoming packets according to their final destination</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85</a:t>
            </a:fld>
            <a:endParaRPr lang="en-US" altLang="zh-TW"/>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TW" smtClean="0"/>
              <a:t>Batcher-Banyan Switch (Cont.)</a:t>
            </a:r>
            <a:endParaRPr lang="zh-TW" altLang="en-US" smtClean="0"/>
          </a:p>
        </p:txBody>
      </p:sp>
      <p:sp>
        <p:nvSpPr>
          <p:cNvPr id="90115" name="Rectangle 3"/>
          <p:cNvSpPr>
            <a:spLocks noGrp="1" noChangeArrowheads="1"/>
          </p:cNvSpPr>
          <p:nvPr>
            <p:ph type="body" idx="1"/>
          </p:nvPr>
        </p:nvSpPr>
        <p:spPr/>
        <p:txBody>
          <a:bodyPr/>
          <a:lstStyle/>
          <a:p>
            <a:pPr eaLnBrk="1" hangingPunct="1"/>
            <a:r>
              <a:rPr lang="en-US" altLang="zh-TW" smtClean="0"/>
              <a:t>Batch-Banyan Switch</a:t>
            </a:r>
          </a:p>
          <a:p>
            <a:pPr lvl="1" eaLnBrk="1" hangingPunct="1"/>
            <a:r>
              <a:rPr lang="en-US" altLang="zh-TW" smtClean="0"/>
              <a:t>A combination of </a:t>
            </a:r>
            <a:r>
              <a:rPr lang="en-US" altLang="zh-TW" b="1" i="1" smtClean="0">
                <a:solidFill>
                  <a:srgbClr val="FF3300"/>
                </a:solidFill>
              </a:rPr>
              <a:t>batcher switch</a:t>
            </a:r>
            <a:r>
              <a:rPr lang="en-US" altLang="zh-TW" smtClean="0"/>
              <a:t> and </a:t>
            </a:r>
            <a:r>
              <a:rPr lang="en-US" altLang="zh-TW" b="1" i="1" smtClean="0">
                <a:solidFill>
                  <a:srgbClr val="FF3300"/>
                </a:solidFill>
              </a:rPr>
              <a:t>banyan switch</a:t>
            </a:r>
          </a:p>
          <a:p>
            <a:pPr lvl="1" eaLnBrk="1" hangingPunct="1"/>
            <a:r>
              <a:rPr lang="en-US" altLang="zh-TW" smtClean="0"/>
              <a:t>A </a:t>
            </a:r>
            <a:r>
              <a:rPr lang="en-US" altLang="zh-TW" b="1" i="1" smtClean="0">
                <a:solidFill>
                  <a:srgbClr val="FF3300"/>
                </a:solidFill>
              </a:rPr>
              <a:t>trap</a:t>
            </a:r>
            <a:r>
              <a:rPr lang="en-US" altLang="zh-TW" smtClean="0"/>
              <a:t> is added between batcher switch and banyan switch</a:t>
            </a:r>
          </a:p>
          <a:p>
            <a:pPr lvl="2" eaLnBrk="1" hangingPunct="1"/>
            <a:r>
              <a:rPr lang="en-US" altLang="zh-TW" smtClean="0"/>
              <a:t>Prevent packets with the same output destination from passing the banyan switch simultaneously</a:t>
            </a:r>
          </a:p>
          <a:p>
            <a:pPr lvl="2" eaLnBrk="1" hangingPunct="1"/>
            <a:r>
              <a:rPr lang="en-US" altLang="zh-TW" smtClean="0"/>
              <a:t>Only one packet for each destination is allowed at each tick</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86</a:t>
            </a:fld>
            <a:endParaRPr lang="en-US" altLang="zh-TW"/>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kumimoji="0" lang="en-US" altLang="en-US" smtClean="0">
                <a:solidFill>
                  <a:schemeClr val="tx1"/>
                </a:solidFill>
              </a:rPr>
              <a:t>Batcher-</a:t>
            </a:r>
            <a:r>
              <a:rPr kumimoji="0" lang="en-US" altLang="zh-TW" smtClean="0">
                <a:solidFill>
                  <a:schemeClr val="tx1"/>
                </a:solidFill>
              </a:rPr>
              <a:t>B</a:t>
            </a:r>
            <a:r>
              <a:rPr kumimoji="0" lang="en-US" altLang="en-US" smtClean="0">
                <a:solidFill>
                  <a:schemeClr val="tx1"/>
                </a:solidFill>
              </a:rPr>
              <a:t>anyan </a:t>
            </a:r>
            <a:r>
              <a:rPr kumimoji="0" lang="en-US" altLang="zh-TW" smtClean="0">
                <a:solidFill>
                  <a:schemeClr val="tx1"/>
                </a:solidFill>
              </a:rPr>
              <a:t>S</a:t>
            </a:r>
            <a:r>
              <a:rPr kumimoji="0" lang="en-US" altLang="en-US" smtClean="0">
                <a:solidFill>
                  <a:schemeClr val="tx1"/>
                </a:solidFill>
              </a:rPr>
              <a:t>witch</a:t>
            </a:r>
            <a:endParaRPr kumimoji="0" lang="zh-TW" altLang="en-US" smtClean="0">
              <a:solidFill>
                <a:schemeClr val="tx1"/>
              </a:solidFill>
            </a:endParaRPr>
          </a:p>
        </p:txBody>
      </p:sp>
      <p:pic>
        <p:nvPicPr>
          <p:cNvPr id="91139" name="Picture 5"/>
          <p:cNvPicPr>
            <a:picLocks noChangeAspect="1" noChangeArrowheads="1"/>
          </p:cNvPicPr>
          <p:nvPr/>
        </p:nvPicPr>
        <p:blipFill>
          <a:blip r:embed="rId2"/>
          <a:srcRect/>
          <a:stretch>
            <a:fillRect/>
          </a:stretch>
        </p:blipFill>
        <p:spPr bwMode="auto">
          <a:xfrm>
            <a:off x="152400" y="1905000"/>
            <a:ext cx="8712200" cy="4383088"/>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87</a:t>
            </a:fld>
            <a:endParaRPr lang="en-US"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mtClean="0"/>
              <a:t>Indirect Delivery</a:t>
            </a:r>
          </a:p>
        </p:txBody>
      </p:sp>
      <p:sp>
        <p:nvSpPr>
          <p:cNvPr id="11267" name="Rectangle 3"/>
          <p:cNvSpPr>
            <a:spLocks noGrp="1" noChangeArrowheads="1"/>
          </p:cNvSpPr>
          <p:nvPr>
            <p:ph type="body" idx="1"/>
          </p:nvPr>
        </p:nvSpPr>
        <p:spPr/>
        <p:txBody>
          <a:bodyPr/>
          <a:lstStyle/>
          <a:p>
            <a:pPr eaLnBrk="1" hangingPunct="1"/>
            <a:r>
              <a:rPr lang="en-US" altLang="zh-TW" smtClean="0"/>
              <a:t>The destination host and the deliverer are not on the same network</a:t>
            </a:r>
          </a:p>
          <a:p>
            <a:pPr lvl="1" eaLnBrk="1" hangingPunct="1"/>
            <a:r>
              <a:rPr lang="en-US" altLang="zh-TW" smtClean="0"/>
              <a:t>Packet goes from routers to routers</a:t>
            </a:r>
          </a:p>
          <a:p>
            <a:pPr eaLnBrk="1" hangingPunct="1"/>
            <a:r>
              <a:rPr lang="en-US" altLang="zh-TW" smtClean="0"/>
              <a:t>For indirect delivery</a:t>
            </a:r>
          </a:p>
          <a:p>
            <a:pPr lvl="1" eaLnBrk="1" hangingPunct="1"/>
            <a:r>
              <a:rPr lang="en-US" altLang="zh-TW" smtClean="0"/>
              <a:t>The sender uses </a:t>
            </a:r>
            <a:r>
              <a:rPr lang="en-US" altLang="zh-TW" i="1" smtClean="0">
                <a:solidFill>
                  <a:srgbClr val="FF3300"/>
                </a:solidFill>
              </a:rPr>
              <a:t>the</a:t>
            </a:r>
            <a:r>
              <a:rPr lang="en-US" altLang="zh-TW" i="1" smtClean="0"/>
              <a:t> </a:t>
            </a:r>
            <a:r>
              <a:rPr lang="en-US" altLang="zh-TW" i="1" smtClean="0">
                <a:solidFill>
                  <a:srgbClr val="FF3300"/>
                </a:solidFill>
              </a:rPr>
              <a:t>destination IP address</a:t>
            </a:r>
            <a:r>
              <a:rPr lang="en-US" altLang="zh-TW" smtClean="0"/>
              <a:t> and </a:t>
            </a:r>
            <a:r>
              <a:rPr lang="en-US" altLang="zh-TW" i="1" smtClean="0">
                <a:solidFill>
                  <a:srgbClr val="FF3300"/>
                </a:solidFill>
              </a:rPr>
              <a:t>a routing table</a:t>
            </a:r>
            <a:r>
              <a:rPr lang="en-US" altLang="zh-TW" smtClean="0"/>
              <a:t> to find </a:t>
            </a:r>
            <a:r>
              <a:rPr lang="en-US" altLang="zh-TW" i="1" smtClean="0">
                <a:solidFill>
                  <a:srgbClr val="FF3300"/>
                </a:solidFill>
              </a:rPr>
              <a:t>the next router</a:t>
            </a:r>
            <a:r>
              <a:rPr lang="en-US" altLang="zh-TW" i="1" smtClean="0">
                <a:solidFill>
                  <a:srgbClr val="FF3300"/>
                </a:solidFill>
                <a:latin typeface="Arial" charset="0"/>
              </a:rPr>
              <a:t>’</a:t>
            </a:r>
            <a:r>
              <a:rPr lang="en-US" altLang="zh-TW" i="1" smtClean="0">
                <a:solidFill>
                  <a:srgbClr val="FF3300"/>
                </a:solidFill>
              </a:rPr>
              <a:t>s IP</a:t>
            </a:r>
            <a:r>
              <a:rPr lang="en-US" altLang="zh-TW" i="1" smtClean="0"/>
              <a:t> address</a:t>
            </a:r>
          </a:p>
          <a:p>
            <a:pPr lvl="1" eaLnBrk="1" hangingPunct="1"/>
            <a:r>
              <a:rPr lang="en-US" altLang="zh-TW" smtClean="0"/>
              <a:t>Then, the sender uses ARP protocol to find the next router</a:t>
            </a:r>
            <a:r>
              <a:rPr lang="en-US" altLang="zh-TW" smtClean="0">
                <a:latin typeface="Arial" charset="0"/>
              </a:rPr>
              <a:t>’</a:t>
            </a:r>
            <a:r>
              <a:rPr lang="en-US" altLang="zh-TW" smtClean="0"/>
              <a:t>s physical address </a:t>
            </a:r>
          </a:p>
        </p:txBody>
      </p:sp>
      <p:sp>
        <p:nvSpPr>
          <p:cNvPr id="2" name="投影片編號版面配置區 1"/>
          <p:cNvSpPr>
            <a:spLocks noGrp="1"/>
          </p:cNvSpPr>
          <p:nvPr>
            <p:ph type="sldNum" sz="quarter" idx="12"/>
          </p:nvPr>
        </p:nvSpPr>
        <p:spPr/>
        <p:txBody>
          <a:bodyPr/>
          <a:lstStyle/>
          <a:p>
            <a:pPr>
              <a:defRPr/>
            </a:pPr>
            <a:fld id="{0352F963-5C1A-47AE-87A5-6954797CD5AA}" type="slidenum">
              <a:rPr lang="zh-TW" altLang="en-US" smtClean="0"/>
              <a:pPr>
                <a:defRPr/>
              </a:pPr>
              <a:t>9</a:t>
            </a:fld>
            <a:endParaRPr lang="en-US"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40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40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25894</TotalTime>
  <Words>3626</Words>
  <Application>Microsoft Office PowerPoint</Application>
  <PresentationFormat>如螢幕大小 (4:3)</PresentationFormat>
  <Paragraphs>535</Paragraphs>
  <Slides>87</Slides>
  <Notes>4</Notes>
  <HiddenSlides>0</HiddenSlides>
  <MMClips>0</MMClips>
  <ScaleCrop>false</ScaleCrop>
  <HeadingPairs>
    <vt:vector size="4" baseType="variant">
      <vt:variant>
        <vt:lpstr>佈景主題</vt:lpstr>
      </vt:variant>
      <vt:variant>
        <vt:i4>1</vt:i4>
      </vt:variant>
      <vt:variant>
        <vt:lpstr>投影片標題</vt:lpstr>
      </vt:variant>
      <vt:variant>
        <vt:i4>87</vt:i4>
      </vt:variant>
    </vt:vector>
  </HeadingPairs>
  <TitlesOfParts>
    <vt:vector size="88" baseType="lpstr">
      <vt:lpstr>Quadrant</vt:lpstr>
      <vt:lpstr>Chapter 6  Delivery and Routing of IP Packets</vt:lpstr>
      <vt:lpstr>Outline</vt:lpstr>
      <vt:lpstr>Delivery v.s. Routing</vt:lpstr>
      <vt:lpstr>PowerPoint 簡報</vt:lpstr>
      <vt:lpstr>Delivery</vt:lpstr>
      <vt:lpstr>Direct Delivery</vt:lpstr>
      <vt:lpstr>PowerPoint 簡報</vt:lpstr>
      <vt:lpstr>Direct Delivery (Cont.)</vt:lpstr>
      <vt:lpstr>Indirect Delivery</vt:lpstr>
      <vt:lpstr>PowerPoint 簡報</vt:lpstr>
      <vt:lpstr>Indirect Delivery (Cont.)</vt:lpstr>
      <vt:lpstr>PowerPoint 簡報</vt:lpstr>
      <vt:lpstr>Forwarding</vt:lpstr>
      <vt:lpstr>Forwarding Based on Destination Address</vt:lpstr>
      <vt:lpstr>Next-Hop Routing</vt:lpstr>
      <vt:lpstr>PowerPoint 簡報</vt:lpstr>
      <vt:lpstr>Network-Specific Routing</vt:lpstr>
      <vt:lpstr>PowerPoint 簡報</vt:lpstr>
      <vt:lpstr>Host-Specific Routing</vt:lpstr>
      <vt:lpstr>PowerPoint 簡報</vt:lpstr>
      <vt:lpstr>Default Routing</vt:lpstr>
      <vt:lpstr>PowerPoint 簡報</vt:lpstr>
      <vt:lpstr>Forwarding Classification</vt:lpstr>
      <vt:lpstr>Forwarding without Subnetting</vt:lpstr>
      <vt:lpstr>Forwarding without Subnetting</vt:lpstr>
      <vt:lpstr>Simplified Forwarding Module in Classful Address without Subnetting</vt:lpstr>
      <vt:lpstr>Steps of Forwarding without Subnetting</vt:lpstr>
      <vt:lpstr>Example 6.1</vt:lpstr>
      <vt:lpstr>Example 6.1: Solution</vt:lpstr>
      <vt:lpstr>Table for Example 1</vt:lpstr>
      <vt:lpstr>Example 6.2</vt:lpstr>
      <vt:lpstr>Example 6.3</vt:lpstr>
      <vt:lpstr>Forwarding Classification</vt:lpstr>
      <vt:lpstr>Forwarding with Subnetting</vt:lpstr>
      <vt:lpstr>Simplified Forwarding Module in Classful Address with Subnetting</vt:lpstr>
      <vt:lpstr>Steps in Forwarding with Subnetting</vt:lpstr>
      <vt:lpstr>Example 6.4</vt:lpstr>
      <vt:lpstr>Figure 6.11 Configuration for Example 4</vt:lpstr>
      <vt:lpstr>Example 6.5</vt:lpstr>
      <vt:lpstr>Example 6.6</vt:lpstr>
      <vt:lpstr>Forwarding Classification</vt:lpstr>
      <vt:lpstr>Forwarding with Classless Addressing</vt:lpstr>
      <vt:lpstr>Simplified Forwarding Module in Classless Address</vt:lpstr>
      <vt:lpstr>Example 6.7</vt:lpstr>
      <vt:lpstr>Configuration for Example 7</vt:lpstr>
      <vt:lpstr>Example 6.8</vt:lpstr>
      <vt:lpstr>Example 6.9</vt:lpstr>
      <vt:lpstr>Example 6.10</vt:lpstr>
      <vt:lpstr>Example 6.11</vt:lpstr>
      <vt:lpstr>Example 11: Solution</vt:lpstr>
      <vt:lpstr>Example 11: Solution (Cont.)</vt:lpstr>
      <vt:lpstr>Guessed topology for Example 6</vt:lpstr>
      <vt:lpstr>Address Aggregation</vt:lpstr>
      <vt:lpstr>Address Aggregation (Cont.)</vt:lpstr>
      <vt:lpstr>Address Aggregation</vt:lpstr>
      <vt:lpstr>Longest Mask Matching</vt:lpstr>
      <vt:lpstr>Longest Mask Matching (Cont.)</vt:lpstr>
      <vt:lpstr>Longest Mask Matching (Cont.)</vt:lpstr>
      <vt:lpstr>Hierarchical Routing</vt:lpstr>
      <vt:lpstr>Example 12</vt:lpstr>
      <vt:lpstr>Hierarchical Routing with ISPs</vt:lpstr>
      <vt:lpstr>Example 12 (Cont.)</vt:lpstr>
      <vt:lpstr>Example 12 (Cont.)</vt:lpstr>
      <vt:lpstr>Geographical Routing</vt:lpstr>
      <vt:lpstr>Routing Table Search Algorithm</vt:lpstr>
      <vt:lpstr>Searching in Classful Addressing</vt:lpstr>
      <vt:lpstr>Searching in Classless Addressing</vt:lpstr>
      <vt:lpstr>Prefix Lengths</vt:lpstr>
      <vt:lpstr>Forwarding Based on Label (Skip in the Next Semester!)</vt:lpstr>
      <vt:lpstr>PowerPoint 簡報</vt:lpstr>
      <vt:lpstr>PowerPoint 簡報</vt:lpstr>
      <vt:lpstr>PowerPoint 簡報</vt:lpstr>
      <vt:lpstr>PowerPoint 簡報</vt:lpstr>
      <vt:lpstr>PowerPoint 簡報</vt:lpstr>
      <vt:lpstr>Router Components</vt:lpstr>
      <vt:lpstr>Input Port</vt:lpstr>
      <vt:lpstr>Output Ports</vt:lpstr>
      <vt:lpstr>Routing Processor</vt:lpstr>
      <vt:lpstr>Switching Fabrics</vt:lpstr>
      <vt:lpstr>Crossbar Switch</vt:lpstr>
      <vt:lpstr>Banyan Switch</vt:lpstr>
      <vt:lpstr>A Banyan Switch</vt:lpstr>
      <vt:lpstr>Banyan Switch (Cont.)</vt:lpstr>
      <vt:lpstr>Examples of Routing in a Banyan Switch</vt:lpstr>
      <vt:lpstr>Batcher-Banyan Switch</vt:lpstr>
      <vt:lpstr>Batcher-Banyan Switch (Cont.)</vt:lpstr>
      <vt:lpstr>Batcher-Banyan Switch</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16.01</dc:title>
  <dc:creator>Marilyn Turnamian</dc:creator>
  <cp:lastModifiedBy>lms0016</cp:lastModifiedBy>
  <cp:revision>2770</cp:revision>
  <cp:lastPrinted>2001-07-09T17:38:11Z</cp:lastPrinted>
  <dcterms:created xsi:type="dcterms:W3CDTF">1999-08-24T15:20:22Z</dcterms:created>
  <dcterms:modified xsi:type="dcterms:W3CDTF">2016-02-25T08:21:51Z</dcterms:modified>
</cp:coreProperties>
</file>