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15"/>
  </p:notesMasterIdLst>
  <p:handoutMasterIdLst>
    <p:handoutMasterId r:id="rId116"/>
  </p:handoutMasterIdLst>
  <p:sldIdLst>
    <p:sldId id="410" r:id="rId2"/>
    <p:sldId id="468" r:id="rId3"/>
    <p:sldId id="469" r:id="rId4"/>
    <p:sldId id="528" r:id="rId5"/>
    <p:sldId id="616" r:id="rId6"/>
    <p:sldId id="529" r:id="rId7"/>
    <p:sldId id="471" r:id="rId8"/>
    <p:sldId id="530" r:id="rId9"/>
    <p:sldId id="531" r:id="rId10"/>
    <p:sldId id="542" r:id="rId11"/>
    <p:sldId id="543" r:id="rId12"/>
    <p:sldId id="545" r:id="rId13"/>
    <p:sldId id="546" r:id="rId14"/>
    <p:sldId id="547" r:id="rId15"/>
    <p:sldId id="548" r:id="rId16"/>
    <p:sldId id="617" r:id="rId17"/>
    <p:sldId id="549" r:id="rId18"/>
    <p:sldId id="613" r:id="rId19"/>
    <p:sldId id="550" r:id="rId20"/>
    <p:sldId id="540" r:id="rId21"/>
    <p:sldId id="603" r:id="rId22"/>
    <p:sldId id="541" r:id="rId23"/>
    <p:sldId id="551" r:id="rId24"/>
    <p:sldId id="476" r:id="rId25"/>
    <p:sldId id="552" r:id="rId26"/>
    <p:sldId id="614" r:id="rId27"/>
    <p:sldId id="477" r:id="rId28"/>
    <p:sldId id="553" r:id="rId29"/>
    <p:sldId id="479" r:id="rId30"/>
    <p:sldId id="554" r:id="rId31"/>
    <p:sldId id="481" r:id="rId32"/>
    <p:sldId id="555" r:id="rId33"/>
    <p:sldId id="483" r:id="rId34"/>
    <p:sldId id="556" r:id="rId35"/>
    <p:sldId id="619" r:id="rId36"/>
    <p:sldId id="557" r:id="rId37"/>
    <p:sldId id="486" r:id="rId38"/>
    <p:sldId id="558" r:id="rId39"/>
    <p:sldId id="559" r:id="rId40"/>
    <p:sldId id="560" r:id="rId41"/>
    <p:sldId id="561" r:id="rId42"/>
    <p:sldId id="605" r:id="rId43"/>
    <p:sldId id="562" r:id="rId44"/>
    <p:sldId id="564" r:id="rId45"/>
    <p:sldId id="487" r:id="rId46"/>
    <p:sldId id="565" r:id="rId47"/>
    <p:sldId id="488" r:id="rId48"/>
    <p:sldId id="489" r:id="rId49"/>
    <p:sldId id="566" r:id="rId50"/>
    <p:sldId id="490" r:id="rId51"/>
    <p:sldId id="567" r:id="rId52"/>
    <p:sldId id="492" r:id="rId53"/>
    <p:sldId id="568" r:id="rId54"/>
    <p:sldId id="494" r:id="rId55"/>
    <p:sldId id="569" r:id="rId56"/>
    <p:sldId id="496" r:id="rId57"/>
    <p:sldId id="570" r:id="rId58"/>
    <p:sldId id="498" r:id="rId59"/>
    <p:sldId id="571" r:id="rId60"/>
    <p:sldId id="620" r:id="rId61"/>
    <p:sldId id="574" r:id="rId62"/>
    <p:sldId id="501" r:id="rId63"/>
    <p:sldId id="575" r:id="rId64"/>
    <p:sldId id="576" r:id="rId65"/>
    <p:sldId id="502" r:id="rId66"/>
    <p:sldId id="615" r:id="rId67"/>
    <p:sldId id="577" r:id="rId68"/>
    <p:sldId id="578" r:id="rId69"/>
    <p:sldId id="604" r:id="rId70"/>
    <p:sldId id="579" r:id="rId71"/>
    <p:sldId id="505" r:id="rId72"/>
    <p:sldId id="580" r:id="rId73"/>
    <p:sldId id="506" r:id="rId74"/>
    <p:sldId id="581" r:id="rId75"/>
    <p:sldId id="582" r:id="rId76"/>
    <p:sldId id="507" r:id="rId77"/>
    <p:sldId id="583" r:id="rId78"/>
    <p:sldId id="607" r:id="rId79"/>
    <p:sldId id="584" r:id="rId80"/>
    <p:sldId id="585" r:id="rId81"/>
    <p:sldId id="510" r:id="rId82"/>
    <p:sldId id="586" r:id="rId83"/>
    <p:sldId id="511" r:id="rId84"/>
    <p:sldId id="512" r:id="rId85"/>
    <p:sldId id="513" r:id="rId86"/>
    <p:sldId id="587" r:id="rId87"/>
    <p:sldId id="515" r:id="rId88"/>
    <p:sldId id="588" r:id="rId89"/>
    <p:sldId id="608" r:id="rId90"/>
    <p:sldId id="609" r:id="rId91"/>
    <p:sldId id="610" r:id="rId92"/>
    <p:sldId id="611" r:id="rId93"/>
    <p:sldId id="612" r:id="rId94"/>
    <p:sldId id="621" r:id="rId95"/>
    <p:sldId id="589" r:id="rId96"/>
    <p:sldId id="631" r:id="rId97"/>
    <p:sldId id="632" r:id="rId98"/>
    <p:sldId id="590" r:id="rId99"/>
    <p:sldId id="606" r:id="rId100"/>
    <p:sldId id="519" r:id="rId101"/>
    <p:sldId id="591" r:id="rId102"/>
    <p:sldId id="520" r:id="rId103"/>
    <p:sldId id="634" r:id="rId104"/>
    <p:sldId id="592" r:id="rId105"/>
    <p:sldId id="572" r:id="rId106"/>
    <p:sldId id="623" r:id="rId107"/>
    <p:sldId id="624" r:id="rId108"/>
    <p:sldId id="625" r:id="rId109"/>
    <p:sldId id="626" r:id="rId110"/>
    <p:sldId id="627" r:id="rId111"/>
    <p:sldId id="628" r:id="rId112"/>
    <p:sldId id="629" r:id="rId113"/>
    <p:sldId id="630" r:id="rId11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</a:defRPr>
            </a:lvl1pPr>
          </a:lstStyle>
          <a:p>
            <a:pPr>
              <a:defRPr/>
            </a:pPr>
            <a:fld id="{AE6C90EA-56E8-43D4-B916-7AB987236F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0075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/>
            </a:lvl1pPr>
          </a:lstStyle>
          <a:p>
            <a:pPr>
              <a:defRPr/>
            </a:pPr>
            <a:fld id="{9F19B432-1C96-4FE4-844E-DB915153CE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3344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9863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167F700-721A-449A-A582-E9C0C10357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E21F5-822A-4AFB-9C3E-4196060B0B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B7C0B-E6BF-46D0-9256-CC5A39B4D1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60E25-C82B-45BA-A579-01E0E3389C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CADEA-F8F3-4D15-8B73-BE6B99C965B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4E738-CA5D-4B1F-A23C-9E82EE1D09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9F37E-692D-4253-BF59-2865CB0569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8EF2D-1BBB-4501-A4F7-789BB3B674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34C54-BDFD-446E-B717-290202D3DD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4DF38-02A1-4C26-8DBB-718C7839A8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4CA58-BE5F-42B6-B376-BB1BB5515B0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BC0F-38F2-4C13-8D28-2D15F1CD2B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fld id="{AC00CD41-4B39-4B0A-8C4E-577FD1FE654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5188" y="3554413"/>
            <a:ext cx="7485062" cy="2273300"/>
          </a:xfrm>
        </p:spPr>
        <p:txBody>
          <a:bodyPr/>
          <a:lstStyle/>
          <a:p>
            <a:pPr eaLnBrk="1" hangingPunct="1"/>
            <a:r>
              <a:rPr lang="en-US" altLang="zh-TW" sz="4800" smtClean="0"/>
              <a:t>Chapter 7</a:t>
            </a:r>
            <a:br>
              <a:rPr lang="en-US" altLang="zh-TW" sz="4800" smtClean="0"/>
            </a:b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Internet Protocol Version4</a:t>
            </a:r>
            <a:br>
              <a:rPr lang="en-US" altLang="zh-TW" sz="4800" smtClean="0"/>
            </a:br>
            <a:r>
              <a:rPr lang="en-US" altLang="zh-TW" sz="4800" smtClean="0"/>
              <a:t>(IPv4)</a:t>
            </a:r>
            <a:br>
              <a:rPr lang="en-US" altLang="zh-TW" sz="4800" smtClean="0"/>
            </a:br>
            <a:endParaRPr lang="en-US" altLang="zh-TW" sz="4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8-3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357313" y="700088"/>
            <a:ext cx="659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Type of Service v.s. Service Type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229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550" y="1858963"/>
            <a:ext cx="768826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3530600" y="3705225"/>
            <a:ext cx="2232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Type of Service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3335338" y="6134100"/>
            <a:ext cx="3324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ourier New" pitchFamily="49" charset="0"/>
              </a:rPr>
              <a:t>Differentiated Services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8-22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2357438" y="750888"/>
            <a:ext cx="4405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Checksum Concept</a:t>
            </a:r>
          </a:p>
        </p:txBody>
      </p:sp>
      <p:sp>
        <p:nvSpPr>
          <p:cNvPr id="10240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02405" name="Group 7"/>
          <p:cNvGrpSpPr>
            <a:grpSpLocks/>
          </p:cNvGrpSpPr>
          <p:nvPr/>
        </p:nvGrpSpPr>
        <p:grpSpPr bwMode="auto">
          <a:xfrm>
            <a:off x="381000" y="1984375"/>
            <a:ext cx="8763000" cy="4337050"/>
            <a:chOff x="240" y="1210"/>
            <a:chExt cx="5109" cy="1670"/>
          </a:xfrm>
        </p:grpSpPr>
        <p:pic>
          <p:nvPicPr>
            <p:cNvPr id="102406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1210"/>
              <a:ext cx="1111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0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2" y="1972"/>
              <a:ext cx="1370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0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36" y="1212"/>
              <a:ext cx="1111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409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0" y="2514"/>
              <a:ext cx="150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100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 Concept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According to the one</a:t>
            </a:r>
            <a:r>
              <a:rPr lang="en-US" altLang="zh-TW" dirty="0" smtClean="0">
                <a:latin typeface="Arial" charset="0"/>
              </a:rPr>
              <a:t>’</a:t>
            </a:r>
            <a:r>
              <a:rPr lang="en-US" altLang="zh-TW" dirty="0" smtClean="0"/>
              <a:t>s complement arithmetic</a:t>
            </a:r>
          </a:p>
          <a:p>
            <a:pPr lvl="1" eaLnBrk="1" hangingPunct="1"/>
            <a:r>
              <a:rPr lang="en-US" altLang="zh-TW" dirty="0" smtClean="0"/>
              <a:t>If all the section are added and the number is </a:t>
            </a:r>
            <a:r>
              <a:rPr lang="en-US" altLang="zh-TW" i="1" dirty="0" smtClean="0"/>
              <a:t>T</a:t>
            </a:r>
          </a:p>
          <a:p>
            <a:pPr lvl="1" eaLnBrk="1" hangingPunct="1"/>
            <a:r>
              <a:rPr lang="en-US" altLang="zh-TW" dirty="0" smtClean="0"/>
              <a:t>Complement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 in one</a:t>
            </a:r>
            <a:r>
              <a:rPr lang="en-US" altLang="zh-TW" dirty="0" smtClean="0">
                <a:latin typeface="Arial" charset="0"/>
              </a:rPr>
              <a:t>’</a:t>
            </a:r>
            <a:r>
              <a:rPr lang="en-US" altLang="zh-TW" dirty="0" smtClean="0"/>
              <a:t>s complement is </a:t>
            </a:r>
            <a:r>
              <a:rPr lang="en-US" altLang="zh-TW" dirty="0" smtClean="0">
                <a:latin typeface="Arial" charset="0"/>
              </a:rPr>
              <a:t>–</a:t>
            </a:r>
            <a:r>
              <a:rPr lang="en-US" altLang="zh-TW" i="1" dirty="0" smtClean="0"/>
              <a:t>T</a:t>
            </a:r>
          </a:p>
          <a:p>
            <a:pPr lvl="1" eaLnBrk="1" hangingPunct="1"/>
            <a:r>
              <a:rPr lang="en-US" altLang="zh-TW" dirty="0" smtClean="0"/>
              <a:t>Thus, if the sum is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, the checksum is </a:t>
            </a:r>
            <a:r>
              <a:rPr lang="en-US" altLang="zh-TW" dirty="0" smtClean="0">
                <a:latin typeface="Arial" charset="0"/>
              </a:rPr>
              <a:t>–</a:t>
            </a:r>
            <a:r>
              <a:rPr lang="en-US" altLang="zh-TW" i="1" dirty="0" smtClean="0"/>
              <a:t>T</a:t>
            </a:r>
          </a:p>
          <a:p>
            <a:pPr eaLnBrk="1" hangingPunct="1"/>
            <a:r>
              <a:rPr lang="en-US" altLang="zh-TW" dirty="0" smtClean="0"/>
              <a:t>When the receiver receives the packet</a:t>
            </a:r>
          </a:p>
          <a:p>
            <a:pPr lvl="1" eaLnBrk="1" hangingPunct="1"/>
            <a:r>
              <a:rPr lang="en-US" altLang="zh-TW" i="1" dirty="0" smtClean="0"/>
              <a:t>T</a:t>
            </a:r>
            <a:r>
              <a:rPr lang="en-US" altLang="zh-TW" dirty="0" smtClean="0"/>
              <a:t> + (-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 in one</a:t>
            </a:r>
            <a:r>
              <a:rPr lang="en-US" altLang="zh-TW" dirty="0" smtClean="0">
                <a:latin typeface="Arial" charset="0"/>
              </a:rPr>
              <a:t>’</a:t>
            </a:r>
            <a:r>
              <a:rPr lang="en-US" altLang="zh-TW" dirty="0" smtClean="0"/>
              <a:t>s complement is -0</a:t>
            </a:r>
          </a:p>
          <a:p>
            <a:pPr lvl="1" eaLnBrk="1" hangingPunct="1"/>
            <a:r>
              <a:rPr lang="en-US" altLang="zh-TW" dirty="0" smtClean="0"/>
              <a:t>Complement -0 derive 0</a:t>
            </a:r>
          </a:p>
          <a:p>
            <a:pPr lvl="1" eaLnBrk="1" hangingPunct="1"/>
            <a:r>
              <a:rPr lang="en-US" altLang="zh-TW" dirty="0" smtClean="0"/>
              <a:t>Thus, the final result should be 0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101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8-23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168275" y="825500"/>
            <a:ext cx="887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Checksum in One’s Complement Arithmetic</a:t>
            </a:r>
          </a:p>
        </p:txBody>
      </p:sp>
      <p:sp>
        <p:nvSpPr>
          <p:cNvPr id="10445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04453" name="Group 7"/>
          <p:cNvGrpSpPr>
            <a:grpSpLocks/>
          </p:cNvGrpSpPr>
          <p:nvPr/>
        </p:nvGrpSpPr>
        <p:grpSpPr bwMode="auto">
          <a:xfrm>
            <a:off x="685800" y="3359150"/>
            <a:ext cx="7696200" cy="1511300"/>
            <a:chOff x="432" y="1692"/>
            <a:chExt cx="4848" cy="608"/>
          </a:xfrm>
        </p:grpSpPr>
        <p:pic>
          <p:nvPicPr>
            <p:cNvPr id="104454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1704"/>
              <a:ext cx="1468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455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20" y="1763"/>
              <a:ext cx="1883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456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35" y="1692"/>
              <a:ext cx="1445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102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smtClean="0"/>
              <a:t>T</a:t>
            </a:r>
            <a:r>
              <a:rPr lang="en-US" altLang="zh-TW" dirty="0" smtClean="0"/>
              <a:t> =01110101 (= 117)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=10001010 (= -127) = checksum</a:t>
            </a:r>
          </a:p>
          <a:p>
            <a:endParaRPr lang="en-US" altLang="zh-TW" i="1" dirty="0" smtClean="0"/>
          </a:p>
          <a:p>
            <a:r>
              <a:rPr lang="en-US" altLang="zh-TW" i="1" dirty="0" smtClean="0"/>
              <a:t>T</a:t>
            </a:r>
            <a:r>
              <a:rPr lang="en-US" altLang="zh-TW" dirty="0" smtClean="0"/>
              <a:t>+(-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 = 1111 1111 (= -0)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-(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+(-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))= 00000000 (=+0)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103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 in the IP Packet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checksum in the IP packet covers only the </a:t>
            </a:r>
            <a:r>
              <a:rPr lang="en-US" altLang="zh-TW" i="1" dirty="0" smtClean="0">
                <a:solidFill>
                  <a:srgbClr val="FF3300"/>
                </a:solidFill>
              </a:rPr>
              <a:t>header</a:t>
            </a:r>
            <a:r>
              <a:rPr lang="en-US" altLang="zh-TW" dirty="0" smtClean="0"/>
              <a:t>, not the data. This is because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All higher-level protocols that encapsulate data in the IP datagram have a checksum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Checksum for the IP datagram do no have to check the encapsulated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header of the IP datagram changes with each visited router, but the data does not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If the data is included, each router must recalculate the checksum </a:t>
            </a:r>
            <a:r>
              <a:rPr lang="en-US" altLang="zh-TW" smtClean="0"/>
              <a:t>including data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104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77825" y="1039813"/>
            <a:ext cx="8353425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7.17: Checksum Calculation in Binary</a:t>
            </a:r>
          </a:p>
        </p:txBody>
      </p:sp>
      <p:grpSp>
        <p:nvGrpSpPr>
          <p:cNvPr id="107523" name="Group 6"/>
          <p:cNvGrpSpPr>
            <a:grpSpLocks/>
          </p:cNvGrpSpPr>
          <p:nvPr/>
        </p:nvGrpSpPr>
        <p:grpSpPr bwMode="auto">
          <a:xfrm>
            <a:off x="241300" y="1925638"/>
            <a:ext cx="8686800" cy="4668837"/>
            <a:chOff x="96" y="1410"/>
            <a:chExt cx="5472" cy="1614"/>
          </a:xfrm>
        </p:grpSpPr>
        <p:pic>
          <p:nvPicPr>
            <p:cNvPr id="107524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25" y="1437"/>
              <a:ext cx="2551" cy="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52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" y="1410"/>
              <a:ext cx="2159" cy="1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526" name="Freeform 9"/>
            <p:cNvSpPr>
              <a:spLocks/>
            </p:cNvSpPr>
            <p:nvPr/>
          </p:nvSpPr>
          <p:spPr bwMode="auto">
            <a:xfrm>
              <a:off x="2304" y="1824"/>
              <a:ext cx="3264" cy="1104"/>
            </a:xfrm>
            <a:custGeom>
              <a:avLst/>
              <a:gdLst>
                <a:gd name="T0" fmla="*/ 0 w 3216"/>
                <a:gd name="T1" fmla="*/ 1104 h 1104"/>
                <a:gd name="T2" fmla="*/ 3216 w 3216"/>
                <a:gd name="T3" fmla="*/ 1104 h 1104"/>
                <a:gd name="T4" fmla="*/ 3216 w 3216"/>
                <a:gd name="T5" fmla="*/ 0 h 1104"/>
                <a:gd name="T6" fmla="*/ 3024 w 3216"/>
                <a:gd name="T7" fmla="*/ 0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16"/>
                <a:gd name="T13" fmla="*/ 0 h 1104"/>
                <a:gd name="T14" fmla="*/ 3216 w 3216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16" h="1104">
                  <a:moveTo>
                    <a:pt x="0" y="1104"/>
                  </a:moveTo>
                  <a:lnTo>
                    <a:pt x="3216" y="1104"/>
                  </a:lnTo>
                  <a:lnTo>
                    <a:pt x="3216" y="0"/>
                  </a:lnTo>
                  <a:lnTo>
                    <a:pt x="3024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105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77825" y="1039813"/>
            <a:ext cx="8604250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7.18: Checksum Checking in Receiver</a:t>
            </a:r>
          </a:p>
        </p:txBody>
      </p:sp>
      <p:grpSp>
        <p:nvGrpSpPr>
          <p:cNvPr id="108547" name="Group 4"/>
          <p:cNvGrpSpPr>
            <a:grpSpLocks/>
          </p:cNvGrpSpPr>
          <p:nvPr/>
        </p:nvGrpSpPr>
        <p:grpSpPr bwMode="auto">
          <a:xfrm>
            <a:off x="533400" y="2195513"/>
            <a:ext cx="8382000" cy="4114800"/>
            <a:chOff x="336" y="768"/>
            <a:chExt cx="5280" cy="2592"/>
          </a:xfrm>
        </p:grpSpPr>
        <p:pic>
          <p:nvPicPr>
            <p:cNvPr id="10854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32" y="768"/>
              <a:ext cx="2551" cy="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54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1743"/>
              <a:ext cx="2194" cy="1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550" name="Freeform 7"/>
            <p:cNvSpPr>
              <a:spLocks/>
            </p:cNvSpPr>
            <p:nvPr/>
          </p:nvSpPr>
          <p:spPr bwMode="auto">
            <a:xfrm>
              <a:off x="2544" y="1152"/>
              <a:ext cx="3072" cy="1296"/>
            </a:xfrm>
            <a:custGeom>
              <a:avLst/>
              <a:gdLst>
                <a:gd name="T0" fmla="*/ 2880 w 3072"/>
                <a:gd name="T1" fmla="*/ 0 h 1248"/>
                <a:gd name="T2" fmla="*/ 3072 w 3072"/>
                <a:gd name="T3" fmla="*/ 0 h 1248"/>
                <a:gd name="T4" fmla="*/ 3072 w 3072"/>
                <a:gd name="T5" fmla="*/ 1248 h 1248"/>
                <a:gd name="T6" fmla="*/ 0 w 3072"/>
                <a:gd name="T7" fmla="*/ 1248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2"/>
                <a:gd name="T13" fmla="*/ 0 h 1248"/>
                <a:gd name="T14" fmla="*/ 3072 w 3072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2" h="1248">
                  <a:moveTo>
                    <a:pt x="2880" y="0"/>
                  </a:moveTo>
                  <a:lnTo>
                    <a:pt x="3072" y="0"/>
                  </a:lnTo>
                  <a:lnTo>
                    <a:pt x="3072" y="1248"/>
                  </a:lnTo>
                  <a:lnTo>
                    <a:pt x="0" y="1248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106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Datagram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Fragmentation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Options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>
                <a:solidFill>
                  <a:srgbClr val="FF3300"/>
                </a:solidFill>
              </a:rPr>
              <a:t>IP over ATM (Skip!)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>
                <a:solidFill>
                  <a:srgbClr val="FF3300"/>
                </a:solidFill>
              </a:rPr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package (Skip)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107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Security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/>
              <a:t>No security was provided for the IPv4 protocol</a:t>
            </a:r>
          </a:p>
          <a:p>
            <a:pPr lvl="1"/>
            <a:r>
              <a:rPr lang="en-US" altLang="zh-TW" sz="2400" dirty="0" smtClean="0"/>
              <a:t>The IPv4 was started when the Internet users trusted each other</a:t>
            </a:r>
          </a:p>
          <a:p>
            <a:r>
              <a:rPr lang="en-US" altLang="zh-TW" sz="2800" dirty="0" smtClean="0"/>
              <a:t>However, today, the Internet is not secure any more</a:t>
            </a:r>
          </a:p>
          <a:p>
            <a:r>
              <a:rPr lang="en-US" altLang="zh-TW" sz="2800" dirty="0" smtClean="0"/>
              <a:t>Security Issues</a:t>
            </a:r>
          </a:p>
          <a:p>
            <a:pPr lvl="1"/>
            <a:r>
              <a:rPr lang="en-US" altLang="zh-TW" sz="2400" b="1" dirty="0" smtClean="0">
                <a:solidFill>
                  <a:srgbClr val="FF3300"/>
                </a:solidFill>
              </a:rPr>
              <a:t>Packet Sniffing</a:t>
            </a:r>
            <a:r>
              <a:rPr lang="en-US" altLang="zh-TW" sz="2400" dirty="0" smtClean="0"/>
              <a:t> 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嗅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聞</a:t>
            </a:r>
            <a:r>
              <a:rPr lang="en-US" altLang="zh-TW" sz="2400" dirty="0" smtClean="0"/>
              <a:t>) 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偷看封包的內容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b="1" dirty="0" smtClean="0">
                <a:solidFill>
                  <a:srgbClr val="FF3300"/>
                </a:solidFill>
              </a:rPr>
              <a:t>Packet Modification</a:t>
            </a:r>
          </a:p>
          <a:p>
            <a:pPr lvl="1"/>
            <a:r>
              <a:rPr lang="en-US" altLang="zh-TW" sz="2400" b="1" dirty="0" smtClean="0">
                <a:solidFill>
                  <a:srgbClr val="FF3300"/>
                </a:solidFill>
              </a:rPr>
              <a:t>IP Spoofing</a:t>
            </a:r>
            <a:r>
              <a:rPr lang="en-US" altLang="zh-TW" sz="2400" dirty="0" smtClean="0"/>
              <a:t> (</a:t>
            </a:r>
            <a:r>
              <a:rPr lang="zh-TW" altLang="en-US" sz="2400" dirty="0" smtClean="0">
                <a:ea typeface="標楷體" pitchFamily="65" charset="-120"/>
              </a:rPr>
              <a:t>愚弄</a:t>
            </a:r>
            <a:r>
              <a:rPr lang="en-US" altLang="zh-TW" sz="2400" dirty="0" smtClean="0">
                <a:ea typeface="標楷體" pitchFamily="65" charset="-120"/>
              </a:rPr>
              <a:t>)</a:t>
            </a:r>
            <a:endParaRPr lang="en-US" altLang="zh-TW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108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Packet Sniffing</a:t>
            </a:r>
            <a:endParaRPr lang="zh-TW" altLang="en-US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An intruder intercepts an IP packet and make a copy of it</a:t>
            </a:r>
          </a:p>
          <a:p>
            <a:r>
              <a:rPr lang="en-US" altLang="zh-TW" smtClean="0"/>
              <a:t>A passive attack</a:t>
            </a:r>
          </a:p>
          <a:p>
            <a:pPr lvl="1"/>
            <a:r>
              <a:rPr lang="en-US" altLang="zh-TW" smtClean="0"/>
              <a:t>Since not change the contents of the packet</a:t>
            </a:r>
          </a:p>
          <a:p>
            <a:r>
              <a:rPr lang="en-US" altLang="zh-TW" smtClean="0"/>
              <a:t>Very difficult to detect</a:t>
            </a:r>
          </a:p>
          <a:p>
            <a:endParaRPr lang="en-US" altLang="zh-TW" smtClean="0"/>
          </a:p>
          <a:p>
            <a:r>
              <a:rPr lang="en-US" altLang="zh-TW" smtClean="0"/>
              <a:t>Solution: </a:t>
            </a:r>
            <a:r>
              <a:rPr lang="en-US" altLang="zh-TW" b="1" smtClean="0"/>
              <a:t>encryption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109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 of Service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6885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Precedence</a:t>
            </a:r>
          </a:p>
          <a:p>
            <a:pPr lvl="1" eaLnBrk="1" hangingPunct="1"/>
            <a:r>
              <a:rPr lang="en-US" altLang="zh-TW" dirty="0" smtClean="0"/>
              <a:t>3-bit subfield defines the priority of the datagram in issues such as congestion</a:t>
            </a:r>
          </a:p>
          <a:p>
            <a:pPr marL="1143000" lvl="2" indent="-228600" eaLnBrk="1" hangingPunct="1"/>
            <a:r>
              <a:rPr lang="en-US" altLang="zh-TW" dirty="0" smtClean="0"/>
              <a:t>Datagrams with lowest precedence are discarded first</a:t>
            </a:r>
          </a:p>
          <a:p>
            <a:pPr lvl="1" eaLnBrk="1" hangingPunct="1"/>
            <a:r>
              <a:rPr lang="en-US" altLang="zh-TW" dirty="0" smtClean="0"/>
              <a:t>However, this subfield is not used in version 4</a:t>
            </a:r>
          </a:p>
          <a:p>
            <a:pPr eaLnBrk="1" hangingPunct="1"/>
            <a:r>
              <a:rPr lang="en-US" altLang="zh-TW" dirty="0" smtClean="0"/>
              <a:t>TOS (Type of Service) bits</a:t>
            </a:r>
          </a:p>
          <a:p>
            <a:pPr lvl="1" eaLnBrk="1" hangingPunct="1"/>
            <a:r>
              <a:rPr lang="en-US" altLang="zh-TW" dirty="0" smtClean="0"/>
              <a:t>4-bit subfield with each bit having a special meaning</a:t>
            </a:r>
          </a:p>
          <a:p>
            <a:pPr lvl="1" eaLnBrk="1" hangingPunct="1"/>
            <a:r>
              <a:rPr lang="en-US" altLang="zh-TW" dirty="0" smtClean="0"/>
              <a:t>However, one and only one of the bits can be set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Packet Modification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An intruder modifies the packet</a:t>
            </a:r>
          </a:p>
          <a:p>
            <a:pPr lvl="1"/>
            <a:r>
              <a:rPr lang="en-US" altLang="zh-TW" smtClean="0"/>
              <a:t>Intercepts the packet, changes its contents, and sends the new packet to the receiver</a:t>
            </a:r>
          </a:p>
          <a:p>
            <a:endParaRPr lang="en-US" altLang="zh-TW" smtClean="0"/>
          </a:p>
          <a:p>
            <a:r>
              <a:rPr lang="en-US" altLang="zh-TW" smtClean="0"/>
              <a:t>Solution: </a:t>
            </a:r>
            <a:r>
              <a:rPr lang="en-US" altLang="zh-TW" b="1" smtClean="0">
                <a:solidFill>
                  <a:srgbClr val="FF3300"/>
                </a:solidFill>
              </a:rPr>
              <a:t>data integrity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IP Spoofing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An attacker can masquerade(</a:t>
            </a:r>
            <a:r>
              <a:rPr lang="zh-TW" altLang="en-US" smtClean="0">
                <a:ea typeface="標楷體" pitchFamily="65" charset="-120"/>
              </a:rPr>
              <a:t>冒充</a:t>
            </a:r>
            <a:r>
              <a:rPr lang="en-US" altLang="zh-TW" smtClean="0"/>
              <a:t>) as somebody else and create an IP packet that carries the source address of another computer</a:t>
            </a:r>
          </a:p>
          <a:p>
            <a:endParaRPr lang="en-US" altLang="zh-TW" smtClean="0"/>
          </a:p>
          <a:p>
            <a:r>
              <a:rPr lang="en-US" altLang="zh-TW" smtClean="0"/>
              <a:t>Solutions: </a:t>
            </a:r>
            <a:r>
              <a:rPr lang="en-US" altLang="zh-TW" b="1" smtClean="0">
                <a:solidFill>
                  <a:srgbClr val="FF3300"/>
                </a:solidFill>
              </a:rPr>
              <a:t>origin authentication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IPSec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The IP packet today can be protected by IPSec (IP Security) protocol</a:t>
            </a:r>
          </a:p>
          <a:p>
            <a:r>
              <a:rPr lang="en-US" altLang="zh-TW" smtClean="0"/>
              <a:t>IPSec provides the following four services</a:t>
            </a:r>
          </a:p>
          <a:p>
            <a:pPr lvl="1"/>
            <a:r>
              <a:rPr lang="en-US" altLang="zh-TW" b="1" smtClean="0">
                <a:solidFill>
                  <a:srgbClr val="FF3300"/>
                </a:solidFill>
              </a:rPr>
              <a:t>Defining algorithms and keys</a:t>
            </a:r>
          </a:p>
          <a:p>
            <a:pPr lvl="1"/>
            <a:r>
              <a:rPr lang="en-US" altLang="zh-TW" b="1" smtClean="0">
                <a:solidFill>
                  <a:srgbClr val="FF3300"/>
                </a:solidFill>
              </a:rPr>
              <a:t>Packet encryption</a:t>
            </a:r>
          </a:p>
          <a:p>
            <a:pPr lvl="1"/>
            <a:r>
              <a:rPr lang="en-US" altLang="zh-TW" b="1" smtClean="0">
                <a:solidFill>
                  <a:srgbClr val="FF3300"/>
                </a:solidFill>
              </a:rPr>
              <a:t>Data integrity</a:t>
            </a:r>
          </a:p>
          <a:p>
            <a:pPr lvl="1"/>
            <a:r>
              <a:rPr lang="en-US" altLang="zh-TW" b="1" smtClean="0">
                <a:solidFill>
                  <a:srgbClr val="FF3300"/>
                </a:solidFill>
              </a:rPr>
              <a:t>Origin authentication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Datagram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Fragmentation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Options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over ATM (Skip!)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>
                <a:solidFill>
                  <a:srgbClr val="FF3300"/>
                </a:solidFill>
              </a:rPr>
              <a:t>IP package (Skip)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113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Types of Services</a:t>
            </a:r>
          </a:p>
        </p:txBody>
      </p:sp>
      <p:graphicFrame>
        <p:nvGraphicFramePr>
          <p:cNvPr id="615427" name="Group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30212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TOS Bits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Normal (default)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Minimize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Maximize reliability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Maximize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Minimize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60E25-C82B-45BA-A579-01E0E3389C8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85788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Default Types of Service</a:t>
            </a:r>
          </a:p>
        </p:txBody>
      </p:sp>
      <p:graphicFrame>
        <p:nvGraphicFramePr>
          <p:cNvPr id="616451" name="Group 3"/>
          <p:cNvGraphicFramePr>
            <a:graphicFrameLocks noGrp="1"/>
          </p:cNvGraphicFramePr>
          <p:nvPr>
            <p:ph idx="1"/>
          </p:nvPr>
        </p:nvGraphicFramePr>
        <p:xfrm>
          <a:off x="425450" y="1409700"/>
          <a:ext cx="8229600" cy="5116519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TOS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ICMP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BOOTP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NNTP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Minimize 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Maximize reliability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Maximize reliability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TELNET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Minimize delay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FTP (data)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Maximize throughput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FTP (control)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Minimize delay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TFTP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Minimize delay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SMTP (command)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Minimize delay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SMTP (data)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Maximize throughput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DNS (UDP query)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Minimize delay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DNS (TCP query)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Normal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DNS (zone)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Maximize throughput</a:t>
                      </a:r>
                      <a:endParaRPr kumimoji="1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60E25-C82B-45BA-A579-01E0E3389C8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Default Types of Service (Cont.)</a:t>
            </a:r>
            <a:endParaRPr lang="zh-TW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Minimum delay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Interactive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Activities requiring immediate attention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Activities requiring immediate response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Maximum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Send bulk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Maximum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Management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Minimum monetary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Background activities, like Usenet News (NNTP)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Differentiated Services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first 6 bits make up the </a:t>
            </a:r>
            <a:r>
              <a:rPr lang="en-US" altLang="zh-TW" b="1" i="1" smtClean="0"/>
              <a:t>codepoint</a:t>
            </a:r>
          </a:p>
          <a:p>
            <a:pPr eaLnBrk="1" hangingPunct="1"/>
            <a:r>
              <a:rPr lang="en-US" altLang="zh-TW" smtClean="0"/>
              <a:t>The last two bits are not used</a:t>
            </a:r>
          </a:p>
          <a:p>
            <a:pPr eaLnBrk="1" hangingPunct="1"/>
            <a:r>
              <a:rPr lang="en-US" altLang="zh-TW" smtClean="0"/>
              <a:t>The 3 right-most bits are 0s</a:t>
            </a:r>
          </a:p>
          <a:p>
            <a:pPr lvl="1" eaLnBrk="1" hangingPunct="1"/>
            <a:r>
              <a:rPr lang="en-US" altLang="zh-TW" smtClean="0"/>
              <a:t>The 3 left-most bits are interpreted the same as the precedence bits in the Service Type</a:t>
            </a:r>
          </a:p>
          <a:p>
            <a:pPr eaLnBrk="1" hangingPunct="1"/>
            <a:r>
              <a:rPr lang="en-US" altLang="zh-TW" smtClean="0"/>
              <a:t>The 3 right-most bits are not all 0s</a:t>
            </a:r>
          </a:p>
          <a:p>
            <a:pPr lvl="1" eaLnBrk="1" hangingPunct="1"/>
            <a:r>
              <a:rPr lang="en-US" altLang="zh-TW" smtClean="0"/>
              <a:t>The 6 bits define 64 services based on the priority assignment by the Internet or local authorities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16013" y="931863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en-US" sz="4400" b="1"/>
              <a:t>Service </a:t>
            </a:r>
            <a:r>
              <a:rPr kumimoji="0" lang="en-US" altLang="zh-TW" sz="4400" b="1"/>
              <a:t>T</a:t>
            </a:r>
            <a:r>
              <a:rPr kumimoji="0" lang="en-US" altLang="en-US" sz="4400" b="1"/>
              <a:t>ype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grpSp>
        <p:nvGrpSpPr>
          <p:cNvPr id="18442" name="Group 13"/>
          <p:cNvGrpSpPr>
            <a:grpSpLocks/>
          </p:cNvGrpSpPr>
          <p:nvPr/>
        </p:nvGrpSpPr>
        <p:grpSpPr bwMode="auto">
          <a:xfrm>
            <a:off x="990600" y="2160588"/>
            <a:ext cx="7307263" cy="4357687"/>
            <a:chOff x="624" y="1361"/>
            <a:chExt cx="4224" cy="2191"/>
          </a:xfrm>
        </p:grpSpPr>
        <p:pic>
          <p:nvPicPr>
            <p:cNvPr id="18443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1" y="1361"/>
              <a:ext cx="2591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4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" y="1985"/>
              <a:ext cx="3086" cy="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5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44" y="1985"/>
              <a:ext cx="3104" cy="1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Values for Codepoints</a:t>
            </a:r>
          </a:p>
        </p:txBody>
      </p:sp>
      <p:pic>
        <p:nvPicPr>
          <p:cNvPr id="19459" name="Picture 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00" y="2290763"/>
            <a:ext cx="7996238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60E25-C82B-45BA-A579-01E0E3389C8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08163"/>
            <a:ext cx="81168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8-2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68638" y="631825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IP Datagram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 Datagram (Cont.)</a:t>
            </a:r>
            <a:endParaRPr lang="zh-TW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Total length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total length (header plus data) of the IP datagram in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i="1" smtClean="0"/>
              <a:t>Length of data = total length </a:t>
            </a:r>
            <a:r>
              <a:rPr lang="en-US" altLang="zh-TW" sz="2400" b="1" i="1" smtClean="0">
                <a:latin typeface="Arial" charset="0"/>
              </a:rPr>
              <a:t>–</a:t>
            </a:r>
            <a:r>
              <a:rPr lang="en-US" altLang="zh-TW" sz="2400" b="1" i="1" smtClean="0"/>
              <a:t> header length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Used in fragmentation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Flags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Used in fragmentation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Fragmentation offset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Used in fragmentation</a:t>
            </a:r>
            <a:endParaRPr lang="zh-TW" altLang="en-US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b="1" smtClean="0">
                <a:solidFill>
                  <a:srgbClr val="FF3300"/>
                </a:solidFill>
              </a:rPr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Datagram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Fragmentation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Options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over ATM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8-4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438150" y="1778000"/>
            <a:ext cx="82296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800" dirty="0"/>
              <a:t>Why we need the total length field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400" dirty="0"/>
              <a:t>Layer 2 just drop the header and trailer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400" dirty="0"/>
              <a:t>The remaining is the datagram (length)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</a:pPr>
            <a:r>
              <a:rPr lang="en-US" altLang="zh-TW" sz="2800" dirty="0"/>
              <a:t>However, in some cases, padding is occurred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400" dirty="0"/>
              <a:t>Ethernet</a:t>
            </a:r>
            <a:r>
              <a:rPr lang="en-US" altLang="zh-TW" sz="2400" dirty="0">
                <a:latin typeface="Arial" charset="0"/>
              </a:rPr>
              <a:t>’</a:t>
            </a:r>
            <a:r>
              <a:rPr lang="en-US" altLang="zh-TW" sz="2400" dirty="0"/>
              <a:t>s minimum frame data length is 46 bytes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400" dirty="0"/>
              <a:t>If size of the IP datagram is less than 46, some padding will be added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TW" sz="2400" dirty="0"/>
              <a:t>Thus, check the total length field to determine how much is really data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kumimoji="0" lang="en-US" altLang="zh-TW" sz="4000" b="1">
                <a:solidFill>
                  <a:schemeClr val="tx2"/>
                </a:solidFill>
              </a:rPr>
              <a:t>Encapsulation of a Small Datagram </a:t>
            </a:r>
            <a:br>
              <a:rPr kumimoji="0" lang="en-US" altLang="zh-TW" sz="4000" b="1">
                <a:solidFill>
                  <a:schemeClr val="tx2"/>
                </a:solidFill>
              </a:rPr>
            </a:br>
            <a:r>
              <a:rPr kumimoji="0" lang="en-US" altLang="zh-TW" sz="4000" b="1">
                <a:solidFill>
                  <a:schemeClr val="tx2"/>
                </a:solidFill>
              </a:rPr>
              <a:t>in an Ethernet Frame</a:t>
            </a:r>
            <a:endParaRPr kumimoji="0" lang="zh-TW" altLang="en-US" sz="4000" b="1">
              <a:solidFill>
                <a:schemeClr val="tx2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z="4000" b="0" smtClean="0"/>
              <a:t>Encapsulation of a Small Datagram </a:t>
            </a:r>
            <a:br>
              <a:rPr kumimoji="0" lang="en-US" altLang="zh-TW" sz="4000" b="0" smtClean="0"/>
            </a:br>
            <a:r>
              <a:rPr kumimoji="0" lang="en-US" altLang="zh-TW" sz="4000" b="0" smtClean="0"/>
              <a:t>in an Ethernet Frame (Cont.)</a:t>
            </a:r>
            <a:endParaRPr kumimoji="0" lang="zh-TW" altLang="en-US" sz="4000" b="0" smtClean="0"/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300" y="2749550"/>
            <a:ext cx="8902700" cy="142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 Datagram (Cont.)</a:t>
            </a:r>
            <a:endParaRPr lang="zh-TW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811338"/>
            <a:ext cx="8686800" cy="4705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Time to live (TTL)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Defined the maximum number of hops visited by the datagram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When sending a IP datagram, source stores a value in TTL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/>
              <a:t>Linux 2.4 kernel set this value to 255 (maximum value)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smtClean="0"/>
              <a:t>Windows XP </a:t>
            </a:r>
            <a:r>
              <a:rPr lang="en-US" altLang="zh-TW" sz="1600" smtClean="0"/>
              <a:t>set to128</a:t>
            </a:r>
            <a:endParaRPr lang="en-US" altLang="zh-TW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When a router receives the </a:t>
            </a:r>
            <a:r>
              <a:rPr lang="en-US" altLang="zh-TW" sz="2000" dirty="0" err="1" smtClean="0"/>
              <a:t>datagarm</a:t>
            </a:r>
            <a:endParaRPr lang="en-US" altLang="zh-TW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Decrement this number by one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After being decremented, if TTL == 0, discard this datagram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Why?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Routing table can become corrupted and datagram may loop in the Internet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 smtClean="0"/>
              <a:t>Intentionally limit the journey of the packet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Define the higher-level protocol that uses the services of the IP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/>
              <a:t>Help in the </a:t>
            </a:r>
            <a:r>
              <a:rPr lang="en-US" altLang="zh-TW" sz="2000" dirty="0" err="1" smtClean="0"/>
              <a:t>demulplexing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proccess</a:t>
            </a:r>
            <a:endParaRPr lang="zh-TW" altLang="en-US" sz="20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Protocols</a:t>
            </a:r>
          </a:p>
        </p:txBody>
      </p:sp>
      <p:graphicFrame>
        <p:nvGraphicFramePr>
          <p:cNvPr id="621595" name="Group 27"/>
          <p:cNvGraphicFramePr>
            <a:graphicFrameLocks noGrp="1"/>
          </p:cNvGraphicFramePr>
          <p:nvPr>
            <p:ph idx="1"/>
          </p:nvPr>
        </p:nvGraphicFramePr>
        <p:xfrm>
          <a:off x="2332038" y="2078038"/>
          <a:ext cx="4773612" cy="4302126"/>
        </p:xfrm>
        <a:graphic>
          <a:graphicData uri="http://schemas.openxmlformats.org/drawingml/2006/table">
            <a:tbl>
              <a:tblPr/>
              <a:tblGrid>
                <a:gridCol w="2387600"/>
                <a:gridCol w="2386012"/>
              </a:tblGrid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ICMP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IGMP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OSPF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60E25-C82B-45BA-A579-01E0E3389C84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8-5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49588" y="617538"/>
            <a:ext cx="323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DeMultiplexing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2441575"/>
            <a:ext cx="8272462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 Datagram (Cont.)</a:t>
            </a:r>
            <a:endParaRPr lang="zh-TW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</a:t>
            </a:r>
          </a:p>
          <a:p>
            <a:pPr eaLnBrk="1" hangingPunct="1"/>
            <a:r>
              <a:rPr lang="en-US" altLang="zh-TW" smtClean="0"/>
              <a:t>Source address</a:t>
            </a:r>
          </a:p>
          <a:p>
            <a:pPr lvl="1" eaLnBrk="1" hangingPunct="1"/>
            <a:r>
              <a:rPr lang="en-US" altLang="zh-TW" smtClean="0"/>
              <a:t>Define the IP address of the source</a:t>
            </a:r>
          </a:p>
          <a:p>
            <a:pPr lvl="1" eaLnBrk="1" hangingPunct="1"/>
            <a:r>
              <a:rPr lang="en-US" altLang="zh-TW" smtClean="0"/>
              <a:t>Never changed between the trip</a:t>
            </a:r>
          </a:p>
          <a:p>
            <a:pPr eaLnBrk="1" hangingPunct="1"/>
            <a:r>
              <a:rPr lang="en-US" altLang="zh-TW" smtClean="0"/>
              <a:t>Destination address</a:t>
            </a:r>
          </a:p>
          <a:p>
            <a:pPr lvl="1" eaLnBrk="1" hangingPunct="1"/>
            <a:r>
              <a:rPr lang="en-US" altLang="zh-TW" smtClean="0"/>
              <a:t>Define the IP address of the destination</a:t>
            </a:r>
          </a:p>
          <a:p>
            <a:pPr lvl="1" eaLnBrk="1" hangingPunct="1"/>
            <a:r>
              <a:rPr lang="en-US" altLang="zh-TW" smtClean="0"/>
              <a:t>Never changed between the trip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08163"/>
            <a:ext cx="81168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8-2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68638" y="631825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IP Datagram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407988" y="868363"/>
            <a:ext cx="2322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04800" y="2084388"/>
            <a:ext cx="8458200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An IP packet has arrived with the first 8 bits as shown: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0" lang="en-US" altLang="zh-TW" sz="3600">
                <a:latin typeface="Times" charset="0"/>
              </a:rPr>
              <a:t> </a:t>
            </a:r>
            <a:r>
              <a:rPr kumimoji="0" lang="en-US" altLang="zh-TW" sz="3600">
                <a:latin typeface="Times" charset="0"/>
                <a:sym typeface="Wingdings" pitchFamily="2" charset="2"/>
              </a:rPr>
              <a:t>  </a:t>
            </a:r>
            <a:r>
              <a:rPr kumimoji="0" lang="en-US" altLang="zh-TW" sz="3600">
                <a:latin typeface="Times" charset="0"/>
              </a:rPr>
              <a:t>01000010</a:t>
            </a:r>
          </a:p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The receiver discards the packet. Why?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There is an error in this packet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4 left-most bits (</a:t>
            </a:r>
            <a:r>
              <a:rPr kumimoji="0" lang="en-US" altLang="zh-TW" smtClean="0"/>
              <a:t>0100</a:t>
            </a:r>
            <a:r>
              <a:rPr kumimoji="0" lang="en-US" altLang="zh-TW" smtClean="0">
                <a:solidFill>
                  <a:schemeClr val="bg2"/>
                </a:solidFill>
              </a:rPr>
              <a:t>) show the version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which is correct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next 4 bits (</a:t>
            </a:r>
            <a:r>
              <a:rPr kumimoji="0" lang="en-US" altLang="zh-TW" smtClean="0"/>
              <a:t>0010</a:t>
            </a:r>
            <a:r>
              <a:rPr kumimoji="0" lang="en-US" altLang="zh-TW" smtClean="0">
                <a:solidFill>
                  <a:schemeClr val="bg2"/>
                </a:solidFill>
              </a:rPr>
              <a:t>) show the header length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which means (2 </a:t>
            </a:r>
            <a:r>
              <a:rPr kumimoji="0" lang="en-US" altLang="zh-TW" smtClean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kumimoji="0" lang="en-US" altLang="zh-TW" smtClean="0">
                <a:solidFill>
                  <a:schemeClr val="bg2"/>
                </a:solidFill>
              </a:rPr>
              <a:t> 4 = 8), which is wrong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 minimum number of bytes in the header must be 20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 packet has been corrupted in transmission</a:t>
            </a:r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584200" y="879475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407988" y="1008063"/>
            <a:ext cx="2322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7.2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04800" y="2084388"/>
            <a:ext cx="845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In an IP packet, the value of HLEN is 1000 in binary. How many bytes of options are being carried by this packet?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 b="1">
                <a:solidFill>
                  <a:schemeClr val="accent2"/>
                </a:solidFill>
              </a:rPr>
              <a:t>Figure  8-1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760538"/>
            <a:ext cx="799465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00100" y="731838"/>
            <a:ext cx="780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Position of IP in TCP/IP Protocol Suite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HLEN value is 8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 total number of bytes in the header is 8 </a:t>
            </a:r>
            <a:r>
              <a:rPr kumimoji="0" lang="en-US" altLang="zh-TW" smtClean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kumimoji="0" lang="en-US" altLang="zh-TW" smtClean="0">
                <a:solidFill>
                  <a:schemeClr val="bg2"/>
                </a:solidFill>
              </a:rPr>
              <a:t> 4 or 32 bytes</a:t>
            </a:r>
          </a:p>
          <a:p>
            <a:pPr eaLnBrk="1" hangingPunct="1"/>
            <a:endParaRPr kumimoji="0" lang="en-US" altLang="zh-TW" smtClean="0">
              <a:solidFill>
                <a:schemeClr val="bg2"/>
              </a:solidFill>
            </a:endParaRP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first 20 bytes are the main header</a:t>
            </a:r>
          </a:p>
          <a:p>
            <a:pPr eaLnBrk="1" hangingPunct="1"/>
            <a:endParaRPr kumimoji="0" lang="en-US" altLang="zh-TW" smtClean="0">
              <a:solidFill>
                <a:schemeClr val="bg2"/>
              </a:solidFill>
            </a:endParaRP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next 12 bytes are the options.</a:t>
            </a:r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446088" y="803275"/>
            <a:ext cx="1643062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Text Box 2"/>
          <p:cNvSpPr txBox="1">
            <a:spLocks noChangeArrowheads="1"/>
          </p:cNvSpPr>
          <p:nvPr/>
        </p:nvSpPr>
        <p:spPr bwMode="auto">
          <a:xfrm>
            <a:off x="315913" y="915988"/>
            <a:ext cx="2322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7.3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2084388"/>
            <a:ext cx="8458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In an IP packet, the value of HLEN is 5</a:t>
            </a:r>
            <a:r>
              <a:rPr kumimoji="0" lang="en-US" altLang="zh-TW" sz="3600" baseline="-25000">
                <a:latin typeface="Times" charset="0"/>
              </a:rPr>
              <a:t>16</a:t>
            </a:r>
            <a:r>
              <a:rPr kumimoji="0" lang="en-US" altLang="zh-TW" sz="3600">
                <a:latin typeface="Times" charset="0"/>
              </a:rPr>
              <a:t> and the value of the total length field is 0028</a:t>
            </a:r>
            <a:r>
              <a:rPr kumimoji="0" lang="en-US" altLang="zh-TW" sz="3600" baseline="-25000">
                <a:latin typeface="Times" charset="0"/>
              </a:rPr>
              <a:t>16</a:t>
            </a:r>
            <a:r>
              <a:rPr kumimoji="0" lang="en-US" altLang="zh-TW" sz="3600">
                <a:latin typeface="Times" charset="0"/>
              </a:rPr>
              <a:t>. How many bytes of data are being carried by this packet?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HLEN value is 5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 total number of bytes in the header is 5 </a:t>
            </a:r>
            <a:r>
              <a:rPr kumimoji="0" lang="en-US" altLang="zh-TW" smtClean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kumimoji="0" lang="en-US" altLang="zh-TW" smtClean="0">
                <a:solidFill>
                  <a:schemeClr val="bg2"/>
                </a:solidFill>
              </a:rPr>
              <a:t> 4 or 20 bytes (no options)</a:t>
            </a:r>
          </a:p>
          <a:p>
            <a:pPr eaLnBrk="1" hangingPunct="1"/>
            <a:endParaRPr kumimoji="0" lang="en-US" altLang="zh-TW" smtClean="0">
              <a:solidFill>
                <a:schemeClr val="bg2"/>
              </a:solidFill>
            </a:endParaRP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total length is 40 bytes</a:t>
            </a:r>
          </a:p>
          <a:p>
            <a:pPr eaLnBrk="1" hangingPunct="1"/>
            <a:endParaRPr kumimoji="0" lang="en-US" altLang="zh-TW" smtClean="0">
              <a:solidFill>
                <a:schemeClr val="bg2"/>
              </a:solidFill>
            </a:endParaRP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packet is carrying 20 bytes of data (40-20)</a:t>
            </a:r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26692" name="Text Box 4"/>
          <p:cNvSpPr txBox="1">
            <a:spLocks noChangeArrowheads="1"/>
          </p:cNvSpPr>
          <p:nvPr/>
        </p:nvSpPr>
        <p:spPr bwMode="auto">
          <a:xfrm>
            <a:off x="476250" y="879475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298450" y="854075"/>
            <a:ext cx="2322513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7.4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73050" y="1670050"/>
            <a:ext cx="8458200" cy="436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An IP packet has arrived with the first few hexadecimal digits as shown below: </a:t>
            </a:r>
            <a:br>
              <a:rPr kumimoji="0" lang="en-US" altLang="zh-TW" sz="3600">
                <a:latin typeface="Times" charset="0"/>
              </a:rPr>
            </a:br>
            <a:endParaRPr kumimoji="0" lang="en-US" altLang="zh-TW" sz="3600">
              <a:latin typeface="Times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kumimoji="0" lang="en-US" altLang="zh-TW" sz="3600">
                <a:latin typeface="Times" charset="0"/>
              </a:rPr>
              <a:t> </a:t>
            </a:r>
            <a:r>
              <a:rPr kumimoji="0" lang="en-US" altLang="zh-TW" sz="3600">
                <a:latin typeface="Times" charset="0"/>
                <a:sym typeface="Wingdings" pitchFamily="2" charset="2"/>
              </a:rPr>
              <a:t>  </a:t>
            </a:r>
            <a:r>
              <a:rPr kumimoji="0" lang="en-US" altLang="zh-TW" sz="3600">
                <a:solidFill>
                  <a:schemeClr val="bg2"/>
                </a:solidFill>
                <a:latin typeface="Times" charset="0"/>
              </a:rPr>
              <a:t>45000028000100000102...................</a:t>
            </a:r>
          </a:p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How many hops can this packet travel before being dropped? The data belong to what upper layer protocol?</a:t>
            </a:r>
            <a:endParaRPr kumimoji="0" lang="zh-TW" altLang="en-US" sz="3600">
              <a:latin typeface="Times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To find the time-to-live field, we should skip 8 bytes (16 hexadecimal digits)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time-to-live field is the ninth byte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Which is 01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packet can travel only one hop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protocol field is the next byte (02)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 upper layer protocol is IGMP</a:t>
            </a:r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27716" name="Text Box 4"/>
          <p:cNvSpPr txBox="1">
            <a:spLocks noChangeArrowheads="1"/>
          </p:cNvSpPr>
          <p:nvPr/>
        </p:nvSpPr>
        <p:spPr bwMode="auto">
          <a:xfrm>
            <a:off x="414338" y="817563"/>
            <a:ext cx="1643062" cy="61753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Datagram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>
                <a:solidFill>
                  <a:srgbClr val="FF3300"/>
                </a:solidFill>
              </a:rPr>
              <a:t>Fragmentation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Options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over ATM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Maximum Transfer Unit (MTU)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Each data link layer protocol has its own frame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One of this field defines the maximum size of the data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maximum length of the IP datagram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65,536 bytes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i="1" smtClean="0"/>
              <a:t>Fragmentation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We must divide the IP datagram to make it possible to pass through the underlying network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8-6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3911600" y="695325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MTU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39941" name="Group 7"/>
          <p:cNvGrpSpPr>
            <a:grpSpLocks/>
          </p:cNvGrpSpPr>
          <p:nvPr/>
        </p:nvGrpSpPr>
        <p:grpSpPr bwMode="auto">
          <a:xfrm>
            <a:off x="401638" y="2182813"/>
            <a:ext cx="8447087" cy="3821112"/>
            <a:chOff x="151" y="1104"/>
            <a:chExt cx="5321" cy="1554"/>
          </a:xfrm>
        </p:grpSpPr>
        <p:pic>
          <p:nvPicPr>
            <p:cNvPr id="3994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" y="1104"/>
              <a:ext cx="347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3" y="1488"/>
              <a:ext cx="138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1" y="2160"/>
              <a:ext cx="532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MTUs for Different Networks</a:t>
            </a:r>
          </a:p>
        </p:txBody>
      </p:sp>
      <p:graphicFrame>
        <p:nvGraphicFramePr>
          <p:cNvPr id="629796" name="Group 36"/>
          <p:cNvGraphicFramePr>
            <a:graphicFrameLocks noGrp="1"/>
          </p:cNvGraphicFramePr>
          <p:nvPr>
            <p:ph idx="1"/>
          </p:nvPr>
        </p:nvGraphicFramePr>
        <p:xfrm>
          <a:off x="1385888" y="1844675"/>
          <a:ext cx="6572250" cy="4694558"/>
        </p:xfrm>
        <a:graphic>
          <a:graphicData uri="http://schemas.openxmlformats.org/drawingml/2006/table">
            <a:tbl>
              <a:tblPr/>
              <a:tblGrid>
                <a:gridCol w="3286125"/>
                <a:gridCol w="3286125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Hyperchannel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65,535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Token Ring (16 Mbps)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17, 914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Token Ring (4 Mbps)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4, 464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FDDI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4, 352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Ethernet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1, 500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PPP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60E25-C82B-45BA-A579-01E0E3389C84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Fragmentation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a IP datagram is fragmented</a:t>
            </a:r>
          </a:p>
          <a:p>
            <a:pPr lvl="1" eaLnBrk="1" hangingPunct="1"/>
            <a:r>
              <a:rPr lang="en-US" altLang="zh-TW" smtClean="0"/>
              <a:t>Each fragment has its own IP header</a:t>
            </a:r>
          </a:p>
          <a:p>
            <a:pPr lvl="1" eaLnBrk="1" hangingPunct="1"/>
            <a:r>
              <a:rPr lang="en-US" altLang="zh-TW" smtClean="0"/>
              <a:t>Most of the fields repeated but some changed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 fragmented datagram may itself be fragmented </a:t>
            </a:r>
          </a:p>
          <a:p>
            <a:pPr lvl="1" eaLnBrk="1" hangingPunct="1"/>
            <a:r>
              <a:rPr lang="en-US" altLang="zh-TW" smtClean="0"/>
              <a:t>A datagram can be fragmented several times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IP: Internet Protocol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unreliable and connectionless datagram protocol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 best-effort delivery service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Fragmentation (Cont.)</a:t>
            </a:r>
            <a:endParaRPr lang="zh-TW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datagram can be fragmented by the source host or any router in the path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However, the reassembly is done only by the destination host</a:t>
            </a:r>
          </a:p>
          <a:p>
            <a:pPr lvl="1" eaLnBrk="1" hangingPunct="1"/>
            <a:r>
              <a:rPr lang="en-US" altLang="zh-TW" dirty="0" smtClean="0"/>
              <a:t>Each fragment becomes an independent datagram, and thus may go through different paths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Fragmentation (Cont.)</a:t>
            </a:r>
            <a:endParaRPr lang="zh-TW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a datagram is fragmented</a:t>
            </a:r>
          </a:p>
          <a:p>
            <a:pPr lvl="1" eaLnBrk="1" hangingPunct="1"/>
            <a:r>
              <a:rPr lang="en-US" altLang="zh-TW" smtClean="0"/>
              <a:t>Router must change the values of three fields</a:t>
            </a:r>
          </a:p>
          <a:p>
            <a:pPr lvl="2" eaLnBrk="1" hangingPunct="1"/>
            <a:r>
              <a:rPr lang="en-US" altLang="zh-TW" i="1" smtClean="0"/>
              <a:t>Flags</a:t>
            </a:r>
            <a:r>
              <a:rPr lang="en-US" altLang="zh-TW" smtClean="0"/>
              <a:t>, </a:t>
            </a:r>
            <a:r>
              <a:rPr lang="en-US" altLang="zh-TW" i="1" smtClean="0"/>
              <a:t>fragmentation offset</a:t>
            </a:r>
            <a:r>
              <a:rPr lang="en-US" altLang="zh-TW" smtClean="0"/>
              <a:t>, and </a:t>
            </a:r>
            <a:r>
              <a:rPr lang="en-US" altLang="zh-TW" i="1" smtClean="0"/>
              <a:t>total length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Option field may or may not be copied 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 value of </a:t>
            </a:r>
            <a:r>
              <a:rPr lang="en-US" altLang="zh-TW" i="1" smtClean="0"/>
              <a:t>checksum</a:t>
            </a:r>
            <a:r>
              <a:rPr lang="en-US" altLang="zh-TW" smtClean="0"/>
              <a:t> must be recalculated regardless of fragmentation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08163"/>
            <a:ext cx="81168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8-2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068638" y="631825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IP Datagram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Fields Related to Fragmentation</a:t>
            </a:r>
            <a:endParaRPr lang="zh-TW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01050" cy="4627563"/>
          </a:xfrm>
        </p:spPr>
        <p:txBody>
          <a:bodyPr/>
          <a:lstStyle/>
          <a:p>
            <a:pPr eaLnBrk="1" hangingPunct="1"/>
            <a:r>
              <a:rPr lang="en-US" altLang="zh-TW" smtClean="0"/>
              <a:t>Identification</a:t>
            </a:r>
          </a:p>
          <a:p>
            <a:pPr lvl="1" eaLnBrk="1" hangingPunct="1"/>
            <a:r>
              <a:rPr lang="en-US" altLang="zh-TW" smtClean="0"/>
              <a:t>16-bit field identifies a datagram originating from the source host</a:t>
            </a:r>
          </a:p>
          <a:p>
            <a:pPr lvl="1" eaLnBrk="1" hangingPunct="1"/>
            <a:r>
              <a:rPr lang="en-US" altLang="zh-TW" smtClean="0"/>
              <a:t>The combination of the </a:t>
            </a:r>
            <a:r>
              <a:rPr lang="en-US" altLang="zh-TW" b="1" i="1" smtClean="0">
                <a:solidFill>
                  <a:srgbClr val="FF3300"/>
                </a:solidFill>
              </a:rPr>
              <a:t>identification</a:t>
            </a:r>
            <a:r>
              <a:rPr lang="en-US" altLang="zh-TW" smtClean="0"/>
              <a:t> and </a:t>
            </a:r>
            <a:r>
              <a:rPr lang="en-US" altLang="zh-TW" b="1" i="1" smtClean="0">
                <a:solidFill>
                  <a:srgbClr val="FF3300"/>
                </a:solidFill>
              </a:rPr>
              <a:t>source IP address</a:t>
            </a:r>
            <a:r>
              <a:rPr lang="en-US" altLang="zh-TW" smtClean="0"/>
              <a:t> uniquely define a datagram</a:t>
            </a:r>
          </a:p>
          <a:p>
            <a:pPr lvl="1" eaLnBrk="1" hangingPunct="1"/>
            <a:r>
              <a:rPr lang="en-US" altLang="zh-TW" smtClean="0"/>
              <a:t>IP uses a counter to label the datagram</a:t>
            </a:r>
          </a:p>
          <a:p>
            <a:pPr lvl="1" eaLnBrk="1" hangingPunct="1"/>
            <a:r>
              <a:rPr lang="en-US" altLang="zh-TW" smtClean="0"/>
              <a:t>When fragmented, identification field is copied into all fragments</a:t>
            </a:r>
          </a:p>
          <a:p>
            <a:pPr lvl="1" eaLnBrk="1" hangingPunct="1"/>
            <a:r>
              <a:rPr lang="en-US" altLang="zh-TW" smtClean="0"/>
              <a:t>All fragments have the same identification number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Fields Related to Fragmentation (Cont.)</a:t>
            </a:r>
            <a:endParaRPr lang="zh-TW" altLang="en-US" sz="400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Flags: 3-bit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1st bit: reserved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2nd bit: called </a:t>
            </a:r>
            <a:r>
              <a:rPr lang="en-US" altLang="zh-TW" i="1" dirty="0" smtClean="0">
                <a:solidFill>
                  <a:srgbClr val="FF3300"/>
                </a:solidFill>
              </a:rPr>
              <a:t>do not fragment</a:t>
            </a:r>
            <a:r>
              <a:rPr lang="en-US" altLang="zh-TW" dirty="0" smtClean="0"/>
              <a:t> 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1: do not fragment.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/>
              <a:t>If cannot pass through the physical network, router discards the datagram and send an ICMP error message to the 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0: can be fragmented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3rd bit: called the </a:t>
            </a:r>
            <a:r>
              <a:rPr lang="en-US" altLang="zh-TW" i="1" dirty="0" smtClean="0">
                <a:solidFill>
                  <a:srgbClr val="FF3300"/>
                </a:solidFill>
              </a:rPr>
              <a:t>more fragment</a:t>
            </a:r>
            <a:r>
              <a:rPr lang="en-US" altLang="zh-TW" dirty="0" smtClean="0"/>
              <a:t> 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1: the datagram is not the last fragment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0: this is the last or only fragment</a:t>
            </a:r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8-7</a:t>
            </a: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3060700" y="554038"/>
            <a:ext cx="2370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Flag Field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238" y="3068638"/>
            <a:ext cx="74072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Fields Related to Fragmentation (Cont.)</a:t>
            </a:r>
            <a:endParaRPr lang="zh-TW" altLang="en-US" sz="400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Fragmentation offset</a:t>
            </a:r>
          </a:p>
          <a:p>
            <a:pPr lvl="1" eaLnBrk="1" hangingPunct="1"/>
            <a:r>
              <a:rPr lang="en-US" altLang="zh-TW" smtClean="0"/>
              <a:t>The relative position of this fragment with respect to the whole datagram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Measured in units of 8 bytes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Thus, the first byte number of each fragment is divisible by 8</a:t>
            </a:r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8-8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1897063" y="584200"/>
            <a:ext cx="547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Fragmentation Example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50181" name="Group 7"/>
          <p:cNvGrpSpPr>
            <a:grpSpLocks/>
          </p:cNvGrpSpPr>
          <p:nvPr/>
        </p:nvGrpSpPr>
        <p:grpSpPr bwMode="auto">
          <a:xfrm>
            <a:off x="465138" y="1971675"/>
            <a:ext cx="8001000" cy="4460875"/>
            <a:chOff x="96" y="1056"/>
            <a:chExt cx="5040" cy="1669"/>
          </a:xfrm>
        </p:grpSpPr>
        <p:pic>
          <p:nvPicPr>
            <p:cNvPr id="5018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" y="1559"/>
              <a:ext cx="2119" cy="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98" y="1056"/>
              <a:ext cx="2994" cy="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98" y="1728"/>
              <a:ext cx="3132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5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8" y="1824"/>
              <a:ext cx="3138" cy="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8-9</a:t>
            </a: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2386013" y="730250"/>
            <a:ext cx="44497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Detailed Example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51205" name="Group 7"/>
          <p:cNvGrpSpPr>
            <a:grpSpLocks/>
          </p:cNvGrpSpPr>
          <p:nvPr/>
        </p:nvGrpSpPr>
        <p:grpSpPr bwMode="auto">
          <a:xfrm>
            <a:off x="250825" y="1824038"/>
            <a:ext cx="8709025" cy="4883150"/>
            <a:chOff x="192" y="816"/>
            <a:chExt cx="4752" cy="2653"/>
          </a:xfrm>
        </p:grpSpPr>
        <p:pic>
          <p:nvPicPr>
            <p:cNvPr id="51206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" y="1567"/>
              <a:ext cx="1324" cy="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88" y="1728"/>
              <a:ext cx="1716" cy="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88" y="2016"/>
              <a:ext cx="1728" cy="1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09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99" y="1292"/>
              <a:ext cx="1745" cy="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0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99" y="2033"/>
              <a:ext cx="1745" cy="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11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88" y="816"/>
              <a:ext cx="1745" cy="1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Reassembly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The first fragment has an offset value of zero</a:t>
            </a:r>
          </a:p>
          <a:p>
            <a:pPr eaLnBrk="1" hangingPunct="1"/>
            <a:r>
              <a:rPr lang="en-US" altLang="zh-TW" sz="2800" dirty="0" smtClean="0"/>
              <a:t>Divide the data length of the first fragment by 8</a:t>
            </a:r>
          </a:p>
          <a:p>
            <a:pPr lvl="1" eaLnBrk="1" hangingPunct="1"/>
            <a:r>
              <a:rPr lang="en-US" altLang="zh-TW" sz="2400" dirty="0" smtClean="0"/>
              <a:t>The second fragment has an offset value equal to that result</a:t>
            </a:r>
          </a:p>
          <a:p>
            <a:pPr eaLnBrk="1" hangingPunct="1"/>
            <a:r>
              <a:rPr lang="en-US" altLang="zh-TW" sz="2800" dirty="0" smtClean="0"/>
              <a:t>Divide the total length of the first and second fragment by 8</a:t>
            </a:r>
          </a:p>
          <a:p>
            <a:pPr lvl="1" eaLnBrk="1" hangingPunct="1"/>
            <a:r>
              <a:rPr lang="en-US" altLang="zh-TW" sz="2400" dirty="0" smtClean="0"/>
              <a:t>The third fragment has an offset value equal to that result</a:t>
            </a:r>
          </a:p>
          <a:p>
            <a:pPr eaLnBrk="1" hangingPunct="1"/>
            <a:r>
              <a:rPr lang="en-US" altLang="zh-TW" sz="2800" dirty="0" smtClean="0"/>
              <a:t>Continue the process until the last fragment has a </a:t>
            </a:r>
            <a:r>
              <a:rPr lang="en-US" altLang="zh-TW" sz="2800" i="1" dirty="0" smtClean="0"/>
              <a:t>more</a:t>
            </a:r>
            <a:r>
              <a:rPr lang="en-US" altLang="zh-TW" sz="2800" dirty="0" smtClean="0"/>
              <a:t> bit value 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>
                <a:solidFill>
                  <a:srgbClr val="FF3300"/>
                </a:solidFill>
              </a:rPr>
              <a:t>Datagram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Fragmentation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Options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over ATM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346075" y="993775"/>
            <a:ext cx="2322513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7.5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73050" y="2303463"/>
            <a:ext cx="8458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A packet has arrived with an </a:t>
            </a:r>
            <a:r>
              <a:rPr kumimoji="0" lang="en-US" altLang="zh-TW" sz="3600" i="1">
                <a:latin typeface="Times" charset="0"/>
              </a:rPr>
              <a:t>M</a:t>
            </a:r>
            <a:r>
              <a:rPr kumimoji="0" lang="en-US" altLang="zh-TW" sz="3600">
                <a:latin typeface="Times" charset="0"/>
              </a:rPr>
              <a:t> bit value of 0. Is this the first fragment, the last fragment, or a middle fragment? Do we know if the packet was fragmented?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If the </a:t>
            </a:r>
            <a:r>
              <a:rPr kumimoji="0" lang="en-US" altLang="zh-TW" i="1" smtClean="0">
                <a:solidFill>
                  <a:schemeClr val="bg2"/>
                </a:solidFill>
              </a:rPr>
              <a:t>M</a:t>
            </a:r>
            <a:r>
              <a:rPr kumimoji="0" lang="en-US" altLang="zh-TW" smtClean="0">
                <a:solidFill>
                  <a:schemeClr val="bg2"/>
                </a:solidFill>
              </a:rPr>
              <a:t> bit is 0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There are no more fragments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 fragment is the last one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However, we cannot say if the original packet was fragmented or not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A nonfragmented packet is considered the last fragment </a:t>
            </a:r>
          </a:p>
          <a:p>
            <a:pPr eaLnBrk="1" hangingPunct="1"/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446088" y="911225"/>
            <a:ext cx="1643062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Text Box 2"/>
          <p:cNvSpPr txBox="1">
            <a:spLocks noChangeArrowheads="1"/>
          </p:cNvSpPr>
          <p:nvPr/>
        </p:nvSpPr>
        <p:spPr bwMode="auto">
          <a:xfrm>
            <a:off x="220663" y="884238"/>
            <a:ext cx="2322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7.6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58763" y="2009775"/>
            <a:ext cx="8458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A packet has arrived with an </a:t>
            </a:r>
            <a:r>
              <a:rPr kumimoji="0" lang="en-US" altLang="zh-TW" sz="3600" i="1">
                <a:latin typeface="Times" charset="0"/>
              </a:rPr>
              <a:t>M</a:t>
            </a:r>
            <a:r>
              <a:rPr kumimoji="0" lang="en-US" altLang="zh-TW" sz="3600">
                <a:latin typeface="Times" charset="0"/>
              </a:rPr>
              <a:t> bit value of 1. Is this the first fragment, the last fragment, or a middle fragment? Do we know if the packet was fragmented?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z="2800" smtClean="0">
                <a:solidFill>
                  <a:schemeClr val="bg2"/>
                </a:solidFill>
              </a:rPr>
              <a:t>If the </a:t>
            </a:r>
            <a:r>
              <a:rPr kumimoji="0" lang="en-US" altLang="zh-TW" sz="2800" i="1" smtClean="0">
                <a:solidFill>
                  <a:schemeClr val="bg2"/>
                </a:solidFill>
              </a:rPr>
              <a:t>M</a:t>
            </a:r>
            <a:r>
              <a:rPr kumimoji="0" lang="en-US" altLang="zh-TW" sz="2800" smtClean="0">
                <a:solidFill>
                  <a:schemeClr val="bg2"/>
                </a:solidFill>
              </a:rPr>
              <a:t> bit is 1</a:t>
            </a:r>
          </a:p>
          <a:p>
            <a:pPr lvl="1" eaLnBrk="1" hangingPunct="1"/>
            <a:r>
              <a:rPr kumimoji="0" lang="en-US" altLang="zh-TW" sz="2400" smtClean="0">
                <a:solidFill>
                  <a:schemeClr val="bg2"/>
                </a:solidFill>
              </a:rPr>
              <a:t>There is at least one more fragment</a:t>
            </a:r>
          </a:p>
          <a:p>
            <a:pPr eaLnBrk="1" hangingPunct="1"/>
            <a:r>
              <a:rPr kumimoji="0" lang="en-US" altLang="zh-TW" sz="2800" smtClean="0">
                <a:solidFill>
                  <a:schemeClr val="bg2"/>
                </a:solidFill>
              </a:rPr>
              <a:t>This fragment can be the first one or a middle one, but not the last one</a:t>
            </a:r>
          </a:p>
          <a:p>
            <a:pPr eaLnBrk="1" hangingPunct="1"/>
            <a:r>
              <a:rPr kumimoji="0" lang="en-US" altLang="zh-TW" sz="2800" smtClean="0">
                <a:solidFill>
                  <a:schemeClr val="bg2"/>
                </a:solidFill>
              </a:rPr>
              <a:t>We don</a:t>
            </a:r>
            <a:r>
              <a:rPr kumimoji="0" lang="en-US" altLang="zh-TW" sz="2800" smtClean="0">
                <a:solidFill>
                  <a:schemeClr val="bg2"/>
                </a:solidFill>
                <a:latin typeface="Arial" charset="0"/>
              </a:rPr>
              <a:t>’</a:t>
            </a:r>
            <a:r>
              <a:rPr kumimoji="0" lang="en-US" altLang="zh-TW" sz="2800" smtClean="0">
                <a:solidFill>
                  <a:schemeClr val="bg2"/>
                </a:solidFill>
              </a:rPr>
              <a:t>t know if it is the first one or a middle one; we need more information</a:t>
            </a:r>
          </a:p>
          <a:p>
            <a:pPr lvl="1" eaLnBrk="1" hangingPunct="1"/>
            <a:r>
              <a:rPr kumimoji="0" lang="en-US" altLang="zh-TW" sz="2400" smtClean="0">
                <a:solidFill>
                  <a:schemeClr val="bg2"/>
                </a:solidFill>
              </a:rPr>
              <a:t>The value of the fragmentation offset</a:t>
            </a:r>
          </a:p>
          <a:p>
            <a:pPr eaLnBrk="1" hangingPunct="1"/>
            <a:r>
              <a:rPr kumimoji="0" lang="en-US" altLang="zh-TW" sz="2800" smtClean="0">
                <a:solidFill>
                  <a:schemeClr val="bg2"/>
                </a:solidFill>
              </a:rPr>
              <a:t>However, we can definitely say the original packet has been fragmented because the </a:t>
            </a:r>
            <a:r>
              <a:rPr kumimoji="0" lang="en-US" altLang="zh-TW" sz="2800" i="1" smtClean="0">
                <a:solidFill>
                  <a:schemeClr val="bg2"/>
                </a:solidFill>
              </a:rPr>
              <a:t>M</a:t>
            </a:r>
            <a:r>
              <a:rPr kumimoji="0" lang="en-US" altLang="zh-TW" sz="2800" smtClean="0">
                <a:solidFill>
                  <a:schemeClr val="bg2"/>
                </a:solidFill>
              </a:rPr>
              <a:t> bit value is 1</a:t>
            </a:r>
            <a:endParaRPr kumimoji="0" lang="zh-TW" altLang="en-US" sz="2800" smtClean="0">
              <a:solidFill>
                <a:schemeClr val="bg2"/>
              </a:solidFill>
            </a:endParaRPr>
          </a:p>
        </p:txBody>
      </p:sp>
      <p:sp>
        <p:nvSpPr>
          <p:cNvPr id="641027" name="Text Box 3"/>
          <p:cNvSpPr txBox="1">
            <a:spLocks noChangeArrowheads="1"/>
          </p:cNvSpPr>
          <p:nvPr/>
        </p:nvSpPr>
        <p:spPr bwMode="auto">
          <a:xfrm>
            <a:off x="414338" y="847725"/>
            <a:ext cx="1643062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314325" y="962025"/>
            <a:ext cx="2322513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7.7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27013" y="2195513"/>
            <a:ext cx="8458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A packet has arrived with an </a:t>
            </a:r>
            <a:r>
              <a:rPr kumimoji="0" lang="en-US" altLang="zh-TW" sz="3600" i="1">
                <a:latin typeface="Times" charset="0"/>
              </a:rPr>
              <a:t>M</a:t>
            </a:r>
            <a:r>
              <a:rPr kumimoji="0" lang="en-US" altLang="zh-TW" sz="3600">
                <a:latin typeface="Times" charset="0"/>
              </a:rPr>
              <a:t> bit value of 1 and a fragmentation offset value of zero. Is this the first fragment, the last fragment, or a middle fragment?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</a:t>
            </a:r>
            <a:r>
              <a:rPr kumimoji="0" lang="en-US" altLang="zh-TW" i="1" smtClean="0">
                <a:solidFill>
                  <a:schemeClr val="bg2"/>
                </a:solidFill>
              </a:rPr>
              <a:t>M</a:t>
            </a:r>
            <a:r>
              <a:rPr kumimoji="0" lang="en-US" altLang="zh-TW" smtClean="0">
                <a:solidFill>
                  <a:schemeClr val="bg2"/>
                </a:solidFill>
              </a:rPr>
              <a:t> bit is 1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Either the first fragment or a middle one.</a:t>
            </a:r>
          </a:p>
          <a:p>
            <a:pPr eaLnBrk="1" hangingPunct="1"/>
            <a:endParaRPr kumimoji="0" lang="en-US" altLang="zh-TW" smtClean="0">
              <a:solidFill>
                <a:schemeClr val="bg2"/>
              </a:solidFill>
            </a:endParaRP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offset value is 0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It is the first fragment</a:t>
            </a:r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306388" y="801688"/>
            <a:ext cx="1643062" cy="61753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Text Box 2"/>
          <p:cNvSpPr txBox="1">
            <a:spLocks noChangeArrowheads="1"/>
          </p:cNvSpPr>
          <p:nvPr/>
        </p:nvSpPr>
        <p:spPr bwMode="auto">
          <a:xfrm>
            <a:off x="252413" y="931863"/>
            <a:ext cx="2322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7.8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2588" y="2335213"/>
            <a:ext cx="8458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A packet has arrived in which the offset value is 100. What is the number of the first byte? Do we know the number of the last byte?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To find the number of the first byte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Multiply the offset value by 8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 first byte number is 800.</a:t>
            </a:r>
          </a:p>
          <a:p>
            <a:pPr eaLnBrk="1" hangingPunct="1"/>
            <a:endParaRPr kumimoji="0" lang="en-US" altLang="zh-TW" smtClean="0">
              <a:solidFill>
                <a:schemeClr val="bg2"/>
              </a:solidFill>
            </a:endParaRP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We cannot determine the number of the last byte unless we know the length of the data</a:t>
            </a:r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43075" name="Text Box 3"/>
          <p:cNvSpPr txBox="1">
            <a:spLocks noChangeArrowheads="1"/>
          </p:cNvSpPr>
          <p:nvPr/>
        </p:nvSpPr>
        <p:spPr bwMode="auto">
          <a:xfrm>
            <a:off x="306388" y="801688"/>
            <a:ext cx="1643062" cy="617537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315913" y="963613"/>
            <a:ext cx="23225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7.9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73050" y="2103438"/>
            <a:ext cx="84582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A packet has arrived in which the offset value is 100, the value of HLEN is 5 and the value of the total length field is 100. What is the number of the first byte and the last byte?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first byte number is 100 </a:t>
            </a:r>
            <a:r>
              <a:rPr kumimoji="0" lang="en-US" altLang="zh-TW" smtClean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kumimoji="0" lang="en-US" altLang="zh-TW" smtClean="0">
                <a:solidFill>
                  <a:schemeClr val="bg2"/>
                </a:solidFill>
              </a:rPr>
              <a:t> 8 = 800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header length is 20 bytes (5 </a:t>
            </a:r>
            <a:r>
              <a:rPr kumimoji="0" lang="en-US" altLang="zh-TW" smtClean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kumimoji="0" lang="en-US" altLang="zh-TW" smtClean="0">
                <a:solidFill>
                  <a:schemeClr val="bg2"/>
                </a:solidFill>
              </a:rPr>
              <a:t> 4)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The total length is 100 bytes</a:t>
            </a:r>
          </a:p>
          <a:p>
            <a:pPr lvl="1" eaLnBrk="1" hangingPunct="1"/>
            <a:r>
              <a:rPr kumimoji="0" lang="en-US" altLang="zh-TW" smtClean="0">
                <a:solidFill>
                  <a:schemeClr val="bg2"/>
                </a:solidFill>
              </a:rPr>
              <a:t>There are 80 bytes in this datagram</a:t>
            </a:r>
          </a:p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If the first byte number is 800, the last byte number must 879</a:t>
            </a:r>
          </a:p>
        </p:txBody>
      </p:sp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431800" y="9271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smtClean="0"/>
              <a:t>Datagrams</a:t>
            </a:r>
            <a:r>
              <a:rPr lang="en-US" altLang="zh-TW" smtClean="0"/>
              <a:t> </a:t>
            </a:r>
          </a:p>
          <a:p>
            <a:pPr lvl="1" eaLnBrk="1" hangingPunct="1"/>
            <a:r>
              <a:rPr lang="en-US" altLang="zh-TW" smtClean="0"/>
              <a:t>Packets in the IP layers are called in </a:t>
            </a:r>
            <a:r>
              <a:rPr lang="en-US" altLang="zh-TW" b="1" i="1" smtClean="0">
                <a:solidFill>
                  <a:srgbClr val="FF3300"/>
                </a:solidFill>
              </a:rPr>
              <a:t>datagrams</a:t>
            </a:r>
          </a:p>
          <a:p>
            <a:pPr lvl="1" eaLnBrk="1" hangingPunct="1"/>
            <a:r>
              <a:rPr lang="en-US" altLang="zh-TW" smtClean="0"/>
              <a:t>A variable-length packet</a:t>
            </a:r>
          </a:p>
          <a:p>
            <a:pPr lvl="1" eaLnBrk="1" hangingPunct="1"/>
            <a:r>
              <a:rPr lang="en-US" altLang="zh-TW" smtClean="0"/>
              <a:t>Consist of two parts</a:t>
            </a:r>
          </a:p>
          <a:p>
            <a:pPr lvl="2" eaLnBrk="1" hangingPunct="1"/>
            <a:r>
              <a:rPr lang="en-US" altLang="zh-TW" smtClean="0"/>
              <a:t>Header </a:t>
            </a:r>
          </a:p>
          <a:p>
            <a:pPr lvl="2" eaLnBrk="1" hangingPunct="1"/>
            <a:r>
              <a:rPr lang="en-US" altLang="zh-TW" smtClean="0"/>
              <a:t>Data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Datagram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Fragmentation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>
                <a:solidFill>
                  <a:srgbClr val="FF3300"/>
                </a:solidFill>
              </a:rPr>
              <a:t>Options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over ATM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Options Format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Type field: 1-byte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Length field: 1-byte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Total length of the option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Include </a:t>
            </a:r>
            <a:r>
              <a:rPr lang="en-US" altLang="zh-TW" sz="2000" smtClean="0"/>
              <a:t>the type </a:t>
            </a:r>
            <a:r>
              <a:rPr lang="en-US" altLang="zh-TW" sz="2000" dirty="0" smtClean="0"/>
              <a:t>field and the length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Not present in all of the option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Value field: variable-sized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Contain the data that specific option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Not present in all option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These three fields are often referred to as </a:t>
            </a:r>
            <a:r>
              <a:rPr lang="en-US" altLang="zh-TW" sz="2800" b="1" dirty="0" smtClean="0">
                <a:solidFill>
                  <a:srgbClr val="FF3300"/>
                </a:solidFill>
              </a:rPr>
              <a:t>type-length-value</a:t>
            </a:r>
            <a:r>
              <a:rPr lang="en-US" altLang="zh-TW" sz="2800" dirty="0" smtClean="0"/>
              <a:t> or </a:t>
            </a:r>
            <a:r>
              <a:rPr lang="en-US" altLang="zh-TW" sz="2800" b="1" dirty="0" smtClean="0">
                <a:solidFill>
                  <a:srgbClr val="FF3300"/>
                </a:solidFill>
              </a:rPr>
              <a:t>TLV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8-10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2776538" y="742950"/>
            <a:ext cx="3473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Option Format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65541" name="Group 7"/>
          <p:cNvGrpSpPr>
            <a:grpSpLocks/>
          </p:cNvGrpSpPr>
          <p:nvPr/>
        </p:nvGrpSpPr>
        <p:grpSpPr bwMode="auto">
          <a:xfrm>
            <a:off x="377825" y="1905000"/>
            <a:ext cx="8534400" cy="4570413"/>
            <a:chOff x="96" y="912"/>
            <a:chExt cx="5376" cy="2111"/>
          </a:xfrm>
        </p:grpSpPr>
        <p:pic>
          <p:nvPicPr>
            <p:cNvPr id="6554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" y="912"/>
              <a:ext cx="5315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" y="1392"/>
              <a:ext cx="2010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" y="1843"/>
              <a:ext cx="1704" cy="1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5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6" y="1872"/>
              <a:ext cx="3225" cy="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6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48" y="1824"/>
              <a:ext cx="4203" cy="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Type Field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35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Copy: 1-bit controls the presence of the option in fragmentation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0: the option only appear in the first fragment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1: the option appear in all fragments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Class: 2-bit defines the general purposes of the 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00: the option is used for datagram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10: the option is used for debugging and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01 and 11: have not yet been defined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Number: 5-bit defines the type of the 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only 6 types are in use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Option Types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Only 6 options are currently being used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Two of them are 1-byte option</a:t>
            </a:r>
          </a:p>
          <a:p>
            <a:pPr lvl="1" eaLnBrk="1" hangingPunct="1"/>
            <a:r>
              <a:rPr lang="en-US" altLang="zh-TW" smtClean="0"/>
              <a:t>Do not require the length or the value fields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Four of them are multiple-byte option</a:t>
            </a:r>
          </a:p>
          <a:p>
            <a:pPr lvl="1" eaLnBrk="1" hangingPunct="1"/>
            <a:r>
              <a:rPr lang="en-US" altLang="zh-TW" smtClean="0"/>
              <a:t>Require the length and the value fields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8-11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2141538" y="754063"/>
            <a:ext cx="49006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Categories of Options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686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850" y="2049463"/>
            <a:ext cx="70929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08163"/>
            <a:ext cx="81168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8-2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068638" y="631825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IP Datagram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No-Operation Option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Used as a filler between options</a:t>
            </a:r>
          </a:p>
          <a:p>
            <a:pPr eaLnBrk="1" hangingPunct="1"/>
            <a:r>
              <a:rPr lang="en-US" altLang="zh-TW" smtClean="0"/>
              <a:t>For example, used to align the next option on a 16-bit or 32-bit boundary</a:t>
            </a:r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438" y="4278313"/>
            <a:ext cx="226695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7063" y="3611563"/>
            <a:ext cx="3986212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1988" y="5138738"/>
            <a:ext cx="3986212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End-of-Option Option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Used for padding at the end of the option field</a:t>
            </a:r>
          </a:p>
          <a:p>
            <a:pPr lvl="1" eaLnBrk="1" hangingPunct="1"/>
            <a:r>
              <a:rPr lang="en-US" altLang="zh-TW" smtClean="0"/>
              <a:t>Can only be used as the last option</a:t>
            </a:r>
          </a:p>
          <a:p>
            <a:pPr lvl="1" eaLnBrk="1" hangingPunct="1"/>
            <a:r>
              <a:rPr lang="en-US" altLang="zh-TW" smtClean="0"/>
              <a:t>Only </a:t>
            </a:r>
            <a:r>
              <a:rPr lang="en-US" altLang="zh-TW" i="1" smtClean="0">
                <a:solidFill>
                  <a:srgbClr val="FF3300"/>
                </a:solidFill>
              </a:rPr>
              <a:t>one</a:t>
            </a:r>
            <a:r>
              <a:rPr lang="en-US" altLang="zh-TW" smtClean="0"/>
              <a:t> </a:t>
            </a:r>
            <a:r>
              <a:rPr lang="en-US" altLang="zh-TW" i="1" smtClean="0"/>
              <a:t>end of option</a:t>
            </a:r>
            <a:r>
              <a:rPr lang="en-US" altLang="zh-TW" smtClean="0"/>
              <a:t> option can be used</a:t>
            </a:r>
          </a:p>
          <a:p>
            <a:pPr lvl="1" eaLnBrk="1" hangingPunct="1"/>
            <a:r>
              <a:rPr lang="en-US" altLang="zh-TW" smtClean="0"/>
              <a:t>After this option</a:t>
            </a:r>
          </a:p>
          <a:p>
            <a:pPr lvl="2" eaLnBrk="1" hangingPunct="1"/>
            <a:r>
              <a:rPr lang="en-US" altLang="zh-TW" smtClean="0"/>
              <a:t>The receiver check for the payload data</a:t>
            </a:r>
          </a:p>
          <a:p>
            <a:pPr lvl="1" eaLnBrk="1" hangingPunct="1"/>
            <a:r>
              <a:rPr lang="en-US" altLang="zh-TW" smtClean="0"/>
              <a:t>Thus, if more than 1 byte is needed to align the option field</a:t>
            </a:r>
          </a:p>
          <a:p>
            <a:pPr lvl="2" eaLnBrk="1" hangingPunct="1"/>
            <a:r>
              <a:rPr lang="en-US" altLang="zh-TW" smtClean="0"/>
              <a:t>Some </a:t>
            </a:r>
            <a:r>
              <a:rPr lang="en-US" altLang="zh-TW" i="1" smtClean="0"/>
              <a:t>no operation</a:t>
            </a:r>
            <a:r>
              <a:rPr lang="en-US" altLang="zh-TW" smtClean="0"/>
              <a:t> options must be used followed by an </a:t>
            </a:r>
            <a:r>
              <a:rPr lang="en-US" altLang="zh-TW" i="1" smtClean="0"/>
              <a:t>end of option</a:t>
            </a:r>
            <a:r>
              <a:rPr lang="en-US" altLang="zh-TW" smtClean="0"/>
              <a:t> option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End-of-Option Option (Cont.)</a:t>
            </a:r>
            <a:endParaRPr lang="zh-TW" altLang="en-US" smtClean="0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3378200"/>
            <a:ext cx="220345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2330450"/>
            <a:ext cx="473868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8-2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3068638" y="631825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IP Datagram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08163"/>
            <a:ext cx="8116887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Record-Route Option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Used to record </a:t>
            </a:r>
            <a:r>
              <a:rPr lang="en-US" altLang="zh-TW" smtClean="0"/>
              <a:t>the routers </a:t>
            </a:r>
            <a:r>
              <a:rPr lang="en-US" altLang="zh-TW" dirty="0" smtClean="0"/>
              <a:t>that handle the datagram</a:t>
            </a:r>
          </a:p>
          <a:p>
            <a:pPr lvl="1" eaLnBrk="1" hangingPunct="1"/>
            <a:r>
              <a:rPr lang="en-US" altLang="zh-TW" dirty="0" smtClean="0"/>
              <a:t>Can list up to </a:t>
            </a:r>
            <a:r>
              <a:rPr lang="en-US" altLang="zh-TW" i="1" dirty="0" smtClean="0"/>
              <a:t>nine </a:t>
            </a:r>
            <a:r>
              <a:rPr lang="en-US" altLang="zh-TW" dirty="0" smtClean="0"/>
              <a:t>router IP address since the maximum size of option part in an IP header is 40 bytes</a:t>
            </a:r>
          </a:p>
          <a:p>
            <a:pPr eaLnBrk="1" hangingPunct="1"/>
            <a:r>
              <a:rPr lang="en-US" altLang="zh-TW" dirty="0" smtClean="0"/>
              <a:t>Pointer: an offset integer field containing the byte number of the first empty entry</a:t>
            </a:r>
          </a:p>
          <a:p>
            <a:pPr lvl="1" eaLnBrk="1" hangingPunct="1"/>
            <a:r>
              <a:rPr lang="en-US" altLang="zh-TW" dirty="0" smtClean="0"/>
              <a:t>Point to the first available entry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8-14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236788" y="611188"/>
            <a:ext cx="48847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Record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-R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oute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O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ption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7475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2038350"/>
            <a:ext cx="8510587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Record-Route Option (Cont.)</a:t>
            </a:r>
            <a:endParaRPr lang="zh-TW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Initially the pointer field has a value of 4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When receiving this datagram, the router</a:t>
            </a:r>
          </a:p>
          <a:p>
            <a:pPr lvl="1" eaLnBrk="1" hangingPunct="1"/>
            <a:r>
              <a:rPr lang="en-US" altLang="zh-TW" smtClean="0"/>
              <a:t>Insert its </a:t>
            </a:r>
            <a:r>
              <a:rPr lang="en-US" altLang="zh-TW" i="1" smtClean="0"/>
              <a:t>outgoing </a:t>
            </a:r>
            <a:r>
              <a:rPr lang="en-US" altLang="zh-TW" smtClean="0"/>
              <a:t>IP address in the empty field</a:t>
            </a:r>
          </a:p>
          <a:p>
            <a:pPr lvl="1" eaLnBrk="1" hangingPunct="1"/>
            <a:r>
              <a:rPr lang="en-US" altLang="zh-TW" smtClean="0"/>
              <a:t>Increment the value of the pointer by 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8-15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1962150" y="595313"/>
            <a:ext cx="5165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Record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-R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oute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C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oncept</a:t>
            </a: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76805" name="Group 7"/>
          <p:cNvGrpSpPr>
            <a:grpSpLocks/>
          </p:cNvGrpSpPr>
          <p:nvPr/>
        </p:nvGrpSpPr>
        <p:grpSpPr bwMode="auto">
          <a:xfrm>
            <a:off x="381000" y="2133600"/>
            <a:ext cx="8648700" cy="4330700"/>
            <a:chOff x="240" y="1344"/>
            <a:chExt cx="5165" cy="1920"/>
          </a:xfrm>
        </p:grpSpPr>
        <p:pic>
          <p:nvPicPr>
            <p:cNvPr id="76806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2043"/>
              <a:ext cx="5165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07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1355"/>
              <a:ext cx="1094" cy="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08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4" y="1353"/>
              <a:ext cx="921" cy="1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09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0" y="1344"/>
              <a:ext cx="921" cy="1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810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84" y="1344"/>
              <a:ext cx="921" cy="1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73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Strict-Source-Route Option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Used by the source to predetermine a route for the datagram</a:t>
            </a:r>
          </a:p>
          <a:p>
            <a:pPr eaLnBrk="1" hangingPunct="1"/>
            <a:r>
              <a:rPr lang="en-US" altLang="zh-TW" smtClean="0"/>
              <a:t>Rule</a:t>
            </a:r>
          </a:p>
          <a:p>
            <a:pPr lvl="1" eaLnBrk="1" hangingPunct="1"/>
            <a:r>
              <a:rPr lang="en-US" altLang="zh-TW" smtClean="0"/>
              <a:t>All the routers defined in the option must be visited</a:t>
            </a:r>
          </a:p>
          <a:p>
            <a:pPr lvl="1" eaLnBrk="1" hangingPunct="1"/>
            <a:r>
              <a:rPr lang="en-US" altLang="zh-TW" smtClean="0"/>
              <a:t>A router must not be visited if its IP address is not listed in the datagram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74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Strict-Source-Route Option (Cont.)</a:t>
            </a:r>
            <a:endParaRPr lang="zh-TW" altLang="en-US" sz="400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If the datagram visits a router not on the list</a:t>
            </a:r>
          </a:p>
          <a:p>
            <a:pPr lvl="1" eaLnBrk="1" hangingPunct="1"/>
            <a:r>
              <a:rPr lang="en-US" altLang="zh-TW" smtClean="0"/>
              <a:t>Discard the datagram and issue an error message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If the datagram arrives at the destination and some of the entries were not visited</a:t>
            </a:r>
          </a:p>
          <a:p>
            <a:pPr lvl="1" eaLnBrk="1" hangingPunct="1"/>
            <a:r>
              <a:rPr lang="en-US" altLang="zh-TW" smtClean="0"/>
              <a:t>Discard the datagram and issue an error message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8-16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1512888" y="757238"/>
            <a:ext cx="6184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Strict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-S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ource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-R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oute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O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ption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7987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00" y="2032000"/>
            <a:ext cx="8510588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76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Strict-Source-Route Operations</a:t>
            </a:r>
            <a:endParaRPr lang="zh-TW" alt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765300"/>
            <a:ext cx="8686800" cy="46736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When a datagram arriving at a router, compare the pointer value with the length field</a:t>
            </a:r>
          </a:p>
          <a:p>
            <a:pPr lvl="1" eaLnBrk="1" hangingPunct="1"/>
            <a:r>
              <a:rPr lang="en-US" altLang="zh-TW" sz="2400" dirty="0" smtClean="0"/>
              <a:t>If</a:t>
            </a:r>
            <a:r>
              <a:rPr lang="en-US" altLang="zh-TW" sz="2400" i="1" dirty="0" smtClean="0"/>
              <a:t> pointer</a:t>
            </a:r>
            <a:r>
              <a:rPr lang="en-US" altLang="zh-TW" sz="2400" dirty="0" smtClean="0"/>
              <a:t> &lt;= </a:t>
            </a:r>
            <a:r>
              <a:rPr lang="en-US" altLang="zh-TW" sz="2400" i="1" dirty="0" smtClean="0"/>
              <a:t>length</a:t>
            </a:r>
            <a:r>
              <a:rPr lang="en-US" altLang="zh-TW" sz="2400" dirty="0" smtClean="0"/>
              <a:t>, compare the </a:t>
            </a:r>
            <a:r>
              <a:rPr lang="en-US" altLang="zh-TW" sz="2400" i="1" dirty="0" smtClean="0"/>
              <a:t>IP address</a:t>
            </a:r>
            <a:r>
              <a:rPr lang="en-US" altLang="zh-TW" sz="2400" dirty="0" smtClean="0"/>
              <a:t> pointed by the pointer with its </a:t>
            </a:r>
            <a:r>
              <a:rPr lang="en-US" altLang="zh-TW" sz="2400" i="1" dirty="0" smtClean="0">
                <a:solidFill>
                  <a:srgbClr val="FF3300"/>
                </a:solidFill>
              </a:rPr>
              <a:t>incoming IP address</a:t>
            </a:r>
            <a:r>
              <a:rPr lang="en-US" altLang="zh-TW" sz="2400" dirty="0" smtClean="0"/>
              <a:t> </a:t>
            </a:r>
          </a:p>
          <a:p>
            <a:pPr lvl="2" eaLnBrk="1" hangingPunct="1"/>
            <a:r>
              <a:rPr lang="en-US" altLang="zh-TW" sz="2000" dirty="0" smtClean="0"/>
              <a:t>If equal,</a:t>
            </a:r>
          </a:p>
          <a:p>
            <a:pPr lvl="3" eaLnBrk="1" hangingPunct="1"/>
            <a:r>
              <a:rPr lang="en-US" altLang="zh-TW" sz="1800" dirty="0" smtClean="0"/>
              <a:t>Process the packet</a:t>
            </a:r>
          </a:p>
          <a:p>
            <a:pPr lvl="3" eaLnBrk="1" hangingPunct="1"/>
            <a:r>
              <a:rPr lang="en-US" altLang="zh-TW" sz="1800" i="1" dirty="0" smtClean="0"/>
              <a:t>Overwrite the current IP address with </a:t>
            </a:r>
            <a:r>
              <a:rPr lang="en-US" altLang="zh-TW" sz="1800" i="1" smtClean="0"/>
              <a:t>its </a:t>
            </a:r>
            <a:r>
              <a:rPr lang="en-US" altLang="zh-TW" sz="1800" i="1" smtClean="0">
                <a:solidFill>
                  <a:srgbClr val="FF3300"/>
                </a:solidFill>
              </a:rPr>
              <a:t>incoming </a:t>
            </a:r>
            <a:r>
              <a:rPr lang="en-US" altLang="zh-TW" sz="1800" i="1" dirty="0" smtClean="0">
                <a:solidFill>
                  <a:srgbClr val="FF3300"/>
                </a:solidFill>
              </a:rPr>
              <a:t>IP address </a:t>
            </a:r>
          </a:p>
          <a:p>
            <a:pPr lvl="3" eaLnBrk="1" hangingPunct="1"/>
            <a:r>
              <a:rPr lang="en-US" altLang="zh-TW" sz="1800" i="1" dirty="0" smtClean="0"/>
              <a:t>Increment the pointer by 4</a:t>
            </a:r>
          </a:p>
          <a:p>
            <a:pPr lvl="3" eaLnBrk="1" hangingPunct="1"/>
            <a:r>
              <a:rPr lang="en-US" altLang="zh-TW" sz="1800" dirty="0" smtClean="0"/>
              <a:t>Forward the packet</a:t>
            </a:r>
          </a:p>
          <a:p>
            <a:pPr lvl="2" eaLnBrk="1" hangingPunct="1"/>
            <a:r>
              <a:rPr lang="en-US" altLang="zh-TW" sz="2000" dirty="0" smtClean="0"/>
              <a:t>If not equal, discard the datagram and issue an error message</a:t>
            </a:r>
          </a:p>
          <a:p>
            <a:pPr lvl="1" eaLnBrk="1" hangingPunct="1"/>
            <a:r>
              <a:rPr lang="en-US" altLang="zh-TW" sz="2400" dirty="0" smtClean="0"/>
              <a:t>If </a:t>
            </a:r>
            <a:r>
              <a:rPr lang="en-US" altLang="zh-TW" sz="2400" i="1" dirty="0" smtClean="0"/>
              <a:t>pointer</a:t>
            </a:r>
            <a:r>
              <a:rPr lang="en-US" altLang="zh-TW" sz="2400" dirty="0" smtClean="0"/>
              <a:t> &gt; </a:t>
            </a:r>
            <a:r>
              <a:rPr lang="en-US" altLang="zh-TW" sz="2400" i="1" dirty="0" smtClean="0"/>
              <a:t>length</a:t>
            </a:r>
            <a:r>
              <a:rPr lang="en-US" altLang="zh-TW" sz="2400" dirty="0" smtClean="0"/>
              <a:t>, discard the datagram and issue an error message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rgbClr val="0000FF"/>
                </a:solidFill>
              </a:rPr>
              <a:t>Strict-Source-R</a:t>
            </a:r>
            <a:r>
              <a:rPr kumimoji="0" lang="en-US" altLang="en-US" smtClean="0">
                <a:solidFill>
                  <a:srgbClr val="0000FF"/>
                </a:solidFill>
              </a:rPr>
              <a:t>oute </a:t>
            </a:r>
            <a:r>
              <a:rPr kumimoji="0" lang="en-US" altLang="zh-TW" smtClean="0">
                <a:solidFill>
                  <a:srgbClr val="0000FF"/>
                </a:solidFill>
              </a:rPr>
              <a:t>C</a:t>
            </a:r>
            <a:r>
              <a:rPr kumimoji="0" lang="en-US" altLang="en-US" smtClean="0">
                <a:solidFill>
                  <a:srgbClr val="0000FF"/>
                </a:solidFill>
              </a:rPr>
              <a:t>oncept</a:t>
            </a:r>
            <a:endParaRPr kumimoji="0" lang="zh-TW" altLang="en-US" smtClean="0">
              <a:solidFill>
                <a:srgbClr val="0000FF"/>
              </a:solidFill>
            </a:endParaRPr>
          </a:p>
        </p:txBody>
      </p:sp>
      <p:grpSp>
        <p:nvGrpSpPr>
          <p:cNvPr id="81923" name="Group 5"/>
          <p:cNvGrpSpPr>
            <a:grpSpLocks/>
          </p:cNvGrpSpPr>
          <p:nvPr/>
        </p:nvGrpSpPr>
        <p:grpSpPr bwMode="auto">
          <a:xfrm>
            <a:off x="474663" y="1944688"/>
            <a:ext cx="8189912" cy="4702175"/>
            <a:chOff x="288" y="955"/>
            <a:chExt cx="5159" cy="2069"/>
          </a:xfrm>
        </p:grpSpPr>
        <p:pic>
          <p:nvPicPr>
            <p:cNvPr id="81924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" y="1804"/>
              <a:ext cx="5159" cy="1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25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955"/>
              <a:ext cx="1117" cy="1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2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32" y="960"/>
              <a:ext cx="1031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27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0" y="960"/>
              <a:ext cx="1088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28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96" y="956"/>
              <a:ext cx="1088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Loose-Source-Route Option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Each router in the list must be visited</a:t>
            </a:r>
          </a:p>
          <a:p>
            <a:pPr eaLnBrk="1" hangingPunct="1"/>
            <a:r>
              <a:rPr lang="en-US" altLang="zh-TW" smtClean="0"/>
              <a:t>But the datagram can visit other routers as well</a:t>
            </a:r>
          </a:p>
        </p:txBody>
      </p:sp>
      <p:pic>
        <p:nvPicPr>
          <p:cNvPr id="8294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25" y="3519488"/>
            <a:ext cx="8510588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 Datagram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Version (VER)</a:t>
            </a:r>
          </a:p>
          <a:p>
            <a:pPr eaLnBrk="1" hangingPunct="1"/>
            <a:r>
              <a:rPr lang="en-US" altLang="zh-TW" dirty="0" smtClean="0"/>
              <a:t>Header length (HLEN)</a:t>
            </a:r>
          </a:p>
          <a:p>
            <a:pPr lvl="1" eaLnBrk="1" hangingPunct="1"/>
            <a:r>
              <a:rPr lang="en-US" altLang="zh-TW" dirty="0" smtClean="0"/>
              <a:t>Length of the datagram </a:t>
            </a:r>
            <a:r>
              <a:rPr lang="en-US" altLang="zh-TW" i="1" dirty="0" smtClean="0"/>
              <a:t>header</a:t>
            </a:r>
            <a:r>
              <a:rPr lang="en-US" altLang="zh-TW" dirty="0" smtClean="0"/>
              <a:t> in </a:t>
            </a:r>
            <a:r>
              <a:rPr lang="en-US" altLang="zh-TW" i="1" dirty="0" smtClean="0"/>
              <a:t>4-byte</a:t>
            </a:r>
            <a:r>
              <a:rPr lang="en-US" altLang="zh-TW" dirty="0" smtClean="0"/>
              <a:t> words</a:t>
            </a:r>
          </a:p>
          <a:p>
            <a:pPr lvl="1" eaLnBrk="1" hangingPunct="1"/>
            <a:r>
              <a:rPr lang="en-US" altLang="zh-TW" dirty="0" smtClean="0"/>
              <a:t>The length of the header is variable</a:t>
            </a:r>
          </a:p>
          <a:p>
            <a:pPr lvl="2" eaLnBrk="1" hangingPunct="1"/>
            <a:r>
              <a:rPr lang="en-US" altLang="zh-TW" dirty="0" smtClean="0"/>
              <a:t>20-60 bytes</a:t>
            </a:r>
          </a:p>
          <a:p>
            <a:pPr lvl="1" eaLnBrk="1" hangingPunct="1"/>
            <a:r>
              <a:rPr lang="en-US" altLang="zh-TW" dirty="0" smtClean="0"/>
              <a:t>If no options, header length is 20 bytes</a:t>
            </a:r>
          </a:p>
          <a:p>
            <a:pPr lvl="2" eaLnBrk="1" hangingPunct="1"/>
            <a:r>
              <a:rPr lang="en-US" altLang="zh-TW" dirty="0" smtClean="0"/>
              <a:t>HLEN = 5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Timestamp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Used to record the time of datagram processing by a router</a:t>
            </a:r>
          </a:p>
          <a:p>
            <a:pPr lvl="1" eaLnBrk="1" hangingPunct="1"/>
            <a:r>
              <a:rPr lang="en-US" altLang="zh-TW" smtClean="0"/>
              <a:t>Expressed in millisecond from midnight, Universal Time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Help to track the behavior of the router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8-19</a:t>
            </a: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2533650" y="708025"/>
            <a:ext cx="429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Timestamp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Option</a:t>
            </a:r>
            <a:endParaRPr kumimoji="0" lang="en-US" altLang="en-US" sz="4000">
              <a:solidFill>
                <a:srgbClr val="0000FF"/>
              </a:solidFill>
              <a:latin typeface="Times" charset="0"/>
            </a:endParaRPr>
          </a:p>
        </p:txBody>
      </p:sp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8499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88" y="2078038"/>
            <a:ext cx="7761287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Timestamp Option Format</a:t>
            </a:r>
            <a:endParaRPr lang="zh-TW" alt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588" y="1797050"/>
            <a:ext cx="8431212" cy="460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Overflow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number of routers that could not add their timestamp because no more fields were available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Flag: the visited router responsibilities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0: each router add only timestamp in the provided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1: each router add its outgoing IP address and timestamp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3: the IP address are given. Each router check the given IP address with its own incoming IP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If match, overwrite with its outgoing IP address and add timestamp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8-20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1544638" y="617538"/>
            <a:ext cx="5746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Use of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F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lag in </a:t>
            </a:r>
            <a:r>
              <a:rPr kumimoji="0" lang="en-US" altLang="zh-TW" sz="4000" b="1">
                <a:solidFill>
                  <a:srgbClr val="0000FF"/>
                </a:solidFill>
                <a:latin typeface="Times" charset="0"/>
              </a:rPr>
              <a:t>T</a:t>
            </a:r>
            <a:r>
              <a:rPr kumimoji="0" lang="en-US" altLang="en-US" sz="4000" b="1">
                <a:solidFill>
                  <a:srgbClr val="0000FF"/>
                </a:solidFill>
                <a:latin typeface="Times" charset="0"/>
              </a:rPr>
              <a:t>imestamp</a:t>
            </a:r>
          </a:p>
        </p:txBody>
      </p:sp>
      <p:sp>
        <p:nvSpPr>
          <p:cNvPr id="8704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2078038"/>
            <a:ext cx="8491537" cy="419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8-21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42888" y="642938"/>
            <a:ext cx="87915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4000" b="1" i="1">
                <a:solidFill>
                  <a:srgbClr val="0000FF"/>
                </a:solidFill>
              </a:rPr>
              <a:t>Timestamp </a:t>
            </a:r>
            <a:r>
              <a:rPr kumimoji="0" lang="en-US" altLang="zh-TW" sz="4000" b="1" i="1">
                <a:solidFill>
                  <a:srgbClr val="0000FF"/>
                </a:solidFill>
              </a:rPr>
              <a:t>C</a:t>
            </a:r>
            <a:r>
              <a:rPr kumimoji="0" lang="en-US" altLang="en-US" sz="4000" b="1" i="1">
                <a:solidFill>
                  <a:srgbClr val="0000FF"/>
                </a:solidFill>
              </a:rPr>
              <a:t>oncept</a:t>
            </a:r>
            <a:r>
              <a:rPr kumimoji="0" lang="en-US" altLang="zh-TW" sz="4000" b="1" i="1">
                <a:solidFill>
                  <a:srgbClr val="0000FF"/>
                </a:solidFill>
              </a:rPr>
              <a:t> with Flag Value of 1</a:t>
            </a:r>
            <a:endParaRPr kumimoji="0" lang="en-US" altLang="en-US" sz="4000" b="1" i="1">
              <a:solidFill>
                <a:srgbClr val="0000FF"/>
              </a:solidFill>
            </a:endParaRPr>
          </a:p>
          <a:p>
            <a:endParaRPr kumimoji="0" lang="en-US" altLang="en-US" sz="4000" b="1" i="1">
              <a:solidFill>
                <a:srgbClr val="0000FF"/>
              </a:solidFill>
            </a:endParaRPr>
          </a:p>
        </p:txBody>
      </p:sp>
      <p:sp>
        <p:nvSpPr>
          <p:cNvPr id="8806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88069" name="Group 7"/>
          <p:cNvGrpSpPr>
            <a:grpSpLocks/>
          </p:cNvGrpSpPr>
          <p:nvPr/>
        </p:nvGrpSpPr>
        <p:grpSpPr bwMode="auto">
          <a:xfrm>
            <a:off x="398463" y="1949450"/>
            <a:ext cx="8558212" cy="4495800"/>
            <a:chOff x="240" y="884"/>
            <a:chExt cx="5159" cy="2188"/>
          </a:xfrm>
        </p:grpSpPr>
        <p:pic>
          <p:nvPicPr>
            <p:cNvPr id="88070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1852"/>
              <a:ext cx="5159" cy="1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1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894"/>
              <a:ext cx="1094" cy="1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2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4" y="888"/>
              <a:ext cx="944" cy="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3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80" y="884"/>
              <a:ext cx="944" cy="1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074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00" y="888"/>
              <a:ext cx="944" cy="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392113" y="977900"/>
            <a:ext cx="2525712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7.10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34963" y="2428875"/>
            <a:ext cx="8458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Which of the six options must be copied to each fragment?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Look at the first (left-most) bit of the code for each option</a:t>
            </a:r>
          </a:p>
          <a:p>
            <a:pPr lvl="1" eaLnBrk="1" hangingPunct="1"/>
            <a:r>
              <a:rPr kumimoji="0" lang="en-US" altLang="zh-TW" smtClean="0"/>
              <a:t>No operation</a:t>
            </a:r>
            <a:r>
              <a:rPr kumimoji="0" lang="en-US" altLang="zh-TW" smtClean="0">
                <a:solidFill>
                  <a:schemeClr val="bg2"/>
                </a:solidFill>
              </a:rPr>
              <a:t>: Code is </a:t>
            </a:r>
            <a:r>
              <a:rPr kumimoji="0" lang="en-US" altLang="zh-TW" b="1" smtClean="0">
                <a:solidFill>
                  <a:schemeClr val="bg2"/>
                </a:solidFill>
              </a:rPr>
              <a:t>0</a:t>
            </a:r>
            <a:r>
              <a:rPr kumimoji="0" lang="en-US" altLang="zh-TW" smtClean="0">
                <a:solidFill>
                  <a:schemeClr val="bg2"/>
                </a:solidFill>
              </a:rPr>
              <a:t>0000001; no copy.</a:t>
            </a:r>
          </a:p>
          <a:p>
            <a:pPr lvl="1" eaLnBrk="1" hangingPunct="1"/>
            <a:r>
              <a:rPr kumimoji="0" lang="en-US" altLang="zh-TW" smtClean="0"/>
              <a:t>End of option</a:t>
            </a:r>
            <a:r>
              <a:rPr kumimoji="0" lang="en-US" altLang="zh-TW" smtClean="0">
                <a:solidFill>
                  <a:schemeClr val="bg2"/>
                </a:solidFill>
              </a:rPr>
              <a:t>: Code is </a:t>
            </a:r>
            <a:r>
              <a:rPr kumimoji="0" lang="en-US" altLang="zh-TW" b="1" smtClean="0">
                <a:solidFill>
                  <a:schemeClr val="bg2"/>
                </a:solidFill>
              </a:rPr>
              <a:t>0</a:t>
            </a:r>
            <a:r>
              <a:rPr kumimoji="0" lang="en-US" altLang="zh-TW" smtClean="0">
                <a:solidFill>
                  <a:schemeClr val="bg2"/>
                </a:solidFill>
              </a:rPr>
              <a:t>0000000; no copy</a:t>
            </a:r>
          </a:p>
          <a:p>
            <a:pPr lvl="1" eaLnBrk="1" hangingPunct="1"/>
            <a:r>
              <a:rPr kumimoji="0" lang="en-US" altLang="zh-TW" smtClean="0"/>
              <a:t>Record route</a:t>
            </a:r>
            <a:r>
              <a:rPr kumimoji="0" lang="en-US" altLang="zh-TW" smtClean="0">
                <a:solidFill>
                  <a:schemeClr val="bg2"/>
                </a:solidFill>
              </a:rPr>
              <a:t>: Code is </a:t>
            </a:r>
            <a:r>
              <a:rPr kumimoji="0" lang="en-US" altLang="zh-TW" b="1" smtClean="0">
                <a:solidFill>
                  <a:schemeClr val="bg2"/>
                </a:solidFill>
              </a:rPr>
              <a:t>0</a:t>
            </a:r>
            <a:r>
              <a:rPr kumimoji="0" lang="en-US" altLang="zh-TW" smtClean="0">
                <a:solidFill>
                  <a:schemeClr val="bg2"/>
                </a:solidFill>
              </a:rPr>
              <a:t>0000111; no copy</a:t>
            </a:r>
          </a:p>
          <a:p>
            <a:pPr lvl="1" eaLnBrk="1" hangingPunct="1"/>
            <a:r>
              <a:rPr kumimoji="0" lang="en-US" altLang="zh-TW" smtClean="0"/>
              <a:t>Strict source route</a:t>
            </a:r>
            <a:r>
              <a:rPr kumimoji="0" lang="en-US" altLang="zh-TW" smtClean="0">
                <a:solidFill>
                  <a:schemeClr val="bg2"/>
                </a:solidFill>
              </a:rPr>
              <a:t>: Code is </a:t>
            </a:r>
            <a:r>
              <a:rPr kumimoji="0" lang="en-US" altLang="zh-TW" b="1" smtClean="0">
                <a:solidFill>
                  <a:schemeClr val="bg2"/>
                </a:solidFill>
              </a:rPr>
              <a:t>1</a:t>
            </a:r>
            <a:r>
              <a:rPr kumimoji="0" lang="en-US" altLang="zh-TW" smtClean="0">
                <a:solidFill>
                  <a:schemeClr val="bg2"/>
                </a:solidFill>
              </a:rPr>
              <a:t>0001001; copied</a:t>
            </a:r>
          </a:p>
          <a:p>
            <a:pPr lvl="1" eaLnBrk="1" hangingPunct="1"/>
            <a:r>
              <a:rPr kumimoji="0" lang="en-US" altLang="zh-TW" smtClean="0"/>
              <a:t>Loose source route</a:t>
            </a:r>
            <a:r>
              <a:rPr kumimoji="0" lang="en-US" altLang="zh-TW" smtClean="0">
                <a:solidFill>
                  <a:schemeClr val="bg2"/>
                </a:solidFill>
              </a:rPr>
              <a:t>: Code is </a:t>
            </a:r>
            <a:r>
              <a:rPr kumimoji="0" lang="en-US" altLang="zh-TW" b="1" smtClean="0">
                <a:solidFill>
                  <a:schemeClr val="bg2"/>
                </a:solidFill>
              </a:rPr>
              <a:t>1</a:t>
            </a:r>
            <a:r>
              <a:rPr kumimoji="0" lang="en-US" altLang="zh-TW" smtClean="0">
                <a:solidFill>
                  <a:schemeClr val="bg2"/>
                </a:solidFill>
              </a:rPr>
              <a:t>0000011; copied</a:t>
            </a:r>
          </a:p>
          <a:p>
            <a:pPr lvl="1" eaLnBrk="1" hangingPunct="1"/>
            <a:r>
              <a:rPr kumimoji="0" lang="en-US" altLang="zh-TW" smtClean="0"/>
              <a:t>Timestamp</a:t>
            </a:r>
            <a:r>
              <a:rPr kumimoji="0" lang="en-US" altLang="zh-TW" smtClean="0">
                <a:solidFill>
                  <a:schemeClr val="bg2"/>
                </a:solidFill>
              </a:rPr>
              <a:t>: Code is </a:t>
            </a:r>
            <a:r>
              <a:rPr kumimoji="0" lang="en-US" altLang="zh-TW" b="1" smtClean="0">
                <a:solidFill>
                  <a:schemeClr val="bg2"/>
                </a:solidFill>
              </a:rPr>
              <a:t>0</a:t>
            </a:r>
            <a:r>
              <a:rPr kumimoji="0" lang="en-US" altLang="zh-TW" smtClean="0">
                <a:solidFill>
                  <a:schemeClr val="bg2"/>
                </a:solidFill>
              </a:rPr>
              <a:t>1000100; no copy</a:t>
            </a:r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461963" y="727075"/>
            <a:ext cx="1643062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77825" y="103981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7.11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73050" y="2365375"/>
            <a:ext cx="8458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en-US" altLang="zh-TW" sz="3600">
                <a:latin typeface="Times" charset="0"/>
              </a:rPr>
              <a:t>Which of the six options are used for datagram control and which are used for debugging and management?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>
                <a:solidFill>
                  <a:schemeClr val="bg2"/>
                </a:solidFill>
              </a:rPr>
              <a:t>Look at the second and third (left-most) bits of the code</a:t>
            </a:r>
          </a:p>
          <a:p>
            <a:pPr lvl="1" eaLnBrk="1" hangingPunct="1"/>
            <a:r>
              <a:rPr kumimoji="0" lang="en-US" altLang="zh-TW" smtClean="0"/>
              <a:t>No operation</a:t>
            </a:r>
            <a:r>
              <a:rPr kumimoji="0" lang="en-US" altLang="zh-TW" smtClean="0">
                <a:solidFill>
                  <a:schemeClr val="bg2"/>
                </a:solidFill>
              </a:rPr>
              <a:t>: Code is 0</a:t>
            </a:r>
            <a:r>
              <a:rPr kumimoji="0" lang="en-US" altLang="zh-TW" b="1" smtClean="0">
                <a:solidFill>
                  <a:schemeClr val="bg2"/>
                </a:solidFill>
              </a:rPr>
              <a:t>00</a:t>
            </a:r>
            <a:r>
              <a:rPr kumimoji="0" lang="en-US" altLang="zh-TW" smtClean="0">
                <a:solidFill>
                  <a:schemeClr val="bg2"/>
                </a:solidFill>
              </a:rPr>
              <a:t>00001; control</a:t>
            </a:r>
          </a:p>
          <a:p>
            <a:pPr lvl="1" eaLnBrk="1" hangingPunct="1"/>
            <a:r>
              <a:rPr kumimoji="0" lang="en-US" altLang="zh-TW" smtClean="0"/>
              <a:t>End of option</a:t>
            </a:r>
            <a:r>
              <a:rPr kumimoji="0" lang="en-US" altLang="zh-TW" smtClean="0">
                <a:solidFill>
                  <a:schemeClr val="bg2"/>
                </a:solidFill>
              </a:rPr>
              <a:t>: Code is 0</a:t>
            </a:r>
            <a:r>
              <a:rPr kumimoji="0" lang="en-US" altLang="zh-TW" b="1" smtClean="0">
                <a:solidFill>
                  <a:schemeClr val="bg2"/>
                </a:solidFill>
              </a:rPr>
              <a:t>00</a:t>
            </a:r>
            <a:r>
              <a:rPr kumimoji="0" lang="en-US" altLang="zh-TW" smtClean="0">
                <a:solidFill>
                  <a:schemeClr val="bg2"/>
                </a:solidFill>
              </a:rPr>
              <a:t>00000; control</a:t>
            </a:r>
          </a:p>
          <a:p>
            <a:pPr lvl="1" eaLnBrk="1" hangingPunct="1"/>
            <a:r>
              <a:rPr kumimoji="0" lang="en-US" altLang="zh-TW" smtClean="0"/>
              <a:t>Record route</a:t>
            </a:r>
            <a:r>
              <a:rPr kumimoji="0" lang="en-US" altLang="zh-TW" smtClean="0">
                <a:solidFill>
                  <a:schemeClr val="bg2"/>
                </a:solidFill>
              </a:rPr>
              <a:t>: Code is 0</a:t>
            </a:r>
            <a:r>
              <a:rPr kumimoji="0" lang="en-US" altLang="zh-TW" b="1" smtClean="0">
                <a:solidFill>
                  <a:schemeClr val="bg2"/>
                </a:solidFill>
              </a:rPr>
              <a:t>00</a:t>
            </a:r>
            <a:r>
              <a:rPr kumimoji="0" lang="en-US" altLang="zh-TW" smtClean="0">
                <a:solidFill>
                  <a:schemeClr val="bg2"/>
                </a:solidFill>
              </a:rPr>
              <a:t>00111; control</a:t>
            </a:r>
          </a:p>
          <a:p>
            <a:pPr lvl="1" eaLnBrk="1" hangingPunct="1"/>
            <a:r>
              <a:rPr kumimoji="0" lang="en-US" altLang="zh-TW" smtClean="0"/>
              <a:t>Strict source route</a:t>
            </a:r>
            <a:r>
              <a:rPr kumimoji="0" lang="en-US" altLang="zh-TW" smtClean="0">
                <a:solidFill>
                  <a:schemeClr val="bg2"/>
                </a:solidFill>
              </a:rPr>
              <a:t>: Code is 1</a:t>
            </a:r>
            <a:r>
              <a:rPr kumimoji="0" lang="en-US" altLang="zh-TW" b="1" smtClean="0">
                <a:solidFill>
                  <a:schemeClr val="bg2"/>
                </a:solidFill>
              </a:rPr>
              <a:t>00</a:t>
            </a:r>
            <a:r>
              <a:rPr kumimoji="0" lang="en-US" altLang="zh-TW" smtClean="0">
                <a:solidFill>
                  <a:schemeClr val="bg2"/>
                </a:solidFill>
              </a:rPr>
              <a:t>01001; control</a:t>
            </a:r>
          </a:p>
          <a:p>
            <a:pPr lvl="1" eaLnBrk="1" hangingPunct="1"/>
            <a:r>
              <a:rPr kumimoji="0" lang="en-US" altLang="zh-TW" smtClean="0"/>
              <a:t>Loose source route</a:t>
            </a:r>
            <a:r>
              <a:rPr kumimoji="0" lang="en-US" altLang="zh-TW" smtClean="0">
                <a:solidFill>
                  <a:schemeClr val="bg2"/>
                </a:solidFill>
              </a:rPr>
              <a:t>: Code is 1</a:t>
            </a:r>
            <a:r>
              <a:rPr kumimoji="0" lang="en-US" altLang="zh-TW" b="1" smtClean="0">
                <a:solidFill>
                  <a:schemeClr val="bg2"/>
                </a:solidFill>
              </a:rPr>
              <a:t>00</a:t>
            </a:r>
            <a:r>
              <a:rPr kumimoji="0" lang="en-US" altLang="zh-TW" smtClean="0">
                <a:solidFill>
                  <a:schemeClr val="bg2"/>
                </a:solidFill>
              </a:rPr>
              <a:t>00011; control</a:t>
            </a:r>
          </a:p>
          <a:p>
            <a:pPr lvl="1" eaLnBrk="1" hangingPunct="1"/>
            <a:r>
              <a:rPr kumimoji="0" lang="en-US" altLang="zh-TW" smtClean="0"/>
              <a:t>Timestamp: </a:t>
            </a:r>
            <a:r>
              <a:rPr kumimoji="0" lang="en-US" altLang="zh-TW" smtClean="0">
                <a:solidFill>
                  <a:schemeClr val="bg2"/>
                </a:solidFill>
              </a:rPr>
              <a:t>Code is 0</a:t>
            </a:r>
            <a:r>
              <a:rPr kumimoji="0" lang="en-US" altLang="zh-TW" b="1" smtClean="0">
                <a:solidFill>
                  <a:schemeClr val="bg2"/>
                </a:solidFill>
              </a:rPr>
              <a:t>10</a:t>
            </a:r>
            <a:r>
              <a:rPr kumimoji="0" lang="en-US" altLang="zh-TW" smtClean="0">
                <a:solidFill>
                  <a:schemeClr val="bg2"/>
                </a:solidFill>
              </a:rPr>
              <a:t>00100; debugging</a:t>
            </a:r>
            <a:endParaRPr kumimoji="0" lang="zh-TW" altLang="en-US" smtClean="0">
              <a:solidFill>
                <a:schemeClr val="bg2"/>
              </a:solidFill>
            </a:endParaRP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85763" y="850900"/>
            <a:ext cx="1643062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Solution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88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2085975"/>
          </a:xfrm>
        </p:spPr>
        <p:txBody>
          <a:bodyPr/>
          <a:lstStyle/>
          <a:p>
            <a:pPr eaLnBrk="1" hangingPunct="1"/>
            <a:r>
              <a:rPr kumimoji="0" lang="en-US" altLang="zh-TW" sz="2800" smtClean="0"/>
              <a:t>One of the utilities available in UNIX to check the travelling of the IP packets is </a:t>
            </a:r>
            <a:r>
              <a:rPr kumimoji="0" lang="en-US" altLang="zh-TW" sz="2800" smtClean="0">
                <a:solidFill>
                  <a:schemeClr val="hlink"/>
                </a:solidFill>
              </a:rPr>
              <a:t>ping</a:t>
            </a:r>
            <a:r>
              <a:rPr kumimoji="0" lang="en-US" altLang="zh-TW" sz="2800" smtClean="0"/>
              <a:t>.</a:t>
            </a:r>
          </a:p>
          <a:p>
            <a:pPr eaLnBrk="1" hangingPunct="1"/>
            <a:r>
              <a:rPr kumimoji="0" lang="en-US" altLang="zh-TW" sz="2800" smtClean="0"/>
              <a:t>Ping a server named fhda.edu and the result shows that the IP address of the host is </a:t>
            </a:r>
            <a:r>
              <a:rPr kumimoji="0" lang="en-US" altLang="zh-TW" sz="2800" smtClean="0">
                <a:solidFill>
                  <a:schemeClr val="hlink"/>
                </a:solidFill>
              </a:rPr>
              <a:t>153.18.8.1</a:t>
            </a:r>
            <a:endParaRPr kumimoji="0" lang="zh-TW" altLang="en-US" sz="2800" smtClean="0">
              <a:solidFill>
                <a:schemeClr val="hlink"/>
              </a:solidFill>
            </a:endParaRPr>
          </a:p>
        </p:txBody>
      </p:sp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77825" y="103981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7.12</a:t>
            </a:r>
          </a:p>
        </p:txBody>
      </p:sp>
      <p:pic>
        <p:nvPicPr>
          <p:cNvPr id="9318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962400"/>
            <a:ext cx="8839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IP Datagram (Cont.)</a:t>
            </a:r>
            <a:endParaRPr lang="zh-TW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Service Type</a:t>
            </a:r>
          </a:p>
          <a:p>
            <a:pPr lvl="1" eaLnBrk="1" hangingPunct="1"/>
            <a:r>
              <a:rPr lang="en-US" altLang="zh-TW" smtClean="0"/>
              <a:t>In the original TCP/IP, this field was referred to as </a:t>
            </a:r>
            <a:r>
              <a:rPr lang="en-US" altLang="zh-TW" b="1" smtClean="0"/>
              <a:t>type of service (TOS)</a:t>
            </a:r>
          </a:p>
          <a:p>
            <a:pPr lvl="1" eaLnBrk="1" hangingPunct="1"/>
            <a:r>
              <a:rPr lang="en-US" altLang="zh-TW" smtClean="0"/>
              <a:t>IETF has recently changed the interpretation and name of this field, called </a:t>
            </a:r>
            <a:r>
              <a:rPr lang="en-US" altLang="zh-TW" b="1" smtClean="0"/>
              <a:t>differentiated services</a:t>
            </a:r>
            <a:endParaRPr lang="en-US" altLang="zh-TW" b="1" i="1" smtClean="0"/>
          </a:p>
          <a:p>
            <a:pPr lvl="1" eaLnBrk="1" hangingPunct="1"/>
            <a:r>
              <a:rPr lang="en-US" altLang="zh-TW" smtClean="0"/>
              <a:t>See the following slides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63638"/>
          </a:xfrm>
        </p:spPr>
        <p:txBody>
          <a:bodyPr/>
          <a:lstStyle/>
          <a:p>
            <a:pPr eaLnBrk="1" hangingPunct="1"/>
            <a:r>
              <a:rPr kumimoji="0" lang="en-US" altLang="zh-TW" smtClean="0"/>
              <a:t>We can also use the </a:t>
            </a:r>
            <a:r>
              <a:rPr kumimoji="0" lang="en-US" altLang="zh-TW" i="1" smtClean="0">
                <a:solidFill>
                  <a:schemeClr val="hlink"/>
                </a:solidFill>
              </a:rPr>
              <a:t>ping</a:t>
            </a:r>
            <a:r>
              <a:rPr kumimoji="0" lang="en-US" altLang="zh-TW" smtClean="0"/>
              <a:t> utility with the </a:t>
            </a:r>
            <a:r>
              <a:rPr kumimoji="0" lang="en-US" altLang="zh-TW" smtClean="0">
                <a:solidFill>
                  <a:schemeClr val="hlink"/>
                </a:solidFill>
              </a:rPr>
              <a:t>-</a:t>
            </a:r>
            <a:r>
              <a:rPr kumimoji="0" lang="en-US" altLang="zh-TW" i="1" smtClean="0">
                <a:solidFill>
                  <a:schemeClr val="hlink"/>
                </a:solidFill>
              </a:rPr>
              <a:t>R</a:t>
            </a:r>
            <a:r>
              <a:rPr kumimoji="0" lang="en-US" altLang="zh-TW" smtClean="0"/>
              <a:t> option to implement the </a:t>
            </a:r>
            <a:r>
              <a:rPr kumimoji="0" lang="en-US" altLang="zh-TW" b="1" i="1" smtClean="0"/>
              <a:t>record route option</a:t>
            </a:r>
            <a:endParaRPr kumimoji="0" lang="zh-TW" altLang="en-US" b="1" i="1" smtClean="0"/>
          </a:p>
        </p:txBody>
      </p:sp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77825" y="103981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7.13</a:t>
            </a:r>
          </a:p>
        </p:txBody>
      </p:sp>
      <p:pic>
        <p:nvPicPr>
          <p:cNvPr id="9421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21025"/>
            <a:ext cx="8839200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201738"/>
          </a:xfrm>
        </p:spPr>
        <p:txBody>
          <a:bodyPr/>
          <a:lstStyle/>
          <a:p>
            <a:pPr eaLnBrk="1" hangingPunct="1"/>
            <a:r>
              <a:rPr kumimoji="0" lang="en-US" altLang="zh-TW" i="1" smtClean="0"/>
              <a:t>The </a:t>
            </a:r>
            <a:r>
              <a:rPr kumimoji="0" lang="en-US" altLang="zh-TW" i="1" smtClean="0">
                <a:solidFill>
                  <a:schemeClr val="hlink"/>
                </a:solidFill>
              </a:rPr>
              <a:t>traceroute </a:t>
            </a:r>
            <a:r>
              <a:rPr kumimoji="0" lang="en-US" altLang="zh-TW" i="1" smtClean="0"/>
              <a:t>utility can also be used to keep track of the route of a packet</a:t>
            </a:r>
            <a:endParaRPr kumimoji="0" lang="zh-TW" altLang="en-US" i="1" smtClean="0"/>
          </a:p>
        </p:txBody>
      </p:sp>
      <p:sp>
        <p:nvSpPr>
          <p:cNvPr id="95235" name="Rectangle 5"/>
          <p:cNvSpPr>
            <a:spLocks noChangeArrowheads="1"/>
          </p:cNvSpPr>
          <p:nvPr/>
        </p:nvSpPr>
        <p:spPr bwMode="auto">
          <a:xfrm>
            <a:off x="519113" y="5756275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en-US" altLang="zh-TW" sz="2400" b="1" i="1"/>
              <a:t>The result shows the three routers visited.</a:t>
            </a:r>
          </a:p>
        </p:txBody>
      </p:sp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77825" y="103981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7.14</a:t>
            </a:r>
          </a:p>
        </p:txBody>
      </p:sp>
      <p:pic>
        <p:nvPicPr>
          <p:cNvPr id="952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3025775"/>
            <a:ext cx="8912225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12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The </a:t>
            </a:r>
            <a:r>
              <a:rPr kumimoji="0" lang="en-US" altLang="zh-TW" i="1" smtClean="0">
                <a:solidFill>
                  <a:schemeClr val="hlink"/>
                </a:solidFill>
              </a:rPr>
              <a:t>traceroute</a:t>
            </a:r>
            <a:r>
              <a:rPr kumimoji="0" lang="en-US" altLang="zh-TW" smtClean="0"/>
              <a:t> program can be used to implement loose source routing.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The -g option allows us to define the routers to be visited, from the source to destination.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Following shows how we send a packet to the fhda.edu server with the requirement that the packet visit the router 153.18.251.4</a:t>
            </a:r>
            <a:endParaRPr kumimoji="0" lang="zh-TW" altLang="en-US" smtClean="0"/>
          </a:p>
        </p:txBody>
      </p:sp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77825" y="103981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7.15</a:t>
            </a:r>
          </a:p>
        </p:txBody>
      </p:sp>
      <p:pic>
        <p:nvPicPr>
          <p:cNvPr id="962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050" y="4894263"/>
            <a:ext cx="89408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321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The </a:t>
            </a:r>
            <a:r>
              <a:rPr kumimoji="0" lang="en-US" altLang="zh-TW" i="1" smtClean="0"/>
              <a:t>traceroute</a:t>
            </a:r>
            <a:r>
              <a:rPr kumimoji="0" lang="en-US" altLang="zh-TW" smtClean="0"/>
              <a:t> program can also be used to implement strict source routing.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The -G option forces the packet to visit the routers defined in the command line.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Following shows how we send a packet to the fhda.edu server and force the packet to visit the router 153.18.251.4</a:t>
            </a:r>
            <a:endParaRPr kumimoji="0" lang="zh-TW" altLang="en-US" smtClean="0"/>
          </a:p>
        </p:txBody>
      </p:sp>
      <p:sp>
        <p:nvSpPr>
          <p:cNvPr id="580610" name="Text Box 2"/>
          <p:cNvSpPr txBox="1">
            <a:spLocks noChangeArrowheads="1"/>
          </p:cNvSpPr>
          <p:nvPr/>
        </p:nvSpPr>
        <p:spPr bwMode="auto">
          <a:xfrm>
            <a:off x="377825" y="1039813"/>
            <a:ext cx="2525713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7.16</a:t>
            </a:r>
          </a:p>
        </p:txBody>
      </p:sp>
      <p:pic>
        <p:nvPicPr>
          <p:cNvPr id="9728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25" y="4976813"/>
            <a:ext cx="8994775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Datagram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Fragmentation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Options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b="1" smtClean="0">
                <a:solidFill>
                  <a:srgbClr val="FF3300"/>
                </a:solidFill>
              </a:rPr>
              <a:t>Checksum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over ATM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IP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94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Error detection method</a:t>
            </a:r>
          </a:p>
          <a:p>
            <a:pPr eaLnBrk="1" hangingPunct="1"/>
            <a:r>
              <a:rPr lang="en-US" altLang="zh-TW" dirty="0" smtClean="0"/>
              <a:t>Checksum calculation at the sender</a:t>
            </a:r>
          </a:p>
          <a:p>
            <a:pPr lvl="1" eaLnBrk="1" hangingPunct="1"/>
            <a:r>
              <a:rPr lang="en-US" altLang="zh-TW" dirty="0" smtClean="0"/>
              <a:t>The packet is divided into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section, each of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bits</a:t>
            </a:r>
          </a:p>
          <a:p>
            <a:pPr lvl="1" eaLnBrk="1" hangingPunct="1"/>
            <a:r>
              <a:rPr lang="en-US" altLang="zh-TW" dirty="0" smtClean="0"/>
              <a:t>All sections are added together using </a:t>
            </a:r>
            <a:r>
              <a:rPr lang="en-US" altLang="zh-TW" b="1" dirty="0" smtClean="0"/>
              <a:t>one</a:t>
            </a:r>
            <a:r>
              <a:rPr lang="en-US" altLang="zh-TW" b="1" dirty="0" smtClean="0">
                <a:latin typeface="Arial" charset="0"/>
              </a:rPr>
              <a:t>’</a:t>
            </a:r>
            <a:r>
              <a:rPr lang="en-US" altLang="zh-TW" b="1" dirty="0" smtClean="0"/>
              <a:t>s complement </a:t>
            </a:r>
            <a:r>
              <a:rPr lang="en-US" altLang="zh-TW" dirty="0" smtClean="0"/>
              <a:t>arithmetic</a:t>
            </a:r>
          </a:p>
          <a:p>
            <a:pPr lvl="1" eaLnBrk="1" hangingPunct="1"/>
            <a:r>
              <a:rPr lang="en-US" altLang="zh-TW" dirty="0" smtClean="0"/>
              <a:t>The final result is complemented to make the checksum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63064" cy="1143000"/>
          </a:xfrm>
        </p:spPr>
        <p:txBody>
          <a:bodyPr/>
          <a:lstStyle/>
          <a:p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補充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4000" dirty="0" smtClean="0"/>
              <a:t>Addition in One's Complement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1829" y="1848255"/>
            <a:ext cx="8608979" cy="4302125"/>
          </a:xfrm>
        </p:spPr>
        <p:txBody>
          <a:bodyPr/>
          <a:lstStyle/>
          <a:p>
            <a:r>
              <a:rPr lang="en-US" altLang="zh-TW" dirty="0" smtClean="0"/>
              <a:t>Addition of signed numbers in one's complement is performed using binary addition with </a:t>
            </a:r>
            <a:r>
              <a:rPr lang="en-US" altLang="zh-TW" i="1" dirty="0" smtClean="0"/>
              <a:t>end-around carry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Add any resulting </a:t>
            </a:r>
            <a:r>
              <a:rPr lang="en-US" altLang="zh-TW" b="1" dirty="0" smtClean="0"/>
              <a:t>carry</a:t>
            </a:r>
            <a:r>
              <a:rPr lang="en-US" altLang="zh-TW" dirty="0" smtClean="0"/>
              <a:t> back into the resulting sum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latin typeface="標楷體" pitchFamily="65" charset="-120"/>
                <a:ea typeface="標楷體" pitchFamily="65" charset="-120"/>
              </a:rPr>
              <a:t>補充</a:t>
            </a:r>
            <a:r>
              <a:rPr lang="en-US" altLang="zh-TW" sz="4000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en-US" altLang="zh-TW" sz="4000" dirty="0" smtClean="0"/>
              <a:t>Addition in One's Complement (Cont.)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070043"/>
          </a:xfrm>
        </p:spPr>
        <p:txBody>
          <a:bodyPr/>
          <a:lstStyle/>
          <a:p>
            <a:r>
              <a:rPr lang="en-US" altLang="zh-TW" dirty="0" smtClean="0"/>
              <a:t>Add decimal 17 to decimal -8 in 8-bit one's complement: </a:t>
            </a:r>
          </a:p>
          <a:p>
            <a:endParaRPr lang="zh-TW" altLang="en-US" dirty="0"/>
          </a:p>
        </p:txBody>
      </p:sp>
      <p:pic>
        <p:nvPicPr>
          <p:cNvPr id="6" name="Picture 2" descr="tabular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774" y="3083668"/>
            <a:ext cx="6410528" cy="267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 (Cont.)</a:t>
            </a:r>
            <a:endParaRPr lang="zh-TW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 calculation at the receiver</a:t>
            </a:r>
          </a:p>
          <a:p>
            <a:pPr lvl="1" eaLnBrk="1" hangingPunct="1"/>
            <a:r>
              <a:rPr lang="en-US" altLang="zh-TW" smtClean="0"/>
              <a:t>Divides the received packet, including the checksum, into </a:t>
            </a:r>
            <a:r>
              <a:rPr lang="en-US" altLang="zh-TW" i="1" smtClean="0"/>
              <a:t>k</a:t>
            </a:r>
            <a:r>
              <a:rPr lang="en-US" altLang="zh-TW" smtClean="0"/>
              <a:t> section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Add all section and then complement the result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If the final result is 0, the packet is accepted</a:t>
            </a:r>
          </a:p>
          <a:p>
            <a:pPr lvl="2" eaLnBrk="1" hangingPunct="1"/>
            <a:r>
              <a:rPr lang="en-US" altLang="zh-TW" smtClean="0"/>
              <a:t>Otherwise, reject the packet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CADEA-F8F3-4D15-8B73-BE6B99C965B6}" type="slidenum">
              <a:rPr lang="zh-TW" altLang="en-US" smtClean="0"/>
              <a:pPr>
                <a:defRPr/>
              </a:pPr>
              <a:t>98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808163"/>
            <a:ext cx="8116887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8-2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068638" y="631825"/>
            <a:ext cx="2736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rgbClr val="0000FF"/>
                </a:solidFill>
                <a:latin typeface="Times" charset="0"/>
              </a:rPr>
              <a:t>IP Datagram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4DF38-02A1-4C26-8DBB-718C7839A8C5}" type="slidenum">
              <a:rPr lang="zh-TW" altLang="en-US" smtClean="0"/>
              <a:pPr>
                <a:defRPr/>
              </a:pPr>
              <a:t>99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21728</TotalTime>
  <Words>3942</Words>
  <Application>Microsoft Office PowerPoint</Application>
  <PresentationFormat>如螢幕大小 (4:3)</PresentationFormat>
  <Paragraphs>784</Paragraphs>
  <Slides>113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113</vt:i4>
      </vt:variant>
    </vt:vector>
  </HeadingPairs>
  <TitlesOfParts>
    <vt:vector size="114" baseType="lpstr">
      <vt:lpstr>Quadrant</vt:lpstr>
      <vt:lpstr>Chapter 7  Internet Protocol Version4 (IPv4) </vt:lpstr>
      <vt:lpstr>Outline</vt:lpstr>
      <vt:lpstr>PowerPoint 簡報</vt:lpstr>
      <vt:lpstr>IP: Internet Protocol</vt:lpstr>
      <vt:lpstr>Outline</vt:lpstr>
      <vt:lpstr>Datagram</vt:lpstr>
      <vt:lpstr>PowerPoint 簡報</vt:lpstr>
      <vt:lpstr>IP Datagram</vt:lpstr>
      <vt:lpstr>IP Datagram (Cont.)</vt:lpstr>
      <vt:lpstr>PowerPoint 簡報</vt:lpstr>
      <vt:lpstr>Type of Service</vt:lpstr>
      <vt:lpstr>Types of Services</vt:lpstr>
      <vt:lpstr>Default Types of Service</vt:lpstr>
      <vt:lpstr>Default Types of Service (Cont.)</vt:lpstr>
      <vt:lpstr>Differentiated Services</vt:lpstr>
      <vt:lpstr>PowerPoint 簡報</vt:lpstr>
      <vt:lpstr>Values for Codepoints</vt:lpstr>
      <vt:lpstr>PowerPoint 簡報</vt:lpstr>
      <vt:lpstr>IP Datagram (Cont.)</vt:lpstr>
      <vt:lpstr>PowerPoint 簡報</vt:lpstr>
      <vt:lpstr>Encapsulation of a Small Datagram  in an Ethernet Frame (Cont.)</vt:lpstr>
      <vt:lpstr>IP Datagram (Cont.)</vt:lpstr>
      <vt:lpstr>Protocols</vt:lpstr>
      <vt:lpstr>PowerPoint 簡報</vt:lpstr>
      <vt:lpstr>IP Datagram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Maximum Transfer Unit (MTU)</vt:lpstr>
      <vt:lpstr>PowerPoint 簡報</vt:lpstr>
      <vt:lpstr>MTUs for Different Networks</vt:lpstr>
      <vt:lpstr>Fragmentation</vt:lpstr>
      <vt:lpstr>Fragmentation (Cont.)</vt:lpstr>
      <vt:lpstr>Fragmentation (Cont.)</vt:lpstr>
      <vt:lpstr>PowerPoint 簡報</vt:lpstr>
      <vt:lpstr>Fields Related to Fragmentation</vt:lpstr>
      <vt:lpstr>Fields Related to Fragmentation (Cont.)</vt:lpstr>
      <vt:lpstr>PowerPoint 簡報</vt:lpstr>
      <vt:lpstr>Fields Related to Fragmentation (Cont.)</vt:lpstr>
      <vt:lpstr>PowerPoint 簡報</vt:lpstr>
      <vt:lpstr>PowerPoint 簡報</vt:lpstr>
      <vt:lpstr>Reassembly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Options Format</vt:lpstr>
      <vt:lpstr>PowerPoint 簡報</vt:lpstr>
      <vt:lpstr>Type Field</vt:lpstr>
      <vt:lpstr>Option Types</vt:lpstr>
      <vt:lpstr>PowerPoint 簡報</vt:lpstr>
      <vt:lpstr>PowerPoint 簡報</vt:lpstr>
      <vt:lpstr>No-Operation Option</vt:lpstr>
      <vt:lpstr>End-of-Option Option</vt:lpstr>
      <vt:lpstr>End-of-Option Option (Cont.)</vt:lpstr>
      <vt:lpstr>Record-Route Option</vt:lpstr>
      <vt:lpstr>PowerPoint 簡報</vt:lpstr>
      <vt:lpstr>Record-Route Option (Cont.)</vt:lpstr>
      <vt:lpstr>PowerPoint 簡報</vt:lpstr>
      <vt:lpstr>Strict-Source-Route Option</vt:lpstr>
      <vt:lpstr>Strict-Source-Route Option (Cont.)</vt:lpstr>
      <vt:lpstr>PowerPoint 簡報</vt:lpstr>
      <vt:lpstr>Strict-Source-Route Operations</vt:lpstr>
      <vt:lpstr>Strict-Source-Route Concept</vt:lpstr>
      <vt:lpstr>Loose-Source-Route Option</vt:lpstr>
      <vt:lpstr>Timestamp</vt:lpstr>
      <vt:lpstr>PowerPoint 簡報</vt:lpstr>
      <vt:lpstr>Timestamp Option Format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Checksum</vt:lpstr>
      <vt:lpstr>補充:Addition in One's Complement</vt:lpstr>
      <vt:lpstr>補充:Addition in One's Complement (Cont.)</vt:lpstr>
      <vt:lpstr>Checksum (Cont.)</vt:lpstr>
      <vt:lpstr>PowerPoint 簡報</vt:lpstr>
      <vt:lpstr>PowerPoint 簡報</vt:lpstr>
      <vt:lpstr>Checksum Concept</vt:lpstr>
      <vt:lpstr>PowerPoint 簡報</vt:lpstr>
      <vt:lpstr>Example:</vt:lpstr>
      <vt:lpstr>Checksum in the IP Packet</vt:lpstr>
      <vt:lpstr>PowerPoint 簡報</vt:lpstr>
      <vt:lpstr>PowerPoint 簡報</vt:lpstr>
      <vt:lpstr>Outline</vt:lpstr>
      <vt:lpstr>Security</vt:lpstr>
      <vt:lpstr>Packet Sniffing</vt:lpstr>
      <vt:lpstr>Packet Modification</vt:lpstr>
      <vt:lpstr>IP Spoofing</vt:lpstr>
      <vt:lpstr>IPSec</vt:lpstr>
      <vt:lpstr>Outline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2524</cp:revision>
  <cp:lastPrinted>2001-07-09T17:38:11Z</cp:lastPrinted>
  <dcterms:created xsi:type="dcterms:W3CDTF">1999-08-24T15:20:22Z</dcterms:created>
  <dcterms:modified xsi:type="dcterms:W3CDTF">2016-02-25T08:22:03Z</dcterms:modified>
</cp:coreProperties>
</file>