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78" r:id="rId2"/>
  </p:sldMasterIdLst>
  <p:notesMasterIdLst>
    <p:notesMasterId r:id="rId37"/>
  </p:notesMasterIdLst>
  <p:handoutMasterIdLst>
    <p:handoutMasterId r:id="rId38"/>
  </p:handoutMasterIdLst>
  <p:sldIdLst>
    <p:sldId id="410" r:id="rId3"/>
    <p:sldId id="468" r:id="rId4"/>
    <p:sldId id="508" r:id="rId5"/>
    <p:sldId id="546" r:id="rId6"/>
    <p:sldId id="509" r:id="rId7"/>
    <p:sldId id="510" r:id="rId8"/>
    <p:sldId id="511" r:id="rId9"/>
    <p:sldId id="512" r:id="rId10"/>
    <p:sldId id="476" r:id="rId11"/>
    <p:sldId id="547" r:id="rId12"/>
    <p:sldId id="549" r:id="rId13"/>
    <p:sldId id="513" r:id="rId14"/>
    <p:sldId id="514" r:id="rId15"/>
    <p:sldId id="479" r:id="rId16"/>
    <p:sldId id="480" r:id="rId17"/>
    <p:sldId id="515" r:id="rId18"/>
    <p:sldId id="516" r:id="rId19"/>
    <p:sldId id="517" r:id="rId20"/>
    <p:sldId id="518" r:id="rId21"/>
    <p:sldId id="481" r:id="rId22"/>
    <p:sldId id="521" r:id="rId23"/>
    <p:sldId id="482" r:id="rId24"/>
    <p:sldId id="483" r:id="rId25"/>
    <p:sldId id="522" r:id="rId26"/>
    <p:sldId id="484" r:id="rId27"/>
    <p:sldId id="485" r:id="rId28"/>
    <p:sldId id="523" r:id="rId29"/>
    <p:sldId id="524" r:id="rId30"/>
    <p:sldId id="545" r:id="rId31"/>
    <p:sldId id="553" r:id="rId32"/>
    <p:sldId id="525" r:id="rId33"/>
    <p:sldId id="526" r:id="rId34"/>
    <p:sldId id="491" r:id="rId35"/>
    <p:sldId id="548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00FF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289DFB1-2496-4235-94A2-8A9BADE8EE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3813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60" y="4861442"/>
            <a:ext cx="52071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fld id="{FCAEABE1-2E5B-413C-B38B-C2285E422A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9294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72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ea typeface="新細明體" pitchFamily="18" charset="-12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AF739A94-021E-4746-B3F4-B80E6AE717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C5D86-7622-4037-8F43-9E32E17A20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2AB-41C9-4188-87FA-29CAEC7429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4AB9F-3DE3-4C5A-86C9-405EDD1F7B3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6ED4-C518-43CD-A7F6-B71C6CE85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9E03-D07F-450B-B4EC-EDC5B2AC29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C3F33-0382-4395-A00C-CD089C31B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F507E-D80F-45F8-9AE2-49BB3D511C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0B32C-D350-473B-A7B4-D07E6C788C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A3424-972A-4D6E-B19C-C1DC7C3682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3152F-A588-4EC7-B0CE-19184899E1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39E26-7AD8-4591-ACF3-121CF09EBD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F2C5-13B8-4730-9AF3-C6323DF34A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BA39A-5787-48F4-8250-CCAD8E456E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FB80F-5B6D-4B16-B22E-A4F96EAAB2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7FE7-49FD-4619-B036-E45176EAB4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E6019-155D-47ED-BBF7-B6A7D45AE7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9A4D-EDF0-4B4A-A41E-769ADFBEEB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5A68-2E33-45BB-BD44-3C0171C5C2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9862-0270-4EE3-A8B9-2A1ACB0058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93447-11CB-4FF8-A7BC-BF461188CB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1AA6B-C5CF-4A92-9B6E-DF6B26AEC0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C8274D-53B0-447D-90FF-ADA8C9A732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BD8E3956-3EDE-4763-878C-1CED63906D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2175" y="2774950"/>
            <a:ext cx="7646988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8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Address Resolution Protocol</a:t>
            </a:r>
            <a:br>
              <a:rPr lang="en-US" altLang="zh-TW" sz="4800" smtClean="0"/>
            </a:br>
            <a:r>
              <a:rPr lang="en-US" altLang="zh-TW" sz="4800" smtClean="0"/>
              <a:t>(ARP)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Address Mapping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The ARP Protocol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ATMARP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ARP Package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Position of ARP in TCP/IP Protocol Suite</a:t>
            </a:r>
            <a:endParaRPr lang="zh-TW" altLang="en-US" sz="4000" smtClean="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25" y="2686050"/>
            <a:ext cx="6672263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95A68-2E33-45BB-BD44-3C0171C5C2C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ARP Operation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find the physical address of another host or router on its network</a:t>
            </a:r>
          </a:p>
          <a:p>
            <a:pPr lvl="1" eaLnBrk="1" hangingPunct="1"/>
            <a:r>
              <a:rPr lang="en-US" altLang="zh-TW" dirty="0" smtClean="0"/>
              <a:t>Send an ARP request message</a:t>
            </a:r>
          </a:p>
          <a:p>
            <a:pPr eaLnBrk="1" hangingPunct="1"/>
            <a:r>
              <a:rPr lang="en-US" altLang="zh-TW" dirty="0" smtClean="0"/>
              <a:t>ARP request message</a:t>
            </a:r>
          </a:p>
          <a:p>
            <a:pPr lvl="1" eaLnBrk="1" hangingPunct="1"/>
            <a:r>
              <a:rPr lang="en-US" altLang="zh-TW" dirty="0" smtClean="0"/>
              <a:t>The physical address of the sender</a:t>
            </a:r>
          </a:p>
          <a:p>
            <a:pPr lvl="1" eaLnBrk="1" hangingPunct="1"/>
            <a:r>
              <a:rPr lang="en-US" altLang="zh-TW" dirty="0" smtClean="0"/>
              <a:t>The IP address of the sender</a:t>
            </a:r>
          </a:p>
          <a:p>
            <a:pPr lvl="1" eaLnBrk="1" hangingPunct="1"/>
            <a:r>
              <a:rPr lang="en-US" altLang="zh-TW" dirty="0" smtClean="0"/>
              <a:t>The physical address of the receiver is </a:t>
            </a:r>
            <a:r>
              <a:rPr lang="en-US" altLang="zh-TW" b="1" i="1" dirty="0" smtClean="0"/>
              <a:t>0s</a:t>
            </a:r>
          </a:p>
          <a:p>
            <a:pPr lvl="1" eaLnBrk="1" hangingPunct="1"/>
            <a:r>
              <a:rPr lang="en-US" altLang="zh-TW" dirty="0" smtClean="0"/>
              <a:t>The IP address of the receiver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ARP Operation (Cont.)</a:t>
            </a:r>
            <a:endParaRPr lang="zh-TW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Then, ARP request message is broadcast by the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For example: in Ethernet, MAC header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destination address is all </a:t>
            </a:r>
            <a:r>
              <a:rPr lang="en-US" altLang="zh-TW" i="1" smtClean="0"/>
              <a:t>1s</a:t>
            </a:r>
            <a:r>
              <a:rPr lang="en-US" altLang="zh-TW" smtClean="0"/>
              <a:t> (broadcast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Received by every station on the physical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intended recipient send back an ARP reply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ARP reply message packet is </a:t>
            </a:r>
            <a:r>
              <a:rPr lang="en-US" altLang="zh-TW" b="1" i="1" smtClean="0"/>
              <a:t>unicast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7-3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68638" y="495300"/>
            <a:ext cx="3584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ARP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O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peration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88" y="1538288"/>
            <a:ext cx="8308975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1619250"/>
            <a:ext cx="831850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7-4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70150" y="571500"/>
            <a:ext cx="4584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ARP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P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acket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 Format</a:t>
            </a:r>
            <a:endParaRPr kumimoji="0" lang="en-US" altLang="en-US" sz="4000" b="1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Packet Format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HTYPE (Hardware type)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16-bit field defining the underlying type of the network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Ethernet is given the type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ARP can be used on any physical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PTYPE (Protocol type)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16-bit field defining the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IPv4 is 0800</a:t>
            </a:r>
            <a:r>
              <a:rPr lang="en-US" altLang="zh-TW" baseline="-25000" smtClean="0"/>
              <a:t>16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ARP can be used with any higher-level protocol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Packet Format (Cont.)</a:t>
            </a:r>
            <a:endParaRPr lang="zh-TW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HLEN (Hardware length)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8-bit field defining the length of the physical address in bytes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Ethernet has the value of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PLEN (Protocol length)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8-bit field defining the length of the logical address in bytes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IPv4 has the value of 4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OPER (Operation)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16-bit field defining the type of packet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(1) = ARP request, (2) = ARP reply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Packet Format (Cont.)</a:t>
            </a:r>
            <a:endParaRPr lang="zh-TW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 (Sender hardware address)</a:t>
            </a:r>
          </a:p>
          <a:p>
            <a:pPr lvl="1" eaLnBrk="1" hangingPunct="1"/>
            <a:r>
              <a:rPr lang="en-US" altLang="zh-TW" smtClean="0"/>
              <a:t>A variable-length field defining the physical address of the sender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SPA (Sender protocol address)</a:t>
            </a:r>
          </a:p>
          <a:p>
            <a:pPr lvl="1" eaLnBrk="1" hangingPunct="1"/>
            <a:r>
              <a:rPr lang="en-US" altLang="zh-TW" smtClean="0"/>
              <a:t>A variable-length field defining the logical address of the sender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Packet Format (Cont.)</a:t>
            </a:r>
            <a:endParaRPr lang="zh-TW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 (Target hardware address)</a:t>
            </a:r>
          </a:p>
          <a:p>
            <a:pPr lvl="1" eaLnBrk="1" hangingPunct="1"/>
            <a:r>
              <a:rPr lang="en-US" altLang="zh-TW" smtClean="0"/>
              <a:t>A variable-length field defining the physical address of the target</a:t>
            </a:r>
          </a:p>
          <a:p>
            <a:pPr lvl="1" eaLnBrk="1" hangingPunct="1"/>
            <a:r>
              <a:rPr lang="en-US" altLang="zh-TW" smtClean="0"/>
              <a:t>For an ARP request operation packet</a:t>
            </a:r>
          </a:p>
          <a:p>
            <a:pPr lvl="2" eaLnBrk="1" hangingPunct="1"/>
            <a:r>
              <a:rPr lang="en-US" altLang="zh-TW" smtClean="0"/>
              <a:t>This field is all 0s</a:t>
            </a:r>
          </a:p>
          <a:p>
            <a:pPr eaLnBrk="1" hangingPunct="1"/>
            <a:r>
              <a:rPr lang="en-US" altLang="zh-TW" smtClean="0"/>
              <a:t>TPA (Target protocol address)</a:t>
            </a:r>
          </a:p>
          <a:p>
            <a:pPr lvl="1" eaLnBrk="1" hangingPunct="1"/>
            <a:r>
              <a:rPr lang="en-US" altLang="zh-TW" smtClean="0"/>
              <a:t>A variable-length field defining the logical address of the target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Address Mapping</a:t>
            </a:r>
          </a:p>
          <a:p>
            <a:pPr eaLnBrk="1" hangingPunct="1"/>
            <a:endParaRPr kumimoji="0" lang="en-US" altLang="zh-TW" smtClean="0">
              <a:solidFill>
                <a:srgbClr val="CC0000"/>
              </a:solidFill>
            </a:endParaRPr>
          </a:p>
          <a:p>
            <a:pPr eaLnBrk="1" hangingPunct="1"/>
            <a:r>
              <a:rPr kumimoji="0" lang="en-US" altLang="zh-TW" smtClean="0"/>
              <a:t>The ARP Protocol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ATMARP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ARP Package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7-5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570038" y="649288"/>
            <a:ext cx="6605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Encapsulation of ARP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P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acket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33400" y="4337050"/>
            <a:ext cx="8229600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An ARP packet is encapsulated directly into a data link frame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Type field indicates that the data carried by the frame is an ARP packet</a:t>
            </a:r>
          </a:p>
        </p:txBody>
      </p:sp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336550" y="2024063"/>
            <a:ext cx="8483600" cy="1955800"/>
            <a:chOff x="224" y="1360"/>
            <a:chExt cx="5344" cy="1232"/>
          </a:xfrm>
        </p:grpSpPr>
        <p:pic>
          <p:nvPicPr>
            <p:cNvPr id="23559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23" y="1360"/>
              <a:ext cx="2545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" y="1707"/>
              <a:ext cx="5344" cy="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Cases to Use ARP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i="1" smtClean="0"/>
              <a:t>Case 1: </a:t>
            </a:r>
            <a:r>
              <a:rPr lang="en-US" altLang="zh-TW" sz="2800" smtClean="0"/>
              <a:t>The sender is a host and wants to send a packet to another host </a:t>
            </a:r>
            <a:r>
              <a:rPr lang="en-US" altLang="zh-TW" sz="2800" smtClean="0">
                <a:solidFill>
                  <a:srgbClr val="FF3300"/>
                </a:solidFill>
              </a:rPr>
              <a:t>on the same network</a:t>
            </a:r>
          </a:p>
          <a:p>
            <a:pPr lvl="1" eaLnBrk="1" hangingPunct="1"/>
            <a:r>
              <a:rPr lang="en-US" altLang="zh-TW" sz="2400" smtClean="0"/>
              <a:t>Use ARP to find another host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physical address</a:t>
            </a:r>
          </a:p>
          <a:p>
            <a:pPr eaLnBrk="1" hangingPunct="1"/>
            <a:r>
              <a:rPr lang="en-US" altLang="zh-TW" sz="2800" b="1" i="1" smtClean="0"/>
              <a:t>Case 2: </a:t>
            </a:r>
            <a:r>
              <a:rPr lang="en-US" altLang="zh-TW" sz="2800" smtClean="0"/>
              <a:t>The sender is a host and wants to send a packet to another host on another network</a:t>
            </a:r>
          </a:p>
          <a:p>
            <a:pPr lvl="1" eaLnBrk="1" hangingPunct="1"/>
            <a:r>
              <a:rPr lang="en-US" altLang="zh-TW" sz="2400" smtClean="0"/>
              <a:t>Sender looks at its routing table </a:t>
            </a:r>
          </a:p>
          <a:p>
            <a:pPr lvl="1" eaLnBrk="1" hangingPunct="1"/>
            <a:r>
              <a:rPr lang="en-US" altLang="zh-TW" sz="2400" smtClean="0"/>
              <a:t>Find the IP address of the next hop (router) for this destination</a:t>
            </a:r>
          </a:p>
          <a:p>
            <a:pPr lvl="1" eaLnBrk="1" hangingPunct="1"/>
            <a:r>
              <a:rPr lang="en-US" altLang="zh-TW" sz="2400" smtClean="0"/>
              <a:t>Use ARP to find the router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physical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" y="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 b="1">
                <a:solidFill>
                  <a:schemeClr val="accent2"/>
                </a:solidFill>
              </a:rPr>
              <a:t>Figure  7-6:a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3175" y="579438"/>
            <a:ext cx="6888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Four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ases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U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sing ARP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: Case 1</a:t>
            </a:r>
            <a:endParaRPr kumimoji="0" lang="en-US" altLang="en-US" sz="4000" b="1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" y="2195513"/>
            <a:ext cx="780415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" y="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 b="1">
                <a:solidFill>
                  <a:schemeClr val="accent2"/>
                </a:solidFill>
              </a:rPr>
              <a:t>Figure  7-6:b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25550" y="609600"/>
            <a:ext cx="6888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Four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ases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U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sing ARP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: Case 2</a:t>
            </a:r>
            <a:endParaRPr kumimoji="0" lang="en-US" altLang="en-US" sz="4000" b="1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5" y="1819275"/>
            <a:ext cx="77597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Cases to Use ARP (Cont.)</a:t>
            </a:r>
            <a:endParaRPr lang="zh-TW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20100" cy="4673600"/>
          </a:xfrm>
        </p:spPr>
        <p:txBody>
          <a:bodyPr/>
          <a:lstStyle/>
          <a:p>
            <a:pPr eaLnBrk="1" hangingPunct="1"/>
            <a:r>
              <a:rPr lang="en-US" altLang="zh-TW" sz="2800" b="1" i="1" smtClean="0"/>
              <a:t>Case 3:</a:t>
            </a:r>
            <a:r>
              <a:rPr lang="en-US" altLang="zh-TW" sz="2800" smtClean="0"/>
              <a:t> the sender is a router and received a datagram destined for a host on another network</a:t>
            </a:r>
          </a:p>
          <a:p>
            <a:pPr lvl="1" eaLnBrk="1" hangingPunct="1"/>
            <a:r>
              <a:rPr lang="en-US" altLang="zh-TW" sz="2400" smtClean="0"/>
              <a:t>Router check its routing table </a:t>
            </a:r>
          </a:p>
          <a:p>
            <a:pPr lvl="1" eaLnBrk="1" hangingPunct="1"/>
            <a:r>
              <a:rPr lang="en-US" altLang="zh-TW" sz="2400" smtClean="0"/>
              <a:t>Find  the IP address of the next router</a:t>
            </a:r>
          </a:p>
          <a:p>
            <a:pPr lvl="1" eaLnBrk="1" hangingPunct="1"/>
            <a:r>
              <a:rPr lang="en-US" altLang="zh-TW" sz="2400" smtClean="0"/>
              <a:t>Use ARP to find the next router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physical address</a:t>
            </a:r>
          </a:p>
          <a:p>
            <a:pPr eaLnBrk="1" hangingPunct="1"/>
            <a:r>
              <a:rPr lang="en-US" altLang="zh-TW" sz="2800" b="1" i="1" smtClean="0"/>
              <a:t>Case 4:</a:t>
            </a:r>
            <a:r>
              <a:rPr lang="en-US" altLang="zh-TW" sz="2800" smtClean="0"/>
              <a:t> the sender is a router that has received a datagram destined for a host in the same network</a:t>
            </a:r>
          </a:p>
          <a:p>
            <a:pPr lvl="1" eaLnBrk="1" hangingPunct="1"/>
            <a:r>
              <a:rPr lang="en-US" altLang="zh-TW" sz="2400" smtClean="0"/>
              <a:t>Use ARP to find this host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physical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" y="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 b="1">
                <a:solidFill>
                  <a:schemeClr val="accent2"/>
                </a:solidFill>
              </a:rPr>
              <a:t>Figure  7-6:c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23938" y="688975"/>
            <a:ext cx="6888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Four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ases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U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sing ARP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: Case 3</a:t>
            </a:r>
            <a:endParaRPr kumimoji="0" lang="en-US" altLang="en-US" sz="4000" b="1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939925"/>
            <a:ext cx="8207375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" y="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 b="1">
                <a:solidFill>
                  <a:schemeClr val="accent2"/>
                </a:solidFill>
              </a:rPr>
              <a:t>Figure  7-6:d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19200" y="549275"/>
            <a:ext cx="6888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Four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ases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U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sing ARP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: Case 4</a:t>
            </a:r>
            <a:endParaRPr kumimoji="0" lang="en-US" altLang="en-US" sz="4000" b="1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011363"/>
            <a:ext cx="80549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 host with IP address 130.23.43.20 and physical address B2:34:55:10:22:10</a:t>
            </a:r>
          </a:p>
          <a:p>
            <a:pPr eaLnBrk="1" hangingPunct="1"/>
            <a:r>
              <a:rPr kumimoji="0" lang="en-US" altLang="zh-TW" smtClean="0"/>
              <a:t>Another host with IP address 130.23.43.25 and physical address A4:6E:F4:59:83:AB.</a:t>
            </a:r>
          </a:p>
          <a:p>
            <a:pPr eaLnBrk="1" hangingPunct="1"/>
            <a:r>
              <a:rPr kumimoji="0" lang="en-US" altLang="zh-TW" smtClean="0"/>
              <a:t>The two hosts are on the same Ethernet network</a:t>
            </a:r>
          </a:p>
          <a:p>
            <a:pPr eaLnBrk="1" hangingPunct="1"/>
            <a:r>
              <a:rPr kumimoji="0" lang="en-US" altLang="zh-TW" smtClean="0"/>
              <a:t>Show the ARP request and reply packets encapsulated in Ethernet frames</a:t>
            </a:r>
            <a:endParaRPr kumimoji="0" lang="zh-TW" altLang="en-US" smtClean="0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54025" y="728663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Example 8.1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Next Figure shows the ARP request and reply packets</a:t>
            </a:r>
            <a:endParaRPr kumimoji="0" lang="en-US" altLang="zh-TW" smtClean="0"/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Note that 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IP addresses are shown in hexadecimal</a:t>
            </a:r>
            <a:endParaRPr kumimoji="0" lang="en-US" altLang="zh-TW" smtClean="0"/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04800" y="752475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1619250"/>
            <a:ext cx="831850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7-4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6750" y="517525"/>
            <a:ext cx="2820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ARP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P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acket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Logical Addresses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hosts and routers are recognized at the network level by their </a:t>
            </a:r>
            <a:r>
              <a:rPr lang="en-US" altLang="zh-TW" i="1" smtClean="0"/>
              <a:t>logical addresses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b="1" smtClean="0"/>
              <a:t>logical address</a:t>
            </a:r>
            <a:r>
              <a:rPr lang="en-US" altLang="zh-TW" smtClean="0"/>
              <a:t> is an internet address</a:t>
            </a:r>
          </a:p>
          <a:p>
            <a:pPr lvl="1" eaLnBrk="1" hangingPunct="1"/>
            <a:r>
              <a:rPr lang="en-US" altLang="zh-TW" smtClean="0"/>
              <a:t>Called a </a:t>
            </a:r>
            <a:r>
              <a:rPr lang="en-US" altLang="zh-TW" i="1" smtClean="0"/>
              <a:t>logical</a:t>
            </a:r>
            <a:r>
              <a:rPr lang="en-US" altLang="zh-TW" smtClean="0"/>
              <a:t> address because it is usually implemented in software</a:t>
            </a:r>
          </a:p>
          <a:p>
            <a:pPr lvl="1" eaLnBrk="1" hangingPunct="1"/>
            <a:r>
              <a:rPr lang="en-US" altLang="zh-TW" smtClean="0"/>
              <a:t>The logical addresses in the TCP/IP are called </a:t>
            </a:r>
            <a:r>
              <a:rPr lang="en-US" altLang="zh-TW" b="1" smtClean="0"/>
              <a:t>IP address</a:t>
            </a:r>
            <a:r>
              <a:rPr lang="en-US" altLang="zh-TW" smtClean="0"/>
              <a:t> and are 32 bits long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779838" y="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800" b="1">
                <a:solidFill>
                  <a:srgbClr val="0000FF"/>
                </a:solidFill>
              </a:rPr>
              <a:t>Solution</a:t>
            </a:r>
            <a:endParaRPr kumimoji="0" lang="en-US" altLang="en-US" sz="2800" b="1" i="1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192" y="624"/>
            <a:chExt cx="5482" cy="3456"/>
          </a:xfrm>
        </p:grpSpPr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624"/>
              <a:ext cx="5482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" y="1632"/>
              <a:ext cx="2557" cy="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15" y="2845"/>
              <a:ext cx="2557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A3424-972A-4D6E-B19C-C1DC7C368215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Proxy ARP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89475"/>
          </a:xfrm>
        </p:spPr>
        <p:txBody>
          <a:bodyPr/>
          <a:lstStyle/>
          <a:p>
            <a:pPr eaLnBrk="1" hangingPunct="1"/>
            <a:r>
              <a:rPr lang="en-US" altLang="zh-TW" smtClean="0"/>
              <a:t>Used to create a subnetting effect</a:t>
            </a:r>
          </a:p>
          <a:p>
            <a:pPr eaLnBrk="1" hangingPunct="1"/>
            <a:r>
              <a:rPr lang="en-US" altLang="zh-TW" smtClean="0"/>
              <a:t>A router running a proxy ARP</a:t>
            </a:r>
          </a:p>
          <a:p>
            <a:pPr lvl="1" eaLnBrk="1" hangingPunct="1"/>
            <a:r>
              <a:rPr lang="en-US" altLang="zh-TW" smtClean="0"/>
              <a:t>Its ARP acts on behalf of a set of hosts</a:t>
            </a:r>
          </a:p>
          <a:p>
            <a:pPr lvl="1" eaLnBrk="1" hangingPunct="1"/>
            <a:r>
              <a:rPr lang="en-US" altLang="zh-TW" smtClean="0"/>
              <a:t>If it receives an ARP request message looking for the address of one of these host</a:t>
            </a:r>
          </a:p>
          <a:p>
            <a:pPr lvl="2" eaLnBrk="1" hangingPunct="1"/>
            <a:r>
              <a:rPr lang="en-US" altLang="zh-TW" smtClean="0"/>
              <a:t>The router sends an ARP reply announcing its own hardware (physical) address</a:t>
            </a:r>
          </a:p>
          <a:p>
            <a:pPr lvl="1" eaLnBrk="1" hangingPunct="1"/>
            <a:r>
              <a:rPr lang="en-US" altLang="zh-TW" smtClean="0"/>
              <a:t>After the router receives the actual IP packet</a:t>
            </a:r>
          </a:p>
          <a:p>
            <a:pPr lvl="2" eaLnBrk="1" hangingPunct="1"/>
            <a:r>
              <a:rPr lang="en-US" altLang="zh-TW" smtClean="0"/>
              <a:t>It sends the packet to the appropriate host or router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 shown in the next slide</a:t>
            </a:r>
          </a:p>
          <a:p>
            <a:pPr marL="742950" lvl="1" indent="-285750" eaLnBrk="1" hangingPunct="1"/>
            <a:endParaRPr lang="en-US" altLang="zh-TW" b="1" smtClean="0"/>
          </a:p>
          <a:p>
            <a:pPr eaLnBrk="1" hangingPunct="1"/>
            <a:r>
              <a:rPr lang="en-US" altLang="zh-TW" smtClean="0"/>
              <a:t>The administrator need to create a subnet without changing the whole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Add a router running a proxy ARP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7-8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294063" y="830263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rgbClr val="0000FF"/>
                </a:solidFill>
                <a:latin typeface="Times" charset="0"/>
              </a:rPr>
              <a:t>Proxy ARP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36869" name="Group 9"/>
          <p:cNvGrpSpPr>
            <a:grpSpLocks/>
          </p:cNvGrpSpPr>
          <p:nvPr/>
        </p:nvGrpSpPr>
        <p:grpSpPr bwMode="auto">
          <a:xfrm>
            <a:off x="257175" y="1873250"/>
            <a:ext cx="8661400" cy="4876800"/>
            <a:chOff x="524" y="977"/>
            <a:chExt cx="4756" cy="2479"/>
          </a:xfrm>
        </p:grpSpPr>
        <p:pic>
          <p:nvPicPr>
            <p:cNvPr id="36870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" y="977"/>
              <a:ext cx="4756" cy="2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2405"/>
              <a:ext cx="2971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Address Mapping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The ARP Protocol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ATMARP (Skip!)</a:t>
            </a:r>
            <a:endParaRPr kumimoji="0" lang="en-US" altLang="zh-TW" smtClean="0"/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ARP Package (Skip!)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2-15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425450"/>
            <a:ext cx="479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folHlink"/>
                </a:solidFill>
                <a:latin typeface="Times" charset="0"/>
              </a:rPr>
              <a:t>TCP/IP and OSI </a:t>
            </a:r>
            <a:r>
              <a:rPr kumimoji="0" lang="en-US" altLang="zh-TW" sz="3600" b="1">
                <a:solidFill>
                  <a:schemeClr val="folHlink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folHlink"/>
                </a:solidFill>
                <a:latin typeface="Times" charset="0"/>
              </a:rPr>
              <a:t>odel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1325563"/>
            <a:ext cx="6718300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Address</a:t>
            </a:r>
            <a:endParaRPr lang="zh-TW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However, hosts/routers are recognized at the physical layer by their </a:t>
            </a:r>
            <a:r>
              <a:rPr lang="en-US" altLang="zh-TW" i="1" smtClean="0">
                <a:solidFill>
                  <a:srgbClr val="FF0000"/>
                </a:solidFill>
              </a:rPr>
              <a:t>physical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</a:t>
            </a:r>
            <a:r>
              <a:rPr lang="en-US" altLang="zh-TW" b="1" smtClean="0"/>
              <a:t>physical address</a:t>
            </a:r>
            <a:r>
              <a:rPr lang="en-US" altLang="zh-TW" smtClean="0"/>
              <a:t> is an local address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Called a </a:t>
            </a:r>
            <a:r>
              <a:rPr lang="en-US" altLang="zh-TW" i="1" smtClean="0"/>
              <a:t>physical</a:t>
            </a:r>
            <a:r>
              <a:rPr lang="en-US" altLang="zh-TW" smtClean="0"/>
              <a:t> address because it is usually implemented in hardware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Examples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48-bit MAC addresses in Ethernet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Mapping</a:t>
            </a:r>
            <a:endParaRPr lang="zh-TW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need both the physical address and the logical address for packet delivery</a:t>
            </a:r>
          </a:p>
          <a:p>
            <a:pPr eaLnBrk="1" hangingPunct="1"/>
            <a:r>
              <a:rPr lang="en-US" altLang="zh-TW" smtClean="0"/>
              <a:t>Thus, we need to be able to map a logical address to its corresponding physical address and vice versa</a:t>
            </a:r>
          </a:p>
          <a:p>
            <a:pPr eaLnBrk="1" hangingPunct="1"/>
            <a:r>
              <a:rPr lang="en-US" altLang="zh-TW" smtClean="0"/>
              <a:t>Solutions</a:t>
            </a:r>
          </a:p>
          <a:p>
            <a:pPr lvl="1" eaLnBrk="1" hangingPunct="1"/>
            <a:r>
              <a:rPr lang="en-US" altLang="zh-TW" b="1" i="1" smtClean="0"/>
              <a:t>Static mapping</a:t>
            </a:r>
          </a:p>
          <a:p>
            <a:pPr lvl="1" eaLnBrk="1" hangingPunct="1"/>
            <a:r>
              <a:rPr lang="en-US" altLang="zh-TW" b="1" i="1" smtClean="0"/>
              <a:t>Dynamic mapping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Static Mapping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02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Create a table that associates a logical address with a physical address and store in each machine</a:t>
            </a:r>
          </a:p>
          <a:p>
            <a:pPr eaLnBrk="1" hangingPunct="1"/>
            <a:r>
              <a:rPr lang="en-US" altLang="zh-TW" sz="2800" smtClean="0"/>
              <a:t>However, physical addresses may change</a:t>
            </a:r>
          </a:p>
          <a:p>
            <a:pPr lvl="1" eaLnBrk="1" hangingPunct="1"/>
            <a:r>
              <a:rPr lang="en-US" altLang="zh-TW" sz="2400" smtClean="0"/>
              <a:t>A machine could change its NIC resulting in a new physical address</a:t>
            </a:r>
          </a:p>
          <a:p>
            <a:pPr lvl="1" eaLnBrk="1" hangingPunct="1"/>
            <a:r>
              <a:rPr lang="en-US" altLang="zh-TW" sz="2400" smtClean="0"/>
              <a:t>In some LANs, such as LocalTalk, the physical address changes every time the computer is turned on</a:t>
            </a:r>
          </a:p>
          <a:p>
            <a:pPr lvl="1" eaLnBrk="1" hangingPunct="1"/>
            <a:r>
              <a:rPr lang="en-US" altLang="zh-TW" sz="2400" smtClean="0"/>
              <a:t>A mobile station can move from one physical network to another, resulting in a change in its physical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 Mapping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Use a protocol to find another address 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ARP: Address Resolution Protocol</a:t>
            </a:r>
          </a:p>
          <a:p>
            <a:pPr lvl="1" eaLnBrk="1" hangingPunct="1"/>
            <a:r>
              <a:rPr lang="en-US" altLang="zh-TW" sz="2400" smtClean="0"/>
              <a:t>Map a logical address to a physical address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RARP: Reverse Address Resolution Protocol</a:t>
            </a:r>
          </a:p>
          <a:p>
            <a:pPr lvl="1" eaLnBrk="1" hangingPunct="1"/>
            <a:r>
              <a:rPr lang="en-US" altLang="zh-TW" sz="2400" smtClean="0"/>
              <a:t>Map a physical address to a logical address</a:t>
            </a:r>
          </a:p>
          <a:p>
            <a:pPr lvl="1" eaLnBrk="1" hangingPunct="1"/>
            <a:r>
              <a:rPr lang="en-US" altLang="zh-TW" sz="2400" smtClean="0"/>
              <a:t>Have been replaced by other protocols and therefore deprecated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39E26-7AD8-4591-ACF3-121CF09EBD3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7-1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16200" y="846138"/>
            <a:ext cx="370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ARP and RARP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113" y="2025650"/>
            <a:ext cx="708977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69862-0270-4EE3-A8B9-2A1ACB0058FA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19895</TotalTime>
  <Words>1128</Words>
  <Application>Microsoft Office PowerPoint</Application>
  <PresentationFormat>如螢幕大小 (4:3)</PresentationFormat>
  <Paragraphs>215</Paragraphs>
  <Slides>34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Quadrant</vt:lpstr>
      <vt:lpstr>預設簡報設計</vt:lpstr>
      <vt:lpstr>Chapter 8  Address Resolution Protocol (ARP)</vt:lpstr>
      <vt:lpstr>Outline</vt:lpstr>
      <vt:lpstr>Logical Addresses</vt:lpstr>
      <vt:lpstr>PowerPoint 簡報</vt:lpstr>
      <vt:lpstr>Physical Address</vt:lpstr>
      <vt:lpstr>Address Mapping</vt:lpstr>
      <vt:lpstr>Static Mapping</vt:lpstr>
      <vt:lpstr>Dynamic Mapping</vt:lpstr>
      <vt:lpstr>PowerPoint 簡報</vt:lpstr>
      <vt:lpstr>Outline</vt:lpstr>
      <vt:lpstr>Position of ARP in TCP/IP Protocol Suite</vt:lpstr>
      <vt:lpstr>ARP Operation</vt:lpstr>
      <vt:lpstr>ARP Operation (Cont.)</vt:lpstr>
      <vt:lpstr>PowerPoint 簡報</vt:lpstr>
      <vt:lpstr>PowerPoint 簡報</vt:lpstr>
      <vt:lpstr>Packet Format</vt:lpstr>
      <vt:lpstr>Packet Format (Cont.)</vt:lpstr>
      <vt:lpstr>Packet Format (Cont.)</vt:lpstr>
      <vt:lpstr>Packet Format (Cont.)</vt:lpstr>
      <vt:lpstr>PowerPoint 簡報</vt:lpstr>
      <vt:lpstr>Four Cases to Use ARP</vt:lpstr>
      <vt:lpstr>PowerPoint 簡報</vt:lpstr>
      <vt:lpstr>PowerPoint 簡報</vt:lpstr>
      <vt:lpstr>Four Cases to Use ARP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Proxy ARP</vt:lpstr>
      <vt:lpstr>Example</vt:lpstr>
      <vt:lpstr>PowerPoint 簡報</vt:lpstr>
      <vt:lpstr>Outline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2239</cp:revision>
  <cp:lastPrinted>2001-07-09T17:38:11Z</cp:lastPrinted>
  <dcterms:created xsi:type="dcterms:W3CDTF">1999-08-24T15:20:22Z</dcterms:created>
  <dcterms:modified xsi:type="dcterms:W3CDTF">2016-02-25T08:22:19Z</dcterms:modified>
</cp:coreProperties>
</file>