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74"/>
  </p:notesMasterIdLst>
  <p:handoutMasterIdLst>
    <p:handoutMasterId r:id="rId75"/>
  </p:handoutMasterIdLst>
  <p:sldIdLst>
    <p:sldId id="410" r:id="rId2"/>
    <p:sldId id="468" r:id="rId3"/>
    <p:sldId id="519" r:id="rId4"/>
    <p:sldId id="520" r:id="rId5"/>
    <p:sldId id="521" r:id="rId6"/>
    <p:sldId id="522" r:id="rId7"/>
    <p:sldId id="577" r:id="rId8"/>
    <p:sldId id="471" r:id="rId9"/>
    <p:sldId id="580" r:id="rId10"/>
    <p:sldId id="524" r:id="rId11"/>
    <p:sldId id="525" r:id="rId12"/>
    <p:sldId id="475" r:id="rId13"/>
    <p:sldId id="527" r:id="rId14"/>
    <p:sldId id="528" r:id="rId15"/>
    <p:sldId id="478" r:id="rId16"/>
    <p:sldId id="529" r:id="rId17"/>
    <p:sldId id="530" r:id="rId18"/>
    <p:sldId id="480" r:id="rId19"/>
    <p:sldId id="531" r:id="rId20"/>
    <p:sldId id="532" r:id="rId21"/>
    <p:sldId id="533" r:id="rId22"/>
    <p:sldId id="534" r:id="rId23"/>
    <p:sldId id="535" r:id="rId24"/>
    <p:sldId id="536" r:id="rId25"/>
    <p:sldId id="582" r:id="rId26"/>
    <p:sldId id="537" r:id="rId27"/>
    <p:sldId id="583" r:id="rId28"/>
    <p:sldId id="538" r:id="rId29"/>
    <p:sldId id="539" r:id="rId30"/>
    <p:sldId id="585" r:id="rId31"/>
    <p:sldId id="541" r:id="rId32"/>
    <p:sldId id="542" r:id="rId33"/>
    <p:sldId id="586" r:id="rId34"/>
    <p:sldId id="578" r:id="rId35"/>
    <p:sldId id="543" r:id="rId36"/>
    <p:sldId id="491" r:id="rId37"/>
    <p:sldId id="544" r:id="rId38"/>
    <p:sldId id="493" r:id="rId39"/>
    <p:sldId id="590" r:id="rId40"/>
    <p:sldId id="545" r:id="rId41"/>
    <p:sldId id="494" r:id="rId42"/>
    <p:sldId id="591" r:id="rId43"/>
    <p:sldId id="496" r:id="rId44"/>
    <p:sldId id="592" r:id="rId45"/>
    <p:sldId id="546" r:id="rId46"/>
    <p:sldId id="601" r:id="rId47"/>
    <p:sldId id="547" r:id="rId48"/>
    <p:sldId id="503" r:id="rId49"/>
    <p:sldId id="548" r:id="rId50"/>
    <p:sldId id="549" r:id="rId51"/>
    <p:sldId id="550" r:id="rId52"/>
    <p:sldId id="551" r:id="rId53"/>
    <p:sldId id="553" r:id="rId54"/>
    <p:sldId id="566" r:id="rId55"/>
    <p:sldId id="556" r:id="rId56"/>
    <p:sldId id="554" r:id="rId57"/>
    <p:sldId id="598" r:id="rId58"/>
    <p:sldId id="563" r:id="rId59"/>
    <p:sldId id="564" r:id="rId60"/>
    <p:sldId id="516" r:id="rId61"/>
    <p:sldId id="599" r:id="rId62"/>
    <p:sldId id="567" r:id="rId63"/>
    <p:sldId id="569" r:id="rId64"/>
    <p:sldId id="570" r:id="rId65"/>
    <p:sldId id="571" r:id="rId66"/>
    <p:sldId id="572" r:id="rId67"/>
    <p:sldId id="573" r:id="rId68"/>
    <p:sldId id="574" r:id="rId69"/>
    <p:sldId id="575" r:id="rId70"/>
    <p:sldId id="576" r:id="rId71"/>
    <p:sldId id="600" r:id="rId72"/>
    <p:sldId id="602" r:id="rId7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FFFF00"/>
    <a:srgbClr val="0033CC"/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fld id="{462F9A4A-5326-49F6-9CAB-4325CB2579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0440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fld id="{34214A17-CFA7-4B21-BE79-C346535429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3761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14A17-CFA7-4B21-BE79-C34653542961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571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1341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040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930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3563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4141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547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437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F1DECC8-2B53-4B47-B232-A247DCCEFC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53908-AD5E-40D9-A93B-E7D4C009F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6B038-2816-4FD6-9956-5B290644F0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455B6-6B89-43D7-9852-907557D35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DA62-9888-40BC-8306-A350D56183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1CB9-24F4-4860-8E0F-6B13CCD7EE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90782-E326-43EC-B68D-487BBD91E7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2AF19-76F5-4A5B-8B81-43694FAA43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80EC8-E572-463A-9103-E6A6CC7D63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1AE6E-11E5-459D-BFCB-4DD13F42B7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06AA3-0931-40A9-A68F-06FF201DCE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DB5A-E872-4B06-A8C2-FF2AC02885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fld id="{4DE2DF83-7FB4-4DD0-848A-D8075B6E70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9638" y="3609975"/>
            <a:ext cx="8094662" cy="2273300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9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Internet Control Message Protocol Version 4 (ICMPv4)</a:t>
            </a:r>
            <a:br>
              <a:rPr lang="en-US" altLang="zh-TW" sz="4800" smtClean="0"/>
            </a:br>
            <a:endParaRPr lang="en-US" altLang="zh-TW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ICMP Messages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56088"/>
          </a:xfrm>
        </p:spPr>
        <p:txBody>
          <a:bodyPr/>
          <a:lstStyle/>
          <a:p>
            <a:pPr eaLnBrk="1" hangingPunct="1"/>
            <a:r>
              <a:rPr lang="en-US" altLang="zh-TW" smtClean="0"/>
              <a:t>ICMP messages are divided into</a:t>
            </a:r>
          </a:p>
          <a:p>
            <a:pPr lvl="1" eaLnBrk="1" hangingPunct="1"/>
            <a:r>
              <a:rPr lang="en-US" altLang="zh-TW" b="1" smtClean="0">
                <a:solidFill>
                  <a:srgbClr val="0033CC"/>
                </a:solidFill>
              </a:rPr>
              <a:t>Error-reporting message</a:t>
            </a:r>
          </a:p>
          <a:p>
            <a:pPr lvl="2" eaLnBrk="1" hangingPunct="1"/>
            <a:r>
              <a:rPr lang="en-US" altLang="zh-TW" smtClean="0"/>
              <a:t>Report problems that a router or a host (destination) may encounter when it processes an IP packet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b="1" smtClean="0">
                <a:solidFill>
                  <a:srgbClr val="0033CC"/>
                </a:solidFill>
              </a:rPr>
              <a:t>Query message</a:t>
            </a:r>
          </a:p>
          <a:p>
            <a:pPr lvl="2" eaLnBrk="1" hangingPunct="1"/>
            <a:r>
              <a:rPr lang="en-US" altLang="zh-TW" smtClean="0"/>
              <a:t>Help a router or a network manager to get specific information from a router or another host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1841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ICMP Messages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466850"/>
            <a:ext cx="834866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3346450"/>
            <a:ext cx="843915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9-4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511300" y="781050"/>
            <a:ext cx="635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latin typeface="Times" charset="0"/>
              </a:rPr>
              <a:t>General </a:t>
            </a:r>
            <a:r>
              <a:rPr kumimoji="0" lang="en-US" altLang="zh-TW" sz="3200" b="1">
                <a:latin typeface="Times" charset="0"/>
              </a:rPr>
              <a:t>F</a:t>
            </a:r>
            <a:r>
              <a:rPr kumimoji="0" lang="en-US" altLang="en-US" sz="3200" b="1">
                <a:latin typeface="Times" charset="0"/>
              </a:rPr>
              <a:t>ormat of ICMP </a:t>
            </a:r>
            <a:r>
              <a:rPr kumimoji="0" lang="en-US" altLang="zh-TW" sz="3200" b="1">
                <a:latin typeface="Times" charset="0"/>
              </a:rPr>
              <a:t>M</a:t>
            </a:r>
            <a:r>
              <a:rPr kumimoji="0" lang="en-US" altLang="en-US" sz="3200" b="1">
                <a:latin typeface="Times" charset="0"/>
              </a:rPr>
              <a:t>essages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14588"/>
            <a:ext cx="8262938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Message Format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812925"/>
            <a:ext cx="8229600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8-byte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The first 4-byte are common to all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Type(1-byte): define the type of the message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Code(1-byte): specify the reason for the particular message type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Checksum(2-byte)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The rest is specific for each message type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 variable-size data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For error-reporting message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Carries information for finding the original packet that had the error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For query message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Carries extra information based on the type of the query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Error Reporting Messages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ICMP only report error</a:t>
            </a:r>
          </a:p>
          <a:p>
            <a:pPr lvl="1" eaLnBrk="1" hangingPunct="1"/>
            <a:r>
              <a:rPr lang="en-US" altLang="zh-TW" dirty="0" smtClean="0"/>
              <a:t>Does not correct error</a:t>
            </a:r>
          </a:p>
          <a:p>
            <a:pPr lvl="1" eaLnBrk="1" hangingPunct="1"/>
            <a:r>
              <a:rPr lang="en-US" altLang="zh-TW" dirty="0" smtClean="0"/>
              <a:t>Error correction is left to the higher-level protocol</a:t>
            </a:r>
          </a:p>
          <a:p>
            <a:pPr eaLnBrk="1" hangingPunct="1"/>
            <a:r>
              <a:rPr lang="en-US" altLang="zh-TW" dirty="0" smtClean="0"/>
              <a:t>Error reporting message are always sent to the original source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9-5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912938" y="722313"/>
            <a:ext cx="5722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600" b="1">
                <a:latin typeface="Times" charset="0"/>
              </a:rPr>
              <a:t>Error-Reporting Messages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38" y="2424113"/>
            <a:ext cx="8556625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TW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Important Points about ICMP Error Messages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z="2800" b="1" i="1" smtClean="0"/>
              <a:t>No ICMP error message for a datagram carrying an ICMP error message</a:t>
            </a:r>
          </a:p>
          <a:p>
            <a:pPr lvl="1" eaLnBrk="1" hangingPunct="1"/>
            <a:r>
              <a:rPr kumimoji="0" lang="en-US" altLang="zh-TW" sz="2400" b="1" i="1" smtClean="0"/>
              <a:t>Prevent the problem of infinite loop</a:t>
            </a:r>
          </a:p>
          <a:p>
            <a:pPr eaLnBrk="1" hangingPunct="1"/>
            <a:r>
              <a:rPr kumimoji="0" lang="en-US" altLang="zh-TW" sz="2800" b="1" i="1" smtClean="0"/>
              <a:t>No ICMP error message for a fragmented </a:t>
            </a:r>
            <a:br>
              <a:rPr kumimoji="0" lang="en-US" altLang="zh-TW" sz="2800" b="1" i="1" smtClean="0"/>
            </a:br>
            <a:r>
              <a:rPr kumimoji="0" lang="en-US" altLang="zh-TW" sz="2800" b="1" i="1" smtClean="0"/>
              <a:t>datagram that is not the first fragment</a:t>
            </a:r>
          </a:p>
          <a:p>
            <a:pPr eaLnBrk="1" hangingPunct="1"/>
            <a:r>
              <a:rPr kumimoji="0" lang="en-US" altLang="zh-TW" sz="2800" b="1" i="1" smtClean="0"/>
              <a:t>No ICMP error message for a datagram having a multicast address.</a:t>
            </a:r>
          </a:p>
          <a:p>
            <a:pPr eaLnBrk="1" hangingPunct="1"/>
            <a:r>
              <a:rPr kumimoji="0" lang="en-US" altLang="zh-TW" sz="2800" b="1" i="1" smtClean="0"/>
              <a:t>No ICMP error message for a datagram with a special address such as 127.0.0.0 or 0.0.0.0.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ICMP Packet Data Section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data section in all error message contain 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IP header of the original datagram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Give the original source information about the datagram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first 8-byte of data in that datagram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Provides information about the port number (UDP and TCP) and sequence number (TCP)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Source then can inform the upper layer protocols (TCP or UDP) about the error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9-6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01638" y="763588"/>
            <a:ext cx="848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Contents of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D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ata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F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ield for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E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rror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M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essages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8099425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Destination Unreachable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481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a router cannot route a datagram or a host cannot deliver a datagram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Discard the datagram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router or host sends a destination unreachable message back to the source host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225" y="4503738"/>
            <a:ext cx="78755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Introduction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Message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Debugging Tools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ICMP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Code Field for Destination-Unreachable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Code 0: the network is unreachable</a:t>
            </a:r>
          </a:p>
          <a:p>
            <a:pPr lvl="1" eaLnBrk="1" hangingPunct="1"/>
            <a:r>
              <a:rPr lang="en-US" altLang="zh-TW" sz="2400" smtClean="0"/>
              <a:t>Possibly due to hardware failure</a:t>
            </a:r>
          </a:p>
          <a:p>
            <a:pPr lvl="1" eaLnBrk="1" hangingPunct="1"/>
            <a:r>
              <a:rPr lang="en-US" altLang="zh-TW" sz="2400" smtClean="0"/>
              <a:t>Can only be generated by a router</a:t>
            </a:r>
          </a:p>
          <a:p>
            <a:pPr eaLnBrk="1" hangingPunct="1"/>
            <a:r>
              <a:rPr lang="en-US" altLang="zh-TW" sz="2800" smtClean="0"/>
              <a:t>Code 1: the host is unreachable</a:t>
            </a:r>
          </a:p>
          <a:p>
            <a:pPr lvl="1" eaLnBrk="1" hangingPunct="1"/>
            <a:r>
              <a:rPr lang="en-US" altLang="zh-TW" sz="2400" smtClean="0"/>
              <a:t>Possibly due to hardware failure</a:t>
            </a:r>
          </a:p>
          <a:p>
            <a:pPr lvl="1" eaLnBrk="1" hangingPunct="1"/>
            <a:r>
              <a:rPr lang="en-US" altLang="zh-TW" sz="2400" smtClean="0"/>
              <a:t>Can only be generated by a router</a:t>
            </a:r>
          </a:p>
          <a:p>
            <a:pPr eaLnBrk="1" hangingPunct="1"/>
            <a:r>
              <a:rPr lang="en-US" altLang="zh-TW" sz="2800" smtClean="0"/>
              <a:t>Code 2: the protocol is unreachable</a:t>
            </a:r>
          </a:p>
          <a:p>
            <a:pPr lvl="1" eaLnBrk="1" hangingPunct="1"/>
            <a:r>
              <a:rPr lang="en-US" altLang="zh-TW" sz="2400" smtClean="0"/>
              <a:t>Delivery to the upper layer protocol (TCP, UDP) is failed</a:t>
            </a:r>
          </a:p>
          <a:p>
            <a:pPr lvl="1" eaLnBrk="1" hangingPunct="1"/>
            <a:r>
              <a:rPr lang="en-US" altLang="zh-TW" sz="2400" smtClean="0"/>
              <a:t>Can only be generated by a destination host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Code Field for Destination-Unreachable (Cont.)</a:t>
            </a:r>
            <a:endParaRPr lang="zh-TW" alt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9300" cy="430212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Code 3: the port is unreachable</a:t>
            </a:r>
          </a:p>
          <a:p>
            <a:pPr lvl="1" eaLnBrk="1" hangingPunct="1"/>
            <a:r>
              <a:rPr lang="en-US" altLang="zh-TW" sz="2400" dirty="0" smtClean="0"/>
              <a:t>Can only be generated by the destination host</a:t>
            </a:r>
          </a:p>
          <a:p>
            <a:pPr eaLnBrk="1" hangingPunct="1"/>
            <a:r>
              <a:rPr lang="en-US" altLang="zh-TW" sz="2800" dirty="0" smtClean="0"/>
              <a:t>Code 4: fragmentation is required, but the DF (do not fragment) field has been set</a:t>
            </a:r>
          </a:p>
          <a:p>
            <a:pPr lvl="1" eaLnBrk="1" hangingPunct="1"/>
            <a:r>
              <a:rPr lang="en-US" altLang="zh-TW" sz="2400" dirty="0" smtClean="0"/>
              <a:t>The sender specifies no fragmentation</a:t>
            </a:r>
          </a:p>
          <a:p>
            <a:pPr lvl="1" eaLnBrk="1" hangingPunct="1"/>
            <a:r>
              <a:rPr lang="en-US" altLang="zh-TW" sz="2400" dirty="0" smtClean="0"/>
              <a:t>But the router is impossible without fragmentation</a:t>
            </a:r>
          </a:p>
          <a:p>
            <a:pPr eaLnBrk="1" hangingPunct="1"/>
            <a:r>
              <a:rPr lang="en-US" altLang="zh-TW" sz="2800" dirty="0" smtClean="0"/>
              <a:t>Code 5: source routing cannot be accomplished</a:t>
            </a:r>
          </a:p>
          <a:p>
            <a:pPr lvl="1" eaLnBrk="1" hangingPunct="1"/>
            <a:r>
              <a:rPr lang="en-US" altLang="zh-TW" sz="2400" dirty="0" smtClean="0"/>
              <a:t>One or more routers defined in the source routing cannot be </a:t>
            </a:r>
            <a:r>
              <a:rPr lang="en-US" altLang="zh-TW" sz="2400" dirty="0" err="1" smtClean="0"/>
              <a:t>visisted</a:t>
            </a:r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Code Field for Destination-Unreachable (Cont.)</a:t>
            </a:r>
            <a:endParaRPr lang="zh-TW" altLang="en-US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01050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Code 6: the destination network is unknown</a:t>
            </a:r>
          </a:p>
          <a:p>
            <a:pPr lvl="1" eaLnBrk="1" hangingPunct="1"/>
            <a:r>
              <a:rPr lang="en-US" altLang="zh-TW" sz="2400" smtClean="0"/>
              <a:t>In code 0: the router knows that the destination network exists, but it is unreachable at the moment</a:t>
            </a:r>
          </a:p>
          <a:p>
            <a:pPr lvl="1" eaLnBrk="1" hangingPunct="1"/>
            <a:r>
              <a:rPr lang="en-US" altLang="zh-TW" sz="2400" smtClean="0"/>
              <a:t>In code 6: the router has no information about the destination network</a:t>
            </a:r>
          </a:p>
          <a:p>
            <a:pPr eaLnBrk="1" hangingPunct="1"/>
            <a:r>
              <a:rPr lang="en-US" altLang="zh-TW" sz="2800" smtClean="0"/>
              <a:t>Code 7: the destination host is unknown</a:t>
            </a:r>
          </a:p>
          <a:p>
            <a:pPr lvl="1" eaLnBrk="1" hangingPunct="1"/>
            <a:r>
              <a:rPr lang="en-US" altLang="zh-TW" sz="2400" smtClean="0"/>
              <a:t>In code 1: the router knows that the destination host exists, but it is unreachable at the moment</a:t>
            </a:r>
          </a:p>
          <a:p>
            <a:pPr lvl="1" eaLnBrk="1" hangingPunct="1"/>
            <a:r>
              <a:rPr lang="en-US" altLang="zh-TW" sz="2400" smtClean="0"/>
              <a:t>In code 7: the router is unaware of the existence of the destination host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Code Field for Destination-Unreachable (Cont.)</a:t>
            </a:r>
            <a:endParaRPr lang="zh-TW" altLang="en-US" sz="4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Code 8: the source host is isolated</a:t>
            </a:r>
          </a:p>
          <a:p>
            <a:pPr eaLnBrk="1" hangingPunct="1"/>
            <a:r>
              <a:rPr lang="en-US" altLang="zh-TW" sz="2800" smtClean="0"/>
              <a:t>Code 9: communication with the destination network is administratively prohibited</a:t>
            </a:r>
          </a:p>
          <a:p>
            <a:pPr eaLnBrk="1" hangingPunct="1"/>
            <a:r>
              <a:rPr lang="en-US" altLang="zh-TW" sz="2800" smtClean="0"/>
              <a:t>Code 10: communication with the destination host is administratively prohibited</a:t>
            </a:r>
          </a:p>
          <a:p>
            <a:pPr eaLnBrk="1" hangingPunct="1"/>
            <a:r>
              <a:rPr lang="en-US" altLang="zh-TW" sz="2800" smtClean="0"/>
              <a:t>Code 11: the network is unreachable for the specified type of service</a:t>
            </a:r>
          </a:p>
          <a:p>
            <a:pPr eaLnBrk="1" hangingPunct="1"/>
            <a:r>
              <a:rPr lang="en-US" altLang="zh-TW" sz="2800" smtClean="0"/>
              <a:t>Code 12: the host is unreachable for the specified type of service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Code Field for Destination-Unreachable (Cont.)</a:t>
            </a:r>
            <a:endParaRPr lang="zh-TW" altLang="en-US" sz="40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13: the host is unreachable because the administrator has put a filter on it</a:t>
            </a:r>
          </a:p>
          <a:p>
            <a:pPr eaLnBrk="1" hangingPunct="1"/>
            <a:r>
              <a:rPr lang="en-US" altLang="zh-TW" smtClean="0"/>
              <a:t>Code 14: the host is unreachable because the host precedence is violated</a:t>
            </a:r>
          </a:p>
          <a:p>
            <a:pPr lvl="1" eaLnBrk="1" hangingPunct="1"/>
            <a:r>
              <a:rPr lang="en-US" altLang="zh-TW" smtClean="0"/>
              <a:t>The requested precedence is not permitted for the destination</a:t>
            </a:r>
          </a:p>
          <a:p>
            <a:pPr eaLnBrk="1" hangingPunct="1"/>
            <a:r>
              <a:rPr lang="en-US" altLang="zh-TW" smtClean="0"/>
              <a:t>Code 15: the host is unreachable because its precedence was cut off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609600" y="19383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609600" y="5638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647700" y="2030413"/>
            <a:ext cx="8077200" cy="3503612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Destination-unreachable messages with codes 2 or 3 can be created only by the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destination host.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/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Other destination-unreachable messages can be created only by routers.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295400"/>
            <a:ext cx="1143000" cy="566738"/>
            <a:chOff x="1200" y="1248"/>
            <a:chExt cx="720" cy="357"/>
          </a:xfrm>
        </p:grpSpPr>
        <p:pic>
          <p:nvPicPr>
            <p:cNvPr id="2868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9" grpId="0" animBg="1"/>
      <p:bldP spid="117770" grpId="0" animBg="1"/>
      <p:bldP spid="1177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Error Reporting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Even if a router does not report a destination-unreachable message</a:t>
            </a:r>
          </a:p>
          <a:p>
            <a:pPr lvl="1" eaLnBrk="1" hangingPunct="1"/>
            <a:r>
              <a:rPr lang="en-US" altLang="zh-TW" dirty="0" smtClean="0"/>
              <a:t>Does not mean that the datagram has been delivered</a:t>
            </a:r>
          </a:p>
          <a:p>
            <a:pPr lvl="1" eaLnBrk="1" hangingPunct="1"/>
            <a:r>
              <a:rPr lang="en-US" altLang="zh-TW" dirty="0" smtClean="0"/>
              <a:t>For example, in a Ethernet network, there is no way that a router knows a packet has been delivered to the destination or the next router</a:t>
            </a:r>
          </a:p>
          <a:p>
            <a:pPr lvl="2" eaLnBrk="1" hangingPunct="1"/>
            <a:r>
              <a:rPr lang="en-US" altLang="zh-TW" dirty="0" smtClean="0"/>
              <a:t>Ethernet does not provide an acknowledge mechanism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609600" y="26241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>
            <a:off x="609600" y="3886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647700" y="2716213"/>
            <a:ext cx="8077200" cy="1066800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A router cannot detect all problems that prevent the delivery of a packet.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981200"/>
            <a:ext cx="1143000" cy="566738"/>
            <a:chOff x="1200" y="1248"/>
            <a:chExt cx="720" cy="357"/>
          </a:xfrm>
        </p:grpSpPr>
        <p:pic>
          <p:nvPicPr>
            <p:cNvPr id="3073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7" grpId="0" animBg="1"/>
      <p:bldP spid="119818" grpId="0" animBg="1"/>
      <p:bldP spid="1198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Source Quench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In IP, there is no communication between the source host, the router, and the destination</a:t>
            </a:r>
          </a:p>
          <a:p>
            <a:pPr eaLnBrk="1" hangingPunct="1"/>
            <a:r>
              <a:rPr lang="en-US" altLang="zh-TW" sz="2800" smtClean="0"/>
              <a:t>Thus, no </a:t>
            </a:r>
            <a:r>
              <a:rPr lang="en-US" altLang="zh-TW" sz="2800" b="1" i="1" smtClean="0"/>
              <a:t>flow control</a:t>
            </a:r>
            <a:r>
              <a:rPr lang="en-US" altLang="zh-TW" sz="2800" smtClean="0"/>
              <a:t> and </a:t>
            </a:r>
            <a:r>
              <a:rPr lang="en-US" altLang="zh-TW" sz="2800" b="1" i="1" smtClean="0"/>
              <a:t>congestion control</a:t>
            </a:r>
            <a:r>
              <a:rPr lang="en-US" altLang="zh-TW" sz="2800" smtClean="0"/>
              <a:t> in IP</a:t>
            </a:r>
          </a:p>
          <a:p>
            <a:pPr lvl="1" eaLnBrk="1" hangingPunct="1"/>
            <a:r>
              <a:rPr lang="en-US" altLang="zh-TW" sz="2400" smtClean="0"/>
              <a:t>The source never knows if it is producing datagram faster than can be</a:t>
            </a:r>
          </a:p>
          <a:p>
            <a:pPr lvl="2" eaLnBrk="1" hangingPunct="1"/>
            <a:r>
              <a:rPr lang="en-US" altLang="zh-TW" sz="2000" smtClean="0"/>
              <a:t>Forwarded by router</a:t>
            </a:r>
          </a:p>
          <a:p>
            <a:pPr lvl="2" eaLnBrk="1" hangingPunct="1"/>
            <a:r>
              <a:rPr lang="en-US" altLang="zh-TW" sz="2000" smtClean="0"/>
              <a:t>Processed by the destination host</a:t>
            </a:r>
          </a:p>
          <a:p>
            <a:pPr eaLnBrk="1" hangingPunct="1"/>
            <a:r>
              <a:rPr lang="en-US" altLang="zh-TW" sz="2800" smtClean="0"/>
              <a:t>Problem</a:t>
            </a:r>
          </a:p>
          <a:p>
            <a:pPr lvl="1" eaLnBrk="1" hangingPunct="1"/>
            <a:r>
              <a:rPr lang="en-US" altLang="zh-TW" sz="2400" smtClean="0"/>
              <a:t>Packet losses in routers or the destination host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Source Quench (Cont.)</a:t>
            </a:r>
            <a:endParaRPr lang="zh-TW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1988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Source-quench message thus adds a kind of flow control and congestion control to the IP</a:t>
            </a:r>
          </a:p>
          <a:p>
            <a:pPr lvl="1" eaLnBrk="1" hangingPunct="1"/>
            <a:r>
              <a:rPr lang="en-US" altLang="zh-TW" sz="2400" smtClean="0"/>
              <a:t>Inform the source that the datagram has been discarded</a:t>
            </a:r>
          </a:p>
          <a:p>
            <a:pPr lvl="1" eaLnBrk="1" hangingPunct="1"/>
            <a:r>
              <a:rPr lang="en-US" altLang="zh-TW" sz="2400" smtClean="0"/>
              <a:t>Warm the source that </a:t>
            </a:r>
          </a:p>
          <a:p>
            <a:pPr lvl="2" eaLnBrk="1" hangingPunct="1"/>
            <a:r>
              <a:rPr lang="en-US" altLang="zh-TW" sz="2000" smtClean="0"/>
              <a:t>There is congestion somewhere in the path </a:t>
            </a:r>
          </a:p>
          <a:p>
            <a:pPr lvl="2" eaLnBrk="1" hangingPunct="1"/>
            <a:r>
              <a:rPr lang="en-US" altLang="zh-TW" sz="2000" smtClean="0"/>
              <a:t>The source should slow down (quench) the sending process</a:t>
            </a: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684713"/>
            <a:ext cx="7678737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 provides unreliable and connectionless datagram delivery</a:t>
            </a:r>
          </a:p>
          <a:p>
            <a:pPr eaLnBrk="1" hangingPunct="1"/>
            <a:r>
              <a:rPr lang="en-US" altLang="zh-TW" smtClean="0"/>
              <a:t>Drawbacks</a:t>
            </a:r>
          </a:p>
          <a:p>
            <a:pPr lvl="1" eaLnBrk="1" hangingPunct="1"/>
            <a:r>
              <a:rPr lang="en-US" altLang="zh-TW" smtClean="0"/>
              <a:t>Lack of error control mechanism</a:t>
            </a:r>
          </a:p>
          <a:p>
            <a:pPr lvl="1" eaLnBrk="1" hangingPunct="1"/>
            <a:r>
              <a:rPr lang="en-US" altLang="zh-TW" smtClean="0"/>
              <a:t>Lack of assistance mechanism</a:t>
            </a:r>
          </a:p>
          <a:p>
            <a:pPr eaLnBrk="1" hangingPunct="1"/>
            <a:r>
              <a:rPr lang="en-US" altLang="zh-TW" smtClean="0"/>
              <a:t>Solution</a:t>
            </a:r>
          </a:p>
          <a:p>
            <a:pPr lvl="1" eaLnBrk="1" hangingPunct="1"/>
            <a:r>
              <a:rPr lang="en-US" altLang="zh-TW" smtClean="0"/>
              <a:t>ICMP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609600" y="6096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609600" y="1981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47700" y="2030413"/>
            <a:ext cx="8077200" cy="3990975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A source-quench message informs the source that a datagram has been discarded due to congestion in 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a router or the destination host.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endParaRPr kumimoji="0" lang="en-US" altLang="zh-TW" sz="3200" b="1" i="1">
              <a:solidFill>
                <a:schemeClr val="bg1"/>
              </a:solidFill>
              <a:latin typeface="Arial" charset="0"/>
            </a:endParaRP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The source must slow down the sending of datagrams until the congestion is relieved.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295400"/>
            <a:ext cx="1143000" cy="566738"/>
            <a:chOff x="1200" y="1248"/>
            <a:chExt cx="720" cy="357"/>
          </a:xfrm>
        </p:grpSpPr>
        <p:pic>
          <p:nvPicPr>
            <p:cNvPr id="3380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3" grpId="0" animBg="1"/>
      <p:bldP spid="123914" grpId="0" animBg="1"/>
      <p:bldP spid="1239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Note about the Source Quench</a:t>
            </a:r>
            <a:endParaRPr lang="zh-TW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One source-quench message should be sent for each datagram that is discarded due to </a:t>
            </a:r>
            <a:r>
              <a:rPr kumimoji="0" lang="en-US" altLang="zh-TW" i="1" smtClean="0">
                <a:solidFill>
                  <a:srgbClr val="FF3300"/>
                </a:solidFill>
              </a:rPr>
              <a:t>congestion</a:t>
            </a:r>
          </a:p>
          <a:p>
            <a:pPr eaLnBrk="1" hangingPunct="1"/>
            <a:r>
              <a:rPr kumimoji="0" lang="en-US" altLang="zh-TW" smtClean="0"/>
              <a:t>There is no mechanism to tell the source that the congestion has been relieved and the source can speed up its sending rate</a:t>
            </a:r>
          </a:p>
          <a:p>
            <a:pPr lvl="1" eaLnBrk="1" hangingPunct="1"/>
            <a:r>
              <a:rPr kumimoji="0" lang="en-US" altLang="zh-TW" smtClean="0"/>
              <a:t>The source continue to slower the rate until no more source-quench message are received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Note about the Source Quench (Cont.)</a:t>
            </a:r>
            <a:endParaRPr lang="zh-TW" altLang="en-US" sz="40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053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congestion can be created either by one-to-one or many-to-one communication</a:t>
            </a:r>
          </a:p>
          <a:p>
            <a:pPr lvl="1" eaLnBrk="1" hangingPunct="1"/>
            <a:r>
              <a:rPr lang="en-US" altLang="zh-TW" smtClean="0"/>
              <a:t>In one-to-one: source quench is helpful</a:t>
            </a:r>
          </a:p>
          <a:p>
            <a:pPr lvl="1" eaLnBrk="1" hangingPunct="1"/>
            <a:r>
              <a:rPr lang="en-US" altLang="zh-TW" smtClean="0"/>
              <a:t>In many-to-one: may be useless</a:t>
            </a:r>
          </a:p>
          <a:p>
            <a:pPr lvl="2" eaLnBrk="1" hangingPunct="1"/>
            <a:r>
              <a:rPr lang="en-US" altLang="zh-TW" smtClean="0"/>
              <a:t>Each source sends datagram at a different rate</a:t>
            </a:r>
          </a:p>
          <a:p>
            <a:pPr lvl="2" eaLnBrk="1" hangingPunct="1"/>
            <a:r>
              <a:rPr lang="en-US" altLang="zh-TW" smtClean="0"/>
              <a:t>The router or the destination has no clue which source is responsible for the congestion</a:t>
            </a:r>
          </a:p>
          <a:p>
            <a:pPr lvl="2" eaLnBrk="1" hangingPunct="1"/>
            <a:r>
              <a:rPr lang="en-US" altLang="zh-TW" smtClean="0"/>
              <a:t>Thus, it may drop a datagram from a very slow source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609600" y="4572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609600" y="2895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47700" y="2944813"/>
            <a:ext cx="8077200" cy="1554162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One source-quench message is sent for each datagram that is discarded due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to congestion.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2209800"/>
            <a:ext cx="1143000" cy="566738"/>
            <a:chOff x="1200" y="1248"/>
            <a:chExt cx="720" cy="357"/>
          </a:xfrm>
        </p:grpSpPr>
        <p:pic>
          <p:nvPicPr>
            <p:cNvPr id="3687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 animBg="1"/>
      <p:bldP spid="125962" grpId="0" animBg="1"/>
      <p:bldP spid="1259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9-5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912938" y="722313"/>
            <a:ext cx="5722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Error-Reporting Messages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38" y="2424113"/>
            <a:ext cx="8556625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Time Exceeded: Two Situations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packet travel in a loop or a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Caused by errors in the routing 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Finally, time-to-live value is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The router discards the datagram and sends time-exceeded message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When all fragment that make up a message do not arrive at the destination within a certain time limit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When the first datagram arrives at the destination, it starts a timer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When the timer expires and all the fragments are not arrived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The destination discards all the fragments and sends a time-exceeded message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9-9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338263" y="696913"/>
            <a:ext cx="655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Time-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E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xceeded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M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essage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F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ormat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457200" y="4632325"/>
            <a:ext cx="818832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3200">
                <a:latin typeface="Times" charset="0"/>
              </a:rPr>
              <a:t>Code 0:  Time to live</a:t>
            </a:r>
            <a:r>
              <a:rPr kumimoji="0" lang="en-US" altLang="zh-TW" sz="3200">
                <a:latin typeface="Times" charset="0"/>
              </a:rPr>
              <a:t> is zero</a:t>
            </a:r>
          </a:p>
          <a:p>
            <a:r>
              <a:rPr kumimoji="0" lang="en-US" altLang="en-US" sz="3200">
                <a:latin typeface="Times" charset="0"/>
              </a:rPr>
              <a:t>Code 1:  Fragmentation</a:t>
            </a:r>
            <a:r>
              <a:rPr kumimoji="0" lang="en-US" altLang="zh-TW" sz="3200">
                <a:latin typeface="Times" charset="0"/>
              </a:rPr>
              <a:t>s are not arrived with a 	     set time</a:t>
            </a:r>
            <a:endParaRPr kumimoji="0" lang="en-US" altLang="en-US" sz="3200">
              <a:latin typeface="Times" charset="0"/>
            </a:endParaRP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994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63" y="1917700"/>
            <a:ext cx="76787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Parameter Problem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Occurred when a router or a destination discovers an ambiguous or missing value in any field of the datagram</a:t>
            </a:r>
          </a:p>
          <a:p>
            <a:pPr eaLnBrk="1" hangingPunct="1"/>
            <a:r>
              <a:rPr lang="en-US" altLang="zh-TW" dirty="0" smtClean="0"/>
              <a:t>Code 0: there is an error or ambiguity in one of the header fields</a:t>
            </a:r>
          </a:p>
          <a:p>
            <a:pPr lvl="1" eaLnBrk="1" hangingPunct="1"/>
            <a:r>
              <a:rPr lang="en-US" altLang="zh-TW" dirty="0" smtClean="0"/>
              <a:t>Pointer field points to the byte within the problem</a:t>
            </a:r>
          </a:p>
          <a:p>
            <a:pPr eaLnBrk="1" hangingPunct="1"/>
            <a:r>
              <a:rPr lang="en-US" altLang="zh-TW" dirty="0" smtClean="0"/>
              <a:t>Code 1: the required part of an option is missing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9-10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016000" y="649288"/>
            <a:ext cx="744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Parameter-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P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roblem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M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essage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F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ormat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998538" y="5021263"/>
            <a:ext cx="6775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dirty="0">
                <a:latin typeface="Times" charset="0"/>
              </a:rPr>
              <a:t>Code 0:  Main header problem</a:t>
            </a:r>
            <a:br>
              <a:rPr kumimoji="0" lang="en-US" altLang="en-US" sz="3600" dirty="0">
                <a:latin typeface="Times" charset="0"/>
              </a:rPr>
            </a:br>
            <a:r>
              <a:rPr kumimoji="0" lang="en-US" altLang="en-US" sz="3600" dirty="0">
                <a:latin typeface="Times" charset="0"/>
              </a:rPr>
              <a:t>Code 1:  Problem in the option field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419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63" y="2133600"/>
            <a:ext cx="7678737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609600" y="4495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609600" y="2743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647700" y="2820988"/>
            <a:ext cx="8077200" cy="1554162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A parameter-problem message can be created by a router or the destination host.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2057400"/>
            <a:ext cx="1143000" cy="566738"/>
            <a:chOff x="1200" y="1248"/>
            <a:chExt cx="720" cy="357"/>
          </a:xfrm>
        </p:grpSpPr>
        <p:pic>
          <p:nvPicPr>
            <p:cNvPr id="4302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 animBg="1"/>
      <p:bldP spid="134154" grpId="0" animBg="1"/>
      <p:bldP spid="1341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Lack of Error Control Mechanism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 error-reporting or error-correcting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What happens if a router must discard a datagram because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Cannot find a router to the 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Time-to-live field has a zero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What happens if the final destination host must discard all received fragments of a datagram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Because it has not received all fragments within a predefined time limit</a:t>
            </a:r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Redirection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Routing table is updated dynamically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However, for efficiency, hosts do not take part in the routing update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There are terrible number of hosts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Host thus use static routing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Usually knows only one IP address of the router, the default router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Thus, the host may send a datagram to the wrong router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9-11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535238" y="793750"/>
            <a:ext cx="421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Redirection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C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oncept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45061" name="Group 8"/>
          <p:cNvGrpSpPr>
            <a:grpSpLocks/>
          </p:cNvGrpSpPr>
          <p:nvPr/>
        </p:nvGrpSpPr>
        <p:grpSpPr bwMode="auto">
          <a:xfrm>
            <a:off x="265113" y="2222500"/>
            <a:ext cx="8574087" cy="3857625"/>
            <a:chOff x="167" y="1400"/>
            <a:chExt cx="5401" cy="1216"/>
          </a:xfrm>
        </p:grpSpPr>
        <p:pic>
          <p:nvPicPr>
            <p:cNvPr id="45062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" y="1400"/>
              <a:ext cx="5401" cy="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3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1428"/>
              <a:ext cx="1203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8" y="1680"/>
              <a:ext cx="99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5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" y="2304"/>
              <a:ext cx="226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6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63" y="2299"/>
              <a:ext cx="216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609600" y="5029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609600" y="1828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647700" y="1906588"/>
            <a:ext cx="8077200" cy="3016250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A host usually starts with a small routing table that is gradually augmented and updated. 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/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One of the tools to accomplish this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is the redirection message.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143000"/>
            <a:ext cx="1143000" cy="566738"/>
            <a:chOff x="1200" y="1248"/>
            <a:chExt cx="720" cy="357"/>
          </a:xfrm>
        </p:grpSpPr>
        <p:pic>
          <p:nvPicPr>
            <p:cNvPr id="46093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 animBg="1"/>
      <p:bldP spid="136202" grpId="0" animBg="1"/>
      <p:bldP spid="1362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9-12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855788" y="717550"/>
            <a:ext cx="582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latin typeface="Times" charset="0"/>
              </a:rPr>
              <a:t>Redirection </a:t>
            </a:r>
            <a:r>
              <a:rPr kumimoji="0" lang="en-US" altLang="zh-TW" sz="3600" b="1">
                <a:latin typeface="Times" charset="0"/>
              </a:rPr>
              <a:t>M</a:t>
            </a:r>
            <a:r>
              <a:rPr kumimoji="0" lang="en-US" altLang="en-US" sz="3600" b="1">
                <a:latin typeface="Times" charset="0"/>
              </a:rPr>
              <a:t>essage </a:t>
            </a:r>
            <a:r>
              <a:rPr kumimoji="0" lang="en-US" altLang="zh-TW" sz="3600" b="1">
                <a:latin typeface="Times" charset="0"/>
              </a:rPr>
              <a:t>F</a:t>
            </a:r>
            <a:r>
              <a:rPr kumimoji="0" lang="en-US" altLang="en-US" sz="3600" b="1">
                <a:latin typeface="Times" charset="0"/>
              </a:rPr>
              <a:t>ormat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31788" y="4181475"/>
            <a:ext cx="85677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2400"/>
              <a:t>Code 0:  </a:t>
            </a:r>
            <a:r>
              <a:rPr kumimoji="0" lang="en-US" altLang="zh-TW" sz="2400"/>
              <a:t>Redirection for a network-specific route</a:t>
            </a:r>
            <a:r>
              <a:rPr kumimoji="0" lang="en-US" altLang="en-US" sz="2400"/>
              <a:t/>
            </a:r>
            <a:br>
              <a:rPr kumimoji="0" lang="en-US" altLang="en-US" sz="2400"/>
            </a:br>
            <a:r>
              <a:rPr kumimoji="0" lang="en-US" altLang="en-US" sz="2400"/>
              <a:t>Code 1: </a:t>
            </a:r>
            <a:r>
              <a:rPr kumimoji="0" lang="en-US" altLang="zh-TW" sz="2400"/>
              <a:t> Redirection for a host-specific route</a:t>
            </a:r>
            <a:r>
              <a:rPr kumimoji="0" lang="en-US" altLang="en-US" sz="2400"/>
              <a:t> </a:t>
            </a:r>
            <a:br>
              <a:rPr kumimoji="0" lang="en-US" altLang="en-US" sz="2400"/>
            </a:br>
            <a:r>
              <a:rPr kumimoji="0" lang="en-US" altLang="en-US" sz="2400"/>
              <a:t>Code 2: </a:t>
            </a:r>
            <a:r>
              <a:rPr kumimoji="0" lang="en-US" altLang="zh-TW" sz="2400"/>
              <a:t> Redirection for a network-specific route</a:t>
            </a:r>
            <a:r>
              <a:rPr kumimoji="0" lang="en-US" altLang="en-US" sz="2400"/>
              <a:t> </a:t>
            </a:r>
            <a:r>
              <a:rPr kumimoji="0" lang="en-US" altLang="zh-TW" sz="2400"/>
              <a:t>based on a 	   	   specified type of service</a:t>
            </a:r>
            <a:endParaRPr kumimoji="0" lang="en-US" altLang="en-US" sz="2400"/>
          </a:p>
          <a:p>
            <a:r>
              <a:rPr kumimoji="0" lang="en-US" altLang="en-US" sz="2400"/>
              <a:t>Code 3: </a:t>
            </a:r>
            <a:r>
              <a:rPr kumimoji="0" lang="en-US" altLang="zh-TW" sz="2400"/>
              <a:t> Redirection for a host-specific route</a:t>
            </a:r>
            <a:r>
              <a:rPr kumimoji="0" lang="en-US" altLang="en-US" sz="2400"/>
              <a:t> </a:t>
            </a:r>
            <a:r>
              <a:rPr kumimoji="0" lang="en-US" altLang="zh-TW" sz="2400"/>
              <a:t>based on a specified	   	   type of service</a:t>
            </a:r>
            <a:endParaRPr kumimoji="0" lang="en-US" altLang="en-US" sz="2400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888" y="2138363"/>
            <a:ext cx="7678737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609600" y="4495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609600" y="2743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647700" y="2820988"/>
            <a:ext cx="8077200" cy="1554162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A redirection message is sent from a router to a host on the same local network.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2057400"/>
            <a:ext cx="1143000" cy="566738"/>
            <a:chOff x="1200" y="1248"/>
            <a:chExt cx="720" cy="357"/>
          </a:xfrm>
        </p:grpSpPr>
        <p:pic>
          <p:nvPicPr>
            <p:cNvPr id="4814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9" grpId="0" animBg="1"/>
      <p:bldP spid="138250" grpId="0" animBg="1"/>
      <p:bldP spid="1382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Query Messages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ICMP can also diagnose some network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Accomplished by the query message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group of five different pair of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Three of these pairs are deprecated today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Only two pairs are used today</a:t>
            </a:r>
          </a:p>
          <a:p>
            <a:pPr marL="1150937" lvl="2" indent="-228600" eaLnBrk="1" hangingPunct="1">
              <a:lnSpc>
                <a:spcPct val="90000"/>
              </a:lnSpc>
            </a:pPr>
            <a:r>
              <a:rPr lang="en-US" altLang="zh-TW" dirty="0" smtClean="0"/>
              <a:t>Echo request and reply</a:t>
            </a:r>
          </a:p>
          <a:p>
            <a:pPr marL="1150937" lvl="2" indent="-228600" eaLnBrk="1" hangingPunct="1">
              <a:lnSpc>
                <a:spcPct val="90000"/>
              </a:lnSpc>
            </a:pPr>
            <a:r>
              <a:rPr lang="en-US" altLang="zh-TW" dirty="0" smtClean="0"/>
              <a:t>Timestamp request and reply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1841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ICMP Messages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466850"/>
            <a:ext cx="834866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3346450"/>
            <a:ext cx="843915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Echo Request and Reply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Determine whether two systems (hosts or routers) can communicate with each other</a:t>
            </a:r>
          </a:p>
          <a:p>
            <a:pPr lvl="1" eaLnBrk="1" hangingPunct="1"/>
            <a:r>
              <a:rPr lang="en-US" altLang="zh-TW" dirty="0" smtClean="0"/>
              <a:t>Determine if there is communication at the IP level</a:t>
            </a:r>
          </a:p>
          <a:p>
            <a:pPr lvl="2" eaLnBrk="1" hangingPunct="1"/>
            <a:r>
              <a:rPr lang="en-US" altLang="zh-TW" dirty="0" smtClean="0"/>
              <a:t>Because ICMP are encapsulated in IP </a:t>
            </a:r>
            <a:r>
              <a:rPr lang="en-US" altLang="zh-TW" dirty="0" err="1" smtClean="0"/>
              <a:t>datagrams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Also be used by a host to see if another host is reachable</a:t>
            </a:r>
          </a:p>
          <a:p>
            <a:pPr lvl="2" eaLnBrk="1" hangingPunct="1"/>
            <a:r>
              <a:rPr lang="en-US" altLang="zh-TW" dirty="0" smtClean="0"/>
              <a:t>At the user level, this is done by </a:t>
            </a:r>
            <a:r>
              <a:rPr lang="en-US" altLang="zh-TW" i="1" dirty="0" smtClean="0"/>
              <a:t>ping</a:t>
            </a:r>
            <a:r>
              <a:rPr lang="en-US" altLang="zh-TW" dirty="0" smtClean="0"/>
              <a:t> command</a:t>
            </a:r>
          </a:p>
          <a:p>
            <a:pPr lvl="1"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9-14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320800" y="498475"/>
            <a:ext cx="6267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Echo-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R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equest and 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E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cho-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R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eply </a:t>
            </a:r>
            <a:endParaRPr kumimoji="0" lang="en-US" altLang="zh-TW" sz="3600" b="1">
              <a:solidFill>
                <a:schemeClr val="tx2"/>
              </a:solidFill>
              <a:latin typeface="Times" charset="0"/>
            </a:endParaRPr>
          </a:p>
          <a:p>
            <a:pPr algn="ctr"/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M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essage</a:t>
            </a:r>
            <a:r>
              <a:rPr kumimoji="0" lang="en-US" altLang="zh-TW" sz="3600" b="1">
                <a:solidFill>
                  <a:schemeClr val="tx2"/>
                </a:solidFill>
                <a:latin typeface="Times" charset="0"/>
              </a:rPr>
              <a:t> F</a:t>
            </a:r>
            <a:r>
              <a:rPr kumimoji="0" lang="en-US" altLang="en-US" sz="3600" b="1">
                <a:solidFill>
                  <a:schemeClr val="tx2"/>
                </a:solidFill>
                <a:latin typeface="Times" charset="0"/>
              </a:rPr>
              <a:t>ormat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263525" y="4775200"/>
            <a:ext cx="822960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3200"/>
              <a:t>Identifier and sequence number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800"/>
              <a:t>Are not formally defined by the protocol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800"/>
              <a:t>Can be used arbitrarily by the sender</a:t>
            </a:r>
          </a:p>
        </p:txBody>
      </p:sp>
      <p:pic>
        <p:nvPicPr>
          <p:cNvPr id="5325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4513"/>
            <a:ext cx="8351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Timestamp Request and Reply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2913"/>
            <a:ext cx="8686800" cy="1676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Two goals</a:t>
            </a:r>
          </a:p>
          <a:p>
            <a:pPr lvl="1" eaLnBrk="1" hangingPunct="1"/>
            <a:r>
              <a:rPr lang="en-US" altLang="zh-TW" sz="2400" smtClean="0"/>
              <a:t>Determine the round-trip time needed for an IP datagram</a:t>
            </a:r>
          </a:p>
          <a:p>
            <a:pPr lvl="1" eaLnBrk="1" hangingPunct="1"/>
            <a:r>
              <a:rPr lang="en-US" altLang="zh-TW" sz="2400" smtClean="0"/>
              <a:t>Synchronize the clocks in two machines</a:t>
            </a: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3525838"/>
            <a:ext cx="77247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Lack of Assistance Mechanism</a:t>
            </a:r>
            <a:endParaRPr lang="zh-TW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Lack of a mechanism for host and router for management queries</a:t>
            </a:r>
          </a:p>
          <a:p>
            <a:pPr lvl="1" eaLnBrk="1" hangingPunct="1"/>
            <a:r>
              <a:rPr lang="en-US" altLang="zh-TW" smtClean="0"/>
              <a:t>How to determine if a router or another host is alive?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How to obtain information from another host or router?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Timestamp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5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Original timestamp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Filled by the sender at departure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Appear in both request and reply messages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Receive timestamp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Filled by the receiver at receiving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Appear only at the reply message and fill zero in request message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Transmit timestamp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Filled by the receiver when the reply message departs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Appear only at the reply message and fill zero in request message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One-Way and Round-Trip Time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zh-TW" smtClean="0"/>
              <a:t>Sending time = value of receive timestamp -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TW" smtClean="0"/>
              <a:t>     value of original timestamp</a:t>
            </a:r>
          </a:p>
          <a:p>
            <a:pPr eaLnBrk="1" hangingPunct="1"/>
            <a:r>
              <a:rPr kumimoji="0" lang="en-US" altLang="zh-TW" smtClean="0"/>
              <a:t>Receiving time = time the packet returned -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TW" smtClean="0"/>
              <a:t>     value of transmit timestamp</a:t>
            </a:r>
          </a:p>
          <a:p>
            <a:pPr eaLnBrk="1" hangingPunct="1"/>
            <a:r>
              <a:rPr kumimoji="0" lang="en-US" altLang="zh-TW" smtClean="0"/>
              <a:t>Round-trip time = sending time +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TW" smtClean="0"/>
              <a:t>     receiving time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One-Way and Round-Trip Time (Cont.)</a:t>
            </a:r>
            <a:endParaRPr lang="zh-TW" altLang="en-US" sz="400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Note that</a:t>
            </a:r>
          </a:p>
          <a:p>
            <a:pPr lvl="1" eaLnBrk="1" hangingPunct="1"/>
            <a:r>
              <a:rPr lang="en-US" altLang="zh-TW" smtClean="0"/>
              <a:t>Sending time and receiving time are accurate only if the clocks in the source and destination are synchronized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 round-trip time is correct even if the two clocks are not synchronized </a:t>
            </a:r>
          </a:p>
          <a:p>
            <a:pPr lvl="2" eaLnBrk="1" hangingPunct="1"/>
            <a:r>
              <a:rPr lang="en-US" altLang="zh-TW" smtClean="0"/>
              <a:t>See the following next slides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z="2800" smtClean="0"/>
              <a:t>Given</a:t>
            </a:r>
          </a:p>
          <a:p>
            <a:pPr lvl="1" eaLnBrk="1" hangingPunct="1"/>
            <a:r>
              <a:rPr kumimoji="0" lang="en-US" altLang="zh-TW" sz="2400" smtClean="0"/>
              <a:t>Value of original timestamp: 46</a:t>
            </a:r>
          </a:p>
          <a:p>
            <a:pPr lvl="1" eaLnBrk="1" hangingPunct="1"/>
            <a:r>
              <a:rPr kumimoji="0" lang="en-US" altLang="zh-TW" sz="2400" smtClean="0"/>
              <a:t>Value of receive timestamp: 59</a:t>
            </a:r>
          </a:p>
          <a:p>
            <a:pPr lvl="1" eaLnBrk="1" hangingPunct="1"/>
            <a:r>
              <a:rPr kumimoji="0" lang="en-US" altLang="zh-TW" sz="2400" smtClean="0"/>
              <a:t>Value of transmit timestamp: 60</a:t>
            </a:r>
          </a:p>
          <a:p>
            <a:pPr lvl="1" eaLnBrk="1" hangingPunct="1"/>
            <a:r>
              <a:rPr kumimoji="0" lang="en-US" altLang="zh-TW" sz="2400" smtClean="0"/>
              <a:t>Time the packet arrived: 67</a:t>
            </a:r>
          </a:p>
          <a:p>
            <a:pPr eaLnBrk="1" hangingPunct="1"/>
            <a:r>
              <a:rPr lang="en-US" altLang="zh-TW" sz="2800" smtClean="0"/>
              <a:t>Derive</a:t>
            </a:r>
          </a:p>
          <a:p>
            <a:pPr lvl="1" eaLnBrk="1" hangingPunct="1"/>
            <a:r>
              <a:rPr kumimoji="0" lang="en-US" altLang="zh-TW" sz="2400" smtClean="0"/>
              <a:t>Sending time = 59 - 46 = 13 milliseconds</a:t>
            </a:r>
          </a:p>
          <a:p>
            <a:pPr lvl="1" eaLnBrk="1" hangingPunct="1"/>
            <a:r>
              <a:rPr kumimoji="0" lang="en-US" altLang="zh-TW" sz="2400" smtClean="0"/>
              <a:t>Receiving time = 67 - 60 = 7 milliseconds</a:t>
            </a:r>
          </a:p>
          <a:p>
            <a:pPr lvl="1" eaLnBrk="1" hangingPunct="1"/>
            <a:r>
              <a:rPr kumimoji="0" lang="en-US" altLang="zh-TW" sz="2400" smtClean="0"/>
              <a:t>Round-trip time = 13 + 7 = 20 milliseconds </a:t>
            </a:r>
            <a:endParaRPr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(Cont.)</a:t>
            </a:r>
            <a:endParaRPr lang="zh-TW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show that the round-trip time is independent of time difference</a:t>
            </a:r>
          </a:p>
          <a:p>
            <a:pPr lvl="1" eaLnBrk="1" hangingPunct="1"/>
            <a:r>
              <a:rPr lang="en-US" altLang="zh-TW" smtClean="0"/>
              <a:t>Following above example, assume that the time difference is 3 </a:t>
            </a:r>
          </a:p>
          <a:p>
            <a:pPr lvl="2" eaLnBrk="1" hangingPunct="1"/>
            <a:r>
              <a:rPr lang="en-US" altLang="zh-TW" smtClean="0"/>
              <a:t>Receiving node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clock = 3 + sending node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clock</a:t>
            </a:r>
          </a:p>
          <a:p>
            <a:pPr lvl="1" eaLnBrk="1" hangingPunct="1"/>
            <a:r>
              <a:rPr lang="en-US" altLang="zh-TW" smtClean="0"/>
              <a:t>Sending time = (56+3) </a:t>
            </a:r>
            <a:r>
              <a:rPr lang="en-US" altLang="zh-TW" smtClean="0">
                <a:latin typeface="Arial" charset="0"/>
              </a:rPr>
              <a:t>–</a:t>
            </a:r>
            <a:r>
              <a:rPr lang="en-US" altLang="zh-TW" smtClean="0"/>
              <a:t> 46 = 10 + 3</a:t>
            </a:r>
          </a:p>
          <a:p>
            <a:pPr lvl="1" eaLnBrk="1" hangingPunct="1"/>
            <a:r>
              <a:rPr lang="en-US" altLang="zh-TW" smtClean="0"/>
              <a:t>Receiving time = 67 </a:t>
            </a:r>
            <a:r>
              <a:rPr lang="en-US" altLang="zh-TW" smtClean="0">
                <a:latin typeface="Arial" charset="0"/>
              </a:rPr>
              <a:t>–</a:t>
            </a:r>
            <a:r>
              <a:rPr lang="en-US" altLang="zh-TW" smtClean="0"/>
              <a:t> (57+3) = 10 </a:t>
            </a:r>
            <a:r>
              <a:rPr lang="en-US" altLang="zh-TW" smtClean="0">
                <a:latin typeface="Arial" charset="0"/>
              </a:rPr>
              <a:t>–</a:t>
            </a:r>
            <a:r>
              <a:rPr lang="en-US" altLang="zh-TW" smtClean="0"/>
              <a:t> 3</a:t>
            </a:r>
          </a:p>
          <a:p>
            <a:pPr lvl="1" eaLnBrk="1" hangingPunct="1"/>
            <a:r>
              <a:rPr lang="en-US" altLang="zh-TW" smtClean="0"/>
              <a:t>RRT = (10 + 3) + (10-3) = 20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Synchronization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/>
              <a:t>Timestamp request and timestamp reply messages can also by used to synchronize the clocks in </a:t>
            </a:r>
            <a:r>
              <a:rPr kumimoji="0" lang="en-US" altLang="zh-TW" smtClean="0"/>
              <a:t>two machines</a:t>
            </a:r>
            <a:endParaRPr kumimoji="0"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(Cont.)</a:t>
            </a:r>
            <a:endParaRPr lang="zh-TW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z="2800" smtClean="0"/>
              <a:t>Time difference = receive timestamp -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TW" sz="2800" smtClean="0"/>
              <a:t>     (original timestamp field  + one-way time duration) 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800" smtClean="0"/>
              <a:t>Assume the one-way time duration can be obtained by dividing the round-trip time duration by two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smtClean="0"/>
              <a:t>Note that, this assumption may be wrong, depends on the network condition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800" smtClean="0"/>
              <a:t>Thus, time difference = 59 - (46 + 10) = 3</a:t>
            </a:r>
            <a:endParaRPr kumimoji="0" lang="zh-TW" altLang="en-US" sz="2800" smtClean="0"/>
          </a:p>
          <a:p>
            <a:pPr eaLnBrk="1" hangingPunct="1">
              <a:lnSpc>
                <a:spcPct val="90000"/>
              </a:lnSpc>
            </a:pPr>
            <a:endParaRPr lang="zh-TW" altLang="en-US" sz="28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Deprecated Messages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Three pairs of messages are declared obsolete by IETF</a:t>
            </a:r>
          </a:p>
          <a:p>
            <a:pPr lvl="1"/>
            <a:r>
              <a:rPr lang="en-US" altLang="zh-TW" i="1" dirty="0" smtClean="0"/>
              <a:t>Information request and reply messages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Their duties are done by ARP</a:t>
            </a:r>
          </a:p>
          <a:p>
            <a:pPr lvl="1"/>
            <a:r>
              <a:rPr lang="en-US" altLang="zh-TW" i="1" dirty="0" smtClean="0"/>
              <a:t>Address mask request and reply message</a:t>
            </a:r>
          </a:p>
          <a:p>
            <a:pPr lvl="2"/>
            <a:r>
              <a:rPr lang="en-US" altLang="zh-TW" dirty="0" smtClean="0"/>
              <a:t>Their duties are done by DHCP (Dynamic Host Configuration Protocol)</a:t>
            </a:r>
          </a:p>
          <a:p>
            <a:pPr lvl="1"/>
            <a:r>
              <a:rPr lang="en-US" altLang="zh-TW" sz="2400" i="1" dirty="0" smtClean="0"/>
              <a:t>Router</a:t>
            </a:r>
            <a:r>
              <a:rPr lang="en-US" altLang="zh-TW" i="1" dirty="0" smtClean="0"/>
              <a:t> solicitation and advertisement message</a:t>
            </a:r>
          </a:p>
          <a:p>
            <a:pPr lvl="2"/>
            <a:r>
              <a:rPr lang="en-US" altLang="zh-TW" dirty="0" smtClean="0"/>
              <a:t>Their duties are done by DHCP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ICMP, the checksum is calculated over the entire message</a:t>
            </a:r>
          </a:p>
          <a:p>
            <a:pPr eaLnBrk="1" hangingPunct="1"/>
            <a:r>
              <a:rPr lang="en-US" altLang="zh-TW" smtClean="0"/>
              <a:t>Checksum calculation</a:t>
            </a:r>
          </a:p>
          <a:p>
            <a:pPr lvl="1" eaLnBrk="1" hangingPunct="1"/>
            <a:r>
              <a:rPr lang="en-US" altLang="zh-TW" smtClean="0"/>
              <a:t>The checksum field is set to zero</a:t>
            </a:r>
          </a:p>
          <a:p>
            <a:pPr lvl="1" eaLnBrk="1" hangingPunct="1"/>
            <a:r>
              <a:rPr lang="en-US" altLang="zh-TW" smtClean="0"/>
              <a:t>The sum of all the 16-bit words (header and data) is calculated</a:t>
            </a:r>
          </a:p>
          <a:p>
            <a:pPr lvl="1" eaLnBrk="1" hangingPunct="1"/>
            <a:r>
              <a:rPr lang="en-US" altLang="zh-TW" smtClean="0"/>
              <a:t>The sum is complemented to get the checksum</a:t>
            </a:r>
          </a:p>
          <a:p>
            <a:pPr lvl="1" eaLnBrk="1" hangingPunct="1"/>
            <a:r>
              <a:rPr lang="en-US" altLang="zh-TW" smtClean="0"/>
              <a:t>The checksum is stored in the checksum field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(Cont.)</a:t>
            </a:r>
            <a:endParaRPr lang="zh-TW" alt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testing</a:t>
            </a:r>
          </a:p>
          <a:p>
            <a:pPr lvl="1" eaLnBrk="1" hangingPunct="1"/>
            <a:r>
              <a:rPr lang="en-US" altLang="zh-TW" smtClean="0"/>
              <a:t>The sum of all words (header and data) is calculated</a:t>
            </a:r>
          </a:p>
          <a:p>
            <a:pPr lvl="1" eaLnBrk="1" hangingPunct="1"/>
            <a:r>
              <a:rPr lang="en-US" altLang="zh-TW" smtClean="0"/>
              <a:t>The sum is complemented</a:t>
            </a:r>
          </a:p>
          <a:p>
            <a:pPr lvl="1" eaLnBrk="1" hangingPunct="1"/>
            <a:r>
              <a:rPr lang="en-US" altLang="zh-TW" smtClean="0"/>
              <a:t>If the result is 16 </a:t>
            </a:r>
            <a:r>
              <a:rPr lang="en-US" altLang="zh-TW" i="1" smtClean="0"/>
              <a:t>0s</a:t>
            </a:r>
            <a:r>
              <a:rPr lang="en-US" altLang="zh-TW" smtClean="0"/>
              <a:t>, the message is accepted</a:t>
            </a:r>
          </a:p>
          <a:p>
            <a:pPr lvl="2" eaLnBrk="1" hangingPunct="1"/>
            <a:r>
              <a:rPr lang="en-US" altLang="zh-TW" smtClean="0"/>
              <a:t>Otherwise, it is rejected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1663"/>
          </a:xfrm>
        </p:spPr>
        <p:txBody>
          <a:bodyPr/>
          <a:lstStyle/>
          <a:p>
            <a:pPr eaLnBrk="1" hangingPunct="1"/>
            <a:r>
              <a:rPr lang="en-US" altLang="zh-TW" smtClean="0"/>
              <a:t>ICMP: Internet Control Message Protocol</a:t>
            </a:r>
          </a:p>
          <a:p>
            <a:pPr lvl="1" eaLnBrk="1" hangingPunct="1"/>
            <a:r>
              <a:rPr lang="en-US" altLang="zh-TW" smtClean="0"/>
              <a:t>A network layer protocol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However, its message are not passed directly to the data link layer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 message are first encapsulated inside IP datagram before going to the lower layer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66563" name="Group 7"/>
          <p:cNvGrpSpPr>
            <a:grpSpLocks/>
          </p:cNvGrpSpPr>
          <p:nvPr/>
        </p:nvGrpSpPr>
        <p:grpSpPr bwMode="auto">
          <a:xfrm>
            <a:off x="1277938" y="2393950"/>
            <a:ext cx="6381750" cy="3651250"/>
            <a:chOff x="528" y="864"/>
            <a:chExt cx="4020" cy="2300"/>
          </a:xfrm>
        </p:grpSpPr>
        <p:pic>
          <p:nvPicPr>
            <p:cNvPr id="66565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864"/>
              <a:ext cx="3745" cy="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566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" y="1776"/>
              <a:ext cx="3196" cy="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56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0" y="924"/>
              <a:ext cx="708" cy="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81013" y="871538"/>
            <a:ext cx="6386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9.1: Checksum Calculation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Introduction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Message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Debugging Tools</a:t>
            </a:r>
          </a:p>
          <a:p>
            <a:pPr eaLnBrk="1" hangingPunct="1"/>
            <a:endParaRPr kumimoji="0" lang="en-US" altLang="zh-TW" b="1" smtClean="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zh-TW" smtClean="0"/>
              <a:t>ICMP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To find if a host is alive and responding</a:t>
            </a:r>
          </a:p>
          <a:p>
            <a:pPr eaLnBrk="1" hangingPunct="1"/>
            <a:r>
              <a:rPr lang="en-US" altLang="zh-TW" sz="2800" smtClean="0"/>
              <a:t>Operations</a:t>
            </a:r>
          </a:p>
          <a:p>
            <a:pPr lvl="1" eaLnBrk="1" hangingPunct="1"/>
            <a:r>
              <a:rPr lang="en-US" altLang="zh-TW" sz="2400" smtClean="0"/>
              <a:t>Source sends ICMP echo request message (type: 8, code:0)</a:t>
            </a:r>
          </a:p>
          <a:p>
            <a:pPr lvl="2" eaLnBrk="1" hangingPunct="1"/>
            <a:r>
              <a:rPr lang="en-US" altLang="zh-TW" sz="2000" smtClean="0"/>
              <a:t>Start the sequence number from 0 and increments each time a new message is sent</a:t>
            </a:r>
          </a:p>
          <a:p>
            <a:pPr lvl="1" eaLnBrk="1" hangingPunct="1"/>
            <a:r>
              <a:rPr lang="en-US" altLang="zh-TW" sz="2400" smtClean="0"/>
              <a:t>Destination responds with ICMP echo reply message</a:t>
            </a:r>
          </a:p>
          <a:p>
            <a:pPr lvl="1" eaLnBrk="1" hangingPunct="1"/>
            <a:r>
              <a:rPr lang="en-US" altLang="zh-TW" sz="2400" smtClean="0"/>
              <a:t>Can calculate the round trip time</a:t>
            </a:r>
          </a:p>
          <a:p>
            <a:pPr lvl="2" eaLnBrk="1" hangingPunct="1"/>
            <a:r>
              <a:rPr lang="en-US" altLang="zh-TW" sz="2000" smtClean="0"/>
              <a:t>Insert the sending time in the data section </a:t>
            </a:r>
          </a:p>
          <a:p>
            <a:pPr lvl="2" eaLnBrk="1" hangingPunct="1"/>
            <a:r>
              <a:rPr lang="en-US" altLang="zh-TW" sz="2000" smtClean="0"/>
              <a:t>When the packet arrives, subtract the arrival time from the departure time to get the RTT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577850" y="989013"/>
            <a:ext cx="23225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9.2</a:t>
            </a:r>
          </a:p>
        </p:txBody>
      </p:sp>
      <p:pic>
        <p:nvPicPr>
          <p:cNvPr id="696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" y="1824038"/>
            <a:ext cx="79121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above example</a:t>
            </a:r>
          </a:p>
          <a:p>
            <a:pPr lvl="1" eaLnBrk="1" hangingPunct="1"/>
            <a:r>
              <a:rPr lang="en-US" altLang="zh-TW" smtClean="0"/>
              <a:t>Sequence number starts from 0</a:t>
            </a:r>
          </a:p>
          <a:p>
            <a:pPr lvl="1" eaLnBrk="1" hangingPunct="1"/>
            <a:r>
              <a:rPr lang="en-US" altLang="zh-TW" smtClean="0"/>
              <a:t>TTL (Time to live) = 62</a:t>
            </a:r>
          </a:p>
          <a:p>
            <a:pPr lvl="1" eaLnBrk="1" hangingPunct="1"/>
            <a:r>
              <a:rPr lang="en-US" altLang="zh-TW" smtClean="0"/>
              <a:t>At the beginning</a:t>
            </a:r>
          </a:p>
          <a:p>
            <a:pPr lvl="2" eaLnBrk="1" hangingPunct="1"/>
            <a:r>
              <a:rPr lang="en-US" altLang="zh-TW" smtClean="0"/>
              <a:t>Data bytes is 56 bytes</a:t>
            </a:r>
          </a:p>
          <a:p>
            <a:pPr lvl="2" eaLnBrk="1" hangingPunct="1"/>
            <a:r>
              <a:rPr lang="en-US" altLang="zh-TW" smtClean="0"/>
              <a:t>Total number of bytes is 84 (= 56 + 8 + 20)</a:t>
            </a:r>
          </a:p>
          <a:p>
            <a:pPr lvl="3" eaLnBrk="1" hangingPunct="1"/>
            <a:r>
              <a:rPr lang="en-US" altLang="zh-TW" smtClean="0"/>
              <a:t>8 = ICMP header, 20 = IP header</a:t>
            </a:r>
          </a:p>
          <a:p>
            <a:pPr lvl="2" eaLnBrk="1" hangingPunct="1"/>
            <a:r>
              <a:rPr lang="en-US" altLang="zh-TW" smtClean="0"/>
              <a:t>The total number of bytes in the ICMP packet is 64 (= 56+8)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488950" y="962025"/>
            <a:ext cx="3608388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9.2 (Cont.)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Traceroute</a:t>
            </a:r>
            <a:endParaRPr lang="zh-TW" altLang="en-US" i="1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Trace the </a:t>
            </a:r>
            <a:r>
              <a:rPr lang="en-US" altLang="zh-TW" b="1" i="1" dirty="0" smtClean="0"/>
              <a:t>route</a:t>
            </a:r>
            <a:r>
              <a:rPr lang="en-US" altLang="zh-TW" dirty="0" smtClean="0"/>
              <a:t> of a packet from the source to the destination</a:t>
            </a:r>
          </a:p>
          <a:p>
            <a:pPr lvl="1" eaLnBrk="1" hangingPunct="1"/>
            <a:r>
              <a:rPr lang="en-US" altLang="zh-TW" i="1" dirty="0" smtClean="0"/>
              <a:t>TRACERT in windows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An application program that uses the services of UDP</a:t>
            </a:r>
          </a:p>
          <a:p>
            <a:pPr eaLnBrk="1" hangingPunct="1"/>
            <a:r>
              <a:rPr lang="en-US" altLang="zh-TW" dirty="0" smtClean="0"/>
              <a:t>Elegantly use two ICMP message</a:t>
            </a:r>
          </a:p>
          <a:p>
            <a:pPr lvl="1" eaLnBrk="1" hangingPunct="1"/>
            <a:r>
              <a:rPr lang="en-US" altLang="zh-TW" dirty="0" smtClean="0"/>
              <a:t>Time exceeded</a:t>
            </a:r>
          </a:p>
          <a:p>
            <a:pPr lvl="1" eaLnBrk="1" hangingPunct="1"/>
            <a:r>
              <a:rPr lang="en-US" altLang="zh-TW" dirty="0" smtClean="0"/>
              <a:t>Destination unreachable</a:t>
            </a:r>
          </a:p>
          <a:p>
            <a:pPr lvl="1"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Traceroute</a:t>
            </a:r>
            <a:r>
              <a:rPr lang="en-US" altLang="zh-TW" smtClean="0"/>
              <a:t> Operation</a:t>
            </a:r>
            <a:endParaRPr lang="zh-TW" alt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 dirty="0" smtClean="0"/>
              <a:t>In the following figure</a:t>
            </a:r>
          </a:p>
          <a:p>
            <a:pPr marL="1004888" lvl="1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altLang="zh-TW" sz="2000" dirty="0" smtClean="0"/>
              <a:t>the </a:t>
            </a:r>
            <a:r>
              <a:rPr lang="en-US" altLang="zh-TW" sz="2000" i="1" dirty="0" err="1" smtClean="0"/>
              <a:t>traceroute</a:t>
            </a:r>
            <a:r>
              <a:rPr lang="en-US" altLang="zh-TW" sz="2000" dirty="0" smtClean="0"/>
              <a:t> program uses the following steps to find the address of R1 and RTT between host A and R1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AutoNum type="alphaLcPeriod"/>
            </a:pPr>
            <a:r>
              <a:rPr lang="en-US" altLang="zh-TW" sz="1800" i="1" dirty="0" err="1" smtClean="0"/>
              <a:t>Traceroute</a:t>
            </a:r>
            <a:r>
              <a:rPr lang="en-US" altLang="zh-TW" sz="1800" dirty="0" smtClean="0"/>
              <a:t> at host A sends a UDP packet to B and set IP</a:t>
            </a:r>
            <a:r>
              <a:rPr lang="en-US" altLang="zh-TW" sz="1800" dirty="0" smtClean="0">
                <a:latin typeface="Arial" charset="0"/>
              </a:rPr>
              <a:t>’</a:t>
            </a:r>
            <a:r>
              <a:rPr lang="en-US" altLang="zh-TW" sz="1800" dirty="0" smtClean="0"/>
              <a:t>s TTL field = 1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AutoNum type="alphaLcPeriod"/>
            </a:pPr>
            <a:r>
              <a:rPr lang="en-US" altLang="zh-TW" sz="1800" dirty="0" smtClean="0"/>
              <a:t>R1 receives the packet and decrements the value of TTL to 0. </a:t>
            </a:r>
          </a:p>
          <a:p>
            <a:pPr lvl="3" eaLnBrk="1" hangingPunct="1">
              <a:lnSpc>
                <a:spcPct val="90000"/>
              </a:lnSpc>
              <a:buClr>
                <a:schemeClr val="tx2"/>
              </a:buClr>
              <a:buSzTx/>
            </a:pPr>
            <a:r>
              <a:rPr lang="en-US" altLang="zh-TW" sz="1600" dirty="0" smtClean="0"/>
              <a:t>Discard the packet and sends a time-exceeded ICMP message since the TTL value is 0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AutoNum type="alphaLcPeriod"/>
            </a:pPr>
            <a:r>
              <a:rPr lang="en-US" altLang="zh-TW" sz="1800" dirty="0" smtClean="0"/>
              <a:t>The </a:t>
            </a:r>
            <a:r>
              <a:rPr lang="en-US" altLang="zh-TW" sz="1800" i="1" dirty="0" err="1" smtClean="0"/>
              <a:t>traceroute</a:t>
            </a:r>
            <a:r>
              <a:rPr lang="en-US" altLang="zh-TW" sz="1800" dirty="0" smtClean="0"/>
              <a:t> at host A receives the ICMP message and find the source address of the IP packet = IP address of R1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AutoNum type="alphaLcPeriod"/>
            </a:pPr>
            <a:r>
              <a:rPr lang="en-US" altLang="zh-TW" sz="1800" dirty="0" smtClean="0"/>
              <a:t>Repeat the </a:t>
            </a:r>
            <a:r>
              <a:rPr lang="en-US" altLang="zh-TW" sz="1800" dirty="0" err="1" smtClean="0"/>
              <a:t>a~c</a:t>
            </a:r>
            <a:r>
              <a:rPr lang="en-US" altLang="zh-TW" sz="1800" dirty="0" smtClean="0"/>
              <a:t> steps three times to get a better average RTT value</a:t>
            </a:r>
          </a:p>
          <a:p>
            <a:pPr lvl="3"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o"/>
            </a:pPr>
            <a:r>
              <a:rPr lang="en-US" altLang="zh-TW" sz="1600" dirty="0" smtClean="0"/>
              <a:t>Since the first RTT would by much longer since ARP operation</a:t>
            </a:r>
          </a:p>
          <a:p>
            <a:pPr marL="1004888" lvl="1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 altLang="zh-TW" sz="2000" i="1" dirty="0" err="1" smtClean="0"/>
              <a:t>Traceroute</a:t>
            </a:r>
            <a:r>
              <a:rPr lang="en-US" altLang="zh-TW" sz="2000" dirty="0" smtClean="0"/>
              <a:t> program repeats the previous steps with TTL = 2 to find the address of R2 and RTT between host A and R2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z="4000" smtClean="0"/>
              <a:t>The </a:t>
            </a:r>
            <a:r>
              <a:rPr kumimoji="0" lang="en-US" altLang="zh-TW" sz="4000" smtClean="0"/>
              <a:t>T</a:t>
            </a:r>
            <a:r>
              <a:rPr kumimoji="0" lang="en-US" altLang="en-US" sz="4000" smtClean="0"/>
              <a:t>raceroute </a:t>
            </a:r>
            <a:r>
              <a:rPr kumimoji="0" lang="en-US" altLang="zh-TW" sz="4000" smtClean="0"/>
              <a:t>P</a:t>
            </a:r>
            <a:r>
              <a:rPr kumimoji="0" lang="en-US" altLang="en-US" sz="4000" smtClean="0"/>
              <a:t>rogram </a:t>
            </a:r>
            <a:r>
              <a:rPr kumimoji="0" lang="en-US" altLang="zh-TW" sz="4000" smtClean="0"/>
              <a:t>O</a:t>
            </a:r>
            <a:r>
              <a:rPr kumimoji="0" lang="en-US" altLang="en-US" sz="4000" smtClean="0"/>
              <a:t>peration</a:t>
            </a:r>
            <a:endParaRPr kumimoji="0" lang="zh-TW" altLang="en-US" sz="4000" smtClean="0"/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2487613"/>
            <a:ext cx="8637588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Traceroute</a:t>
            </a:r>
            <a:r>
              <a:rPr lang="en-US" altLang="zh-TW" smtClean="0"/>
              <a:t> Operation (Cont.)</a:t>
            </a:r>
            <a:endParaRPr lang="zh-TW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04888" lvl="1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3"/>
            </a:pPr>
            <a:r>
              <a:rPr lang="en-US" altLang="zh-TW" sz="2400" dirty="0" smtClean="0"/>
              <a:t>Repeats the previous steps to find the address of host B and the RTT between host A and B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n"/>
            </a:pPr>
            <a:r>
              <a:rPr lang="en-US" altLang="zh-TW" sz="2000" dirty="0" smtClean="0"/>
              <a:t>When host B receives the UDP packet</a:t>
            </a:r>
          </a:p>
          <a:p>
            <a:pPr lvl="3" eaLnBrk="1" hangingPunct="1">
              <a:lnSpc>
                <a:spcPct val="80000"/>
              </a:lnSpc>
              <a:buClr>
                <a:schemeClr val="tx1"/>
              </a:buClr>
              <a:buSzTx/>
            </a:pPr>
            <a:r>
              <a:rPr lang="en-US" altLang="zh-TW" sz="1800" dirty="0" smtClean="0"/>
              <a:t>Decrement TTL to 0 </a:t>
            </a:r>
          </a:p>
          <a:p>
            <a:pPr lvl="3" eaLnBrk="1" hangingPunct="1">
              <a:lnSpc>
                <a:spcPct val="80000"/>
              </a:lnSpc>
              <a:buClr>
                <a:schemeClr val="tx1"/>
              </a:buClr>
              <a:buSzTx/>
            </a:pPr>
            <a:r>
              <a:rPr lang="en-US" altLang="zh-TW" sz="1800" dirty="0" smtClean="0"/>
              <a:t>Receive the packet since it is the destination (do not discard)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n"/>
            </a:pPr>
            <a:r>
              <a:rPr lang="en-US" altLang="zh-TW" sz="2000" dirty="0" smtClean="0"/>
              <a:t>How can an ICMP message be sent back to host A?</a:t>
            </a:r>
          </a:p>
          <a:p>
            <a:pPr lvl="3" eaLnBrk="1" hangingPunct="1">
              <a:lnSpc>
                <a:spcPct val="80000"/>
              </a:lnSpc>
              <a:buClr>
                <a:schemeClr val="tx1"/>
              </a:buClr>
              <a:buSzTx/>
            </a:pPr>
            <a:r>
              <a:rPr lang="en-US" altLang="zh-TW" sz="1800" dirty="0" smtClean="0"/>
              <a:t>The destination port of UDP packet is sent to one that is not supported by the UDP protocol</a:t>
            </a:r>
          </a:p>
          <a:p>
            <a:pPr lvl="3" eaLnBrk="1" hangingPunct="1">
              <a:lnSpc>
                <a:spcPct val="80000"/>
              </a:lnSpc>
              <a:buClr>
                <a:schemeClr val="tx1"/>
              </a:buClr>
              <a:buSzTx/>
            </a:pPr>
            <a:r>
              <a:rPr lang="en-US" altLang="zh-TW" sz="1800" dirty="0" smtClean="0"/>
              <a:t>Host B cannot delivery the packet to an application</a:t>
            </a:r>
          </a:p>
          <a:p>
            <a:pPr lvl="3" eaLnBrk="1" hangingPunct="1">
              <a:lnSpc>
                <a:spcPct val="80000"/>
              </a:lnSpc>
              <a:buClr>
                <a:schemeClr val="tx1"/>
              </a:buClr>
              <a:buSzTx/>
            </a:pPr>
            <a:r>
              <a:rPr lang="en-US" altLang="zh-TW" sz="1800" dirty="0" smtClean="0"/>
              <a:t>Thus, host B discard the UDP packet and sends an ICMP destination-unreachable message to host A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n"/>
            </a:pPr>
            <a:r>
              <a:rPr lang="en-US" altLang="zh-TW" sz="2000" dirty="0" smtClean="0"/>
              <a:t>Once host A receiving a destination-unreachable message with code value 3</a:t>
            </a:r>
          </a:p>
          <a:p>
            <a:pPr lvl="3" eaLnBrk="1" hangingPunct="1">
              <a:lnSpc>
                <a:spcPct val="80000"/>
              </a:lnSpc>
              <a:buClr>
                <a:schemeClr val="tx1"/>
              </a:buClr>
              <a:buSzTx/>
            </a:pPr>
            <a:r>
              <a:rPr lang="en-US" altLang="zh-TW" sz="1800" dirty="0" smtClean="0"/>
              <a:t>The whole route has been found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07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The un-numbered line shows that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destination is </a:t>
            </a:r>
            <a:r>
              <a:rPr kumimoji="0" lang="en-US" altLang="zh-TW" sz="2000" smtClean="0">
                <a:solidFill>
                  <a:schemeClr val="hlink"/>
                </a:solidFill>
              </a:rPr>
              <a:t>153.18.8.1</a:t>
            </a:r>
            <a:r>
              <a:rPr kumimoji="0" lang="en-US" altLang="zh-TW" sz="20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TTL value is 30 hops.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packet contains 38 bytes: 20 bytes of IP header, 8 bytes of UDP header, and 10 bytes of application data. </a:t>
            </a:r>
          </a:p>
          <a:p>
            <a:pPr lvl="2" eaLnBrk="1" hangingPunct="1">
              <a:lnSpc>
                <a:spcPct val="80000"/>
              </a:lnSpc>
            </a:pPr>
            <a:r>
              <a:rPr kumimoji="0" lang="en-US" altLang="zh-TW" sz="1800" smtClean="0"/>
              <a:t>The application data is used by traceroute to keep track of the packets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The first line shows the first router visited.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router is named Dcore.fhda.edu with IP address </a:t>
            </a:r>
            <a:r>
              <a:rPr kumimoji="0" lang="en-US" altLang="zh-TW" sz="2000" smtClean="0">
                <a:solidFill>
                  <a:schemeClr val="hlink"/>
                </a:solidFill>
              </a:rPr>
              <a:t>153.18.31.254</a:t>
            </a:r>
            <a:r>
              <a:rPr kumimoji="0" lang="en-US" altLang="zh-TW" sz="20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first round trip time was 0.995 milliseconds, the second was 0.899 milliseconds, and the third was 0.878 milliseconds</a:t>
            </a:r>
            <a:endParaRPr kumimoji="0" lang="zh-TW" altLang="en-US" sz="2000" smtClean="0"/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493713" y="4856163"/>
            <a:ext cx="8153400" cy="16160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hlink"/>
                </a:solidFill>
              </a:rPr>
              <a:t>$ traceroute fhda.edu</a:t>
            </a:r>
            <a:br>
              <a:rPr kumimoji="0" lang="en-US" altLang="zh-TW" sz="2000" b="1" i="1">
                <a:solidFill>
                  <a:schemeClr val="hlink"/>
                </a:solidFill>
              </a:rPr>
            </a:br>
            <a:r>
              <a:rPr kumimoji="0" lang="en-US" altLang="zh-TW" sz="2000" b="1" i="1"/>
              <a:t>traceroute to fhda.edu (153.18.8.1), 30 hops max, 38 byte packets</a:t>
            </a:r>
            <a:br>
              <a:rPr kumimoji="0" lang="en-US" altLang="zh-TW" sz="2000" b="1" i="1"/>
            </a:br>
            <a:r>
              <a:rPr kumimoji="0" lang="en-US" altLang="zh-TW" sz="2000" b="1" i="1"/>
              <a:t>1 Dcore.fhda.edu (153.18.31.254) 0.995 ms 0.899 ms 0.878 ms</a:t>
            </a:r>
            <a:br>
              <a:rPr kumimoji="0" lang="en-US" altLang="zh-TW" sz="2000" b="1" i="1"/>
            </a:br>
            <a:r>
              <a:rPr kumimoji="0" lang="en-US" altLang="zh-TW" sz="2000" b="1" i="1"/>
              <a:t>2 Dbackup.fhda.edu (153.18.251.4) 1.039 ms 1.064 ms 1.083 ms</a:t>
            </a:r>
            <a:br>
              <a:rPr kumimoji="0" lang="en-US" altLang="zh-TW" sz="2000" b="1" i="1"/>
            </a:br>
            <a:r>
              <a:rPr kumimoji="0" lang="en-US" altLang="zh-TW" sz="2000" b="1" i="1"/>
              <a:t>3 tiptoe.fhda.edu (153.18.8.1) 1.797 ms 1.642 ms 1.757 ms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577850" y="989013"/>
            <a:ext cx="23225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9.4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352425" y="785813"/>
            <a:ext cx="856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Position of ICMP in TCP/IP Protocol Suite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1866900"/>
            <a:ext cx="6900863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603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z="2800" smtClean="0"/>
              <a:t>An interesting point is that a host can send a </a:t>
            </a:r>
            <a:r>
              <a:rPr kumimoji="0" lang="en-US" altLang="zh-TW" sz="2800" i="1" smtClean="0"/>
              <a:t>traceroute</a:t>
            </a:r>
            <a:r>
              <a:rPr kumimoji="0" lang="en-US" altLang="zh-TW" sz="2800" smtClean="0"/>
              <a:t> packet to itself. 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800" smtClean="0"/>
              <a:t>This can be done by specifying the host as the destination. 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800" smtClean="0"/>
              <a:t>The packet goes to the loopback address as we expect</a:t>
            </a:r>
            <a:endParaRPr kumimoji="0" lang="zh-TW" altLang="en-US" sz="2800" smtClean="0"/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484188" y="4797425"/>
            <a:ext cx="8153400" cy="1066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00" b="1" i="1">
                <a:solidFill>
                  <a:schemeClr val="hlink"/>
                </a:solidFill>
              </a:rPr>
              <a:t>$ traceroute voyager.deanza.edu</a:t>
            </a:r>
            <a:r>
              <a:rPr kumimoji="0" lang="en-US" altLang="zh-TW" sz="2000" b="1" i="1">
                <a:solidFill>
                  <a:schemeClr val="hlink"/>
                </a:solidFill>
              </a:rPr>
              <a:t/>
            </a:r>
            <a:br>
              <a:rPr kumimoji="0" lang="en-US" altLang="zh-TW" sz="2000" b="1" i="1">
                <a:solidFill>
                  <a:schemeClr val="hlink"/>
                </a:solidFill>
              </a:rPr>
            </a:br>
            <a:r>
              <a:rPr kumimoji="0" lang="en-US" altLang="zh-TW" sz="2000" b="1" i="1"/>
              <a:t>traceroute to voyager.deanza.edu (127.0.0.1), 30 hops max, 38 byte packets</a:t>
            </a:r>
            <a:br>
              <a:rPr kumimoji="0" lang="en-US" altLang="zh-TW" sz="2000" b="1" i="1"/>
            </a:br>
            <a:r>
              <a:rPr kumimoji="0" lang="en-US" altLang="zh-TW" sz="2000" b="1" i="1"/>
              <a:t>1 voyager (127.0.0.1) 0.178 ms 0.086 ms 0.055 ms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577850" y="989013"/>
            <a:ext cx="23225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9.6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8DA62-9888-40BC-8306-A350D561836C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Introduction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Message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Debugging Tools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ICMP Package (Skip!)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67572"/>
            <a:ext cx="7772400" cy="1362075"/>
          </a:xfrm>
        </p:spPr>
        <p:txBody>
          <a:bodyPr/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</a:rPr>
              <a:t>範圍：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CHAPTER 6~9</a:t>
            </a:r>
            <a:br>
              <a:rPr lang="en-US" altLang="zh-TW" dirty="0" smtClean="0">
                <a:latin typeface="Calibri" pitchFamily="34" charset="0"/>
                <a:ea typeface="標楷體" pitchFamily="65" charset="-120"/>
              </a:rPr>
            </a:br>
            <a:r>
              <a:rPr lang="zh-TW" altLang="en-US" dirty="0" smtClean="0">
                <a:latin typeface="Calibri" pitchFamily="34" charset="0"/>
                <a:ea typeface="標楷體" pitchFamily="65" charset="-120"/>
              </a:rPr>
              <a:t>日期：</a:t>
            </a:r>
            <a:r>
              <a:rPr lang="en-US" altLang="zh-TW" smtClean="0">
                <a:latin typeface="Calibri" pitchFamily="34" charset="0"/>
                <a:ea typeface="標楷體" pitchFamily="65" charset="-120"/>
              </a:rPr>
              <a:t>12/9</a:t>
            </a:r>
            <a:endParaRPr lang="zh-TW" altLang="en-US" dirty="0">
              <a:latin typeface="Calibri" pitchFamily="34" charset="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943641"/>
            <a:ext cx="7772400" cy="1500187"/>
          </a:xfrm>
        </p:spPr>
        <p:txBody>
          <a:bodyPr/>
          <a:lstStyle/>
          <a:p>
            <a:r>
              <a:rPr lang="zh-TW" altLang="en-US" sz="6000" b="1" dirty="0" smtClean="0">
                <a:latin typeface="標楷體" pitchFamily="65" charset="-120"/>
                <a:ea typeface="標楷體" pitchFamily="65" charset="-120"/>
              </a:rPr>
              <a:t>第二次考試</a:t>
            </a:r>
            <a:endParaRPr lang="zh-TW" altLang="en-US" sz="6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F1CB9-24F4-4860-8E0F-6B13CCD7EE05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9-2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797050" y="825500"/>
            <a:ext cx="5567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accent2"/>
                </a:solidFill>
                <a:latin typeface="Times" charset="0"/>
              </a:rPr>
              <a:t>Encapsulation of ICMP </a:t>
            </a:r>
            <a:r>
              <a:rPr kumimoji="0" lang="en-US" altLang="zh-TW" sz="3200" b="1">
                <a:solidFill>
                  <a:schemeClr val="accent2"/>
                </a:solidFill>
                <a:latin typeface="Times" charset="0"/>
              </a:rPr>
              <a:t>P</a:t>
            </a:r>
            <a:r>
              <a:rPr kumimoji="0" lang="en-US" altLang="en-US" sz="3200" b="1">
                <a:solidFill>
                  <a:schemeClr val="accent2"/>
                </a:solidFill>
                <a:latin typeface="Times" charset="0"/>
              </a:rPr>
              <a:t>acket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2522538"/>
            <a:ext cx="7307262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Introduction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Message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Debugging Tools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ICMP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AE6E-11E5-459D-BFCB-4DD13F42B70B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22623</TotalTime>
  <Words>2921</Words>
  <Application>Microsoft Office PowerPoint</Application>
  <PresentationFormat>如螢幕大小 (4:3)</PresentationFormat>
  <Paragraphs>478</Paragraphs>
  <Slides>72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Quadrant</vt:lpstr>
      <vt:lpstr>Chapter 9  Internet Control Message Protocol Version 4 (ICMPv4) </vt:lpstr>
      <vt:lpstr>Outline</vt:lpstr>
      <vt:lpstr>Introduction </vt:lpstr>
      <vt:lpstr>Lack of Error Control Mechanism</vt:lpstr>
      <vt:lpstr>Lack of Assistance Mechanism</vt:lpstr>
      <vt:lpstr>Solution</vt:lpstr>
      <vt:lpstr>PowerPoint 簡報</vt:lpstr>
      <vt:lpstr>PowerPoint 簡報</vt:lpstr>
      <vt:lpstr>Outline</vt:lpstr>
      <vt:lpstr>ICMP Messages</vt:lpstr>
      <vt:lpstr>ICMP Messages</vt:lpstr>
      <vt:lpstr>PowerPoint 簡報</vt:lpstr>
      <vt:lpstr>Message Format</vt:lpstr>
      <vt:lpstr>Error Reporting Messages</vt:lpstr>
      <vt:lpstr>PowerPoint 簡報</vt:lpstr>
      <vt:lpstr>Important Points about ICMP Error Messages</vt:lpstr>
      <vt:lpstr>ICMP Packet Data Section</vt:lpstr>
      <vt:lpstr>PowerPoint 簡報</vt:lpstr>
      <vt:lpstr>Destination Unreachable</vt:lpstr>
      <vt:lpstr>Code Field for Destination-Unreachable</vt:lpstr>
      <vt:lpstr>Code Field for Destination-Unreachable (Cont.)</vt:lpstr>
      <vt:lpstr>Code Field for Destination-Unreachable (Cont.)</vt:lpstr>
      <vt:lpstr>Code Field for Destination-Unreachable (Cont.)</vt:lpstr>
      <vt:lpstr>Code Field for Destination-Unreachable (Cont.)</vt:lpstr>
      <vt:lpstr>PowerPoint 簡報</vt:lpstr>
      <vt:lpstr>Error Reporting</vt:lpstr>
      <vt:lpstr>PowerPoint 簡報</vt:lpstr>
      <vt:lpstr>Source Quench</vt:lpstr>
      <vt:lpstr>Source Quench (Cont.)</vt:lpstr>
      <vt:lpstr>PowerPoint 簡報</vt:lpstr>
      <vt:lpstr>Note about the Source Quench</vt:lpstr>
      <vt:lpstr>Note about the Source Quench (Cont.)</vt:lpstr>
      <vt:lpstr>PowerPoint 簡報</vt:lpstr>
      <vt:lpstr>PowerPoint 簡報</vt:lpstr>
      <vt:lpstr>Time Exceeded: Two Situations</vt:lpstr>
      <vt:lpstr>PowerPoint 簡報</vt:lpstr>
      <vt:lpstr>Parameter Problem</vt:lpstr>
      <vt:lpstr>PowerPoint 簡報</vt:lpstr>
      <vt:lpstr>PowerPoint 簡報</vt:lpstr>
      <vt:lpstr>Redirection</vt:lpstr>
      <vt:lpstr>PowerPoint 簡報</vt:lpstr>
      <vt:lpstr>PowerPoint 簡報</vt:lpstr>
      <vt:lpstr>PowerPoint 簡報</vt:lpstr>
      <vt:lpstr>PowerPoint 簡報</vt:lpstr>
      <vt:lpstr>Query Messages</vt:lpstr>
      <vt:lpstr>ICMP Messages</vt:lpstr>
      <vt:lpstr>Echo Request and Reply</vt:lpstr>
      <vt:lpstr>PowerPoint 簡報</vt:lpstr>
      <vt:lpstr>Timestamp Request and Reply</vt:lpstr>
      <vt:lpstr>Timestamp</vt:lpstr>
      <vt:lpstr>One-Way and Round-Trip Time</vt:lpstr>
      <vt:lpstr>One-Way and Round-Trip Time (Cont.)</vt:lpstr>
      <vt:lpstr>Example</vt:lpstr>
      <vt:lpstr>Example (Cont.)</vt:lpstr>
      <vt:lpstr>Synchronization</vt:lpstr>
      <vt:lpstr>Example (Cont.)</vt:lpstr>
      <vt:lpstr>Deprecated Messages</vt:lpstr>
      <vt:lpstr>Checksum</vt:lpstr>
      <vt:lpstr>Checksum (Cont.)</vt:lpstr>
      <vt:lpstr>PowerPoint 簡報</vt:lpstr>
      <vt:lpstr>Outline</vt:lpstr>
      <vt:lpstr>Ping</vt:lpstr>
      <vt:lpstr>PowerPoint 簡報</vt:lpstr>
      <vt:lpstr>PowerPoint 簡報</vt:lpstr>
      <vt:lpstr>Traceroute</vt:lpstr>
      <vt:lpstr>Traceroute Operation</vt:lpstr>
      <vt:lpstr>The Traceroute Program Operation</vt:lpstr>
      <vt:lpstr>Traceroute Operation (Cont.)</vt:lpstr>
      <vt:lpstr>PowerPoint 簡報</vt:lpstr>
      <vt:lpstr>PowerPoint 簡報</vt:lpstr>
      <vt:lpstr>Outline</vt:lpstr>
      <vt:lpstr>範圍：CHAPTER 6~9 日期：12/9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2779</cp:revision>
  <cp:lastPrinted>2001-07-09T17:38:11Z</cp:lastPrinted>
  <dcterms:created xsi:type="dcterms:W3CDTF">1999-08-24T15:20:22Z</dcterms:created>
  <dcterms:modified xsi:type="dcterms:W3CDTF">2016-02-25T08:22:34Z</dcterms:modified>
</cp:coreProperties>
</file>