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83" r:id="rId2"/>
    <p:sldId id="389" r:id="rId3"/>
    <p:sldId id="390" r:id="rId4"/>
    <p:sldId id="391" r:id="rId5"/>
    <p:sldId id="392" r:id="rId6"/>
    <p:sldId id="393" r:id="rId7"/>
    <p:sldId id="388" r:id="rId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fld id="{2F40EA16-5EC5-4910-8965-19EB5BCB627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819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fld id="{6172CB0A-643E-4A8B-9B87-A7F70153057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80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en-US" sz="240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8FED1AF7-531D-4EBB-80C0-1BC4D1277CE3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30106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106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106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106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107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E2C46-95CA-4976-BED4-D40FE1621CB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A0D8C-D56C-4A37-93C8-16264C8E92C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DEED6-239B-4E7F-9132-DD348585C0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3915B-E11B-495A-A69D-748264749C7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62781-CB71-44F9-B00C-AE9907D17E7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0BC46-19A8-4725-887A-D661C70814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0FCFE-3F37-4DC2-8FB6-718B42FF9FC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4455B-3A7E-4E8A-A0E8-B47ADD5302E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C5D34-3393-43AA-9D79-5DE0CFB930D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10AEC-BBA2-429C-A1B0-6225BEF6BF5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fld id="{2CDD4B37-2BD0-4CFF-AB84-DE6E4445C0C7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30003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004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004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004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  <p:sp>
          <p:nvSpPr>
            <p:cNvPr id="30004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mma6204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Syllabus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Text Book: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dirty="0" smtClean="0"/>
              <a:t>B. A. </a:t>
            </a:r>
            <a:r>
              <a:rPr kumimoji="0" lang="en-US" altLang="zh-TW" sz="2400" dirty="0" err="1" smtClean="0"/>
              <a:t>Forouzan</a:t>
            </a:r>
            <a:r>
              <a:rPr kumimoji="0" lang="en-US" altLang="zh-TW" sz="2400" dirty="0" smtClean="0"/>
              <a:t>, </a:t>
            </a:r>
            <a:r>
              <a:rPr kumimoji="0" lang="en-US" altLang="zh-TW" sz="2400" dirty="0" smtClean="0">
                <a:latin typeface="Arial" charset="0"/>
              </a:rPr>
              <a:t>“</a:t>
            </a:r>
            <a:r>
              <a:rPr kumimoji="0" lang="en-US" altLang="zh-TW" sz="2400" dirty="0" smtClean="0"/>
              <a:t>TCP/IP Protocol Suite</a:t>
            </a:r>
            <a:r>
              <a:rPr kumimoji="0" lang="en-US" altLang="zh-TW" sz="2400" dirty="0" smtClean="0">
                <a:latin typeface="Arial" charset="0"/>
              </a:rPr>
              <a:t>”</a:t>
            </a:r>
            <a:r>
              <a:rPr kumimoji="0" lang="en-US" altLang="zh-TW" sz="2400" dirty="0" smtClean="0"/>
              <a:t>, 4th ed., McGraw-Hill, 2010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Instructor</a:t>
            </a:r>
            <a:endParaRPr lang="en-US" altLang="zh-TW" sz="2800" dirty="0"/>
          </a:p>
          <a:p>
            <a:pPr lvl="1">
              <a:lnSpc>
                <a:spcPct val="90000"/>
              </a:lnSpc>
            </a:pPr>
            <a:r>
              <a:rPr lang="zh-TW" altLang="en-US" sz="2400" dirty="0">
                <a:ea typeface="標楷體" pitchFamily="65" charset="-120"/>
              </a:rPr>
              <a:t>張軒彬</a:t>
            </a:r>
            <a:r>
              <a:rPr lang="en-US" altLang="zh-TW" sz="2400" dirty="0"/>
              <a:t>, hpchang@cs.nchu.edu.tw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Office Number: 917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ahoma" panose="020B0604030504040204" pitchFamily="34" charset="0"/>
              </a:rPr>
              <a:t>吳宜芬</a:t>
            </a:r>
            <a:r>
              <a:rPr lang="en-US" altLang="zh-TW" sz="24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ahoma" panose="020B0604030504040204" pitchFamily="34" charset="0"/>
              </a:rPr>
              <a:t>, </a:t>
            </a:r>
            <a:r>
              <a:rPr lang="en-US" altLang="zh-TW" sz="2400" kern="100" dirty="0">
                <a:latin typeface="Calibri" panose="020F0502020204030204" pitchFamily="34" charset="0"/>
                <a:ea typeface="標楷體" panose="03000509000000000000" pitchFamily="65" charset="-120"/>
                <a:cs typeface="Tahoma" panose="020B0604030504040204" pitchFamily="34" charset="0"/>
                <a:hlinkClick r:id="rId2"/>
              </a:rPr>
              <a:t>emma62042@gmail.com</a:t>
            </a:r>
            <a:endParaRPr lang="en-US" altLang="zh-TW" sz="2400" kern="100" dirty="0">
              <a:latin typeface="Calibri" panose="020F0502020204030204" pitchFamily="34" charset="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Office </a:t>
            </a:r>
            <a:r>
              <a:rPr lang="en-US" altLang="zh-TW" sz="2400" dirty="0"/>
              <a:t>Number</a:t>
            </a:r>
            <a:r>
              <a:rPr lang="en-US" altLang="zh-TW" sz="2400"/>
              <a:t>: </a:t>
            </a:r>
            <a:r>
              <a:rPr lang="en-US" altLang="zh-TW" sz="2400" smtClean="0"/>
              <a:t>1001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All slides are available in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-learning</a:t>
            </a:r>
            <a:endParaRPr lang="en-US" altLang="zh-TW" sz="28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</a:rPr>
              <a:t>Figure  2-15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09800" y="425450"/>
            <a:ext cx="479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600" b="1">
                <a:solidFill>
                  <a:schemeClr val="accent2"/>
                </a:solidFill>
                <a:latin typeface="Times" charset="0"/>
              </a:rPr>
              <a:t>TCP/IP and OSI </a:t>
            </a:r>
            <a:r>
              <a:rPr kumimoji="0" lang="en-US" altLang="zh-TW" sz="3600" b="1">
                <a:solidFill>
                  <a:schemeClr val="accent2"/>
                </a:solidFill>
                <a:latin typeface="Times" charset="0"/>
              </a:rPr>
              <a:t>M</a:t>
            </a:r>
            <a:r>
              <a:rPr kumimoji="0" lang="en-US" altLang="en-US" sz="3600" b="1">
                <a:solidFill>
                  <a:schemeClr val="accent2"/>
                </a:solidFill>
                <a:latin typeface="Times" charset="0"/>
              </a:rPr>
              <a:t>odel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82" y="1165225"/>
            <a:ext cx="8492836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24875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smtClean="0">
                <a:solidFill>
                  <a:srgbClr val="CC0000"/>
                </a:solidFill>
              </a:rPr>
              <a:t>Introduction and Underlying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1: 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2: The OSI Model and the TCP/IP Protocol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3: Underlying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smtClean="0">
                <a:solidFill>
                  <a:srgbClr val="CC0000"/>
                </a:solidFill>
              </a:rPr>
              <a:t>Network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4: Introduction to Network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5: IPv4 Addressing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6: Delivery and Forwarding of IP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7: Internet Protocol Version 4 (IPv4)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8: Address Resolution Protocol (ARP)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(Cont.)</a:t>
            </a:r>
            <a:endParaRPr lang="zh-TW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98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9: Internet Control Message Protocol Version 4  (ICMPv4)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10: Mobile 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11: Unicast Routing Protocols (RIP, OSPF, and BGP)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12: Multicasting and Multicast Routing Protocols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smtClean="0">
                <a:solidFill>
                  <a:srgbClr val="CC0000"/>
                </a:solidFill>
              </a:rPr>
              <a:t>Transport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13: Introduction to the Transport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14: User Datagram Protocol (UDP)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15: Transmission Control Protocol (TCP)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Chapter 16: Stream Control Transmission Protocol (SCTP)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(Cont.)</a:t>
            </a:r>
            <a:endParaRPr lang="zh-TW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>
                <a:solidFill>
                  <a:srgbClr val="CC0000"/>
                </a:solidFill>
              </a:rPr>
              <a:t>Application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17: Introduction to the Application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18: Host Configuration (DHCP)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19: Domain Name System (DNS)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20: Remote Login: TELNET and SSH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21: File Transfer: FTP and TFTP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22: World Wide Web and HTTP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23: Electronic Mail: SMTP, POP, IMAP, and MIME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24: Network Management: SNMP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Chapter 25: Multimedia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 (Cont.)</a:t>
            </a:r>
            <a:endParaRPr lang="zh-TW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solidFill>
                  <a:srgbClr val="CC0000"/>
                </a:solidFill>
              </a:rPr>
              <a:t>Next Generation</a:t>
            </a:r>
          </a:p>
          <a:p>
            <a:pPr lvl="1" eaLnBrk="1" hangingPunct="1"/>
            <a:r>
              <a:rPr lang="en-US" altLang="zh-TW" smtClean="0"/>
              <a:t>Chapter 26: IPv6 Addressing</a:t>
            </a:r>
          </a:p>
          <a:p>
            <a:pPr lvl="1" eaLnBrk="1" hangingPunct="1"/>
            <a:r>
              <a:rPr lang="en-US" altLang="zh-TW" smtClean="0"/>
              <a:t>Chapter 27: IPv6 Protocol</a:t>
            </a:r>
          </a:p>
          <a:p>
            <a:pPr lvl="1" eaLnBrk="1" hangingPunct="1"/>
            <a:r>
              <a:rPr lang="en-US" altLang="zh-TW" smtClean="0"/>
              <a:t>Chapter 28: ICMPv6</a:t>
            </a:r>
          </a:p>
          <a:p>
            <a:pPr eaLnBrk="1" hangingPunct="1"/>
            <a:r>
              <a:rPr lang="en-US" altLang="zh-TW" b="1" smtClean="0">
                <a:solidFill>
                  <a:srgbClr val="CC0000"/>
                </a:solidFill>
              </a:rPr>
              <a:t>Security</a:t>
            </a:r>
          </a:p>
          <a:p>
            <a:pPr lvl="1" eaLnBrk="1" hangingPunct="1"/>
            <a:r>
              <a:rPr lang="en-US" altLang="zh-TW" smtClean="0"/>
              <a:t>Chapter 29: Cryptography and Network Security</a:t>
            </a:r>
          </a:p>
          <a:p>
            <a:pPr lvl="1" eaLnBrk="1" hangingPunct="1"/>
            <a:r>
              <a:rPr lang="en-US" altLang="zh-TW" smtClean="0"/>
              <a:t>Chapter 30: Internet Security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altLang="zh-TW" dirty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5554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Three exams (75%)</a:t>
            </a:r>
            <a:endParaRPr lang="en-US" altLang="zh-TW" dirty="0"/>
          </a:p>
          <a:p>
            <a:r>
              <a:rPr lang="en-US" altLang="zh-TW" dirty="0" smtClean="0"/>
              <a:t>Programming homework (25%) </a:t>
            </a:r>
          </a:p>
          <a:p>
            <a:pPr lvl="1"/>
            <a:r>
              <a:rPr lang="en-US" altLang="zh-TW" dirty="0" smtClean="0"/>
              <a:t>UDP and TCP socket programming</a:t>
            </a:r>
          </a:p>
          <a:p>
            <a:pPr lvl="1"/>
            <a:r>
              <a:rPr lang="en-US" altLang="zh-TW" dirty="0" smtClean="0"/>
              <a:t>Client-server program </a:t>
            </a:r>
          </a:p>
          <a:p>
            <a:pPr lvl="2"/>
            <a:r>
              <a:rPr lang="en-US" altLang="zh-TW" dirty="0" smtClean="0"/>
              <a:t>By multi-thread programming</a:t>
            </a:r>
          </a:p>
          <a:p>
            <a:pPr lvl="1"/>
            <a:r>
              <a:rPr lang="en-US" altLang="zh-TW" dirty="0"/>
              <a:t>Packet capture and </a:t>
            </a:r>
            <a:r>
              <a:rPr lang="en-US" altLang="zh-TW" dirty="0" smtClean="0"/>
              <a:t>analysis</a:t>
            </a:r>
          </a:p>
          <a:p>
            <a:pPr lvl="2"/>
            <a:r>
              <a:rPr lang="en-US" altLang="zh-TW" dirty="0" smtClean="0"/>
              <a:t>By </a:t>
            </a:r>
            <a:r>
              <a:rPr lang="en-US" altLang="zh-TW" b="1" i="1" dirty="0" smtClean="0"/>
              <a:t>raw socket</a:t>
            </a:r>
            <a:endParaRPr lang="en-US" altLang="zh-TW" b="1" i="1" dirty="0"/>
          </a:p>
          <a:p>
            <a:pPr lvl="1"/>
            <a:r>
              <a:rPr lang="en-US" altLang="zh-TW" dirty="0" smtClean="0"/>
              <a:t>Ping implementation</a:t>
            </a:r>
          </a:p>
          <a:p>
            <a:pPr lvl="2"/>
            <a:r>
              <a:rPr lang="en-US" altLang="zh-TW" dirty="0" smtClean="0"/>
              <a:t>By </a:t>
            </a:r>
            <a:r>
              <a:rPr lang="en-US" altLang="zh-TW" b="1" i="1" dirty="0" smtClean="0"/>
              <a:t>raw socket</a:t>
            </a:r>
            <a:endParaRPr lang="en-US" altLang="zh-TW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18901</TotalTime>
  <Words>355</Words>
  <Application>Microsoft Office PowerPoint</Application>
  <PresentationFormat>如螢幕大小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Comic Sans MS</vt:lpstr>
      <vt:lpstr>Helvetica</vt:lpstr>
      <vt:lpstr>Tahoma</vt:lpstr>
      <vt:lpstr>Times</vt:lpstr>
      <vt:lpstr>Times New Roman</vt:lpstr>
      <vt:lpstr>Wingdings</vt:lpstr>
      <vt:lpstr>Quadrant</vt:lpstr>
      <vt:lpstr>Course Syllabus</vt:lpstr>
      <vt:lpstr>PowerPoint 簡報</vt:lpstr>
      <vt:lpstr>Outline</vt:lpstr>
      <vt:lpstr>Outline (Cont.)</vt:lpstr>
      <vt:lpstr>Outline (Cont.)</vt:lpstr>
      <vt:lpstr>Outline (Cont.)</vt:lpstr>
      <vt:lpstr>Requirements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宜芬 吳</cp:lastModifiedBy>
  <cp:revision>1474</cp:revision>
  <cp:lastPrinted>2001-07-09T17:38:11Z</cp:lastPrinted>
  <dcterms:created xsi:type="dcterms:W3CDTF">1999-08-24T15:20:22Z</dcterms:created>
  <dcterms:modified xsi:type="dcterms:W3CDTF">2019-02-20T06:45:19Z</dcterms:modified>
</cp:coreProperties>
</file>