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7" r:id="rId4"/>
    <p:sldId id="256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8"/>
  </p:normalViewPr>
  <p:slideViewPr>
    <p:cSldViewPr snapToGrid="0" snapToObjects="1">
      <p:cViewPr varScale="1">
        <p:scale>
          <a:sx n="101" d="100"/>
          <a:sy n="101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48578-CB08-E84F-A16F-481D69C3E27D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D5A45-EB2C-EA43-AB11-627378462D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72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stackabuse.com</a:t>
            </a:r>
            <a:r>
              <a:rPr kumimoji="1" lang="en" altLang="ko-KR" dirty="0"/>
              <a:t>/guide-to-quartz-with-spring-boot-job-scheduling-and-automation/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5A45-EB2C-EA43-AB11-627378462DE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557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1FAF2-B035-EE49-805B-AEF8447E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CDC35D-5BF4-B54B-A314-6570B57FF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2C534-EC3B-5943-93DC-3891DB0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573A5-2135-2240-927A-C300B3CB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1AA81-E478-C740-8B21-C8DD6F17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89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99163-032D-D045-B492-4FB7ABCC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00B0F-C964-1B4B-9AAA-2AC44543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D9D9F-3B5B-724C-AAB0-A9169577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2ABE6-574D-E146-B4F1-8BB5DC37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FE74A-EEF1-A041-8557-44156BC1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17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43908A-90E8-514E-96D4-D96F44486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68A3E-9E05-5141-82B3-F3C350153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7B672-0B69-EE4F-9E64-783D391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88C18-4C8C-C248-973B-721FC630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3B7DB-4914-D94F-AB7E-BE673894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27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CC6EC-C282-D04F-9690-84C377D0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DAC4A-1C2F-D040-94AB-5953B30A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766E0-064F-1B46-82B9-90B761D5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EA48-C1EF-D14E-9B58-40C65C1F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08E73-3379-A44A-85B9-1908F006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54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BCA6A-4BB5-FF4E-BF62-C668A3D4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2F1A5-9838-F44B-8231-B6C56744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C6E42-EA64-9B40-8D4C-09481811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D240E-665A-2C47-8AA0-0502B5E5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F6BC-97D8-B14C-8F05-46486BF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432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300D-E518-7A44-A4A7-214D1C23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1402E-861B-F744-8235-D086BFB0F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47897-92BC-6441-9B97-4884197C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E1EB9-3881-6B4B-A5CB-BC247228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B3B1E-3382-9246-95AA-E7A821AE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A8BC9-06FF-614C-8F4F-98B80E78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18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3635C-0830-F240-B6EB-365E95C7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B0565-C133-2146-8351-5F33E8A1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5EC0C-9EAB-974A-A0A2-1FD1F74C9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4A2A7A-DFD4-FA40-99EC-A00060F64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F6E01-AA5A-C643-B973-3AA17AF6B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1BFBF-C317-F34C-BED2-D8573A84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8DCEE-3012-C74B-BB7A-92FE9E38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2746B9-C379-774E-B566-1060A29A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155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3D4E0-A74E-6B4E-8E9E-934CCBF9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69CBF-48F1-674E-83C1-03521947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0FF40-B3D0-4C44-B8E6-CCECFED9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0C0FF8-C381-B245-A841-EE64CFCC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54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1FC6C8-A571-4C40-B767-EE372044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48B48-B547-7F4F-A02C-8075EAE3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123F9-4BC0-3744-BCB4-E0EE35DE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64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03F9D-5B81-494D-88A7-0A01B6B9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6E708-C123-F149-B306-D7415388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0F3716-41C1-BB49-890B-A6016A84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48290-0362-9647-9B86-584EA8F9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01AD2-2980-1A46-8F4E-E9BAB73C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ADBDF-DB1D-F84F-9AF9-C1F2A221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2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AA908-502E-5A4C-9060-8DA2EF57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93A244-7EFD-254A-9FE7-BBEBB6F5F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2572A-E069-114B-9D5D-2155E4991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343C1-FFE9-C147-8CC2-41AAE3F5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A7838-C704-C54B-8B2D-EA3A736B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A2077-AE67-D44F-83C5-B0189E63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39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BDF8AA-D65A-1941-B55A-2FF05C4C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09B0D-8647-FA42-AABD-371955B0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CF0E1-1389-3747-B6AE-168B64D1C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80BC-4417-114D-A9DD-87B1959787A1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8ACF6-1BB8-8A40-9C7E-F59309866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AC513-66FB-3749-A9FB-CAFA1C2D9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168F-5B35-A94E-B6B6-471FBFB695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88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wurstmeister/kafka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7A11E-EFED-944B-80CD-5AB2A54C95D5}"/>
              </a:ext>
            </a:extLst>
          </p:cNvPr>
          <p:cNvSpPr txBox="1"/>
          <p:nvPr/>
        </p:nvSpPr>
        <p:spPr>
          <a:xfrm>
            <a:off x="787401" y="406400"/>
            <a:ext cx="1087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/>
              <a:t>Spring Batch </a:t>
            </a:r>
            <a:r>
              <a:rPr lang="ko-KR" altLang="en-US" dirty="0"/>
              <a:t>프로젝트와 </a:t>
            </a:r>
            <a:r>
              <a:rPr lang="en" altLang="ko-KR" dirty="0"/>
              <a:t>Quartz </a:t>
            </a:r>
            <a:r>
              <a:rPr lang="ko-KR" altLang="en-US" dirty="0"/>
              <a:t>스케줄러다</a:t>
            </a:r>
            <a:r>
              <a:rPr lang="en-US" altLang="ko-KR" dirty="0"/>
              <a:t>. </a:t>
            </a:r>
            <a:r>
              <a:rPr lang="ko-KR" altLang="en-US" dirty="0"/>
              <a:t>전자는 </a:t>
            </a:r>
            <a:r>
              <a:rPr lang="en" altLang="ko-KR" dirty="0"/>
              <a:t>batch process, </a:t>
            </a:r>
            <a:r>
              <a:rPr lang="ko-KR" altLang="en-US" dirty="0"/>
              <a:t>즉 순차적으로 진행되는 작업의 모음을 실행하고 분기에 따라 처리하며 후자는 </a:t>
            </a:r>
            <a:r>
              <a:rPr lang="en" altLang="ko-KR" dirty="0"/>
              <a:t>timed job, </a:t>
            </a:r>
            <a:r>
              <a:rPr lang="ko-KR" altLang="en-US" dirty="0"/>
              <a:t>즉 </a:t>
            </a:r>
            <a:r>
              <a:rPr lang="en" altLang="ko-KR" dirty="0" err="1"/>
              <a:t>cron</a:t>
            </a:r>
            <a:r>
              <a:rPr lang="en" altLang="ko-KR" dirty="0"/>
              <a:t> </a:t>
            </a:r>
            <a:r>
              <a:rPr lang="ko-KR" altLang="en-US" dirty="0"/>
              <a:t>표현식이나 일정 시간마다 지정한 횟수만큼 반복해서 특정 작업을 실행할 수 있는 라이브러리다</a:t>
            </a:r>
            <a:r>
              <a:rPr lang="en-US" altLang="ko-KR"/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Quartz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이유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작업실패</a:t>
            </a:r>
            <a:r>
              <a:rPr kumimoji="1" lang="ko-KR" altLang="en-US" dirty="0"/>
              <a:t> 시 </a:t>
            </a:r>
            <a:r>
              <a:rPr kumimoji="1" lang="ko-KR" altLang="en-US" dirty="0" err="1"/>
              <a:t>재시작</a:t>
            </a:r>
            <a:r>
              <a:rPr kumimoji="1" lang="ko-KR" altLang="en-US" dirty="0"/>
              <a:t> 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애플리케이션 </a:t>
            </a:r>
            <a:r>
              <a:rPr kumimoji="1" lang="ko-KR" altLang="en-US" dirty="0" err="1"/>
              <a:t>재시작</a:t>
            </a:r>
            <a:r>
              <a:rPr kumimoji="1" lang="ko-KR" altLang="en-US" dirty="0"/>
              <a:t> 후에 작업 복귀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JTA </a:t>
            </a:r>
            <a:r>
              <a:rPr kumimoji="1" lang="ko-KR" altLang="en-US" dirty="0"/>
              <a:t>트랜잭션 및 </a:t>
            </a:r>
            <a:r>
              <a:rPr kumimoji="1" lang="ko-KR" altLang="en-US" dirty="0" err="1"/>
              <a:t>클러스터링</a:t>
            </a:r>
            <a:r>
              <a:rPr kumimoji="1" lang="ko-KR" altLang="en-US" dirty="0"/>
              <a:t> 등 복잡한 기능 </a:t>
            </a:r>
            <a:r>
              <a:rPr kumimoji="1" lang="ko-KR" altLang="en-US" dirty="0" err="1"/>
              <a:t>필요할때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수준높은</a:t>
            </a:r>
            <a:r>
              <a:rPr kumimoji="1" lang="ko-KR" altLang="en-US" dirty="0"/>
              <a:t> 기능 제공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ko-KR" altLang="en-US" dirty="0"/>
              <a:t>스프링 부트의 지원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스프링부트에서 </a:t>
            </a:r>
            <a:r>
              <a:rPr kumimoji="1" lang="en-US" altLang="ko-KR" dirty="0"/>
              <a:t>Quartz </a:t>
            </a:r>
            <a:r>
              <a:rPr kumimoji="1" lang="ko-KR" altLang="en-US" dirty="0"/>
              <a:t>스케줄러에 대한 연동 제공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ko-KR" altLang="en-US" dirty="0"/>
              <a:t>핵심구성요소 </a:t>
            </a:r>
            <a:endParaRPr kumimoji="1" lang="en-US" altLang="ko-KR" dirty="0"/>
          </a:p>
          <a:p>
            <a:r>
              <a:rPr kumimoji="1" lang="en-US" altLang="ko-KR" dirty="0"/>
              <a:t>Job, </a:t>
            </a:r>
            <a:r>
              <a:rPr kumimoji="1" lang="en-US" altLang="ko-KR" dirty="0" err="1"/>
              <a:t>JobDetail</a:t>
            </a:r>
            <a:r>
              <a:rPr kumimoji="1" lang="en-US" altLang="ko-KR" dirty="0"/>
              <a:t>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4082C4-1C33-6547-9CDD-2E6D92CD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2400300"/>
            <a:ext cx="9169400" cy="4343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C7EF66D-55EA-CB4E-B469-DB11C0B5424B}"/>
              </a:ext>
            </a:extLst>
          </p:cNvPr>
          <p:cNvSpPr/>
          <p:nvPr/>
        </p:nvSpPr>
        <p:spPr>
          <a:xfrm>
            <a:off x="254000" y="181045"/>
            <a:ext cx="115951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b="1" i="0" dirty="0">
                <a:solidFill>
                  <a:srgbClr val="555555"/>
                </a:solidFill>
                <a:effectLst/>
                <a:latin typeface="Inter"/>
              </a:rPr>
              <a:t># Key Components of Quartz Scheduler Model </a:t>
            </a:r>
          </a:p>
          <a:p>
            <a:endParaRPr lang="en" altLang="ko-KR" sz="1400" b="1" i="0" dirty="0">
              <a:solidFill>
                <a:srgbClr val="555555"/>
              </a:solidFill>
              <a:effectLst/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400" b="1" i="0" dirty="0">
                <a:solidFill>
                  <a:srgbClr val="555555"/>
                </a:solidFill>
                <a:effectLst/>
                <a:latin typeface="Inter"/>
              </a:rPr>
              <a:t>Scheduler Factory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– The factory bean that is responsible for building the Scheduler model and wiring in all the dependent components, based on the contents of the quartz properties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400" b="1" i="0" dirty="0">
                <a:solidFill>
                  <a:srgbClr val="555555"/>
                </a:solidFill>
                <a:effectLst/>
                <a:latin typeface="Inter"/>
              </a:rPr>
              <a:t>Scheduler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– Maintains the </a:t>
            </a:r>
            <a:r>
              <a:rPr lang="en" altLang="ko-KR" sz="1400" b="0" i="1" dirty="0" err="1">
                <a:solidFill>
                  <a:srgbClr val="555555"/>
                </a:solidFill>
                <a:effectLst/>
                <a:latin typeface="Inter"/>
              </a:rPr>
              <a:t>JobDetail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/</a:t>
            </a:r>
            <a:r>
              <a:rPr lang="en" altLang="ko-KR" sz="1400" b="0" i="1" dirty="0">
                <a:solidFill>
                  <a:srgbClr val="555555"/>
                </a:solidFill>
                <a:effectLst/>
                <a:latin typeface="Inter"/>
              </a:rPr>
              <a:t>Trigger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registry. It is also responsible for executing the associated jobs when a trigger fires.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400" b="1" i="0" dirty="0">
                <a:solidFill>
                  <a:srgbClr val="555555"/>
                </a:solidFill>
                <a:effectLst/>
                <a:latin typeface="Inter"/>
              </a:rPr>
              <a:t>Scheduler Thread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– The thread responsible for performing the work of firing the triggers. It contacts the </a:t>
            </a:r>
            <a:r>
              <a:rPr lang="en" altLang="ko-KR" sz="1400" b="0" i="0" dirty="0" err="1">
                <a:solidFill>
                  <a:srgbClr val="555555"/>
                </a:solidFill>
                <a:effectLst/>
                <a:latin typeface="Inter"/>
              </a:rPr>
              <a:t>JobStore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to get the next set of triggers to be fired.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400" b="1" i="0" dirty="0">
                <a:solidFill>
                  <a:srgbClr val="555555"/>
                </a:solidFill>
                <a:effectLst/>
                <a:latin typeface="Inter"/>
              </a:rPr>
              <a:t>Job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– An interface that must be implemented by the task to be executed.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400" b="1" i="0" dirty="0">
                <a:solidFill>
                  <a:srgbClr val="555555"/>
                </a:solidFill>
                <a:effectLst/>
                <a:latin typeface="Inter"/>
              </a:rPr>
              <a:t>Trigger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– Instructs the scheduler about the time that the associated job should be fired.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400" b="1" i="0" dirty="0" err="1">
                <a:solidFill>
                  <a:srgbClr val="555555"/>
                </a:solidFill>
                <a:effectLst/>
                <a:latin typeface="Inter"/>
              </a:rPr>
              <a:t>JobStore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– An interface to be implemented by the classes that provide a storage mechanism for Jobs and Triggers.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400" b="1" i="0" dirty="0" err="1">
                <a:solidFill>
                  <a:srgbClr val="555555"/>
                </a:solidFill>
                <a:effectLst/>
                <a:latin typeface="Inter"/>
              </a:rPr>
              <a:t>ThreadPool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– A job to be executed is transferred to the pool of threads, represented by the </a:t>
            </a:r>
            <a:r>
              <a:rPr lang="en" altLang="ko-KR" sz="1400" b="0" i="0" dirty="0" err="1">
                <a:solidFill>
                  <a:srgbClr val="555555"/>
                </a:solidFill>
                <a:effectLst/>
                <a:latin typeface="Inter"/>
              </a:rPr>
              <a:t>ThreadPool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400" b="1" i="0" dirty="0">
                <a:solidFill>
                  <a:srgbClr val="555555"/>
                </a:solidFill>
                <a:effectLst/>
                <a:latin typeface="Inter"/>
              </a:rPr>
              <a:t>Worker Threads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- Individual threads that build up the </a:t>
            </a:r>
            <a:r>
              <a:rPr lang="en" altLang="ko-KR" sz="1400" b="0" i="0" dirty="0" err="1">
                <a:solidFill>
                  <a:srgbClr val="555555"/>
                </a:solidFill>
                <a:effectLst/>
                <a:latin typeface="Inter"/>
              </a:rPr>
              <a:t>ThreadPool</a:t>
            </a:r>
            <a:r>
              <a:rPr lang="en" altLang="ko-KR" sz="1400" b="0" i="0" dirty="0">
                <a:solidFill>
                  <a:srgbClr val="555555"/>
                </a:solidFill>
                <a:effectLst/>
                <a:latin typeface="Inter"/>
              </a:rPr>
              <a:t> and execute jobs.</a:t>
            </a:r>
          </a:p>
        </p:txBody>
      </p:sp>
    </p:spTree>
    <p:extLst>
      <p:ext uri="{BB962C8B-B14F-4D97-AF65-F5344CB8AC3E}">
        <p14:creationId xmlns:p14="http://schemas.microsoft.com/office/powerpoint/2010/main" val="94844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DD7E10-35D6-384A-8B64-E83060D1229B}"/>
              </a:ext>
            </a:extLst>
          </p:cNvPr>
          <p:cNvSpPr/>
          <p:nvPr/>
        </p:nvSpPr>
        <p:spPr>
          <a:xfrm>
            <a:off x="304800" y="1689100"/>
            <a:ext cx="1137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Youngminui-iMac:scheduler-common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youngminlee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$ ls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docker-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compose.yml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   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src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pom.xml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target</a:t>
            </a:r>
          </a:p>
          <a:p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Youngminui-iMac:scheduler-common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youngminlee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$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docker-compose up -d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Pulling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kafka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(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wurstmeister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kafka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:)...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latest: Pulling from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wurstmeister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kafka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42c077c10790: Pull complete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44b062e78fd7: Pull complete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b3ba9647f279: Pull complete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10c9a58bd495: Pull complete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ed9bd501c190: Pull complete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03346d650161: Pull complete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539ec416bc55: Pull complete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Digest: sha256:2d4bbf9cc83d9854d36582987da5f939fb9255fb128d18e3cf2c6ad825a32751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Status: Downloaded newer image for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wurstmeister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kafka:latest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Creating scheduler-common_kafka_1     ... done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Creating scheduler-common_zookeeper_1 ... Done</a:t>
            </a:r>
          </a:p>
          <a:p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Youngminui-iMac:scheduler-common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youngminlee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$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docker </a:t>
            </a:r>
            <a:r>
              <a:rPr lang="en" altLang="ko-KR" sz="1200" b="1" dirty="0" err="1">
                <a:effectLst/>
                <a:latin typeface="Helvetica Neue" panose="02000503000000020004" pitchFamily="2" charset="0"/>
              </a:rPr>
              <a:t>ps</a:t>
            </a:r>
            <a:endParaRPr lang="en" altLang="ko-KR" sz="1200" b="1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CONTAINER ID        IMAGE                    COMMAND                  CREATED             STATUS              PORTS                                                NAMES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197a4d026215    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wurstmeister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kafka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      "start-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kafka.sh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"         9 seconds ago       Up 7 seconds        0.0.0.0:9092-&gt;9092/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tcp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                              scheduler-common_kafka_1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98584af723a4    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wurstmeister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/zookeeper   "/bin/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sh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-c '/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usr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sb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…"   9 seconds ago       Up 7 seconds        22/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tcp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, 2888/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tcp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, 3888/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tcp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, 0.0.0.0:2181-&gt;2181/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tcp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  scheduler-common_zookeeper_1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18AC1-36FA-534E-BC95-58A024D11F85}"/>
              </a:ext>
            </a:extLst>
          </p:cNvPr>
          <p:cNvSpPr txBox="1"/>
          <p:nvPr/>
        </p:nvSpPr>
        <p:spPr>
          <a:xfrm>
            <a:off x="304800" y="393700"/>
            <a:ext cx="10346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Kafka docker </a:t>
            </a:r>
            <a:r>
              <a:rPr kumimoji="1" lang="ko-KR" altLang="en-US" sz="1400" dirty="0"/>
              <a:t>에 설치 후 </a:t>
            </a:r>
            <a:r>
              <a:rPr kumimoji="1" lang="en-US" altLang="ko-KR" sz="1400" dirty="0"/>
              <a:t>spring boot </a:t>
            </a:r>
            <a:r>
              <a:rPr kumimoji="1" lang="ko-KR" altLang="en-US" sz="1400" dirty="0"/>
              <a:t>연동 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en-US" altLang="ko-KR" sz="1400" dirty="0"/>
              <a:t>Kafka-Docker install         </a:t>
            </a:r>
            <a:r>
              <a:rPr kumimoji="1" lang="en-US" altLang="ko-KR" sz="1400" dirty="0">
                <a:hlinkClick r:id="rId2"/>
              </a:rPr>
              <a:t>https://hub.docker.com/r/wurstmeister/kafka/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1400" dirty="0"/>
              <a:t>Eclipse 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 err="1"/>
              <a:t>kafka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연동 자바 프로젝트 생성</a:t>
            </a:r>
            <a:r>
              <a:rPr kumimoji="1" lang="en-US" altLang="ko-KR" sz="1400" dirty="0"/>
              <a:t>. (</a:t>
            </a:r>
            <a:r>
              <a:rPr kumimoji="1" lang="en-US" altLang="ko-KR" sz="1400" dirty="0" err="1"/>
              <a:t>pom.xml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파일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application.yml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파일에 </a:t>
            </a:r>
            <a:r>
              <a:rPr kumimoji="1" lang="en-US" altLang="ko-KR" sz="1400" dirty="0" err="1"/>
              <a:t>kafka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라이브러리 및 관련 정보 매핑 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  <a:p>
            <a:pPr marL="342900" indent="-342900">
              <a:buAutoNum type="arabicPeriod"/>
            </a:pPr>
            <a:r>
              <a:rPr kumimoji="1" lang="en-US" altLang="ko-KR" sz="1400" dirty="0"/>
              <a:t>docker-</a:t>
            </a:r>
            <a:r>
              <a:rPr kumimoji="1" lang="en-US" altLang="ko-KR" sz="1400" dirty="0" err="1"/>
              <a:t>compose.yml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파일 생성 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21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B04B36-2305-6944-8332-92CAE173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" y="0"/>
            <a:ext cx="12086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9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00AE04-DAF4-5B41-90C5-7C3D5CA69B96}"/>
              </a:ext>
            </a:extLst>
          </p:cNvPr>
          <p:cNvSpPr/>
          <p:nvPr/>
        </p:nvSpPr>
        <p:spPr>
          <a:xfrm>
            <a:off x="457200" y="4350008"/>
            <a:ext cx="110871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2022-09-11 21:24:51.382  INFO 3437 --- [nio-8084-exec-3]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o.a.k.clients.producer.KafkaProducer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     : [Producer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clientId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=producer-1] Instantiated an idempotent producer.</a:t>
            </a:r>
          </a:p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2022-09-11 21:24:51.396  INFO 3437 --- [nio-8084-exec-3]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o.a.kafka.common.utils.AppInfoParser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     : Kafka version: 3.1.1</a:t>
            </a:r>
          </a:p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2022-09-11 21:24:51.398  INFO 3437 --- [nio-8084-exec-3]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o.a.kafka.common.utils.AppInfoParser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     : Kafka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commitId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: 97671528ba54a138</a:t>
            </a:r>
          </a:p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2022-09-11 21:24:51.399  INFO 3437 --- [nio-8084-exec-3]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o.a.kafka.common.utils.AppInfoParser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     : Kafka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startTimeMs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: 1662899091396</a:t>
            </a:r>
          </a:p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2022-09-11 21:24:51.404  INFO 3437 --- [ad | producer-1]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org.apache.kafka.clients.Metadata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        : [Producer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clientId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=producer-1] Cluster ID: Gnz-MzftSGij0Q4DKveT0g</a:t>
            </a:r>
          </a:p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2022-09-11 21:24:51.407  INFO 3437 --- [ad | producer-1]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o.a.k.c.p.internals.TransactionManager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   : [Producer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clientId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=producer-1]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ProducerId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 set to 0 with epoch 0</a:t>
            </a:r>
          </a:p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2022-09-11 21:24:51.417  INFO 3437 --- [ad | producer-1]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org.apache.kafka.clients.Metadata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        : [Producer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clientId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=producer-1] Resetting the last seen epoch of partition test_topic-0 to 0 since the associated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topicId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 changed from null to __G9QDJQQAWlIuCqpTX0Dw</a:t>
            </a:r>
          </a:p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2022-09-11 21:24:51.417  INFO 3437 --- [ad | producer-1]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org.apache.kafka.clients.Metadata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        : [Producer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clientId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=producer-1] Resetting the last seen epoch of partition test_topic-2 to 0 since the associated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topicId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 changed from null to __G9QDJQQAWlIuCqpTX0Dw</a:t>
            </a:r>
          </a:p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2022-09-11 21:24:51.417  INFO 3437 --- [ad | producer-1]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org.apache.kafka.clients.Metadata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        : [Producer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clientId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=producer-1] Resetting the last seen epoch of partition test_topic-1 to 0 since the associated </a:t>
            </a:r>
            <a:r>
              <a:rPr lang="en" altLang="ko-KR" sz="1100" dirty="0" err="1">
                <a:effectLst/>
                <a:latin typeface="Arial" panose="020B0604020202020204" pitchFamily="34" charset="0"/>
              </a:rPr>
              <a:t>topicId</a:t>
            </a:r>
            <a:r>
              <a:rPr lang="en" altLang="ko-KR" sz="1100" dirty="0">
                <a:effectLst/>
                <a:latin typeface="Arial" panose="020B0604020202020204" pitchFamily="34" charset="0"/>
              </a:rPr>
              <a:t> changed from null to __G9QDJQQAWlIuCqpTX0Dw</a:t>
            </a:r>
          </a:p>
          <a:p>
            <a:r>
              <a:rPr lang="en" altLang="ko-KR" sz="1100" dirty="0">
                <a:effectLst/>
                <a:latin typeface="Arial" panose="020B0604020202020204" pitchFamily="34" charset="0"/>
              </a:rPr>
              <a:t>&gt;&gt;&gt; Received Message : hello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3BA9D-5098-0748-8151-66A0CFB6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-575089"/>
            <a:ext cx="12192000" cy="41564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79B724-7BA7-D24A-BA73-0C47FCF76653}"/>
              </a:ext>
            </a:extLst>
          </p:cNvPr>
          <p:cNvSpPr/>
          <p:nvPr/>
        </p:nvSpPr>
        <p:spPr>
          <a:xfrm>
            <a:off x="317500" y="3581401"/>
            <a:ext cx="1163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/**   </a:t>
            </a:r>
            <a:r>
              <a:rPr lang="en" altLang="ko-KR" u="sng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insomnia</a:t>
            </a:r>
            <a:r>
              <a:rPr lang="en" altLang="ko-KR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에서     *   </a:t>
            </a:r>
            <a:r>
              <a:rPr lang="en" altLang="ko-KR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http://localhost:8084/</a:t>
            </a:r>
            <a:r>
              <a:rPr lang="en" altLang="ko-KR" dirty="0" err="1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publish?message</a:t>
            </a:r>
            <a:r>
              <a:rPr lang="en" altLang="ko-KR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=hello </a:t>
            </a:r>
            <a:r>
              <a:rPr lang="ko-KR" altLang="en-US" dirty="0" err="1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라고</a:t>
            </a:r>
            <a:r>
              <a:rPr lang="ko-KR" altLang="en-US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 입력하면 </a:t>
            </a:r>
            <a:endParaRPr lang="en-US" altLang="ko-KR" dirty="0">
              <a:solidFill>
                <a:srgbClr val="80808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808080"/>
                </a:solidFill>
                <a:latin typeface="Arial" panose="020B0604020202020204" pitchFamily="34" charset="0"/>
              </a:rPr>
              <a:t>      이클립스 </a:t>
            </a:r>
            <a:r>
              <a:rPr lang="ko-KR" altLang="en-US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콘솔에       </a:t>
            </a:r>
            <a:r>
              <a:rPr lang="en-US" altLang="ko-KR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&gt;&gt;&gt; </a:t>
            </a:r>
            <a:r>
              <a:rPr lang="en" altLang="ko-KR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Received Message : hello  </a:t>
            </a:r>
            <a:r>
              <a:rPr lang="ko-KR" altLang="en-US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출력됨</a:t>
            </a:r>
            <a:r>
              <a:rPr lang="en-US" altLang="ko-KR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ko-KR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04288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31AE1D-6EBE-E147-9DD7-1B5B62F11FC9}"/>
              </a:ext>
            </a:extLst>
          </p:cNvPr>
          <p:cNvSpPr/>
          <p:nvPr/>
        </p:nvSpPr>
        <p:spPr>
          <a:xfrm>
            <a:off x="876300" y="749300"/>
            <a:ext cx="14732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Biz App #1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BE1A7A-38D2-CE49-BB41-DAAA2CD73DE8}"/>
              </a:ext>
            </a:extLst>
          </p:cNvPr>
          <p:cNvSpPr/>
          <p:nvPr/>
        </p:nvSpPr>
        <p:spPr>
          <a:xfrm>
            <a:off x="876300" y="1600200"/>
            <a:ext cx="14732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Biz App #2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A6E215-A9B0-574D-8078-08176EC69A6F}"/>
              </a:ext>
            </a:extLst>
          </p:cNvPr>
          <p:cNvSpPr/>
          <p:nvPr/>
        </p:nvSpPr>
        <p:spPr>
          <a:xfrm>
            <a:off x="876300" y="2514600"/>
            <a:ext cx="14732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Biz App #3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31FB4D-6050-F846-89B1-995C769F4263}"/>
              </a:ext>
            </a:extLst>
          </p:cNvPr>
          <p:cNvSpPr/>
          <p:nvPr/>
        </p:nvSpPr>
        <p:spPr>
          <a:xfrm>
            <a:off x="3848100" y="1409700"/>
            <a:ext cx="2781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Scheduler-app-service</a:t>
            </a:r>
          </a:p>
          <a:p>
            <a:pPr algn="ctr"/>
            <a:r>
              <a:rPr kumimoji="1" lang="en-US" altLang="ko-KR" dirty="0"/>
              <a:t>(Web Console)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A51D85-A024-AD45-BE9C-7524CDAD037C}"/>
              </a:ext>
            </a:extLst>
          </p:cNvPr>
          <p:cNvSpPr/>
          <p:nvPr/>
        </p:nvSpPr>
        <p:spPr>
          <a:xfrm>
            <a:off x="7950200" y="685800"/>
            <a:ext cx="325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Scheduler-common-service</a:t>
            </a:r>
          </a:p>
          <a:p>
            <a:pPr algn="ctr"/>
            <a:r>
              <a:rPr kumimoji="1" lang="en-US" altLang="ko-KR" dirty="0"/>
              <a:t>(Kafka Pub/sub)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12299-6039-B943-911C-8B077E5A4EB0}"/>
              </a:ext>
            </a:extLst>
          </p:cNvPr>
          <p:cNvSpPr/>
          <p:nvPr/>
        </p:nvSpPr>
        <p:spPr>
          <a:xfrm>
            <a:off x="8525485" y="3539350"/>
            <a:ext cx="325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Scheduler-quartz-service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AAEE10-FB86-B04B-988D-780B278B51BE}"/>
              </a:ext>
            </a:extLst>
          </p:cNvPr>
          <p:cNvSpPr/>
          <p:nvPr/>
        </p:nvSpPr>
        <p:spPr>
          <a:xfrm>
            <a:off x="3200400" y="3938111"/>
            <a:ext cx="4914900" cy="14986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R" sz="1400" dirty="0">
                <a:solidFill>
                  <a:schemeClr val="tx1"/>
                </a:solidFill>
              </a:rPr>
              <a:t>Docker 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136D6C-863A-F64A-83F5-308CB09400C3}"/>
              </a:ext>
            </a:extLst>
          </p:cNvPr>
          <p:cNvGrpSpPr/>
          <p:nvPr/>
        </p:nvGrpSpPr>
        <p:grpSpPr>
          <a:xfrm>
            <a:off x="4064000" y="4058761"/>
            <a:ext cx="1638300" cy="1206500"/>
            <a:chOff x="4064000" y="4058761"/>
            <a:chExt cx="1638300" cy="1206500"/>
          </a:xfrm>
        </p:grpSpPr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D8F2E840-3E52-D74C-BE97-248ED677953E}"/>
                </a:ext>
              </a:extLst>
            </p:cNvPr>
            <p:cNvSpPr/>
            <p:nvPr/>
          </p:nvSpPr>
          <p:spPr>
            <a:xfrm>
              <a:off x="4064000" y="4058761"/>
              <a:ext cx="1638300" cy="1206500"/>
            </a:xfrm>
            <a:prstGeom prst="can">
              <a:avLst>
                <a:gd name="adj" fmla="val 148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dirty="0"/>
                <a:t>Maria DBMS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8F36002-DEAD-F743-AC38-2EB0643BD585}"/>
                </a:ext>
              </a:extLst>
            </p:cNvPr>
            <p:cNvSpPr/>
            <p:nvPr/>
          </p:nvSpPr>
          <p:spPr>
            <a:xfrm>
              <a:off x="4311650" y="4709636"/>
              <a:ext cx="1193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ko-KR" sz="1000" dirty="0" err="1">
                  <a:solidFill>
                    <a:schemeClr val="tx1"/>
                  </a:solidFill>
                </a:rPr>
                <a:t>BizAppStore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640A08-ED43-6844-8681-E9C41162D73A}"/>
                </a:ext>
              </a:extLst>
            </p:cNvPr>
            <p:cNvSpPr/>
            <p:nvPr/>
          </p:nvSpPr>
          <p:spPr>
            <a:xfrm>
              <a:off x="4311650" y="4925536"/>
              <a:ext cx="1193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ko-KR" sz="1000" dirty="0" err="1">
                  <a:solidFill>
                    <a:schemeClr val="tx1"/>
                  </a:solidFill>
                </a:rPr>
                <a:t>SchedulerJobInfo</a:t>
              </a:r>
              <a:endParaRPr kumimoji="1" lang="en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F1A951B-5A77-3849-9B69-74CA68DEE916}"/>
                </a:ext>
              </a:extLst>
            </p:cNvPr>
            <p:cNvSpPr/>
            <p:nvPr/>
          </p:nvSpPr>
          <p:spPr>
            <a:xfrm>
              <a:off x="4311650" y="4519136"/>
              <a:ext cx="1193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ko-KR" sz="1000" dirty="0">
                  <a:solidFill>
                    <a:schemeClr val="tx1"/>
                  </a:solidFill>
                </a:rPr>
                <a:t>QUARTZ_XXX 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4DBCE7D-6174-D847-9ED0-1408127E207C}"/>
              </a:ext>
            </a:extLst>
          </p:cNvPr>
          <p:cNvGrpSpPr/>
          <p:nvPr/>
        </p:nvGrpSpPr>
        <p:grpSpPr>
          <a:xfrm>
            <a:off x="6337300" y="4171473"/>
            <a:ext cx="889000" cy="981075"/>
            <a:chOff x="9702800" y="4233128"/>
            <a:chExt cx="889000" cy="9810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08620A7-4376-5945-93FC-F6BE1B59B8CD}"/>
                </a:ext>
              </a:extLst>
            </p:cNvPr>
            <p:cNvGrpSpPr/>
            <p:nvPr/>
          </p:nvGrpSpPr>
          <p:grpSpPr>
            <a:xfrm>
              <a:off x="9702800" y="4233128"/>
              <a:ext cx="889000" cy="981075"/>
              <a:chOff x="3143250" y="5006975"/>
              <a:chExt cx="889000" cy="838200"/>
            </a:xfrm>
          </p:grpSpPr>
          <p:sp>
            <p:nvSpPr>
              <p:cNvPr id="22" name="원통[C] 21">
                <a:extLst>
                  <a:ext uri="{FF2B5EF4-FFF2-40B4-BE49-F238E27FC236}">
                    <a16:creationId xmlns:a16="http://schemas.microsoft.com/office/drawing/2014/main" id="{1985FEED-0183-E742-A008-5A9C6D0D258E}"/>
                  </a:ext>
                </a:extLst>
              </p:cNvPr>
              <p:cNvSpPr/>
              <p:nvPr/>
            </p:nvSpPr>
            <p:spPr>
              <a:xfrm rot="5400000">
                <a:off x="2844800" y="5305425"/>
                <a:ext cx="838200" cy="2413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원통[C] 22">
                <a:extLst>
                  <a:ext uri="{FF2B5EF4-FFF2-40B4-BE49-F238E27FC236}">
                    <a16:creationId xmlns:a16="http://schemas.microsoft.com/office/drawing/2014/main" id="{C366C618-5661-FA45-9038-902FC112C6E2}"/>
                  </a:ext>
                </a:extLst>
              </p:cNvPr>
              <p:cNvSpPr/>
              <p:nvPr/>
            </p:nvSpPr>
            <p:spPr>
              <a:xfrm rot="5400000">
                <a:off x="3067050" y="5305425"/>
                <a:ext cx="838200" cy="2413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원통[C] 23">
                <a:extLst>
                  <a:ext uri="{FF2B5EF4-FFF2-40B4-BE49-F238E27FC236}">
                    <a16:creationId xmlns:a16="http://schemas.microsoft.com/office/drawing/2014/main" id="{7A8A2A62-75CB-3B44-B4DE-A27D4D2B2918}"/>
                  </a:ext>
                </a:extLst>
              </p:cNvPr>
              <p:cNvSpPr/>
              <p:nvPr/>
            </p:nvSpPr>
            <p:spPr>
              <a:xfrm rot="5400000">
                <a:off x="3276600" y="5305425"/>
                <a:ext cx="838200" cy="2413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원통[C] 24">
                <a:extLst>
                  <a:ext uri="{FF2B5EF4-FFF2-40B4-BE49-F238E27FC236}">
                    <a16:creationId xmlns:a16="http://schemas.microsoft.com/office/drawing/2014/main" id="{AA0CA351-51DE-9549-9969-12F5B377A36A}"/>
                  </a:ext>
                </a:extLst>
              </p:cNvPr>
              <p:cNvSpPr/>
              <p:nvPr/>
            </p:nvSpPr>
            <p:spPr>
              <a:xfrm rot="5400000">
                <a:off x="3492500" y="5305425"/>
                <a:ext cx="838200" cy="2413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D6378A88-378D-C947-9984-BB602B0B914C}"/>
                </a:ext>
              </a:extLst>
            </p:cNvPr>
            <p:cNvSpPr/>
            <p:nvPr/>
          </p:nvSpPr>
          <p:spPr>
            <a:xfrm>
              <a:off x="9740900" y="4579203"/>
              <a:ext cx="768350" cy="3429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400" dirty="0">
                  <a:solidFill>
                    <a:schemeClr val="bg1"/>
                  </a:solidFill>
                </a:rPr>
                <a:t>Kafka topic</a:t>
              </a:r>
              <a:endParaRPr kumimoji="1" lang="ko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A12E3CB-49BA-F44D-8AF3-5D3862A80159}"/>
              </a:ext>
            </a:extLst>
          </p:cNvPr>
          <p:cNvCxnSpPr>
            <a:stCxn id="4" idx="3"/>
          </p:cNvCxnSpPr>
          <p:nvPr/>
        </p:nvCxnSpPr>
        <p:spPr>
          <a:xfrm>
            <a:off x="2349500" y="1085850"/>
            <a:ext cx="149860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18B6C8-8539-F841-881E-8F377AF04F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349500" y="1866900"/>
            <a:ext cx="1498600" cy="6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4269F6-6633-FF4B-92CF-ED546F21FE1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349500" y="1866900"/>
            <a:ext cx="1498600" cy="98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170CA7-C25D-D841-9689-1C435AC167B1}"/>
              </a:ext>
            </a:extLst>
          </p:cNvPr>
          <p:cNvSpPr txBox="1"/>
          <p:nvPr/>
        </p:nvSpPr>
        <p:spPr>
          <a:xfrm>
            <a:off x="2349500" y="685800"/>
            <a:ext cx="98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Port: 18081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D8032E-B333-F743-805A-9D6401DF9D45}"/>
              </a:ext>
            </a:extLst>
          </p:cNvPr>
          <p:cNvSpPr txBox="1"/>
          <p:nvPr/>
        </p:nvSpPr>
        <p:spPr>
          <a:xfrm>
            <a:off x="2369847" y="1476891"/>
            <a:ext cx="98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Port: 18082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EEE48-84C8-AE47-9809-353C58A02F53}"/>
              </a:ext>
            </a:extLst>
          </p:cNvPr>
          <p:cNvSpPr txBox="1"/>
          <p:nvPr/>
        </p:nvSpPr>
        <p:spPr>
          <a:xfrm>
            <a:off x="2369847" y="2687161"/>
            <a:ext cx="98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Port: 18083</a:t>
            </a:r>
            <a:endParaRPr kumimoji="1"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974502-C5AF-2A43-AB29-5FBAD17664F5}"/>
              </a:ext>
            </a:extLst>
          </p:cNvPr>
          <p:cNvSpPr txBox="1"/>
          <p:nvPr/>
        </p:nvSpPr>
        <p:spPr>
          <a:xfrm>
            <a:off x="4406900" y="1085463"/>
            <a:ext cx="1544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Service port: 18080</a:t>
            </a:r>
            <a:endParaRPr kumimoji="1"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CDF135-6709-F64F-AC5F-4CEC852AF08D}"/>
              </a:ext>
            </a:extLst>
          </p:cNvPr>
          <p:cNvSpPr txBox="1"/>
          <p:nvPr/>
        </p:nvSpPr>
        <p:spPr>
          <a:xfrm>
            <a:off x="1048184" y="4567872"/>
            <a:ext cx="176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kafka</a:t>
            </a:r>
            <a:r>
              <a:rPr kumimoji="1" lang="en-US" altLang="ko-KR" sz="1200" dirty="0"/>
              <a:t> port: 9092</a:t>
            </a:r>
          </a:p>
          <a:p>
            <a:r>
              <a:rPr kumimoji="1" lang="en-US" altLang="ko-KR" sz="1200" dirty="0"/>
              <a:t>Zookeeper port : 2181</a:t>
            </a:r>
          </a:p>
          <a:p>
            <a:r>
              <a:rPr kumimoji="1" lang="en-US" altLang="ko-KR" sz="1200" dirty="0"/>
              <a:t>DBMS : 3036 </a:t>
            </a:r>
            <a:endParaRPr kumimoji="1"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31380D-9798-5A40-B742-33B8794306BD}"/>
              </a:ext>
            </a:extLst>
          </p:cNvPr>
          <p:cNvSpPr txBox="1"/>
          <p:nvPr/>
        </p:nvSpPr>
        <p:spPr>
          <a:xfrm>
            <a:off x="8101381" y="408801"/>
            <a:ext cx="1544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Service port: 18084</a:t>
            </a:r>
            <a:endParaRPr kumimoji="1"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D1031-89BD-D44E-8919-169E6EEF119D}"/>
              </a:ext>
            </a:extLst>
          </p:cNvPr>
          <p:cNvSpPr txBox="1"/>
          <p:nvPr/>
        </p:nvSpPr>
        <p:spPr>
          <a:xfrm>
            <a:off x="8676665" y="3298050"/>
            <a:ext cx="1544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Service port: 18085</a:t>
            </a:r>
            <a:endParaRPr kumimoji="1" lang="ko-KR" altLang="en-US" sz="12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0C470BF-F0FD-4448-A762-F4C93EC3DB7C}"/>
              </a:ext>
            </a:extLst>
          </p:cNvPr>
          <p:cNvCxnSpPr>
            <a:cxnSpLocks/>
            <a:stCxn id="7" idx="2"/>
            <a:endCxn id="26" idx="1"/>
          </p:cNvCxnSpPr>
          <p:nvPr/>
        </p:nvCxnSpPr>
        <p:spPr>
          <a:xfrm flipH="1">
            <a:off x="4883150" y="2324100"/>
            <a:ext cx="355600" cy="173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9404EDB-44F3-7D46-8341-BDFDA7DDE1BC}"/>
              </a:ext>
            </a:extLst>
          </p:cNvPr>
          <p:cNvCxnSpPr>
            <a:cxnSpLocks/>
          </p:cNvCxnSpPr>
          <p:nvPr/>
        </p:nvCxnSpPr>
        <p:spPr>
          <a:xfrm flipH="1">
            <a:off x="7036410" y="1615390"/>
            <a:ext cx="2412390" cy="255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AEC8B5C-1EF7-5A4A-99B6-BB7466C2F3AC}"/>
              </a:ext>
            </a:extLst>
          </p:cNvPr>
          <p:cNvSpPr txBox="1"/>
          <p:nvPr/>
        </p:nvSpPr>
        <p:spPr>
          <a:xfrm>
            <a:off x="7982244" y="242462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publish</a:t>
            </a:r>
            <a:endParaRPr kumimoji="1"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C481171-F67A-204D-BA8E-D0DD296E50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629400" y="1143000"/>
            <a:ext cx="13208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48D26EDB-3785-C94A-972E-2AA060F59BB4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8571863" y="3108188"/>
            <a:ext cx="233660" cy="2924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4936A46-FFE0-B448-9313-4105F65FE44F}"/>
              </a:ext>
            </a:extLst>
          </p:cNvPr>
          <p:cNvSpPr txBox="1"/>
          <p:nvPr/>
        </p:nvSpPr>
        <p:spPr>
          <a:xfrm>
            <a:off x="9228589" y="4697941"/>
            <a:ext cx="158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Listen (subscription)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415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707A13-0ED3-324A-A588-7AB013B5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9" y="203200"/>
            <a:ext cx="10519581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234</Words>
  <Application>Microsoft Macintosh PowerPoint</Application>
  <PresentationFormat>와이드스크린</PresentationFormat>
  <Paragraphs>86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Inter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11</cp:revision>
  <dcterms:created xsi:type="dcterms:W3CDTF">2022-09-11T11:48:31Z</dcterms:created>
  <dcterms:modified xsi:type="dcterms:W3CDTF">2022-09-12T06:34:25Z</dcterms:modified>
</cp:coreProperties>
</file>