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73" r:id="rId3"/>
    <p:sldId id="269" r:id="rId4"/>
    <p:sldId id="270" r:id="rId5"/>
    <p:sldId id="271" r:id="rId6"/>
    <p:sldId id="274" r:id="rId7"/>
    <p:sldId id="260" r:id="rId8"/>
    <p:sldId id="265" r:id="rId9"/>
    <p:sldId id="261" r:id="rId10"/>
    <p:sldId id="263" r:id="rId11"/>
    <p:sldId id="275" r:id="rId12"/>
    <p:sldId id="264" r:id="rId13"/>
    <p:sldId id="27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AEAB-553D-4AB2-AB20-6656C066F4F9}" type="datetimeFigureOut">
              <a:rPr lang="en-US" smtClean="0"/>
              <a:pPr/>
              <a:t>10/28/2014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46133-66A7-4DA6-996F-A2E51C4CC16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572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Elastic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20000" cy="1981199"/>
          </a:xfrm>
        </p:spPr>
        <p:txBody>
          <a:bodyPr/>
          <a:lstStyle/>
          <a:p>
            <a:r>
              <a:rPr lang="en-GB" dirty="0" smtClean="0"/>
              <a:t>Overview</a:t>
            </a:r>
          </a:p>
          <a:p>
            <a:r>
              <a:rPr lang="en-GB" dirty="0" smtClean="0"/>
              <a:t>How does it works</a:t>
            </a:r>
          </a:p>
          <a:p>
            <a:r>
              <a:rPr lang="en-GB" dirty="0" smtClean="0"/>
              <a:t>Cost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9300" y="0"/>
            <a:ext cx="3314700" cy="107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533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&amp; 9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Word length Counting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Wordcount</a:t>
            </a:r>
            <a:r>
              <a:rPr lang="en-GB" dirty="0" smtClean="0"/>
              <a:t> for specific </a:t>
            </a:r>
            <a:r>
              <a:rPr lang="en-GB" dirty="0" err="1" smtClean="0"/>
              <a:t>wordlength</a:t>
            </a:r>
            <a:endParaRPr lang="en-GB" dirty="0" smtClean="0"/>
          </a:p>
          <a:p>
            <a:pPr lvl="1"/>
            <a:r>
              <a:rPr lang="en-GB" dirty="0" smtClean="0"/>
              <a:t>Map-Function: calculate length for every Word</a:t>
            </a:r>
          </a:p>
          <a:p>
            <a:pPr lvl="2"/>
            <a:r>
              <a:rPr lang="en-GB" dirty="0" smtClean="0"/>
              <a:t>Return </a:t>
            </a:r>
            <a:r>
              <a:rPr lang="en-GB" dirty="0" err="1" smtClean="0"/>
              <a:t>WordLength:WordList</a:t>
            </a:r>
            <a:r>
              <a:rPr lang="en-GB" dirty="0" smtClean="0"/>
              <a:t> (3:[</a:t>
            </a:r>
            <a:r>
              <a:rPr lang="en-GB" dirty="0" err="1" smtClean="0"/>
              <a:t>the,and</a:t>
            </a:r>
            <a:r>
              <a:rPr lang="en-GB" dirty="0" smtClean="0"/>
              <a:t>,...])</a:t>
            </a:r>
          </a:p>
          <a:p>
            <a:pPr lvl="1"/>
            <a:r>
              <a:rPr lang="en-GB" dirty="0" smtClean="0"/>
              <a:t>Reduce-Function: count the words per </a:t>
            </a:r>
            <a:r>
              <a:rPr lang="en-GB" dirty="0" err="1" smtClean="0"/>
              <a:t>wordlength</a:t>
            </a:r>
            <a:endParaRPr lang="en-GB" dirty="0" smtClean="0"/>
          </a:p>
          <a:p>
            <a:pPr lvl="1"/>
            <a:r>
              <a:rPr lang="en-GB" dirty="0" smtClean="0"/>
              <a:t>Result: Amount of words for specific </a:t>
            </a:r>
            <a:r>
              <a:rPr lang="en-GB" dirty="0" err="1" smtClean="0"/>
              <a:t>wordlength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Result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5427" y="1600200"/>
            <a:ext cx="52331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l"/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Hardware : m1.large </a:t>
            </a:r>
            <a:r>
              <a:rPr lang="en-GB" dirty="0" smtClean="0">
                <a:solidFill>
                  <a:srgbClr val="FF0000"/>
                </a:solidFill>
              </a:rPr>
              <a:t> 6 instance </a:t>
            </a:r>
          </a:p>
          <a:p>
            <a:r>
              <a:rPr lang="en-GB" dirty="0" smtClean="0"/>
              <a:t>EC2 Price </a:t>
            </a:r>
            <a:r>
              <a:rPr lang="en-GB" dirty="0" smtClean="0">
                <a:solidFill>
                  <a:srgbClr val="FF0000"/>
                </a:solidFill>
              </a:rPr>
              <a:t>$0.190 </a:t>
            </a:r>
            <a:r>
              <a:rPr lang="en-GB" dirty="0" smtClean="0"/>
              <a:t>per Hour</a:t>
            </a:r>
          </a:p>
          <a:p>
            <a:r>
              <a:rPr lang="en-GB" dirty="0" smtClean="0"/>
              <a:t>Elastic </a:t>
            </a:r>
            <a:r>
              <a:rPr lang="en-GB" dirty="0" err="1" smtClean="0"/>
              <a:t>MapReduce</a:t>
            </a:r>
            <a:r>
              <a:rPr lang="en-GB" dirty="0" smtClean="0"/>
              <a:t> Price </a:t>
            </a:r>
            <a:r>
              <a:rPr lang="en-GB" dirty="0" smtClean="0">
                <a:solidFill>
                  <a:srgbClr val="FF0000"/>
                </a:solidFill>
              </a:rPr>
              <a:t>$0.044 </a:t>
            </a:r>
            <a:r>
              <a:rPr lang="en-GB" dirty="0" smtClean="0"/>
              <a:t>per Hour</a:t>
            </a:r>
          </a:p>
          <a:p>
            <a:r>
              <a:rPr lang="en-GB" dirty="0" smtClean="0"/>
              <a:t>Estimated cost (</a:t>
            </a:r>
            <a:r>
              <a:rPr lang="en-GB" dirty="0" smtClean="0">
                <a:solidFill>
                  <a:srgbClr val="FF0000"/>
                </a:solidFill>
              </a:rPr>
              <a:t>$0.190  + $0.044 ) * 6 =   $ 1.404  / hour</a:t>
            </a:r>
            <a:endParaRPr lang="en-GB" dirty="0" smtClean="0"/>
          </a:p>
          <a:p>
            <a:r>
              <a:rPr lang="en-GB" dirty="0" smtClean="0"/>
              <a:t>Amazon S3 costs $668 per month to store 10 TB of data in S3</a:t>
            </a:r>
          </a:p>
          <a:p>
            <a:pPr>
              <a:buNone/>
            </a:pPr>
            <a:endParaRPr lang="en-GB" b="1" dirty="0" smtClean="0"/>
          </a:p>
          <a:p>
            <a:r>
              <a:rPr lang="en-GB" b="1" dirty="0" smtClean="0"/>
              <a:t>Hidden cost</a:t>
            </a:r>
          </a:p>
          <a:p>
            <a:r>
              <a:rPr lang="en-GB" dirty="0" smtClean="0"/>
              <a:t>applicable taxes and duties</a:t>
            </a:r>
          </a:p>
          <a:p>
            <a:r>
              <a:rPr lang="en-GB" dirty="0" smtClean="0"/>
              <a:t>Partial hours are rounded up</a:t>
            </a:r>
          </a:p>
          <a:p>
            <a:r>
              <a:rPr lang="en-GB" dirty="0" smtClean="0"/>
              <a:t>Amazon </a:t>
            </a:r>
            <a:r>
              <a:rPr lang="en-GB" dirty="0" err="1" smtClean="0"/>
              <a:t>SimpleDB</a:t>
            </a:r>
            <a:r>
              <a:rPr lang="en-GB" dirty="0" smtClean="0"/>
              <a:t> is also billed separately. (Only applies if you enable debugging for your cluster)</a:t>
            </a:r>
          </a:p>
          <a:p>
            <a:r>
              <a:rPr lang="en-GB" dirty="0" smtClean="0"/>
              <a:t>Additional charge for the </a:t>
            </a:r>
            <a:r>
              <a:rPr lang="en-GB" dirty="0" err="1" smtClean="0"/>
              <a:t>MapR</a:t>
            </a:r>
            <a:r>
              <a:rPr lang="en-GB" dirty="0" smtClean="0"/>
              <a:t> M5 and M7 distributions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i"/>
              <a:t>Group 9 - description of the task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fi" sz="1800" b="1">
                <a:latin typeface="Arial"/>
                <a:ea typeface="Arial"/>
                <a:cs typeface="Arial"/>
                <a:sym typeface="Arial"/>
              </a:rPr>
              <a:t>Used Google Books dataset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i" sz="1800" b="1">
                <a:latin typeface="Arial"/>
                <a:ea typeface="Arial"/>
                <a:cs typeface="Arial"/>
                <a:sym typeface="Arial"/>
              </a:rPr>
              <a:t>One tuple is: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●"/>
            </a:pPr>
            <a:r>
              <a:rPr lang="fi" sz="1800" b="1">
                <a:latin typeface="Arial"/>
                <a:ea typeface="Arial"/>
                <a:cs typeface="Arial"/>
                <a:sym typeface="Arial"/>
              </a:rPr>
              <a:t>n-gram - The actual n-gram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●"/>
            </a:pPr>
            <a:r>
              <a:rPr lang="fi" sz="1800" b="1">
                <a:latin typeface="Arial"/>
                <a:ea typeface="Arial"/>
                <a:cs typeface="Arial"/>
                <a:sym typeface="Arial"/>
              </a:rPr>
              <a:t>year - The year for this aggregation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●"/>
            </a:pPr>
            <a:r>
              <a:rPr lang="fi" sz="1800" b="1">
                <a:latin typeface="Arial"/>
                <a:ea typeface="Arial"/>
                <a:cs typeface="Arial"/>
                <a:sym typeface="Arial"/>
              </a:rPr>
              <a:t>occurrences - The number of times this n-gram appeared in this year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i" sz="1800" b="1">
                <a:latin typeface="Arial"/>
                <a:ea typeface="Arial"/>
                <a:cs typeface="Arial"/>
                <a:sym typeface="Arial"/>
              </a:rPr>
              <a:t>e.g. Hello    2000 30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i" sz="1800" b="1">
                <a:latin typeface="Arial"/>
                <a:ea typeface="Arial"/>
                <a:cs typeface="Arial"/>
                <a:sym typeface="Arial"/>
              </a:rPr>
              <a:t>       World   2000 20</a:t>
            </a:r>
          </a:p>
          <a:p>
            <a:pPr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i" sz="1800" b="1">
                <a:latin typeface="Arial"/>
                <a:ea typeface="Arial"/>
                <a:cs typeface="Arial"/>
                <a:sym typeface="Arial"/>
              </a:rPr>
              <a:t>Aim: 2000 50   → Words occurrences per year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i" dirty="0"/>
              <a:t>Costs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i" sz="2000" dirty="0"/>
              <a:t>Job uses </a:t>
            </a:r>
            <a:r>
              <a:rPr lang="fi" sz="2000" dirty="0">
                <a:solidFill>
                  <a:srgbClr val="FF0000"/>
                </a:solidFill>
              </a:rPr>
              <a:t>6</a:t>
            </a:r>
            <a:r>
              <a:rPr lang="fi" sz="2000" dirty="0"/>
              <a:t> instance hours</a:t>
            </a:r>
          </a:p>
          <a:p>
            <a:pPr rtl="0">
              <a:spcBef>
                <a:spcPts val="0"/>
              </a:spcBef>
              <a:buNone/>
            </a:pPr>
            <a:r>
              <a:rPr lang="fi" sz="2000" dirty="0"/>
              <a:t>EC2 instance type: m1.medium</a:t>
            </a:r>
          </a:p>
          <a:p>
            <a:pPr rtl="0">
              <a:spcBef>
                <a:spcPts val="0"/>
              </a:spcBef>
              <a:buNone/>
            </a:pPr>
            <a:r>
              <a:rPr lang="fi" sz="2000" dirty="0"/>
              <a:t>Amazon EC2 Price: </a:t>
            </a:r>
            <a:r>
              <a:rPr lang="fi" sz="2000" dirty="0">
                <a:solidFill>
                  <a:srgbClr val="FF0000"/>
                </a:solidFill>
              </a:rPr>
              <a:t>$0.095 </a:t>
            </a:r>
            <a:r>
              <a:rPr lang="fi" sz="2000" dirty="0"/>
              <a:t>per Hour x </a:t>
            </a:r>
            <a:r>
              <a:rPr lang="fi" sz="2000" dirty="0">
                <a:solidFill>
                  <a:srgbClr val="FF0000"/>
                </a:solidFill>
              </a:rPr>
              <a:t>6</a:t>
            </a:r>
          </a:p>
          <a:p>
            <a:pPr rtl="0">
              <a:spcBef>
                <a:spcPts val="0"/>
              </a:spcBef>
              <a:buNone/>
            </a:pPr>
            <a:r>
              <a:rPr lang="fi" sz="2000" dirty="0"/>
              <a:t>Amazon Elastic MapReduce Price: </a:t>
            </a:r>
            <a:r>
              <a:rPr lang="fi" sz="2000" dirty="0">
                <a:solidFill>
                  <a:srgbClr val="FF0000"/>
                </a:solidFill>
              </a:rPr>
              <a:t>$0.022</a:t>
            </a:r>
            <a:r>
              <a:rPr lang="fi" sz="2000" dirty="0"/>
              <a:t> per Hour x </a:t>
            </a:r>
            <a:r>
              <a:rPr lang="fi" sz="2000" dirty="0">
                <a:solidFill>
                  <a:srgbClr val="FF0000"/>
                </a:solidFill>
              </a:rPr>
              <a:t>6</a:t>
            </a:r>
          </a:p>
          <a:p>
            <a:pPr rtl="0">
              <a:spcBef>
                <a:spcPts val="0"/>
              </a:spcBef>
              <a:buNone/>
            </a:pPr>
            <a:endParaRPr sz="2000">
              <a:solidFill>
                <a:srgbClr val="FF0000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2000">
              <a:solidFill>
                <a:srgbClr val="FF0000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>
              <a:spcBef>
                <a:spcPts val="0"/>
              </a:spcBef>
              <a:buNone/>
            </a:pPr>
            <a:r>
              <a:rPr lang="fi" sz="2000" dirty="0" smtClean="0"/>
              <a:t>Except as otherwise noted, prices are exclusive of applicable taxes and duties, including VAT and applicable sales tax. </a:t>
            </a:r>
          </a:p>
          <a:p>
            <a:pPr>
              <a:spcBef>
                <a:spcPts val="0"/>
              </a:spcBef>
              <a:buNone/>
            </a:pPr>
            <a:r>
              <a:rPr lang="fi" sz="2000" dirty="0" smtClean="0"/>
              <a:t>Charging starts from the time the cluster begins processing until it is terminated. Partial hours are rounded up.</a:t>
            </a:r>
          </a:p>
          <a:p>
            <a:pPr>
              <a:spcBef>
                <a:spcPts val="0"/>
              </a:spcBef>
              <a:buNone/>
            </a:pPr>
            <a:r>
              <a:rPr lang="fi" sz="2000" dirty="0" smtClean="0"/>
              <a:t>Currently it costs $668 per month to store 10 TB of data in S3 with reduced redundancy. The more data you store, the lower the monthly price per GB.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FF0000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1"/>
            <a:ext cx="7620000" cy="838200"/>
          </a:xfrm>
        </p:spPr>
        <p:txBody>
          <a:bodyPr/>
          <a:lstStyle/>
          <a:p>
            <a:pPr algn="l"/>
            <a:r>
              <a:rPr lang="en-GB" dirty="0" smtClean="0"/>
              <a:t>Elastic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239000" cy="27432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GB" dirty="0" smtClean="0"/>
              <a:t> Account with AWS</a:t>
            </a:r>
          </a:p>
          <a:p>
            <a:pPr algn="l">
              <a:buFont typeface="Wingdings" pitchFamily="2" charset="2"/>
              <a:buChar char="Ø"/>
            </a:pPr>
            <a:r>
              <a:rPr lang="en-GB" dirty="0" smtClean="0"/>
              <a:t> Need to know about S3 Bucket</a:t>
            </a:r>
          </a:p>
          <a:p>
            <a:pPr algn="l">
              <a:buFont typeface="Wingdings" pitchFamily="2" charset="2"/>
              <a:buChar char="Ø"/>
            </a:pPr>
            <a:r>
              <a:rPr lang="en-GB" dirty="0" smtClean="0"/>
              <a:t> Need to know about EC2 Instance</a:t>
            </a:r>
          </a:p>
          <a:p>
            <a:pPr algn="l">
              <a:buFont typeface="Wingdings" pitchFamily="2" charset="2"/>
              <a:buChar char="Ø"/>
            </a:pPr>
            <a:r>
              <a:rPr lang="en-GB" dirty="0" smtClean="0"/>
              <a:t>Familiar with </a:t>
            </a:r>
            <a:r>
              <a:rPr lang="en-GB" dirty="0" err="1" smtClean="0"/>
              <a:t>Hadoop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9300" y="0"/>
            <a:ext cx="3314700" cy="107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i" sz="3400" dirty="0"/>
              <a:t>What is Elastic </a:t>
            </a:r>
            <a:r>
              <a:rPr lang="fi" sz="3400" dirty="0" smtClean="0"/>
              <a:t>MapReduce</a:t>
            </a:r>
            <a:endParaRPr lang="fi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71600"/>
            <a:ext cx="6781798" cy="5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91440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Hadoop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 open source software framework that enables the distributed processing of large data sets across clusters servers. </a:t>
            </a:r>
          </a:p>
          <a:p>
            <a:endParaRPr lang="en-GB" dirty="0" smtClean="0"/>
          </a:p>
          <a:p>
            <a:r>
              <a:rPr lang="en-GB" dirty="0" smtClean="0"/>
              <a:t>Designed to scale up from a single server to thousands of machines, with a very high degree of fault tolerance</a:t>
            </a:r>
          </a:p>
          <a:p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FF0000"/>
                </a:solidFill>
              </a:rPr>
              <a:t> Scalable			Flexible	</a:t>
            </a:r>
          </a:p>
          <a:p>
            <a:pPr>
              <a:buNone/>
            </a:pPr>
            <a:r>
              <a:rPr lang="en-GB" b="1" dirty="0" smtClean="0">
                <a:solidFill>
                  <a:srgbClr val="FF0000"/>
                </a:solidFill>
              </a:rPr>
              <a:t> Fault tolerant		Cost effective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 descr="C:\Users\Ibrahim\Desktop\study\SOA\Untitled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0"/>
            <a:ext cx="2438400" cy="118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 descr="http://i.ytimg.com/vi/9s-vSeWej1U/hq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400800" cy="48006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S3 Bucket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web services interface</a:t>
            </a:r>
          </a:p>
          <a:p>
            <a:r>
              <a:rPr lang="en-GB" dirty="0" smtClean="0"/>
              <a:t>store and retrieve any amount of data, at any time, from anywhere on the web.</a:t>
            </a:r>
          </a:p>
          <a:p>
            <a:r>
              <a:rPr lang="en-GB" dirty="0" smtClean="0"/>
              <a:t>developer access to the  highly scalable, reliable, fast, inexpensive data storage</a:t>
            </a:r>
            <a:endParaRPr lang="en-GB" dirty="0"/>
          </a:p>
        </p:txBody>
      </p:sp>
      <p:pic>
        <p:nvPicPr>
          <p:cNvPr id="1026" name="Picture 2" descr="C:\Users\Ibrahim\Desktop\study\SOA\s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0"/>
            <a:ext cx="33528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GB" dirty="0" smtClean="0"/>
              <a:t>S3 Bucket</a:t>
            </a:r>
            <a:endParaRPr lang="en-GB" dirty="0"/>
          </a:p>
        </p:txBody>
      </p:sp>
      <p:pic>
        <p:nvPicPr>
          <p:cNvPr id="2050" name="Picture 2" descr="C:\Users\Ibrahim\Desktop\study\SOA\AWS_StaticWebsiteHosting_Architecture_2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99" y="929278"/>
            <a:ext cx="6858002" cy="5867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EC2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Elastic Compute Cloud (EC2)</a:t>
            </a:r>
          </a:p>
          <a:p>
            <a:r>
              <a:rPr lang="en-GB" dirty="0" smtClean="0"/>
              <a:t>Resizable compute capacity in the cloud. </a:t>
            </a:r>
          </a:p>
          <a:p>
            <a:r>
              <a:rPr lang="en-GB" dirty="0" smtClean="0"/>
              <a:t>web-scale cloud computing easier for developers. to obtain and configure capacity with minimal friction. </a:t>
            </a:r>
          </a:p>
          <a:p>
            <a:r>
              <a:rPr lang="en-GB" dirty="0" smtClean="0"/>
              <a:t>reduces the time required to obtain and boot new server instances to minutes.</a:t>
            </a:r>
          </a:p>
          <a:p>
            <a:r>
              <a:rPr lang="en-GB" dirty="0" smtClean="0"/>
              <a:t>quickly scale capacity as  per computing requirements change.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462</Words>
  <Application>Microsoft Office PowerPoint</Application>
  <PresentationFormat>On-screen Show (4:3)</PresentationFormat>
  <Paragraphs>71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Elastic MapReduce</vt:lpstr>
      <vt:lpstr>Elastic MapReduce</vt:lpstr>
      <vt:lpstr>What is Elastic MapReduce</vt:lpstr>
      <vt:lpstr>Slide 4</vt:lpstr>
      <vt:lpstr>Hadoop</vt:lpstr>
      <vt:lpstr>Slide 6</vt:lpstr>
      <vt:lpstr>S3 Bucket</vt:lpstr>
      <vt:lpstr>S3 Bucket</vt:lpstr>
      <vt:lpstr>EC2 Instance</vt:lpstr>
      <vt:lpstr>Word length Counting</vt:lpstr>
      <vt:lpstr>Result</vt:lpstr>
      <vt:lpstr>Cost</vt:lpstr>
      <vt:lpstr>Group 9 - description of the task</vt:lpstr>
      <vt:lpstr>Costs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MapReduce</dc:title>
  <dc:creator>Ibrahim khandker</dc:creator>
  <cp:lastModifiedBy>Ibrahim khandker</cp:lastModifiedBy>
  <cp:revision>17</cp:revision>
  <dcterms:created xsi:type="dcterms:W3CDTF">2006-08-16T00:00:00Z</dcterms:created>
  <dcterms:modified xsi:type="dcterms:W3CDTF">2014-10-28T14:16:29Z</dcterms:modified>
</cp:coreProperties>
</file>