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4" r:id="rId2"/>
    <p:sldId id="256" r:id="rId3"/>
    <p:sldId id="257" r:id="rId4"/>
    <p:sldId id="269" r:id="rId5"/>
    <p:sldId id="265" r:id="rId6"/>
    <p:sldId id="258" r:id="rId7"/>
    <p:sldId id="268" r:id="rId8"/>
    <p:sldId id="271" r:id="rId9"/>
    <p:sldId id="274" r:id="rId10"/>
    <p:sldId id="275" r:id="rId11"/>
    <p:sldId id="273" r:id="rId12"/>
    <p:sldId id="272" r:id="rId13"/>
    <p:sldId id="277" r:id="rId14"/>
    <p:sldId id="276"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BE47D-C836-4802-9161-6269BD132022}"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B2AB0398-EF1F-4E6D-B1B0-3898007673BB}">
      <dgm:prSet custT="1"/>
      <dgm:spPr/>
      <dgm:t>
        <a:bodyPr/>
        <a:lstStyle/>
        <a:p>
          <a:pPr rtl="0"/>
          <a:r>
            <a:rPr lang="en-US" sz="1400" baseline="0" dirty="0" smtClean="0"/>
            <a:t>If you don’t need it, don’t collect it</a:t>
          </a:r>
          <a:endParaRPr lang="en-US" sz="1400" dirty="0"/>
        </a:p>
      </dgm:t>
    </dgm:pt>
    <dgm:pt modelId="{0D264E22-376E-4F44-8BAF-A39624D8D79B}" type="parTrans" cxnId="{157EAB86-7DA1-4E76-8814-AD630A0172BD}">
      <dgm:prSet/>
      <dgm:spPr/>
      <dgm:t>
        <a:bodyPr/>
        <a:lstStyle/>
        <a:p>
          <a:endParaRPr lang="en-US"/>
        </a:p>
      </dgm:t>
    </dgm:pt>
    <dgm:pt modelId="{DD3A688A-6F6B-4CBF-AFDE-343160238A34}" type="sibTrans" cxnId="{157EAB86-7DA1-4E76-8814-AD630A0172BD}">
      <dgm:prSet/>
      <dgm:spPr/>
      <dgm:t>
        <a:bodyPr/>
        <a:lstStyle/>
        <a:p>
          <a:endParaRPr lang="en-US"/>
        </a:p>
      </dgm:t>
    </dgm:pt>
    <dgm:pt modelId="{11901F4B-86A8-4E3D-8E37-0FBB682AA0F5}">
      <dgm:prSet/>
      <dgm:spPr/>
      <dgm:t>
        <a:bodyPr/>
        <a:lstStyle/>
        <a:p>
          <a:pPr rtl="0"/>
          <a:r>
            <a:rPr lang="en-US" baseline="0" dirty="0" smtClean="0"/>
            <a:t>If you need it only once, don’t save it</a:t>
          </a:r>
          <a:endParaRPr lang="en-US" dirty="0"/>
        </a:p>
      </dgm:t>
    </dgm:pt>
    <dgm:pt modelId="{6127FB98-4008-4F80-AC91-2F9FE6F9F456}" type="parTrans" cxnId="{96020D7D-5275-464E-9431-92EC480181EF}">
      <dgm:prSet/>
      <dgm:spPr/>
      <dgm:t>
        <a:bodyPr/>
        <a:lstStyle/>
        <a:p>
          <a:endParaRPr lang="en-US"/>
        </a:p>
      </dgm:t>
    </dgm:pt>
    <dgm:pt modelId="{77A2AC0A-719A-473A-A8ED-B989D1A1B791}" type="sibTrans" cxnId="{96020D7D-5275-464E-9431-92EC480181EF}">
      <dgm:prSet/>
      <dgm:spPr/>
      <dgm:t>
        <a:bodyPr/>
        <a:lstStyle/>
        <a:p>
          <a:endParaRPr lang="en-US"/>
        </a:p>
      </dgm:t>
    </dgm:pt>
    <dgm:pt modelId="{AEE7736F-AD78-4813-9673-843F13B548C1}">
      <dgm:prSet/>
      <dgm:spPr/>
      <dgm:t>
        <a:bodyPr/>
        <a:lstStyle/>
        <a:p>
          <a:pPr rtl="0"/>
          <a:r>
            <a:rPr lang="en-US" baseline="0" dirty="0" smtClean="0"/>
            <a:t>If you don’t need to save it, dispose of it properly</a:t>
          </a:r>
          <a:endParaRPr lang="en-US" dirty="0"/>
        </a:p>
      </dgm:t>
    </dgm:pt>
    <dgm:pt modelId="{5565B36D-ABDD-4B90-B600-95B631AE4C24}" type="parTrans" cxnId="{82DC2169-B039-400E-851E-272D22611C55}">
      <dgm:prSet/>
      <dgm:spPr/>
      <dgm:t>
        <a:bodyPr/>
        <a:lstStyle/>
        <a:p>
          <a:endParaRPr lang="en-US"/>
        </a:p>
      </dgm:t>
    </dgm:pt>
    <dgm:pt modelId="{1A3ED158-AB56-44AF-BF77-29B96409EB93}" type="sibTrans" cxnId="{82DC2169-B039-400E-851E-272D22611C55}">
      <dgm:prSet/>
      <dgm:spPr/>
      <dgm:t>
        <a:bodyPr/>
        <a:lstStyle/>
        <a:p>
          <a:endParaRPr lang="en-US"/>
        </a:p>
      </dgm:t>
    </dgm:pt>
    <dgm:pt modelId="{7C8B7DBB-AACF-4D6C-A85D-B35FB6E5DCE9}">
      <dgm:prSet/>
      <dgm:spPr/>
      <dgm:t>
        <a:bodyPr/>
        <a:lstStyle/>
        <a:p>
          <a:pPr rtl="0"/>
          <a:r>
            <a:rPr lang="en-US" baseline="0" dirty="0" smtClean="0"/>
            <a:t>If you have to save it, store it securely</a:t>
          </a:r>
          <a:endParaRPr lang="en-US" dirty="0"/>
        </a:p>
      </dgm:t>
    </dgm:pt>
    <dgm:pt modelId="{F207D440-A523-4417-A7F8-939CF3039BD5}" type="parTrans" cxnId="{42A8D675-005A-4686-99D6-15B2CD5827A5}">
      <dgm:prSet/>
      <dgm:spPr/>
      <dgm:t>
        <a:bodyPr/>
        <a:lstStyle/>
        <a:p>
          <a:endParaRPr lang="en-US"/>
        </a:p>
      </dgm:t>
    </dgm:pt>
    <dgm:pt modelId="{F035DD5F-9B2E-4925-875C-0B59FAF0BD60}" type="sibTrans" cxnId="{42A8D675-005A-4686-99D6-15B2CD5827A5}">
      <dgm:prSet/>
      <dgm:spPr/>
      <dgm:t>
        <a:bodyPr/>
        <a:lstStyle/>
        <a:p>
          <a:endParaRPr lang="en-US"/>
        </a:p>
      </dgm:t>
    </dgm:pt>
    <dgm:pt modelId="{A97936D9-8357-416A-A0AA-4380B777BB44}">
      <dgm:prSet/>
      <dgm:spPr/>
      <dgm:t>
        <a:bodyPr/>
        <a:lstStyle/>
        <a:p>
          <a:pPr rtl="0"/>
          <a:r>
            <a:rPr lang="en-US" baseline="0" dirty="0" smtClean="0"/>
            <a:t>If you have to transmit it, transmit securely</a:t>
          </a:r>
          <a:endParaRPr lang="en-US" dirty="0"/>
        </a:p>
      </dgm:t>
    </dgm:pt>
    <dgm:pt modelId="{69E36FF7-5A05-4A7B-89C4-6EBEDAA3FE4A}" type="parTrans" cxnId="{7AA6FB7C-20A3-4B1B-94B4-D4DDE159C3A1}">
      <dgm:prSet/>
      <dgm:spPr/>
      <dgm:t>
        <a:bodyPr/>
        <a:lstStyle/>
        <a:p>
          <a:endParaRPr lang="en-US"/>
        </a:p>
      </dgm:t>
    </dgm:pt>
    <dgm:pt modelId="{64CF6C64-5E6E-4CF0-B4BB-379554013914}" type="sibTrans" cxnId="{7AA6FB7C-20A3-4B1B-94B4-D4DDE159C3A1}">
      <dgm:prSet/>
      <dgm:spPr/>
      <dgm:t>
        <a:bodyPr/>
        <a:lstStyle/>
        <a:p>
          <a:endParaRPr lang="en-US"/>
        </a:p>
      </dgm:t>
    </dgm:pt>
    <dgm:pt modelId="{08CF620A-B8F5-4FE6-814A-3A988DC6A9B1}">
      <dgm:prSet custT="1"/>
      <dgm:spPr/>
      <dgm:t>
        <a:bodyPr/>
        <a:lstStyle/>
        <a:p>
          <a:pPr rtl="0"/>
          <a:r>
            <a:rPr lang="en-US" sz="1350" baseline="0" dirty="0" smtClean="0"/>
            <a:t>Don’t give out information without knowing the recipient/positive confirmation</a:t>
          </a:r>
          <a:endParaRPr lang="en-US" sz="1350" dirty="0"/>
        </a:p>
      </dgm:t>
    </dgm:pt>
    <dgm:pt modelId="{5AB459C1-DA66-4AFB-8F6D-C2514C200BDB}" type="parTrans" cxnId="{DAB33316-E361-44C3-84B7-8A060355FE44}">
      <dgm:prSet/>
      <dgm:spPr/>
      <dgm:t>
        <a:bodyPr/>
        <a:lstStyle/>
        <a:p>
          <a:endParaRPr lang="en-US"/>
        </a:p>
      </dgm:t>
    </dgm:pt>
    <dgm:pt modelId="{E0F05366-EFA9-41FC-A2B0-5E99CBFCBD95}" type="sibTrans" cxnId="{DAB33316-E361-44C3-84B7-8A060355FE44}">
      <dgm:prSet/>
      <dgm:spPr/>
      <dgm:t>
        <a:bodyPr/>
        <a:lstStyle/>
        <a:p>
          <a:endParaRPr lang="en-US"/>
        </a:p>
      </dgm:t>
    </dgm:pt>
    <dgm:pt modelId="{AC3B617D-8289-426A-BDDF-DFFFB13176AA}" type="pres">
      <dgm:prSet presAssocID="{11FBE47D-C836-4802-9161-6269BD132022}" presName="cycle" presStyleCnt="0">
        <dgm:presLayoutVars>
          <dgm:dir/>
          <dgm:resizeHandles val="exact"/>
        </dgm:presLayoutVars>
      </dgm:prSet>
      <dgm:spPr/>
      <dgm:t>
        <a:bodyPr/>
        <a:lstStyle/>
        <a:p>
          <a:endParaRPr lang="en-US"/>
        </a:p>
      </dgm:t>
    </dgm:pt>
    <dgm:pt modelId="{5D7B62F0-C471-4105-B89C-0A8E155CCA42}" type="pres">
      <dgm:prSet presAssocID="{B2AB0398-EF1F-4E6D-B1B0-3898007673BB}" presName="node" presStyleLbl="node1" presStyleIdx="0" presStyleCnt="6" custScaleX="113689" custScaleY="110822">
        <dgm:presLayoutVars>
          <dgm:bulletEnabled val="1"/>
        </dgm:presLayoutVars>
      </dgm:prSet>
      <dgm:spPr/>
      <dgm:t>
        <a:bodyPr/>
        <a:lstStyle/>
        <a:p>
          <a:endParaRPr lang="en-US"/>
        </a:p>
      </dgm:t>
    </dgm:pt>
    <dgm:pt modelId="{F90236E7-BCC9-4FE4-B766-0F7706D2FC5A}" type="pres">
      <dgm:prSet presAssocID="{B2AB0398-EF1F-4E6D-B1B0-3898007673BB}" presName="spNode" presStyleCnt="0"/>
      <dgm:spPr/>
    </dgm:pt>
    <dgm:pt modelId="{CED52AC8-FEC4-4391-AD3B-F412A7BCDB42}" type="pres">
      <dgm:prSet presAssocID="{DD3A688A-6F6B-4CBF-AFDE-343160238A34}" presName="sibTrans" presStyleLbl="sibTrans1D1" presStyleIdx="0" presStyleCnt="6"/>
      <dgm:spPr/>
      <dgm:t>
        <a:bodyPr/>
        <a:lstStyle/>
        <a:p>
          <a:endParaRPr lang="en-US"/>
        </a:p>
      </dgm:t>
    </dgm:pt>
    <dgm:pt modelId="{F8A8D14D-6887-48AC-8F58-651E28B68B70}" type="pres">
      <dgm:prSet presAssocID="{11901F4B-86A8-4E3D-8E37-0FBB682AA0F5}" presName="node" presStyleLbl="node1" presStyleIdx="1" presStyleCnt="6" custScaleX="112142" custScaleY="112820">
        <dgm:presLayoutVars>
          <dgm:bulletEnabled val="1"/>
        </dgm:presLayoutVars>
      </dgm:prSet>
      <dgm:spPr/>
      <dgm:t>
        <a:bodyPr/>
        <a:lstStyle/>
        <a:p>
          <a:endParaRPr lang="en-US"/>
        </a:p>
      </dgm:t>
    </dgm:pt>
    <dgm:pt modelId="{D7969BD9-F456-43F0-8E58-745987759FF5}" type="pres">
      <dgm:prSet presAssocID="{11901F4B-86A8-4E3D-8E37-0FBB682AA0F5}" presName="spNode" presStyleCnt="0"/>
      <dgm:spPr/>
    </dgm:pt>
    <dgm:pt modelId="{F7172A49-7930-46C2-97C4-0BB26212ED4E}" type="pres">
      <dgm:prSet presAssocID="{77A2AC0A-719A-473A-A8ED-B989D1A1B791}" presName="sibTrans" presStyleLbl="sibTrans1D1" presStyleIdx="1" presStyleCnt="6"/>
      <dgm:spPr/>
      <dgm:t>
        <a:bodyPr/>
        <a:lstStyle/>
        <a:p>
          <a:endParaRPr lang="en-US"/>
        </a:p>
      </dgm:t>
    </dgm:pt>
    <dgm:pt modelId="{F144E04D-4840-4D7B-A281-601C9C521BE5}" type="pres">
      <dgm:prSet presAssocID="{AEE7736F-AD78-4813-9673-843F13B548C1}" presName="node" presStyleLbl="node1" presStyleIdx="2" presStyleCnt="6" custScaleX="102169" custScaleY="107881">
        <dgm:presLayoutVars>
          <dgm:bulletEnabled val="1"/>
        </dgm:presLayoutVars>
      </dgm:prSet>
      <dgm:spPr/>
      <dgm:t>
        <a:bodyPr/>
        <a:lstStyle/>
        <a:p>
          <a:endParaRPr lang="en-US"/>
        </a:p>
      </dgm:t>
    </dgm:pt>
    <dgm:pt modelId="{1D733996-FD93-4038-8BF8-28B38A6C36E3}" type="pres">
      <dgm:prSet presAssocID="{AEE7736F-AD78-4813-9673-843F13B548C1}" presName="spNode" presStyleCnt="0"/>
      <dgm:spPr/>
    </dgm:pt>
    <dgm:pt modelId="{4B6A5941-5767-4550-8528-C7092B467AE6}" type="pres">
      <dgm:prSet presAssocID="{1A3ED158-AB56-44AF-BF77-29B96409EB93}" presName="sibTrans" presStyleLbl="sibTrans1D1" presStyleIdx="2" presStyleCnt="6"/>
      <dgm:spPr/>
      <dgm:t>
        <a:bodyPr/>
        <a:lstStyle/>
        <a:p>
          <a:endParaRPr lang="en-US"/>
        </a:p>
      </dgm:t>
    </dgm:pt>
    <dgm:pt modelId="{74E0FEFB-30B4-4D3B-885F-EEE81B473E5F}" type="pres">
      <dgm:prSet presAssocID="{7C8B7DBB-AACF-4D6C-A85D-B35FB6E5DCE9}" presName="node" presStyleLbl="node1" presStyleIdx="3" presStyleCnt="6" custScaleX="104635" custScaleY="112987">
        <dgm:presLayoutVars>
          <dgm:bulletEnabled val="1"/>
        </dgm:presLayoutVars>
      </dgm:prSet>
      <dgm:spPr/>
      <dgm:t>
        <a:bodyPr/>
        <a:lstStyle/>
        <a:p>
          <a:endParaRPr lang="en-US"/>
        </a:p>
      </dgm:t>
    </dgm:pt>
    <dgm:pt modelId="{824052F5-B3E2-4925-9759-60CD75EEF8EF}" type="pres">
      <dgm:prSet presAssocID="{7C8B7DBB-AACF-4D6C-A85D-B35FB6E5DCE9}" presName="spNode" presStyleCnt="0"/>
      <dgm:spPr/>
    </dgm:pt>
    <dgm:pt modelId="{A76D71ED-A0E3-4B05-AF99-9B23B14584AE}" type="pres">
      <dgm:prSet presAssocID="{F035DD5F-9B2E-4925-875C-0B59FAF0BD60}" presName="sibTrans" presStyleLbl="sibTrans1D1" presStyleIdx="3" presStyleCnt="6"/>
      <dgm:spPr/>
      <dgm:t>
        <a:bodyPr/>
        <a:lstStyle/>
        <a:p>
          <a:endParaRPr lang="en-US"/>
        </a:p>
      </dgm:t>
    </dgm:pt>
    <dgm:pt modelId="{785CAD5F-A016-4E7D-A6BF-2CCF3F68FDF0}" type="pres">
      <dgm:prSet presAssocID="{A97936D9-8357-416A-A0AA-4380B777BB44}" presName="node" presStyleLbl="node1" presStyleIdx="4" presStyleCnt="6" custScaleX="107101" custScaleY="114374">
        <dgm:presLayoutVars>
          <dgm:bulletEnabled val="1"/>
        </dgm:presLayoutVars>
      </dgm:prSet>
      <dgm:spPr/>
      <dgm:t>
        <a:bodyPr/>
        <a:lstStyle/>
        <a:p>
          <a:endParaRPr lang="en-US"/>
        </a:p>
      </dgm:t>
    </dgm:pt>
    <dgm:pt modelId="{61F02C96-E6F6-4C7D-BFCE-0D65803F2894}" type="pres">
      <dgm:prSet presAssocID="{A97936D9-8357-416A-A0AA-4380B777BB44}" presName="spNode" presStyleCnt="0"/>
      <dgm:spPr/>
    </dgm:pt>
    <dgm:pt modelId="{B5A3AF2E-9D53-40AF-BF79-81196D44062C}" type="pres">
      <dgm:prSet presAssocID="{64CF6C64-5E6E-4CF0-B4BB-379554013914}" presName="sibTrans" presStyleLbl="sibTrans1D1" presStyleIdx="4" presStyleCnt="6"/>
      <dgm:spPr/>
      <dgm:t>
        <a:bodyPr/>
        <a:lstStyle/>
        <a:p>
          <a:endParaRPr lang="en-US"/>
        </a:p>
      </dgm:t>
    </dgm:pt>
    <dgm:pt modelId="{62163CF5-3086-4133-8A2C-8525487BA299}" type="pres">
      <dgm:prSet presAssocID="{08CF620A-B8F5-4FE6-814A-3A988DC6A9B1}" presName="node" presStyleLbl="node1" presStyleIdx="5" presStyleCnt="6" custScaleX="120167" custScaleY="112820">
        <dgm:presLayoutVars>
          <dgm:bulletEnabled val="1"/>
        </dgm:presLayoutVars>
      </dgm:prSet>
      <dgm:spPr/>
      <dgm:t>
        <a:bodyPr/>
        <a:lstStyle/>
        <a:p>
          <a:endParaRPr lang="en-US"/>
        </a:p>
      </dgm:t>
    </dgm:pt>
    <dgm:pt modelId="{744831BE-9DED-4733-B256-E23C9C5699A7}" type="pres">
      <dgm:prSet presAssocID="{08CF620A-B8F5-4FE6-814A-3A988DC6A9B1}" presName="spNode" presStyleCnt="0"/>
      <dgm:spPr/>
    </dgm:pt>
    <dgm:pt modelId="{0AE17C4C-0D05-459C-BFFA-3851513A4E99}" type="pres">
      <dgm:prSet presAssocID="{E0F05366-EFA9-41FC-A2B0-5E99CBFCBD95}" presName="sibTrans" presStyleLbl="sibTrans1D1" presStyleIdx="5" presStyleCnt="6"/>
      <dgm:spPr/>
      <dgm:t>
        <a:bodyPr/>
        <a:lstStyle/>
        <a:p>
          <a:endParaRPr lang="en-US"/>
        </a:p>
      </dgm:t>
    </dgm:pt>
  </dgm:ptLst>
  <dgm:cxnLst>
    <dgm:cxn modelId="{158F6FCD-C21A-445F-8770-D67C87BB4BE7}" type="presOf" srcId="{11901F4B-86A8-4E3D-8E37-0FBB682AA0F5}" destId="{F8A8D14D-6887-48AC-8F58-651E28B68B70}" srcOrd="0" destOrd="0" presId="urn:microsoft.com/office/officeart/2005/8/layout/cycle6"/>
    <dgm:cxn modelId="{F4B62297-B6A4-4A11-8D11-8D9832385562}" type="presOf" srcId="{77A2AC0A-719A-473A-A8ED-B989D1A1B791}" destId="{F7172A49-7930-46C2-97C4-0BB26212ED4E}" srcOrd="0" destOrd="0" presId="urn:microsoft.com/office/officeart/2005/8/layout/cycle6"/>
    <dgm:cxn modelId="{4679C8CB-4264-4467-B2E7-7C8606CB21C2}" type="presOf" srcId="{B2AB0398-EF1F-4E6D-B1B0-3898007673BB}" destId="{5D7B62F0-C471-4105-B89C-0A8E155CCA42}" srcOrd="0" destOrd="0" presId="urn:microsoft.com/office/officeart/2005/8/layout/cycle6"/>
    <dgm:cxn modelId="{BED85448-F7D8-4CB4-ACDA-8815A85BD3D3}" type="presOf" srcId="{08CF620A-B8F5-4FE6-814A-3A988DC6A9B1}" destId="{62163CF5-3086-4133-8A2C-8525487BA299}" srcOrd="0" destOrd="0" presId="urn:microsoft.com/office/officeart/2005/8/layout/cycle6"/>
    <dgm:cxn modelId="{E114BD96-AE6A-426B-826F-83F2B283525A}" type="presOf" srcId="{11FBE47D-C836-4802-9161-6269BD132022}" destId="{AC3B617D-8289-426A-BDDF-DFFFB13176AA}" srcOrd="0" destOrd="0" presId="urn:microsoft.com/office/officeart/2005/8/layout/cycle6"/>
    <dgm:cxn modelId="{650336E3-ABC5-4A2B-B8F3-0A0008BCDF64}" type="presOf" srcId="{7C8B7DBB-AACF-4D6C-A85D-B35FB6E5DCE9}" destId="{74E0FEFB-30B4-4D3B-885F-EEE81B473E5F}" srcOrd="0" destOrd="0" presId="urn:microsoft.com/office/officeart/2005/8/layout/cycle6"/>
    <dgm:cxn modelId="{E37CF544-F5F2-41FB-A774-275EC051A969}" type="presOf" srcId="{64CF6C64-5E6E-4CF0-B4BB-379554013914}" destId="{B5A3AF2E-9D53-40AF-BF79-81196D44062C}" srcOrd="0" destOrd="0" presId="urn:microsoft.com/office/officeart/2005/8/layout/cycle6"/>
    <dgm:cxn modelId="{157EAB86-7DA1-4E76-8814-AD630A0172BD}" srcId="{11FBE47D-C836-4802-9161-6269BD132022}" destId="{B2AB0398-EF1F-4E6D-B1B0-3898007673BB}" srcOrd="0" destOrd="0" parTransId="{0D264E22-376E-4F44-8BAF-A39624D8D79B}" sibTransId="{DD3A688A-6F6B-4CBF-AFDE-343160238A34}"/>
    <dgm:cxn modelId="{42A8D675-005A-4686-99D6-15B2CD5827A5}" srcId="{11FBE47D-C836-4802-9161-6269BD132022}" destId="{7C8B7DBB-AACF-4D6C-A85D-B35FB6E5DCE9}" srcOrd="3" destOrd="0" parTransId="{F207D440-A523-4417-A7F8-939CF3039BD5}" sibTransId="{F035DD5F-9B2E-4925-875C-0B59FAF0BD60}"/>
    <dgm:cxn modelId="{E235A457-2E9A-40FA-933C-138A11439447}" type="presOf" srcId="{E0F05366-EFA9-41FC-A2B0-5E99CBFCBD95}" destId="{0AE17C4C-0D05-459C-BFFA-3851513A4E99}" srcOrd="0" destOrd="0" presId="urn:microsoft.com/office/officeart/2005/8/layout/cycle6"/>
    <dgm:cxn modelId="{8F21F703-9D92-43B1-B675-089E263DAA2E}" type="presOf" srcId="{DD3A688A-6F6B-4CBF-AFDE-343160238A34}" destId="{CED52AC8-FEC4-4391-AD3B-F412A7BCDB42}" srcOrd="0" destOrd="0" presId="urn:microsoft.com/office/officeart/2005/8/layout/cycle6"/>
    <dgm:cxn modelId="{96020D7D-5275-464E-9431-92EC480181EF}" srcId="{11FBE47D-C836-4802-9161-6269BD132022}" destId="{11901F4B-86A8-4E3D-8E37-0FBB682AA0F5}" srcOrd="1" destOrd="0" parTransId="{6127FB98-4008-4F80-AC91-2F9FE6F9F456}" sibTransId="{77A2AC0A-719A-473A-A8ED-B989D1A1B791}"/>
    <dgm:cxn modelId="{DAB33316-E361-44C3-84B7-8A060355FE44}" srcId="{11FBE47D-C836-4802-9161-6269BD132022}" destId="{08CF620A-B8F5-4FE6-814A-3A988DC6A9B1}" srcOrd="5" destOrd="0" parTransId="{5AB459C1-DA66-4AFB-8F6D-C2514C200BDB}" sibTransId="{E0F05366-EFA9-41FC-A2B0-5E99CBFCBD95}"/>
    <dgm:cxn modelId="{AFAA1E13-D2B4-4F39-B0EA-07A500A664C3}" type="presOf" srcId="{1A3ED158-AB56-44AF-BF77-29B96409EB93}" destId="{4B6A5941-5767-4550-8528-C7092B467AE6}" srcOrd="0" destOrd="0" presId="urn:microsoft.com/office/officeart/2005/8/layout/cycle6"/>
    <dgm:cxn modelId="{71574A38-5AB2-4DB8-A6AB-9A5F7F0162DF}" type="presOf" srcId="{AEE7736F-AD78-4813-9673-843F13B548C1}" destId="{F144E04D-4840-4D7B-A281-601C9C521BE5}" srcOrd="0" destOrd="0" presId="urn:microsoft.com/office/officeart/2005/8/layout/cycle6"/>
    <dgm:cxn modelId="{7AA6FB7C-20A3-4B1B-94B4-D4DDE159C3A1}" srcId="{11FBE47D-C836-4802-9161-6269BD132022}" destId="{A97936D9-8357-416A-A0AA-4380B777BB44}" srcOrd="4" destOrd="0" parTransId="{69E36FF7-5A05-4A7B-89C4-6EBEDAA3FE4A}" sibTransId="{64CF6C64-5E6E-4CF0-B4BB-379554013914}"/>
    <dgm:cxn modelId="{45D48EFD-575B-4453-AF02-1DD1D063A905}" type="presOf" srcId="{A97936D9-8357-416A-A0AA-4380B777BB44}" destId="{785CAD5F-A016-4E7D-A6BF-2CCF3F68FDF0}" srcOrd="0" destOrd="0" presId="urn:microsoft.com/office/officeart/2005/8/layout/cycle6"/>
    <dgm:cxn modelId="{172C79CF-882A-4D73-BC83-6A9F050F21DA}" type="presOf" srcId="{F035DD5F-9B2E-4925-875C-0B59FAF0BD60}" destId="{A76D71ED-A0E3-4B05-AF99-9B23B14584AE}" srcOrd="0" destOrd="0" presId="urn:microsoft.com/office/officeart/2005/8/layout/cycle6"/>
    <dgm:cxn modelId="{82DC2169-B039-400E-851E-272D22611C55}" srcId="{11FBE47D-C836-4802-9161-6269BD132022}" destId="{AEE7736F-AD78-4813-9673-843F13B548C1}" srcOrd="2" destOrd="0" parTransId="{5565B36D-ABDD-4B90-B600-95B631AE4C24}" sibTransId="{1A3ED158-AB56-44AF-BF77-29B96409EB93}"/>
    <dgm:cxn modelId="{13B813A0-2D59-4ED1-8B02-EF60F18698FE}" type="presParOf" srcId="{AC3B617D-8289-426A-BDDF-DFFFB13176AA}" destId="{5D7B62F0-C471-4105-B89C-0A8E155CCA42}" srcOrd="0" destOrd="0" presId="urn:microsoft.com/office/officeart/2005/8/layout/cycle6"/>
    <dgm:cxn modelId="{1FACEE57-C4D5-4589-A8D0-D9617927B991}" type="presParOf" srcId="{AC3B617D-8289-426A-BDDF-DFFFB13176AA}" destId="{F90236E7-BCC9-4FE4-B766-0F7706D2FC5A}" srcOrd="1" destOrd="0" presId="urn:microsoft.com/office/officeart/2005/8/layout/cycle6"/>
    <dgm:cxn modelId="{140E6F67-0D8E-4883-AB7A-6514E4A815F8}" type="presParOf" srcId="{AC3B617D-8289-426A-BDDF-DFFFB13176AA}" destId="{CED52AC8-FEC4-4391-AD3B-F412A7BCDB42}" srcOrd="2" destOrd="0" presId="urn:microsoft.com/office/officeart/2005/8/layout/cycle6"/>
    <dgm:cxn modelId="{4F212CE6-96FE-474D-9B49-4978988CCB0C}" type="presParOf" srcId="{AC3B617D-8289-426A-BDDF-DFFFB13176AA}" destId="{F8A8D14D-6887-48AC-8F58-651E28B68B70}" srcOrd="3" destOrd="0" presId="urn:microsoft.com/office/officeart/2005/8/layout/cycle6"/>
    <dgm:cxn modelId="{E8EB58A5-09C1-443D-B950-A61060975A9C}" type="presParOf" srcId="{AC3B617D-8289-426A-BDDF-DFFFB13176AA}" destId="{D7969BD9-F456-43F0-8E58-745987759FF5}" srcOrd="4" destOrd="0" presId="urn:microsoft.com/office/officeart/2005/8/layout/cycle6"/>
    <dgm:cxn modelId="{9343E43E-EEC5-4893-A5C8-459227265FB4}" type="presParOf" srcId="{AC3B617D-8289-426A-BDDF-DFFFB13176AA}" destId="{F7172A49-7930-46C2-97C4-0BB26212ED4E}" srcOrd="5" destOrd="0" presId="urn:microsoft.com/office/officeart/2005/8/layout/cycle6"/>
    <dgm:cxn modelId="{581CCD14-3E5F-4DD7-BB43-44423984D4E8}" type="presParOf" srcId="{AC3B617D-8289-426A-BDDF-DFFFB13176AA}" destId="{F144E04D-4840-4D7B-A281-601C9C521BE5}" srcOrd="6" destOrd="0" presId="urn:microsoft.com/office/officeart/2005/8/layout/cycle6"/>
    <dgm:cxn modelId="{981584E0-0E37-48C1-8B15-B084EC531022}" type="presParOf" srcId="{AC3B617D-8289-426A-BDDF-DFFFB13176AA}" destId="{1D733996-FD93-4038-8BF8-28B38A6C36E3}" srcOrd="7" destOrd="0" presId="urn:microsoft.com/office/officeart/2005/8/layout/cycle6"/>
    <dgm:cxn modelId="{58D06F1E-54EE-4188-9899-12A99D92F9C6}" type="presParOf" srcId="{AC3B617D-8289-426A-BDDF-DFFFB13176AA}" destId="{4B6A5941-5767-4550-8528-C7092B467AE6}" srcOrd="8" destOrd="0" presId="urn:microsoft.com/office/officeart/2005/8/layout/cycle6"/>
    <dgm:cxn modelId="{1E210A30-5906-4A35-BEE3-EA050B147193}" type="presParOf" srcId="{AC3B617D-8289-426A-BDDF-DFFFB13176AA}" destId="{74E0FEFB-30B4-4D3B-885F-EEE81B473E5F}" srcOrd="9" destOrd="0" presId="urn:microsoft.com/office/officeart/2005/8/layout/cycle6"/>
    <dgm:cxn modelId="{0F953944-7996-4EE0-89DC-15FE376992FD}" type="presParOf" srcId="{AC3B617D-8289-426A-BDDF-DFFFB13176AA}" destId="{824052F5-B3E2-4925-9759-60CD75EEF8EF}" srcOrd="10" destOrd="0" presId="urn:microsoft.com/office/officeart/2005/8/layout/cycle6"/>
    <dgm:cxn modelId="{BBDEB20A-6E98-4154-AA85-F6B5C9861BE4}" type="presParOf" srcId="{AC3B617D-8289-426A-BDDF-DFFFB13176AA}" destId="{A76D71ED-A0E3-4B05-AF99-9B23B14584AE}" srcOrd="11" destOrd="0" presId="urn:microsoft.com/office/officeart/2005/8/layout/cycle6"/>
    <dgm:cxn modelId="{D601BF87-8CDE-46BC-A1B3-8BA6D054B6AF}" type="presParOf" srcId="{AC3B617D-8289-426A-BDDF-DFFFB13176AA}" destId="{785CAD5F-A016-4E7D-A6BF-2CCF3F68FDF0}" srcOrd="12" destOrd="0" presId="urn:microsoft.com/office/officeart/2005/8/layout/cycle6"/>
    <dgm:cxn modelId="{29B29032-E8CD-46C9-BE4A-102F364A2B3D}" type="presParOf" srcId="{AC3B617D-8289-426A-BDDF-DFFFB13176AA}" destId="{61F02C96-E6F6-4C7D-BFCE-0D65803F2894}" srcOrd="13" destOrd="0" presId="urn:microsoft.com/office/officeart/2005/8/layout/cycle6"/>
    <dgm:cxn modelId="{3DFA57FE-29A1-4A7E-8737-60AF6FEEC3DB}" type="presParOf" srcId="{AC3B617D-8289-426A-BDDF-DFFFB13176AA}" destId="{B5A3AF2E-9D53-40AF-BF79-81196D44062C}" srcOrd="14" destOrd="0" presId="urn:microsoft.com/office/officeart/2005/8/layout/cycle6"/>
    <dgm:cxn modelId="{C579EFFF-6D3E-4C65-BC01-6177F43F0616}" type="presParOf" srcId="{AC3B617D-8289-426A-BDDF-DFFFB13176AA}" destId="{62163CF5-3086-4133-8A2C-8525487BA299}" srcOrd="15" destOrd="0" presId="urn:microsoft.com/office/officeart/2005/8/layout/cycle6"/>
    <dgm:cxn modelId="{E8E51820-E5BB-49F9-9949-A1FC1D1B2F2D}" type="presParOf" srcId="{AC3B617D-8289-426A-BDDF-DFFFB13176AA}" destId="{744831BE-9DED-4733-B256-E23C9C5699A7}" srcOrd="16" destOrd="0" presId="urn:microsoft.com/office/officeart/2005/8/layout/cycle6"/>
    <dgm:cxn modelId="{35B67BF6-2A96-48AB-846F-1B6FEB5BCC46}" type="presParOf" srcId="{AC3B617D-8289-426A-BDDF-DFFFB13176AA}" destId="{0AE17C4C-0D05-459C-BFFA-3851513A4E99}" srcOrd="17"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D3B8B-6FFE-4A55-86F3-9E5064B0A236}" type="datetimeFigureOut">
              <a:rPr lang="en-US" smtClean="0"/>
              <a:pPr/>
              <a:t>2/7/2015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E85FB4-3396-43C0-9496-11631568353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B416CC7-9560-471B-B7DA-F67F72A05663}" type="slidenum">
              <a:rPr lang="en-US" smtClean="0"/>
              <a:pPr/>
              <a:t>6</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2/7/2015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 Desk Policy</a:t>
            </a:r>
            <a:endParaRPr lang="en-GB" dirty="0"/>
          </a:p>
        </p:txBody>
      </p:sp>
      <p:sp>
        <p:nvSpPr>
          <p:cNvPr id="3" name="Content Placeholder 2"/>
          <p:cNvSpPr>
            <a:spLocks noGrp="1"/>
          </p:cNvSpPr>
          <p:nvPr>
            <p:ph idx="1"/>
          </p:nvPr>
        </p:nvSpPr>
        <p:spPr/>
        <p:txBody>
          <a:bodyPr>
            <a:normAutofit/>
          </a:bodyPr>
          <a:lstStyle/>
          <a:p>
            <a:r>
              <a:rPr lang="en-GB" dirty="0" smtClean="0"/>
              <a:t>Contains</a:t>
            </a:r>
          </a:p>
          <a:p>
            <a:pPr lvl="1"/>
            <a:r>
              <a:rPr lang="en-GB" dirty="0" smtClean="0"/>
              <a:t>Purpose</a:t>
            </a:r>
          </a:p>
          <a:p>
            <a:pPr lvl="1"/>
            <a:r>
              <a:rPr lang="en-GB" dirty="0" smtClean="0"/>
              <a:t>Good Business Practice</a:t>
            </a:r>
          </a:p>
          <a:p>
            <a:pPr lvl="1"/>
            <a:r>
              <a:rPr lang="en-GB" dirty="0" smtClean="0"/>
              <a:t>How to implement policies</a:t>
            </a:r>
          </a:p>
          <a:p>
            <a:pPr lvl="1"/>
            <a:r>
              <a:rPr lang="en-GB" dirty="0" smtClean="0"/>
              <a:t>Some Practices</a:t>
            </a:r>
            <a:endParaRPr lang="en-GB" dirty="0" smtClean="0"/>
          </a:p>
          <a:p>
            <a:pPr lvl="1">
              <a:buNone/>
            </a:pPr>
            <a:endParaRPr lang="en-GB" dirty="0" smtClean="0"/>
          </a:p>
          <a:p>
            <a:r>
              <a:rPr lang="en-GB" dirty="0" smtClean="0"/>
              <a:t>By</a:t>
            </a:r>
          </a:p>
          <a:p>
            <a:pPr lvl="1"/>
            <a:r>
              <a:rPr lang="en-GB" dirty="0" smtClean="0"/>
              <a:t>Ibrahim </a:t>
            </a:r>
            <a:r>
              <a:rPr lang="en-GB" dirty="0" err="1" smtClean="0"/>
              <a:t>Khandker</a:t>
            </a:r>
            <a:endParaRPr lang="en-GB" dirty="0" smtClean="0"/>
          </a:p>
          <a:p>
            <a:pPr lvl="1"/>
            <a:r>
              <a:rPr lang="en-GB" dirty="0" err="1" smtClean="0"/>
              <a:t>Sandesh</a:t>
            </a:r>
            <a:r>
              <a:rPr lang="en-GB" dirty="0" smtClean="0"/>
              <a:t> </a:t>
            </a:r>
            <a:r>
              <a:rPr lang="en-GB" dirty="0" err="1" smtClean="0"/>
              <a:t>Hyoju</a:t>
            </a:r>
            <a:r>
              <a:rPr lang="en-GB" dirty="0" smtClean="0"/>
              <a:t>.</a:t>
            </a:r>
            <a:endParaRPr lang="en-GB"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Lockable Storage</a:t>
            </a:r>
            <a:br>
              <a:rPr lang="en-GB" dirty="0" smtClean="0"/>
            </a:br>
            <a:endParaRPr lang="en-GB" dirty="0"/>
          </a:p>
        </p:txBody>
      </p:sp>
      <p:sp>
        <p:nvSpPr>
          <p:cNvPr id="3" name="Content Placeholder 2"/>
          <p:cNvSpPr>
            <a:spLocks noGrp="1"/>
          </p:cNvSpPr>
          <p:nvPr>
            <p:ph idx="1"/>
          </p:nvPr>
        </p:nvSpPr>
        <p:spPr/>
        <p:txBody>
          <a:bodyPr/>
          <a:lstStyle/>
          <a:p>
            <a:r>
              <a:rPr lang="en-GB" dirty="0" smtClean="0"/>
              <a:t>We can’t implement a clear desk policy if we have no where for employees to put their documents. Consider purchasing small, lockable storage boxes for employees that fit under their desk. </a:t>
            </a:r>
          </a:p>
          <a:p>
            <a:endParaRPr lang="en-GB" dirty="0"/>
          </a:p>
        </p:txBody>
      </p:sp>
      <p:sp>
        <p:nvSpPr>
          <p:cNvPr id="5122" name="AutoShape 2" descr="data:image/jpeg;base64,/9j/4AAQSkZJRgABAQAAAQABAAD/2wCEAAkGBxQQEBAPDxAPEA8PEBAPDw8QDw8PEA8PFRQWFhQVFBUYHCggGBolHBQUITEhJSkrLi4uFx8zODMsNygtLisBCgoKDg0NFw8QFCwcHBwsLCwsLCwuLCwsLCwsLCwsLCw3LCssNCwsLC4sKyw3LCwsLCw3LCwsLCwsLDcrLCssK//AABEIALcBEwMBIgACEQEDEQH/xAAcAAEAAQUBAQAAAAAAAAAAAAAABAECAwUGBwj/xABGEAACAQIBBQwGBwcDBQAAAAAAAQIDEQQFBhIhMQcTMkFRYXFygZGxwSIjQoKhsiQzNGJzs9FDUpKiwuHwFGOjFURTg8P/xAAXAQEBAQEAAAAAAAAAAAAAAAAAAQID/8QAHBEBAQEBAQEBAQEAAAAAAAAAAAERMQISIUFh/9oADAMBAAIRAxEAPwD3EAAAAAAAAg4+N5w6s14E4gZUXBs2n6WvuAgwlqmlxXRrjYxp6MZLmd2a4AAAJuA4MunyKlMFwZdPkVAqUIeIyrQp8OvSjbidSN+5azWYjPHCwaSqTm21Fb3SqS1vsBrpcLwuxkts5rBZz4Zys6u9uz1VIyp+KN1SxlOeuNWnK+y04s5+uteUpspctsVI0rcaRbcaaAu0hpFmmijkv8QFKku0xPEJbVJdl18C+f8AiLDpOOdU32D4126jNh4x0otcq2MjToRfFZ8q1FMNhmqkGndKS5ntKOgAAAAAAAAAAAAAAAAAAAhZR9nt8iaQcpez2+QEKo/Rl0M1hsa79F9DNcBhxVWUVeEYSfJKcoeEXyGkxeOxtr0qWHaavGUKiqXXE0m1fuNxjquim+bi7Tl5YvFYenGNLD4bEU6cVFU6M6mFnGK1JRjUc1LV94fqImJyvlGKae+wT/do27mkaDEYqtUdpyr1OXSc/Oxs4bp2HjN08RQxWGnHhRnBO3TZ3+BtMPnrgK//AHFHorLe3/OkXf8AGccrSwtS99FLplr+FyVTw2i029HXdWWx3vc7CnDDVlemqc1+9Snf5XYx1MjUnslUi+fRl8LIbTI1dHEK8m1GUpKKlLXeSjpWVvefeZ0qT/ZWb442TXgzPHIMb33yMlyNSg+9XKzyE1wJPsnF/BkvvOr8lGSjwK1an78n43RPoZQrx1QxWn14xm/hY1U8m1octvvRa+JhtUjtin0Mz9eaueo6anlzEx4UKNTn9KD7rEiGc8l9Zhp9MHGS7tpyccU1tUo96JFDHSlwXKVtvo6VunVqLnk+vTq6edNB8LfKfXg4r4k3D5YoVODWg+23icXLKSjw3T/i19yb8CHiMrUX+yU31VbvaTJ8z+Vr7v8AY9J3+MuDOMuiSZU8mq5U/wDHDQ6alSS/hvY3eZGOqTxUoSqOUFSm0tibUopO3bxmsZ13xlw/Cj1kYbmXD8OPWQG3AAUAAAAAAAAAAAAAAAAIOUvZ7fInEHKXs+95Aa/EcFkAnYjgsgganLcG9Fqc46HpOMdG1RPSWjO6btx6rPURYNMl5ae3qLxZrKMys1TKeRqGLjoYmlCquJtWnHqyWtHnmcO5ZOOlUwNTfEte8VWo1PdlsfbbpPToOxIpzJSPmnE4arh6mjUjUo1I8qcJdKfmifgs6sZR+rxddc0pupHundH0FlDI9HFQcMTRp1Yv95ekudS2pnke6BmHTwMJV6FaThqe9TV2lKWjqlzX4+8mtImC3TMbC2nvNZcenS0W+2DXgbzBbrC/b4RrnpVb/wAsl5nl5dTV3Yupj2zA7pmCnwp16D+/Sk/jTcje4XObDYjRVHE4arKUorQlOEZ2btqjO0r8x4JTwpu80cJbH4N22Yim/iOnHreclTe97VO0dLTcrK97aNtvSznqtRt3bb6WbjOasp7zKMoyi41GpRalF647Gug0bYkkZtUKMqy00ijOk3P/ALVL8CfzQOabOl3PvtNT8CXzwFWPRLmTDP049ZeJguZcK/Th1l4mW28AAAAAAAAAAAAAAAAAAAg5S9nt8icQMp+x73kBrsTwWQSbieCyGBp8uPb1I/MzUQmbLLz1voh4mppyKy2NKpckwNdBk2hMDYUZnA7sL+iy6KS/5H+h3UDgt2H7K+tRX802Yz9V4uVi7O5QGlbfCzOkzTf03CvkrRfichhZnR5s1bYrDvkqJidS8el5xU4x3qMIxhHRm9GEVGN3K7dlq1u5pmbTLdXSdN/dfiapmmVGWsuZawLWdPuf/aKn4D+eBzDOn3P/AK+r+D/XEl4s6725lwr9ZDrLxMJkwr9ZDrx8SNOhAAAAAAAAAAAAAAAAAAAgZU9j3vInkDKnse95AazE8EhkzE8EiAaDLvCl7njE1MEbPOB+k+mH9JrYMWspFMk0yPTZIgyymJtKVjgt2Op9HS5Z0fCbO6ps893Ypepiv92l8kzNV5IACqrGVjeZtYj6TRX314M0Rtc1/tdDrP5WCvVsdK6h1X4kNkjFPgdXzZGZpzGWsq2WsKozqdz5eurfhL5kcszq9zxesxD+5D4yf6EvFnXcF+G+sp9deJYZMJ9ZDrrxMtOiABQAAAAAAAAAAAAAAAAIGVPY97yJ5Ayp7HveQGrxOwiknFbO0igc1nE/TfTDwia6mydnE/Wy6YfKjXwM+uol02SabIlNkmEv85homQZ5zuxS9XT/ABaf5cjt8HlKlUnKFOpCc4cJRkm0vM4PdgfoU/xY/lf3NDy8ABQ2ua32uj0y+WRqjbZqr6ZR6ZfJIRK9PxPsdXzZgZmxPs9XzZgNMqMtZVlAKM63c74eJ6lLxmcgzsdziPpYl81BfmEqzrtTJhPrIdaPiWWMuFXrIdaPiZadAACgAAAAAAAAAAAAAAAAa/Knse95GwIGVI30ebS8hRqsStS6SNbmJlSDZSNJk1ccRnE/XyXPD5EQoE3OZWxU196H5aIUEZqYzUzTZ/4mVPJ9Xe21KpKnSTW20pa12pNdpuqaI2XsAq9FU5bFWw83xJRjVjpNviVmyK1eNVPCZR0Y04wgqmHhaF1o050qam7dLkzT7rsL72o3dqr7lTRP3RJP/X0Gk4vEbxJK1nrVKNu9Mx5+tOdNSa1uVr9WBrzxL15M422oodTVydGfEuzWa3EZIa2bC6NQbjNJfS6Xv/KyDPBtGzzUpOOKhfkn4FlK9GxG2PVXizAzNXetdVGFmmFGWsqy1gWs7bc2WrEvno//AEOIZ3G5twcT1qXhInrizrszJheHDrLxMZlwvDh1l4mW2+ABUAAAAAAAAAAAAAAAACJj/Z7fIlkTHez2+RPXFnUSxWxUJHNp53nT9rqdeP5aINNkvOh/TKvXX5aIUGGUumzOrNNNJpppp6009TTIsGSKYGphmvS/1MMTpVJb3bRhOcppNcHW9dlxLisjjN1uVqlFL96rbsUEeoU2eVbrL9dR61fxgaiOLpY6cdk326/En0MvTXDipdv63NODY6H/AKnRqcJOD5bW/Um5AcHXi4NOylychyJvMzvtK6kvISJePRaq2dCMbiZZ8XQvAsJoxNFkjOyxoumMDO/3NKd6OIfHvsVzao/3ODlE9A3M1ahX/GXyInq/h5n66lq2p6vAvwv1kOsvEzPXtGHp2nC2zSXZrJK3jdAA0yAAAAAAAAAAAAAAAAELKHs9vkTSNjFs7SeuLOoCbLi+xazm28wzirp42vDSTnGd3G60lGzSduTUYqZfnDL6ZW/FmvEw05lZxLpkmmyJCRJpsgkwPJ91Z+updNf5kerwZ5LupS9fS/8Aa/5/7GvPUriAAbQN7mb9p9yXijRG+zMX0h81N+MSxK9EnxdC8CwulxdC8EUMCxlsmXSMcmFWyO+3N36it+N/RE8/kzv9zb7PW/Ha/wCOH6gjsVIy4aXpx6yI6M2Ffpx6yDTdgA0yAAAAAAAAAAAAAAAAGDFcXaZzHVRn1xZ1Aky25KlAxypow288zizTxFSrUq0nCSnV3xKM9Gpa92rSsubbxmlxGEqUXarTqQ5HOLS79j7D1lwLebi41xBMeU05EylI6fL+bSnerhkoz2ypKyjPnjyS8TlIJptNNNNpp6mmuJoJidTZ5dugYXfK8eaM/jNnp1I87zpmt/t9y+3llI1EcBXwcocTa5URzsNFP+5FxOSYz1rU+VG0cydDmVG9efNT/qRq8Vk2dPiuuVG3zN0o1arjFSmqatGUnBP0lx2dtXMNHey8l4FrL6j193gYZMyKSZilIpUmY43k1GKcpPUoxTcm+ZLaEJSPSdzSP0Sb5cRP5IHNZKzExNfRlUthoXu3PXNrqLzaPRs3shxwdHeYSlP0nOUpWTcna9kti1IVqRMUDLh4elHrIvUDJRhrXSjOtNgADowAAAAAAAAAAAAAAAAFs0XFGS8FlijgXlDm1qzQRSVFF4BrA6ZqctZBhiE5xtCsvatqnzS/U3li1wIuvNKlCVOThOLjKL1p/wCa0T82MBRxOEcMRRpVlGtUSVSnGdr2epvWtvEdhlLJcK6SqJ3XBmrKS5r8hBydkWOEjKFNzcZS025NN3slycxYVyOU9zDCVbui6uGlt9GW+w/hnd9zRyWU9zHF0ruhKliYrYoy3qq/dnq/mPZkjJGi3xFHzbjsn1qD0MTRqUnstVpyipdDeqXY2Ml4eEKr0E03BN8cbN8XcfSssLpJxklKL2xkk0+lM0mMzFwdXWqCoy/eoPetfVXo/AT0zY8jr1NFXd/ZWpN7Wl5mbJ+S6+KdsPSnNXs520aa6ZvUeqZNzFwtJ6U4yry4t+acV7iSXfc6SFKMUlFJJakkrJLmLpjzbJO5vsli6t/9qjdLtm9fcl0naZLyFRwytQowp32ySvOXTJ62bixUm1cRlQLlSM1wRWPey6ES8qgi8AHVkAAAAAAAAAAAAAAAAKMAl4KAAziqWKgDEAAMVRopogEwFHmK2ALhpYWAGGqNFABhoLADF0sLAExNVsEAXDWQAG0AAAAAAAA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5124" name="AutoShape 4" descr="data:image/jpeg;base64,/9j/4AAQSkZJRgABAQAAAQABAAD/2wCEAAkGBxQQEBAPDxAPEA8PEBAPDw8QDw8PEA8PFRQWFhQVFBUYHCggGBolHBQUITEhJSkrLi4uFx8zODMsNygtLisBCgoKDg0NFw8QFCwcHBwsLCwsLCwuLCwsLCwsLCwsLCw3LCssNCwsLC4sKyw3LCwsLCw3LCwsLCwsLDcrLCssK//AABEIALcBEwMBIgACEQEDEQH/xAAcAAEAAQUBAQAAAAAAAAAAAAAABAECAwUGBwj/xABGEAACAQIBBQwGBwcDBQAAAAAAAQIDEQQFBhIhMQcTMkFRYXFygZGxwSIjQoKhsiQzNGJzs9FDUpKiwuHwFGOjFURTg8P/xAAXAQEBAQEAAAAAAAAAAAAAAAAAAQID/8QAHBEBAQEBAQEBAQEAAAAAAAAAAAERMQISIUFh/9oADAMBAAIRAxEAPwD3EAAAAAAAAg4+N5w6s14E4gZUXBs2n6WvuAgwlqmlxXRrjYxp6MZLmd2a4AAAJuA4MunyKlMFwZdPkVAqUIeIyrQp8OvSjbidSN+5azWYjPHCwaSqTm21Fb3SqS1vsBrpcLwuxkts5rBZz4Zys6u9uz1VIyp+KN1SxlOeuNWnK+y04s5+uteUpspctsVI0rcaRbcaaAu0hpFmmijkv8QFKku0xPEJbVJdl18C+f8AiLDpOOdU32D4126jNh4x0otcq2MjToRfFZ8q1FMNhmqkGndKS5ntKOgAAAAAAAAAAAAAAAAAAAhZR9nt8iaQcpez2+QEKo/Rl0M1hsa79F9DNcBhxVWUVeEYSfJKcoeEXyGkxeOxtr0qWHaavGUKiqXXE0m1fuNxjquim+bi7Tl5YvFYenGNLD4bEU6cVFU6M6mFnGK1JRjUc1LV94fqImJyvlGKae+wT/do27mkaDEYqtUdpyr1OXSc/Oxs4bp2HjN08RQxWGnHhRnBO3TZ3+BtMPnrgK//AHFHorLe3/OkXf8AGccrSwtS99FLplr+FyVTw2i029HXdWWx3vc7CnDDVlemqc1+9Snf5XYx1MjUnslUi+fRl8LIbTI1dHEK8m1GUpKKlLXeSjpWVvefeZ0qT/ZWb442TXgzPHIMb33yMlyNSg+9XKzyE1wJPsnF/BkvvOr8lGSjwK1an78n43RPoZQrx1QxWn14xm/hY1U8m1octvvRa+JhtUjtin0Mz9eaueo6anlzEx4UKNTn9KD7rEiGc8l9Zhp9MHGS7tpyccU1tUo96JFDHSlwXKVtvo6VunVqLnk+vTq6edNB8LfKfXg4r4k3D5YoVODWg+23icXLKSjw3T/i19yb8CHiMrUX+yU31VbvaTJ8z+Vr7v8AY9J3+MuDOMuiSZU8mq5U/wDHDQ6alSS/hvY3eZGOqTxUoSqOUFSm0tibUopO3bxmsZ13xlw/Cj1kYbmXD8OPWQG3AAUAAAAAAAAAAAAAAAAIOUvZ7fInEHKXs+95Aa/EcFkAnYjgsgganLcG9Fqc46HpOMdG1RPSWjO6btx6rPURYNMl5ae3qLxZrKMys1TKeRqGLjoYmlCquJtWnHqyWtHnmcO5ZOOlUwNTfEte8VWo1PdlsfbbpPToOxIpzJSPmnE4arh6mjUjUo1I8qcJdKfmifgs6sZR+rxddc0pupHundH0FlDI9HFQcMTRp1Yv95ekudS2pnke6BmHTwMJV6FaThqe9TV2lKWjqlzX4+8mtImC3TMbC2nvNZcenS0W+2DXgbzBbrC/b4RrnpVb/wAsl5nl5dTV3Yupj2zA7pmCnwp16D+/Sk/jTcje4XObDYjRVHE4arKUorQlOEZ2btqjO0r8x4JTwpu80cJbH4N22Yim/iOnHreclTe97VO0dLTcrK97aNtvSznqtRt3bb6WbjOasp7zKMoyi41GpRalF647Gug0bYkkZtUKMqy00ijOk3P/ALVL8CfzQOabOl3PvtNT8CXzwFWPRLmTDP049ZeJguZcK/Th1l4mW28AAAAAAAAAAAAAAAAAAAg5S9nt8icQMp+x73kBrsTwWQSbieCyGBp8uPb1I/MzUQmbLLz1voh4mppyKy2NKpckwNdBk2hMDYUZnA7sL+iy6KS/5H+h3UDgt2H7K+tRX802Yz9V4uVi7O5QGlbfCzOkzTf03CvkrRfichhZnR5s1bYrDvkqJidS8el5xU4x3qMIxhHRm9GEVGN3K7dlq1u5pmbTLdXSdN/dfiapmmVGWsuZawLWdPuf/aKn4D+eBzDOn3P/AK+r+D/XEl4s6725lwr9ZDrLxMJkwr9ZDrx8SNOhAAAAAAAAAAAAAAAAAAAgZU9j3vInkDKnse95AazE8EhkzE8EiAaDLvCl7njE1MEbPOB+k+mH9JrYMWspFMk0yPTZIgyymJtKVjgt2Op9HS5Z0fCbO6ps893Ypepiv92l8kzNV5IACqrGVjeZtYj6TRX314M0Rtc1/tdDrP5WCvVsdK6h1X4kNkjFPgdXzZGZpzGWsq2WsKozqdz5eurfhL5kcszq9zxesxD+5D4yf6EvFnXcF+G+sp9deJYZMJ9ZDrrxMtOiABQAAAAAAAAAAAAAAAAIGVPY97yJ5Ayp7HveQGrxOwiknFbO0igc1nE/TfTDwia6mydnE/Wy6YfKjXwM+uol02SabIlNkmEv85homQZ5zuxS9XT/ABaf5cjt8HlKlUnKFOpCc4cJRkm0vM4PdgfoU/xY/lf3NDy8ABQ2ua32uj0y+WRqjbZqr6ZR6ZfJIRK9PxPsdXzZgZmxPs9XzZgNMqMtZVlAKM63c74eJ6lLxmcgzsdziPpYl81BfmEqzrtTJhPrIdaPiWWMuFXrIdaPiZadAACgAAAAAAAAAAAAAAAAa/Knse95GwIGVI30ebS8hRqsStS6SNbmJlSDZSNJk1ccRnE/XyXPD5EQoE3OZWxU196H5aIUEZqYzUzTZ/4mVPJ9Xe21KpKnSTW20pa12pNdpuqaI2XsAq9FU5bFWw83xJRjVjpNviVmyK1eNVPCZR0Y04wgqmHhaF1o050qam7dLkzT7rsL72o3dqr7lTRP3RJP/X0Gk4vEbxJK1nrVKNu9Mx5+tOdNSa1uVr9WBrzxL15M422oodTVydGfEuzWa3EZIa2bC6NQbjNJfS6Xv/KyDPBtGzzUpOOKhfkn4FlK9GxG2PVXizAzNXetdVGFmmFGWsqy1gWs7bc2WrEvno//AEOIZ3G5twcT1qXhInrizrszJheHDrLxMZlwvDh1l4mW2+ABUAAAAAAAAAAAAAAAACJj/Z7fIlkTHez2+RPXFnUSxWxUJHNp53nT9rqdeP5aINNkvOh/TKvXX5aIUGGUumzOrNNNJpppp6009TTIsGSKYGphmvS/1MMTpVJb3bRhOcppNcHW9dlxLisjjN1uVqlFL96rbsUEeoU2eVbrL9dR61fxgaiOLpY6cdk326/En0MvTXDipdv63NODY6H/AKnRqcJOD5bW/Um5AcHXi4NOylychyJvMzvtK6kvISJePRaq2dCMbiZZ8XQvAsJoxNFkjOyxoumMDO/3NKd6OIfHvsVzao/3ODlE9A3M1ahX/GXyInq/h5n66lq2p6vAvwv1kOsvEzPXtGHp2nC2zSXZrJK3jdAA0yAAAAAAAAAAAAAAAAELKHs9vkTSNjFs7SeuLOoCbLi+xazm28wzirp42vDSTnGd3G60lGzSduTUYqZfnDL6ZW/FmvEw05lZxLpkmmyJCRJpsgkwPJ91Z+updNf5kerwZ5LupS9fS/8Aa/5/7GvPUriAAbQN7mb9p9yXijRG+zMX0h81N+MSxK9EnxdC8CwulxdC8EUMCxlsmXSMcmFWyO+3N36it+N/RE8/kzv9zb7PW/Ha/wCOH6gjsVIy4aXpx6yI6M2Ffpx6yDTdgA0yAAAAAAAAAAAAAAAAGDFcXaZzHVRn1xZ1Aky25KlAxypow288zizTxFSrUq0nCSnV3xKM9Gpa92rSsubbxmlxGEqUXarTqQ5HOLS79j7D1lwLebi41xBMeU05EylI6fL+bSnerhkoz2ypKyjPnjyS8TlIJptNNNNpp6mmuJoJidTZ5dugYXfK8eaM/jNnp1I87zpmt/t9y+3llI1EcBXwcocTa5URzsNFP+5FxOSYz1rU+VG0cydDmVG9efNT/qRq8Vk2dPiuuVG3zN0o1arjFSmqatGUnBP0lx2dtXMNHey8l4FrL6j193gYZMyKSZilIpUmY43k1GKcpPUoxTcm+ZLaEJSPSdzSP0Sb5cRP5IHNZKzExNfRlUthoXu3PXNrqLzaPRs3shxwdHeYSlP0nOUpWTcna9kti1IVqRMUDLh4elHrIvUDJRhrXSjOtNgADowAAAAAAAAAAAAAAAAFs0XFGS8FlijgXlDm1qzQRSVFF4BrA6ZqctZBhiE5xtCsvatqnzS/U3li1wIuvNKlCVOThOLjKL1p/wCa0T82MBRxOEcMRRpVlGtUSVSnGdr2epvWtvEdhlLJcK6SqJ3XBmrKS5r8hBydkWOEjKFNzcZS025NN3slycxYVyOU9zDCVbui6uGlt9GW+w/hnd9zRyWU9zHF0ruhKliYrYoy3qq/dnq/mPZkjJGi3xFHzbjsn1qD0MTRqUnstVpyipdDeqXY2Ml4eEKr0E03BN8cbN8XcfSssLpJxklKL2xkk0+lM0mMzFwdXWqCoy/eoPetfVXo/AT0zY8jr1NFXd/ZWpN7Wl5mbJ+S6+KdsPSnNXs520aa6ZvUeqZNzFwtJ6U4yry4t+acV7iSXfc6SFKMUlFJJakkrJLmLpjzbJO5vsli6t/9qjdLtm9fcl0naZLyFRwytQowp32ySvOXTJ62bixUm1cRlQLlSM1wRWPey6ES8qgi8AHVkAAAAAAAAAAAAAAAAKMAl4KAAziqWKgDEAAMVRopogEwFHmK2ALhpYWAGGqNFABhoLADF0sLAExNVsEAXDWQAG0AAAAAAAA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5126" name="AutoShape 6" descr="data:image/jpeg;base64,/9j/4AAQSkZJRgABAQAAAQABAAD/2wCEAAkGBxQQEBAPDxAPEA8PEBAPDw8QDw8PEA8PFRQWFhQVFBUYHCggGBolHBQUITEhJSkrLi4uFx8zODMsNygtLisBCgoKDg0NFw8QFCwcHBwsLCwsLCwuLCwsLCwsLCwsLCw3LCssNCwsLC4sKyw3LCwsLCw3LCwsLCwsLDcrLCssK//AABEIALcBEwMBIgACEQEDEQH/xAAcAAEAAQUBAQAAAAAAAAAAAAAABAECAwUGBwj/xABGEAACAQIBBQwGBwcDBQAAAAAAAQIDEQQFBhIhMQcTMkFRYXFygZGxwSIjQoKhsiQzNGJzs9FDUpKiwuHwFGOjFURTg8P/xAAXAQEBAQEAAAAAAAAAAAAAAAAAAQID/8QAHBEBAQEBAQEBAQEAAAAAAAAAAAERMQISIUFh/9oADAMBAAIRAxEAPwD3EAAAAAAAAg4+N5w6s14E4gZUXBs2n6WvuAgwlqmlxXRrjYxp6MZLmd2a4AAAJuA4MunyKlMFwZdPkVAqUIeIyrQp8OvSjbidSN+5azWYjPHCwaSqTm21Fb3SqS1vsBrpcLwuxkts5rBZz4Zys6u9uz1VIyp+KN1SxlOeuNWnK+y04s5+uteUpspctsVI0rcaRbcaaAu0hpFmmijkv8QFKku0xPEJbVJdl18C+f8AiLDpOOdU32D4126jNh4x0otcq2MjToRfFZ8q1FMNhmqkGndKS5ntKOgAAAAAAAAAAAAAAAAAAAhZR9nt8iaQcpez2+QEKo/Rl0M1hsa79F9DNcBhxVWUVeEYSfJKcoeEXyGkxeOxtr0qWHaavGUKiqXXE0m1fuNxjquim+bi7Tl5YvFYenGNLD4bEU6cVFU6M6mFnGK1JRjUc1LV94fqImJyvlGKae+wT/do27mkaDEYqtUdpyr1OXSc/Oxs4bp2HjN08RQxWGnHhRnBO3TZ3+BtMPnrgK//AHFHorLe3/OkXf8AGccrSwtS99FLplr+FyVTw2i029HXdWWx3vc7CnDDVlemqc1+9Snf5XYx1MjUnslUi+fRl8LIbTI1dHEK8m1GUpKKlLXeSjpWVvefeZ0qT/ZWb442TXgzPHIMb33yMlyNSg+9XKzyE1wJPsnF/BkvvOr8lGSjwK1an78n43RPoZQrx1QxWn14xm/hY1U8m1octvvRa+JhtUjtin0Mz9eaueo6anlzEx4UKNTn9KD7rEiGc8l9Zhp9MHGS7tpyccU1tUo96JFDHSlwXKVtvo6VunVqLnk+vTq6edNB8LfKfXg4r4k3D5YoVODWg+23icXLKSjw3T/i19yb8CHiMrUX+yU31VbvaTJ8z+Vr7v8AY9J3+MuDOMuiSZU8mq5U/wDHDQ6alSS/hvY3eZGOqTxUoSqOUFSm0tibUopO3bxmsZ13xlw/Cj1kYbmXD8OPWQG3AAUAAAAAAAAAAAAAAAAIOUvZ7fInEHKXs+95Aa/EcFkAnYjgsgganLcG9Fqc46HpOMdG1RPSWjO6btx6rPURYNMl5ae3qLxZrKMys1TKeRqGLjoYmlCquJtWnHqyWtHnmcO5ZOOlUwNTfEte8VWo1PdlsfbbpPToOxIpzJSPmnE4arh6mjUjUo1I8qcJdKfmifgs6sZR+rxddc0pupHundH0FlDI9HFQcMTRp1Yv95ekudS2pnke6BmHTwMJV6FaThqe9TV2lKWjqlzX4+8mtImC3TMbC2nvNZcenS0W+2DXgbzBbrC/b4RrnpVb/wAsl5nl5dTV3Yupj2zA7pmCnwp16D+/Sk/jTcje4XObDYjRVHE4arKUorQlOEZ2btqjO0r8x4JTwpu80cJbH4N22Yim/iOnHreclTe97VO0dLTcrK97aNtvSznqtRt3bb6WbjOasp7zKMoyi41GpRalF647Gug0bYkkZtUKMqy00ijOk3P/ALVL8CfzQOabOl3PvtNT8CXzwFWPRLmTDP049ZeJguZcK/Th1l4mW28AAAAAAAAAAAAAAAAAAAg5S9nt8icQMp+x73kBrsTwWQSbieCyGBp8uPb1I/MzUQmbLLz1voh4mppyKy2NKpckwNdBk2hMDYUZnA7sL+iy6KS/5H+h3UDgt2H7K+tRX802Yz9V4uVi7O5QGlbfCzOkzTf03CvkrRfichhZnR5s1bYrDvkqJidS8el5xU4x3qMIxhHRm9GEVGN3K7dlq1u5pmbTLdXSdN/dfiapmmVGWsuZawLWdPuf/aKn4D+eBzDOn3P/AK+r+D/XEl4s6725lwr9ZDrLxMJkwr9ZDrx8SNOhAAAAAAAAAAAAAAAAAAAgZU9j3vInkDKnse95AazE8EhkzE8EiAaDLvCl7njE1MEbPOB+k+mH9JrYMWspFMk0yPTZIgyymJtKVjgt2Op9HS5Z0fCbO6ps893Ypepiv92l8kzNV5IACqrGVjeZtYj6TRX314M0Rtc1/tdDrP5WCvVsdK6h1X4kNkjFPgdXzZGZpzGWsq2WsKozqdz5eurfhL5kcszq9zxesxD+5D4yf6EvFnXcF+G+sp9deJYZMJ9ZDrrxMtOiABQAAAAAAAAAAAAAAAAIGVPY97yJ5Ayp7HveQGrxOwiknFbO0igc1nE/TfTDwia6mydnE/Wy6YfKjXwM+uol02SabIlNkmEv85homQZ5zuxS9XT/ABaf5cjt8HlKlUnKFOpCc4cJRkm0vM4PdgfoU/xY/lf3NDy8ABQ2ua32uj0y+WRqjbZqr6ZR6ZfJIRK9PxPsdXzZgZmxPs9XzZgNMqMtZVlAKM63c74eJ6lLxmcgzsdziPpYl81BfmEqzrtTJhPrIdaPiWWMuFXrIdaPiZadAACgAAAAAAAAAAAAAAAAa/Knse95GwIGVI30ebS8hRqsStS6SNbmJlSDZSNJk1ccRnE/XyXPD5EQoE3OZWxU196H5aIUEZqYzUzTZ/4mVPJ9Xe21KpKnSTW20pa12pNdpuqaI2XsAq9FU5bFWw83xJRjVjpNviVmyK1eNVPCZR0Y04wgqmHhaF1o050qam7dLkzT7rsL72o3dqr7lTRP3RJP/X0Gk4vEbxJK1nrVKNu9Mx5+tOdNSa1uVr9WBrzxL15M422oodTVydGfEuzWa3EZIa2bC6NQbjNJfS6Xv/KyDPBtGzzUpOOKhfkn4FlK9GxG2PVXizAzNXetdVGFmmFGWsqy1gWs7bc2WrEvno//AEOIZ3G5twcT1qXhInrizrszJheHDrLxMZlwvDh1l4mW2+ABUAAAAAAAAAAAAAAAACJj/Z7fIlkTHez2+RPXFnUSxWxUJHNp53nT9rqdeP5aINNkvOh/TKvXX5aIUGGUumzOrNNNJpppp6009TTIsGSKYGphmvS/1MMTpVJb3bRhOcppNcHW9dlxLisjjN1uVqlFL96rbsUEeoU2eVbrL9dR61fxgaiOLpY6cdk326/En0MvTXDipdv63NODY6H/AKnRqcJOD5bW/Um5AcHXi4NOylychyJvMzvtK6kvISJePRaq2dCMbiZZ8XQvAsJoxNFkjOyxoumMDO/3NKd6OIfHvsVzao/3ODlE9A3M1ahX/GXyInq/h5n66lq2p6vAvwv1kOsvEzPXtGHp2nC2zSXZrJK3jdAA0yAAAAAAAAAAAAAAAAELKHs9vkTSNjFs7SeuLOoCbLi+xazm28wzirp42vDSTnGd3G60lGzSduTUYqZfnDL6ZW/FmvEw05lZxLpkmmyJCRJpsgkwPJ91Z+updNf5kerwZ5LupS9fS/8Aa/5/7GvPUriAAbQN7mb9p9yXijRG+zMX0h81N+MSxK9EnxdC8CwulxdC8EUMCxlsmXSMcmFWyO+3N36it+N/RE8/kzv9zb7PW/Ha/wCOH6gjsVIy4aXpx6yI6M2Ffpx6yDTdgA0yAAAAAAAAAAAAAAAAGDFcXaZzHVRn1xZ1Aky25KlAxypow288zizTxFSrUq0nCSnV3xKM9Gpa92rSsubbxmlxGEqUXarTqQ5HOLS79j7D1lwLebi41xBMeU05EylI6fL+bSnerhkoz2ypKyjPnjyS8TlIJptNNNNpp6mmuJoJidTZ5dugYXfK8eaM/jNnp1I87zpmt/t9y+3llI1EcBXwcocTa5URzsNFP+5FxOSYz1rU+VG0cydDmVG9efNT/qRq8Vk2dPiuuVG3zN0o1arjFSmqatGUnBP0lx2dtXMNHey8l4FrL6j193gYZMyKSZilIpUmY43k1GKcpPUoxTcm+ZLaEJSPSdzSP0Sb5cRP5IHNZKzExNfRlUthoXu3PXNrqLzaPRs3shxwdHeYSlP0nOUpWTcna9kti1IVqRMUDLh4elHrIvUDJRhrXSjOtNgADowAAAAAAAAAAAAAAAAFs0XFGS8FlijgXlDm1qzQRSVFF4BrA6ZqctZBhiE5xtCsvatqnzS/U3li1wIuvNKlCVOThOLjKL1p/wCa0T82MBRxOEcMRRpVlGtUSVSnGdr2epvWtvEdhlLJcK6SqJ3XBmrKS5r8hBydkWOEjKFNzcZS025NN3slycxYVyOU9zDCVbui6uGlt9GW+w/hnd9zRyWU9zHF0ruhKliYrYoy3qq/dnq/mPZkjJGi3xFHzbjsn1qD0MTRqUnstVpyipdDeqXY2Ml4eEKr0E03BN8cbN8XcfSssLpJxklKL2xkk0+lM0mMzFwdXWqCoy/eoPetfVXo/AT0zY8jr1NFXd/ZWpN7Wl5mbJ+S6+KdsPSnNXs520aa6ZvUeqZNzFwtJ6U4yry4t+acV7iSXfc6SFKMUlFJJakkrJLmLpjzbJO5vsli6t/9qjdLtm9fcl0naZLyFRwytQowp32ySvOXTJ62bixUm1cRlQLlSM1wRWPey6ES8qgi8AHVkAAAAAAAAAAAAAAAAKMAl4KAAziqWKgDEAAMVRopogEwFHmK2ALhpYWAGGqNFABhoLADF0sLAExNVsEAXDWQAG0AAAAAAAA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5127" name="Picture 7"/>
          <p:cNvPicPr>
            <a:picLocks noChangeAspect="1" noChangeArrowheads="1"/>
          </p:cNvPicPr>
          <p:nvPr/>
        </p:nvPicPr>
        <p:blipFill>
          <a:blip r:embed="rId2"/>
          <a:srcRect/>
          <a:stretch>
            <a:fillRect/>
          </a:stretch>
        </p:blipFill>
        <p:spPr bwMode="auto">
          <a:xfrm>
            <a:off x="6324600" y="4343400"/>
            <a:ext cx="2619375" cy="174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Encourage Electronic Documents</a:t>
            </a:r>
            <a:endParaRPr lang="en-GB" dirty="0"/>
          </a:p>
        </p:txBody>
      </p:sp>
      <p:sp>
        <p:nvSpPr>
          <p:cNvPr id="3" name="Content Placeholder 2"/>
          <p:cNvSpPr>
            <a:spLocks noGrp="1"/>
          </p:cNvSpPr>
          <p:nvPr>
            <p:ph idx="1"/>
          </p:nvPr>
        </p:nvSpPr>
        <p:spPr/>
        <p:txBody>
          <a:bodyPr/>
          <a:lstStyle/>
          <a:p>
            <a:r>
              <a:rPr lang="en-GB" dirty="0" smtClean="0"/>
              <a:t>Have employees work with electronic documents whenever possible. Without the need to print and work with physical papers,  our employees will always have a clear desk whenever they log out of their computers.</a:t>
            </a:r>
          </a:p>
          <a:p>
            <a:endParaRPr lang="en-GB" dirty="0"/>
          </a:p>
        </p:txBody>
      </p:sp>
      <p:pic>
        <p:nvPicPr>
          <p:cNvPr id="7169" name="Picture 1"/>
          <p:cNvPicPr>
            <a:picLocks noChangeAspect="1" noChangeArrowheads="1"/>
          </p:cNvPicPr>
          <p:nvPr/>
        </p:nvPicPr>
        <p:blipFill>
          <a:blip r:embed="rId2"/>
          <a:srcRect/>
          <a:stretch>
            <a:fillRect/>
          </a:stretch>
        </p:blipFill>
        <p:spPr bwMode="auto">
          <a:xfrm>
            <a:off x="6172200" y="4419600"/>
            <a:ext cx="2305050" cy="192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Rid of Documents Securely</a:t>
            </a:r>
            <a:endParaRPr lang="en-GB" dirty="0"/>
          </a:p>
        </p:txBody>
      </p:sp>
      <p:sp>
        <p:nvSpPr>
          <p:cNvPr id="3" name="Content Placeholder 2"/>
          <p:cNvSpPr>
            <a:spLocks noGrp="1"/>
          </p:cNvSpPr>
          <p:nvPr>
            <p:ph idx="1"/>
          </p:nvPr>
        </p:nvSpPr>
        <p:spPr/>
        <p:txBody>
          <a:bodyPr>
            <a:normAutofit/>
          </a:bodyPr>
          <a:lstStyle/>
          <a:p>
            <a:r>
              <a:rPr lang="en-GB" dirty="0" smtClean="0"/>
              <a:t>Use a secure shredding service to ensure all documents are disposed of securely.</a:t>
            </a:r>
            <a:endParaRPr lang="en-GB" dirty="0"/>
          </a:p>
        </p:txBody>
      </p:sp>
      <p:pic>
        <p:nvPicPr>
          <p:cNvPr id="8194" name="Picture 2" descr="https://encrypted-tbn2.gstatic.com/images?q=tbn:ANd9GcTE5kPbMTjeBAhz28RUXYx8li45Ws7gQqUBoTXNucBuiiG83dl6"/>
          <p:cNvPicPr>
            <a:picLocks noChangeAspect="1" noChangeArrowheads="1"/>
          </p:cNvPicPr>
          <p:nvPr/>
        </p:nvPicPr>
        <p:blipFill>
          <a:blip r:embed="rId2"/>
          <a:srcRect/>
          <a:stretch>
            <a:fillRect/>
          </a:stretch>
        </p:blipFill>
        <p:spPr bwMode="auto">
          <a:xfrm>
            <a:off x="6477000" y="3581400"/>
            <a:ext cx="2028825" cy="22479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 Routine Backups</a:t>
            </a:r>
            <a:endParaRPr lang="en-GB" dirty="0"/>
          </a:p>
        </p:txBody>
      </p:sp>
      <p:sp>
        <p:nvSpPr>
          <p:cNvPr id="3" name="Content Placeholder 2"/>
          <p:cNvSpPr>
            <a:spLocks noGrp="1"/>
          </p:cNvSpPr>
          <p:nvPr>
            <p:ph idx="1"/>
          </p:nvPr>
        </p:nvSpPr>
        <p:spPr/>
        <p:txBody>
          <a:bodyPr/>
          <a:lstStyle/>
          <a:p>
            <a:r>
              <a:rPr lang="en-GB" dirty="0" smtClean="0"/>
              <a:t>If  we discourage employees from using physical documents, make sure our organization has a dependable backup routine in place. Employees need to know that their documents will be safe in the event of a power loss or hard-drive crash.</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Checks</a:t>
            </a:r>
            <a:endParaRPr lang="en-GB" dirty="0"/>
          </a:p>
        </p:txBody>
      </p:sp>
      <p:sp>
        <p:nvSpPr>
          <p:cNvPr id="3" name="Content Placeholder 2"/>
          <p:cNvSpPr>
            <a:spLocks noGrp="1"/>
          </p:cNvSpPr>
          <p:nvPr>
            <p:ph idx="1"/>
          </p:nvPr>
        </p:nvSpPr>
        <p:spPr/>
        <p:txBody>
          <a:bodyPr/>
          <a:lstStyle/>
          <a:p>
            <a:r>
              <a:rPr lang="en-GB" dirty="0" smtClean="0"/>
              <a:t>Have our privacy officer conduct random weekly checks, possibly at the end of a work day.  All papers, notes, post-its, or any other documents containing sensitive information should be shredded immediately. </a:t>
            </a:r>
          </a:p>
          <a:p>
            <a:r>
              <a:rPr lang="en-GB" dirty="0" smtClean="0"/>
              <a:t>Removable media, such as CDs, floppy disks, or memory sticks should be confiscated.</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Upper Management Support</a:t>
            </a:r>
            <a:endParaRPr lang="en-GB" dirty="0"/>
          </a:p>
        </p:txBody>
      </p:sp>
      <p:sp>
        <p:nvSpPr>
          <p:cNvPr id="3" name="Content Placeholder 2"/>
          <p:cNvSpPr>
            <a:spLocks noGrp="1"/>
          </p:cNvSpPr>
          <p:nvPr>
            <p:ph idx="1"/>
          </p:nvPr>
        </p:nvSpPr>
        <p:spPr/>
        <p:txBody>
          <a:bodyPr/>
          <a:lstStyle/>
          <a:p>
            <a:r>
              <a:rPr lang="en-GB" dirty="0" smtClean="0"/>
              <a:t>A clear desk policy needs to be taken seriously especially with all levels of management. If our employees see that upper management does not have to abide by the policy, they will soon lose faith. </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Definition</a:t>
            </a:r>
            <a:endParaRPr lang="en-GB" dirty="0"/>
          </a:p>
        </p:txBody>
      </p:sp>
      <p:sp>
        <p:nvSpPr>
          <p:cNvPr id="5" name="Content Placeholder 4"/>
          <p:cNvSpPr>
            <a:spLocks noGrp="1"/>
          </p:cNvSpPr>
          <p:nvPr>
            <p:ph idx="1"/>
          </p:nvPr>
        </p:nvSpPr>
        <p:spPr/>
        <p:txBody>
          <a:bodyPr/>
          <a:lstStyle/>
          <a:p>
            <a:r>
              <a:rPr lang="en-GB" dirty="0" smtClean="0"/>
              <a:t>A clean desk policy (CDP) is a corporate directive that specifies how employees should leave their working space when they leave the office.</a:t>
            </a:r>
          </a:p>
          <a:p>
            <a:pPr lvl="1"/>
            <a:r>
              <a:rPr lang="en-GB" dirty="0" smtClean="0"/>
              <a:t>Papers</a:t>
            </a:r>
          </a:p>
          <a:p>
            <a:pPr lvl="1"/>
            <a:r>
              <a:rPr lang="en-GB" dirty="0" smtClean="0"/>
              <a:t>Workstation</a:t>
            </a:r>
          </a:p>
          <a:p>
            <a:pPr lvl="1"/>
            <a:r>
              <a:rPr lang="en-GB" dirty="0" smtClean="0"/>
              <a:t>Furniture</a:t>
            </a:r>
          </a:p>
          <a:p>
            <a:pPr lvl="1"/>
            <a:r>
              <a:rPr lang="en-GB" dirty="0" smtClean="0"/>
              <a:t>Other small devices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a:t>
            </a:r>
            <a:endParaRPr lang="en-GB" dirty="0"/>
          </a:p>
        </p:txBody>
      </p:sp>
      <p:sp>
        <p:nvSpPr>
          <p:cNvPr id="3" name="Content Placeholder 2"/>
          <p:cNvSpPr>
            <a:spLocks noGrp="1"/>
          </p:cNvSpPr>
          <p:nvPr>
            <p:ph idx="1"/>
          </p:nvPr>
        </p:nvSpPr>
        <p:spPr/>
        <p:txBody>
          <a:bodyPr/>
          <a:lstStyle/>
          <a:p>
            <a:r>
              <a:rPr lang="en-GB" dirty="0" smtClean="0"/>
              <a:t>Keep  offices free of clutter and to present outsiders with an impression of professionalism and competence.</a:t>
            </a:r>
          </a:p>
          <a:p>
            <a:r>
              <a:rPr lang="en-GB" dirty="0" smtClean="0"/>
              <a:t>Avoiding unwanted access of confidential matter to others.</a:t>
            </a:r>
          </a:p>
          <a:p>
            <a:r>
              <a:rPr lang="en-GB" dirty="0" smtClean="0"/>
              <a:t>Increasing security.</a:t>
            </a:r>
          </a:p>
          <a:p>
            <a:r>
              <a:rPr lang="en-GB" dirty="0" smtClean="0"/>
              <a:t>Protection from loss.</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a:t>
            </a:r>
            <a:endParaRPr lang="en-GB" dirty="0"/>
          </a:p>
        </p:txBody>
      </p:sp>
      <p:sp>
        <p:nvSpPr>
          <p:cNvPr id="3" name="Content Placeholder 2"/>
          <p:cNvSpPr>
            <a:spLocks noGrp="1"/>
          </p:cNvSpPr>
          <p:nvPr>
            <p:ph idx="1"/>
          </p:nvPr>
        </p:nvSpPr>
        <p:spPr/>
        <p:txBody>
          <a:bodyPr/>
          <a:lstStyle/>
          <a:p>
            <a:r>
              <a:rPr lang="en-GB" dirty="0" smtClean="0"/>
              <a:t>According to an IDC report, a typical employee in a organization spends </a:t>
            </a:r>
            <a:r>
              <a:rPr lang="en-GB" dirty="0" smtClean="0">
                <a:solidFill>
                  <a:srgbClr val="FF0000"/>
                </a:solidFill>
              </a:rPr>
              <a:t>2.5</a:t>
            </a:r>
            <a:r>
              <a:rPr lang="en-GB" dirty="0" smtClean="0"/>
              <a:t> hours a day searching for information. </a:t>
            </a:r>
          </a:p>
          <a:p>
            <a:r>
              <a:rPr lang="en-GB" dirty="0" smtClean="0"/>
              <a:t>Assuming the knowledge workers in organization earn </a:t>
            </a:r>
            <a:r>
              <a:rPr lang="en-GB" dirty="0" smtClean="0">
                <a:solidFill>
                  <a:srgbClr val="FF0000"/>
                </a:solidFill>
              </a:rPr>
              <a:t>$80,000 </a:t>
            </a:r>
            <a:r>
              <a:rPr lang="en-GB" dirty="0" smtClean="0"/>
              <a:t>a year, a </a:t>
            </a:r>
            <a:r>
              <a:rPr lang="en-GB" dirty="0" smtClean="0">
                <a:solidFill>
                  <a:srgbClr val="FF0000"/>
                </a:solidFill>
              </a:rPr>
              <a:t>1000</a:t>
            </a:r>
            <a:r>
              <a:rPr lang="en-GB" dirty="0" smtClean="0"/>
              <a:t> person organization loses approximately </a:t>
            </a:r>
            <a:r>
              <a:rPr lang="en-GB" dirty="0" smtClean="0">
                <a:solidFill>
                  <a:srgbClr val="FF0000"/>
                </a:solidFill>
              </a:rPr>
              <a:t>$2.5 million </a:t>
            </a:r>
            <a:r>
              <a:rPr lang="en-GB" dirty="0" smtClean="0"/>
              <a:t>dollars a year from the inability to locate and retrieve information.</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Which one do you prefer!</a:t>
            </a:r>
            <a:endParaRPr lang="en-GB" dirty="0"/>
          </a:p>
        </p:txBody>
      </p:sp>
      <p:sp>
        <p:nvSpPr>
          <p:cNvPr id="5" name="Content Placeholder 4"/>
          <p:cNvSpPr>
            <a:spLocks noGrp="1"/>
          </p:cNvSpPr>
          <p:nvPr>
            <p:ph sz="half" idx="1"/>
          </p:nvPr>
        </p:nvSpPr>
        <p:spPr/>
        <p:txBody>
          <a:bodyPr/>
          <a:lstStyle/>
          <a:p>
            <a:endParaRPr lang="en-GB" dirty="0"/>
          </a:p>
        </p:txBody>
      </p:sp>
      <p:sp>
        <p:nvSpPr>
          <p:cNvPr id="6" name="Content Placeholder 5"/>
          <p:cNvSpPr>
            <a:spLocks noGrp="1"/>
          </p:cNvSpPr>
          <p:nvPr>
            <p:ph sz="half" idx="2"/>
          </p:nvPr>
        </p:nvSpPr>
        <p:spPr/>
        <p:txBody>
          <a:bodyPr/>
          <a:lstStyle/>
          <a:p>
            <a:endParaRPr lang="en-GB" dirty="0"/>
          </a:p>
        </p:txBody>
      </p:sp>
      <p:pic>
        <p:nvPicPr>
          <p:cNvPr id="1028" name="Picture 4" descr="http://extras.mnginteractive.com/live/media/site515/2013/0927/20130927_101053_mikesdesk_500.jpg"/>
          <p:cNvPicPr>
            <a:picLocks noChangeAspect="1" noChangeArrowheads="1"/>
          </p:cNvPicPr>
          <p:nvPr/>
        </p:nvPicPr>
        <p:blipFill>
          <a:blip r:embed="rId2"/>
          <a:srcRect/>
          <a:stretch>
            <a:fillRect/>
          </a:stretch>
        </p:blipFill>
        <p:spPr bwMode="auto">
          <a:xfrm>
            <a:off x="5105400" y="2514600"/>
            <a:ext cx="3886200" cy="2707539"/>
          </a:xfrm>
          <a:prstGeom prst="rect">
            <a:avLst/>
          </a:prstGeom>
          <a:noFill/>
        </p:spPr>
      </p:pic>
      <p:pic>
        <p:nvPicPr>
          <p:cNvPr id="1030" name="Picture 6" descr="https://pwoodreporter.files.wordpress.com/2011/02/clean-desk-on-top.jpg"/>
          <p:cNvPicPr>
            <a:picLocks noChangeAspect="1" noChangeArrowheads="1"/>
          </p:cNvPicPr>
          <p:nvPr/>
        </p:nvPicPr>
        <p:blipFill>
          <a:blip r:embed="rId3" cstate="print"/>
          <a:srcRect/>
          <a:stretch>
            <a:fillRect/>
          </a:stretch>
        </p:blipFill>
        <p:spPr bwMode="auto">
          <a:xfrm>
            <a:off x="609600" y="2514600"/>
            <a:ext cx="4191000" cy="281939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5"/>
          <p:cNvSpPr>
            <a:spLocks noGrp="1" noChangeArrowheads="1"/>
          </p:cNvSpPr>
          <p:nvPr>
            <p:ph type="title"/>
          </p:nvPr>
        </p:nvSpPr>
        <p:spPr>
          <a:xfrm>
            <a:off x="228600" y="2971800"/>
            <a:ext cx="7696200" cy="1143000"/>
          </a:xfrm>
        </p:spPr>
        <p:txBody>
          <a:bodyPr>
            <a:normAutofit fontScale="90000"/>
          </a:bodyPr>
          <a:lstStyle/>
          <a:p>
            <a:pPr algn="ctr" fontAlgn="auto">
              <a:spcAft>
                <a:spcPts val="0"/>
              </a:spcAft>
              <a:defRPr/>
            </a:pPr>
            <a:r>
              <a:rPr lang="en-US" dirty="0" smtClean="0"/>
              <a:t>Good Business Practices</a:t>
            </a:r>
            <a:r>
              <a:rPr lang="en-US" sz="2900" dirty="0" smtClean="0"/>
              <a:t/>
            </a:r>
            <a:br>
              <a:rPr lang="en-US" sz="2900" dirty="0" smtClean="0"/>
            </a:br>
            <a:endParaRPr lang="en-US" sz="2900" dirty="0" smtClean="0"/>
          </a:p>
        </p:txBody>
      </p:sp>
      <p:graphicFrame>
        <p:nvGraphicFramePr>
          <p:cNvPr id="5" name="Content Placeholder 4"/>
          <p:cNvGraphicFramePr>
            <a:graphicFrameLocks noGrp="1"/>
          </p:cNvGraphicFramePr>
          <p:nvPr>
            <p:ph idx="1"/>
          </p:nvPr>
        </p:nvGraphicFramePr>
        <p:xfrm>
          <a:off x="-457200" y="304800"/>
          <a:ext cx="9144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940" name="Rectangle 6"/>
          <p:cNvSpPr>
            <a:spLocks noGrp="1" noChangeArrowheads="1"/>
          </p:cNvSpPr>
          <p:nvPr>
            <p:ph type="sldNum" sz="quarter" idx="12"/>
          </p:nvPr>
        </p:nvSpPr>
        <p:spPr bwMode="auto">
          <a:noFill/>
          <a:ln>
            <a:miter lim="800000"/>
            <a:headEnd/>
            <a:tailEnd/>
          </a:ln>
        </p:spPr>
        <p:txBody>
          <a:bodyPr wrap="square" numCol="1" anchorCtr="0" compatLnSpc="1">
            <a:prstTxWarp prst="textNoShape">
              <a:avLst/>
            </a:prstTxWarp>
          </a:bodyPr>
          <a:lstStyle/>
          <a:p>
            <a:fld id="{AB6477AA-BEC9-4098-8EA2-A896182EAE41}"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implement policy?</a:t>
            </a:r>
            <a:endParaRPr lang="en-GB" dirty="0"/>
          </a:p>
        </p:txBody>
      </p:sp>
      <p:sp>
        <p:nvSpPr>
          <p:cNvPr id="3" name="Content Placeholder 2"/>
          <p:cNvSpPr>
            <a:spLocks noGrp="1"/>
          </p:cNvSpPr>
          <p:nvPr>
            <p:ph idx="1"/>
          </p:nvPr>
        </p:nvSpPr>
        <p:spPr/>
        <p:txBody>
          <a:bodyPr/>
          <a:lstStyle/>
          <a:p>
            <a:r>
              <a:rPr lang="en-GB" dirty="0" smtClean="0"/>
              <a:t>Informing employees necessity of “Clean desk Policy”.</a:t>
            </a:r>
          </a:p>
          <a:p>
            <a:r>
              <a:rPr lang="en-GB" dirty="0" smtClean="0"/>
              <a:t>Weakness and vulnerability analysis.</a:t>
            </a:r>
          </a:p>
          <a:p>
            <a:r>
              <a:rPr lang="en-GB" dirty="0" smtClean="0"/>
              <a:t>Discuss about employee’s opinion. </a:t>
            </a:r>
          </a:p>
          <a:p>
            <a:r>
              <a:rPr lang="en-GB" dirty="0" smtClean="0"/>
              <a:t>Real life example.</a:t>
            </a:r>
          </a:p>
          <a:p>
            <a:r>
              <a:rPr lang="en-GB" dirty="0" smtClean="0"/>
              <a:t>Arranging possible training period.</a:t>
            </a:r>
          </a:p>
          <a:p>
            <a:r>
              <a:rPr lang="en-GB" dirty="0" smtClean="0"/>
              <a:t>Imposing rules.</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Put it in Writing</a:t>
            </a:r>
            <a:endParaRPr lang="en-GB" dirty="0"/>
          </a:p>
        </p:txBody>
      </p:sp>
      <p:sp>
        <p:nvSpPr>
          <p:cNvPr id="3" name="Content Placeholder 2"/>
          <p:cNvSpPr>
            <a:spLocks noGrp="1"/>
          </p:cNvSpPr>
          <p:nvPr>
            <p:ph idx="1"/>
          </p:nvPr>
        </p:nvSpPr>
        <p:spPr/>
        <p:txBody>
          <a:bodyPr/>
          <a:lstStyle/>
          <a:p>
            <a:r>
              <a:rPr lang="en-GB" dirty="0" smtClean="0"/>
              <a:t>A clear desk policy should be in writing and communicated to all employees, especially during introductory and refresher training.</a:t>
            </a:r>
            <a:endParaRPr lang="en-GB" dirty="0"/>
          </a:p>
        </p:txBody>
      </p:sp>
      <p:pic>
        <p:nvPicPr>
          <p:cNvPr id="1028" name="Picture 4"/>
          <p:cNvPicPr>
            <a:picLocks noChangeAspect="1" noChangeArrowheads="1"/>
          </p:cNvPicPr>
          <p:nvPr/>
        </p:nvPicPr>
        <p:blipFill>
          <a:blip r:embed="rId2"/>
          <a:srcRect/>
          <a:stretch>
            <a:fillRect/>
          </a:stretch>
        </p:blipFill>
        <p:spPr bwMode="auto">
          <a:xfrm>
            <a:off x="3960812" y="3733800"/>
            <a:ext cx="5183188" cy="2325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 a Reminder to Email Signatures</a:t>
            </a:r>
            <a:endParaRPr lang="en-GB" dirty="0"/>
          </a:p>
        </p:txBody>
      </p:sp>
      <p:sp>
        <p:nvSpPr>
          <p:cNvPr id="3" name="Content Placeholder 2"/>
          <p:cNvSpPr>
            <a:spLocks noGrp="1"/>
          </p:cNvSpPr>
          <p:nvPr>
            <p:ph idx="1"/>
          </p:nvPr>
        </p:nvSpPr>
        <p:spPr/>
        <p:txBody>
          <a:bodyPr/>
          <a:lstStyle/>
          <a:p>
            <a:r>
              <a:rPr lang="en-GB" dirty="0" smtClean="0"/>
              <a:t>We have probably seen it below many email signatures: </a:t>
            </a:r>
            <a:r>
              <a:rPr lang="en-GB" dirty="0" smtClean="0">
                <a:solidFill>
                  <a:schemeClr val="accent4">
                    <a:lumMod val="75000"/>
                  </a:schemeClr>
                </a:solidFill>
              </a:rPr>
              <a:t>Please consider the environment before printing this email</a:t>
            </a:r>
            <a:r>
              <a:rPr lang="en-GB" dirty="0" smtClean="0"/>
              <a:t>. If our organization uses standardized email signatures, consider having this reminder added to the bottom.</a:t>
            </a:r>
          </a:p>
          <a:p>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2211</TotalTime>
  <Words>551</Words>
  <Application>Microsoft Office PowerPoint</Application>
  <PresentationFormat>On-screen Show (4:3)</PresentationFormat>
  <Paragraphs>58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Clean Desk Policy</vt:lpstr>
      <vt:lpstr>Definition</vt:lpstr>
      <vt:lpstr>Purpose</vt:lpstr>
      <vt:lpstr>Info</vt:lpstr>
      <vt:lpstr>Which one do you prefer!</vt:lpstr>
      <vt:lpstr>Good Business Practices </vt:lpstr>
      <vt:lpstr>How to implement policy?</vt:lpstr>
      <vt:lpstr>Put it in Writing</vt:lpstr>
      <vt:lpstr>Add a Reminder to Email Signatures</vt:lpstr>
      <vt:lpstr>Lockable Storage </vt:lpstr>
      <vt:lpstr>Encourage Electronic Documents</vt:lpstr>
      <vt:lpstr>Get Rid of Documents Securely</vt:lpstr>
      <vt:lpstr>Perform Routine Backups</vt:lpstr>
      <vt:lpstr>Random Checks</vt:lpstr>
      <vt:lpstr>Upper Management Support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Ibrahim khandker</dc:creator>
  <cp:lastModifiedBy>Ibrahim khandker</cp:lastModifiedBy>
  <cp:revision>19</cp:revision>
  <dcterms:created xsi:type="dcterms:W3CDTF">2006-08-16T00:00:00Z</dcterms:created>
  <dcterms:modified xsi:type="dcterms:W3CDTF">2015-02-07T14:21:06Z</dcterms:modified>
</cp:coreProperties>
</file>