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8288000" cy="10287000"/>
  <p:notesSz cx="6858000" cy="9144000"/>
  <p:embeddedFontLst>
    <p:embeddedFont>
      <p:font typeface="Calibri" panose="020F0502020204030204" pitchFamily="34" charset="0"/>
      <p:regular r:id="rId10"/>
      <p:bold r:id="rId11"/>
      <p:italic r:id="rId12"/>
      <p:boldItalic r:id="rId13"/>
    </p:embeddedFont>
    <p:embeddedFont>
      <p:font typeface="Montserrat" panose="00000500000000000000" pitchFamily="2" charset="0"/>
      <p:regular r:id="rId14"/>
    </p:embeddedFont>
    <p:embeddedFont>
      <p:font typeface="Montserrat Bold" panose="00000800000000000000" charset="0"/>
      <p:regular r:id="rId15"/>
    </p:embeddedFont>
    <p:embeddedFont>
      <p:font typeface="Montserrat Bold Italics" panose="020B060402020202020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72" d="100"/>
          <a:sy n="72" d="100"/>
        </p:scale>
        <p:origin x="654"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5.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C0D0F"/>
        </a:solidFill>
        <a:effectLst/>
      </p:bgPr>
    </p:bg>
    <p:spTree>
      <p:nvGrpSpPr>
        <p:cNvPr id="1" name=""/>
        <p:cNvGrpSpPr/>
        <p:nvPr/>
      </p:nvGrpSpPr>
      <p:grpSpPr>
        <a:xfrm>
          <a:off x="0" y="0"/>
          <a:ext cx="0" cy="0"/>
          <a:chOff x="0" y="0"/>
          <a:chExt cx="0" cy="0"/>
        </a:xfrm>
      </p:grpSpPr>
      <p:grpSp>
        <p:nvGrpSpPr>
          <p:cNvPr id="2" name="Group 2"/>
          <p:cNvGrpSpPr/>
          <p:nvPr/>
        </p:nvGrpSpPr>
        <p:grpSpPr>
          <a:xfrm>
            <a:off x="0" y="8792477"/>
            <a:ext cx="11288323" cy="1494523"/>
            <a:chOff x="0" y="0"/>
            <a:chExt cx="2973056" cy="393619"/>
          </a:xfrm>
        </p:grpSpPr>
        <p:sp>
          <p:nvSpPr>
            <p:cNvPr id="3" name="Freeform 3"/>
            <p:cNvSpPr/>
            <p:nvPr/>
          </p:nvSpPr>
          <p:spPr>
            <a:xfrm>
              <a:off x="0" y="0"/>
              <a:ext cx="2973056" cy="393619"/>
            </a:xfrm>
            <a:custGeom>
              <a:avLst/>
              <a:gdLst/>
              <a:ahLst/>
              <a:cxnLst/>
              <a:rect l="l" t="t" r="r" b="b"/>
              <a:pathLst>
                <a:path w="2973056" h="393619">
                  <a:moveTo>
                    <a:pt x="0" y="0"/>
                  </a:moveTo>
                  <a:lnTo>
                    <a:pt x="2973056" y="0"/>
                  </a:lnTo>
                  <a:lnTo>
                    <a:pt x="2973056" y="393619"/>
                  </a:lnTo>
                  <a:lnTo>
                    <a:pt x="0" y="393619"/>
                  </a:lnTo>
                  <a:close/>
                </a:path>
              </a:pathLst>
            </a:custGeom>
            <a:solidFill>
              <a:srgbClr val="EFEFEF"/>
            </a:solidFill>
          </p:spPr>
        </p:sp>
        <p:sp>
          <p:nvSpPr>
            <p:cNvPr id="4" name="TextBox 4"/>
            <p:cNvSpPr txBox="1"/>
            <p:nvPr/>
          </p:nvSpPr>
          <p:spPr>
            <a:xfrm>
              <a:off x="0" y="-38100"/>
              <a:ext cx="2973056" cy="431719"/>
            </a:xfrm>
            <a:prstGeom prst="rect">
              <a:avLst/>
            </a:prstGeom>
          </p:spPr>
          <p:txBody>
            <a:bodyPr lIns="50800" tIns="50800" rIns="50800" bIns="50800" rtlCol="0" anchor="ctr"/>
            <a:lstStyle/>
            <a:p>
              <a:pPr algn="ctr">
                <a:lnSpc>
                  <a:spcPts val="2520"/>
                </a:lnSpc>
              </a:pPr>
              <a:endParaRPr/>
            </a:p>
          </p:txBody>
        </p:sp>
      </p:grpSp>
      <p:grpSp>
        <p:nvGrpSpPr>
          <p:cNvPr id="5" name="Group 5"/>
          <p:cNvGrpSpPr/>
          <p:nvPr/>
        </p:nvGrpSpPr>
        <p:grpSpPr>
          <a:xfrm>
            <a:off x="6419538" y="1109930"/>
            <a:ext cx="4868785" cy="7668311"/>
            <a:chOff x="0" y="0"/>
            <a:chExt cx="6491713" cy="10224414"/>
          </a:xfrm>
        </p:grpSpPr>
        <p:pic>
          <p:nvPicPr>
            <p:cNvPr id="6" name="Picture 6"/>
            <p:cNvPicPr>
              <a:picLocks noChangeAspect="1"/>
            </p:cNvPicPr>
            <p:nvPr/>
          </p:nvPicPr>
          <p:blipFill>
            <a:blip r:embed="rId2"/>
            <a:srcRect l="2414" r="2414"/>
            <a:stretch>
              <a:fillRect/>
            </a:stretch>
          </p:blipFill>
          <p:spPr>
            <a:xfrm>
              <a:off x="0" y="0"/>
              <a:ext cx="6491713" cy="10224414"/>
            </a:xfrm>
            <a:prstGeom prst="rect">
              <a:avLst/>
            </a:prstGeom>
          </p:spPr>
        </p:pic>
      </p:grpSp>
      <p:sp>
        <p:nvSpPr>
          <p:cNvPr id="7" name="Freeform 7"/>
          <p:cNvSpPr/>
          <p:nvPr/>
        </p:nvSpPr>
        <p:spPr>
          <a:xfrm>
            <a:off x="1028700" y="782113"/>
            <a:ext cx="671400" cy="493174"/>
          </a:xfrm>
          <a:custGeom>
            <a:avLst/>
            <a:gdLst/>
            <a:ahLst/>
            <a:cxnLst/>
            <a:rect l="l" t="t" r="r" b="b"/>
            <a:pathLst>
              <a:path w="671400" h="493174">
                <a:moveTo>
                  <a:pt x="0" y="0"/>
                </a:moveTo>
                <a:lnTo>
                  <a:pt x="671400" y="0"/>
                </a:lnTo>
                <a:lnTo>
                  <a:pt x="671400" y="493174"/>
                </a:lnTo>
                <a:lnTo>
                  <a:pt x="0" y="49317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TextBox 8"/>
          <p:cNvSpPr txBox="1"/>
          <p:nvPr/>
        </p:nvSpPr>
        <p:spPr>
          <a:xfrm>
            <a:off x="1028700" y="1766412"/>
            <a:ext cx="4675956" cy="445771"/>
          </a:xfrm>
          <a:prstGeom prst="rect">
            <a:avLst/>
          </a:prstGeom>
        </p:spPr>
        <p:txBody>
          <a:bodyPr lIns="0" tIns="0" rIns="0" bIns="0" rtlCol="0" anchor="t">
            <a:spAutoFit/>
          </a:bodyPr>
          <a:lstStyle/>
          <a:p>
            <a:pPr>
              <a:lnSpc>
                <a:spcPts val="3300"/>
              </a:lnSpc>
            </a:pPr>
            <a:r>
              <a:rPr lang="en-US" sz="3300">
                <a:solidFill>
                  <a:srgbClr val="FFFFFF"/>
                </a:solidFill>
                <a:latin typeface="Montserrat Bold"/>
              </a:rPr>
              <a:t>SYIDIK PRIAMBODO</a:t>
            </a:r>
          </a:p>
        </p:txBody>
      </p:sp>
      <p:sp>
        <p:nvSpPr>
          <p:cNvPr id="9" name="TextBox 9"/>
          <p:cNvSpPr txBox="1"/>
          <p:nvPr/>
        </p:nvSpPr>
        <p:spPr>
          <a:xfrm>
            <a:off x="1028700" y="3296523"/>
            <a:ext cx="4242769" cy="3417569"/>
          </a:xfrm>
          <a:prstGeom prst="rect">
            <a:avLst/>
          </a:prstGeom>
        </p:spPr>
        <p:txBody>
          <a:bodyPr lIns="0" tIns="0" rIns="0" bIns="0" rtlCol="0" anchor="t">
            <a:spAutoFit/>
          </a:bodyPr>
          <a:lstStyle/>
          <a:p>
            <a:pPr>
              <a:lnSpc>
                <a:spcPts val="2700"/>
              </a:lnSpc>
            </a:pPr>
            <a:r>
              <a:rPr lang="en-US" sz="1800">
                <a:solidFill>
                  <a:srgbClr val="FFFFFF"/>
                </a:solidFill>
                <a:latin typeface="Montserrat"/>
              </a:rPr>
              <a:t>I have experience in web developer and IT Managed Operation knowledgeable about several programming languages such as PHP and Java and also database administrators such as MySQL, PostgresSQL and Oracle database, as well as IT Management infrastructure, Platforms, CICD environment and deployment.</a:t>
            </a:r>
          </a:p>
        </p:txBody>
      </p:sp>
      <p:sp>
        <p:nvSpPr>
          <p:cNvPr id="10" name="TextBox 10"/>
          <p:cNvSpPr txBox="1"/>
          <p:nvPr/>
        </p:nvSpPr>
        <p:spPr>
          <a:xfrm>
            <a:off x="12134170" y="3584365"/>
            <a:ext cx="3898945" cy="1017269"/>
          </a:xfrm>
          <a:prstGeom prst="rect">
            <a:avLst/>
          </a:prstGeom>
        </p:spPr>
        <p:txBody>
          <a:bodyPr lIns="0" tIns="0" rIns="0" bIns="0" rtlCol="0" anchor="t">
            <a:spAutoFit/>
          </a:bodyPr>
          <a:lstStyle/>
          <a:p>
            <a:pPr marL="388626" lvl="1" indent="-194313">
              <a:lnSpc>
                <a:spcPts val="2700"/>
              </a:lnSpc>
              <a:buFont typeface="Arial"/>
              <a:buChar char="•"/>
            </a:pPr>
            <a:r>
              <a:rPr lang="en-US" sz="1800">
                <a:solidFill>
                  <a:srgbClr val="FFFFFF"/>
                </a:solidFill>
                <a:latin typeface="Montserrat Bold"/>
              </a:rPr>
              <a:t>PT. Klik Digital Sinergi</a:t>
            </a:r>
            <a:r>
              <a:rPr lang="en-US" sz="1800">
                <a:solidFill>
                  <a:srgbClr val="FFFFFF"/>
                </a:solidFill>
                <a:latin typeface="Montserrat"/>
              </a:rPr>
              <a:t> </a:t>
            </a:r>
          </a:p>
          <a:p>
            <a:pPr>
              <a:lnSpc>
                <a:spcPts val="2700"/>
              </a:lnSpc>
            </a:pPr>
            <a:r>
              <a:rPr lang="en-US" sz="1800">
                <a:solidFill>
                  <a:srgbClr val="FFFFFF"/>
                </a:solidFill>
                <a:latin typeface="Montserrat"/>
              </a:rPr>
              <a:t>      System Administrator </a:t>
            </a:r>
          </a:p>
          <a:p>
            <a:pPr>
              <a:lnSpc>
                <a:spcPts val="2700"/>
              </a:lnSpc>
            </a:pPr>
            <a:r>
              <a:rPr lang="en-US" sz="1800">
                <a:solidFill>
                  <a:srgbClr val="FFFFFF"/>
                </a:solidFill>
                <a:latin typeface="Montserrat"/>
              </a:rPr>
              <a:t>      ( Jully 2021 - October 2023 )</a:t>
            </a:r>
          </a:p>
        </p:txBody>
      </p:sp>
      <p:sp>
        <p:nvSpPr>
          <p:cNvPr id="11" name="TextBox 11"/>
          <p:cNvSpPr txBox="1"/>
          <p:nvPr/>
        </p:nvSpPr>
        <p:spPr>
          <a:xfrm>
            <a:off x="1028700" y="2798559"/>
            <a:ext cx="2705963" cy="304800"/>
          </a:xfrm>
          <a:prstGeom prst="rect">
            <a:avLst/>
          </a:prstGeom>
        </p:spPr>
        <p:txBody>
          <a:bodyPr lIns="0" tIns="0" rIns="0" bIns="0" rtlCol="0" anchor="t">
            <a:spAutoFit/>
          </a:bodyPr>
          <a:lstStyle/>
          <a:p>
            <a:pPr>
              <a:lnSpc>
                <a:spcPts val="2400"/>
              </a:lnSpc>
            </a:pPr>
            <a:r>
              <a:rPr lang="en-US" sz="2000" spc="100">
                <a:solidFill>
                  <a:srgbClr val="FFFFFF"/>
                </a:solidFill>
                <a:latin typeface="Montserrat Bold"/>
              </a:rPr>
              <a:t>ABOUT</a:t>
            </a:r>
          </a:p>
        </p:txBody>
      </p:sp>
      <p:sp>
        <p:nvSpPr>
          <p:cNvPr id="12" name="TextBox 12"/>
          <p:cNvSpPr txBox="1"/>
          <p:nvPr/>
        </p:nvSpPr>
        <p:spPr>
          <a:xfrm>
            <a:off x="12134170" y="3103359"/>
            <a:ext cx="2973342" cy="304800"/>
          </a:xfrm>
          <a:prstGeom prst="rect">
            <a:avLst/>
          </a:prstGeom>
        </p:spPr>
        <p:txBody>
          <a:bodyPr lIns="0" tIns="0" rIns="0" bIns="0" rtlCol="0" anchor="t">
            <a:spAutoFit/>
          </a:bodyPr>
          <a:lstStyle/>
          <a:p>
            <a:pPr>
              <a:lnSpc>
                <a:spcPts val="2400"/>
              </a:lnSpc>
            </a:pPr>
            <a:r>
              <a:rPr lang="en-US" sz="2000" spc="100">
                <a:solidFill>
                  <a:srgbClr val="FFFFFF"/>
                </a:solidFill>
                <a:latin typeface="Montserrat Bold"/>
              </a:rPr>
              <a:t>WORK EXPERIENCE</a:t>
            </a:r>
          </a:p>
        </p:txBody>
      </p:sp>
      <p:sp>
        <p:nvSpPr>
          <p:cNvPr id="13" name="TextBox 13"/>
          <p:cNvSpPr txBox="1"/>
          <p:nvPr/>
        </p:nvSpPr>
        <p:spPr>
          <a:xfrm>
            <a:off x="14213040" y="856364"/>
            <a:ext cx="3046260" cy="306705"/>
          </a:xfrm>
          <a:prstGeom prst="rect">
            <a:avLst/>
          </a:prstGeom>
        </p:spPr>
        <p:txBody>
          <a:bodyPr lIns="0" tIns="0" rIns="0" bIns="0" rtlCol="0" anchor="t">
            <a:spAutoFit/>
          </a:bodyPr>
          <a:lstStyle/>
          <a:p>
            <a:pPr algn="r">
              <a:lnSpc>
                <a:spcPts val="2520"/>
              </a:lnSpc>
              <a:spcBef>
                <a:spcPct val="0"/>
              </a:spcBef>
            </a:pPr>
            <a:r>
              <a:rPr lang="en-US" sz="1800">
                <a:solidFill>
                  <a:srgbClr val="FFFFFF"/>
                </a:solidFill>
                <a:latin typeface="Montserrat"/>
              </a:rPr>
              <a:t>2023 </a:t>
            </a:r>
          </a:p>
        </p:txBody>
      </p:sp>
      <p:sp>
        <p:nvSpPr>
          <p:cNvPr id="14" name="TextBox 14"/>
          <p:cNvSpPr txBox="1"/>
          <p:nvPr/>
        </p:nvSpPr>
        <p:spPr>
          <a:xfrm>
            <a:off x="2005319" y="839804"/>
            <a:ext cx="3339789" cy="339725"/>
          </a:xfrm>
          <a:prstGeom prst="rect">
            <a:avLst/>
          </a:prstGeom>
        </p:spPr>
        <p:txBody>
          <a:bodyPr lIns="0" tIns="0" rIns="0" bIns="0" rtlCol="0" anchor="t">
            <a:spAutoFit/>
          </a:bodyPr>
          <a:lstStyle/>
          <a:p>
            <a:pPr>
              <a:lnSpc>
                <a:spcPts val="2800"/>
              </a:lnSpc>
              <a:spcBef>
                <a:spcPct val="0"/>
              </a:spcBef>
            </a:pPr>
            <a:r>
              <a:rPr lang="en-US" sz="2000">
                <a:solidFill>
                  <a:srgbClr val="FFFFFF"/>
                </a:solidFill>
                <a:latin typeface="Montserrat Bold"/>
              </a:rPr>
              <a:t>PORTFOLIO</a:t>
            </a:r>
          </a:p>
        </p:txBody>
      </p:sp>
      <p:sp>
        <p:nvSpPr>
          <p:cNvPr id="15" name="TextBox 15"/>
          <p:cNvSpPr txBox="1"/>
          <p:nvPr/>
        </p:nvSpPr>
        <p:spPr>
          <a:xfrm>
            <a:off x="12134170" y="4886935"/>
            <a:ext cx="3898945" cy="1017269"/>
          </a:xfrm>
          <a:prstGeom prst="rect">
            <a:avLst/>
          </a:prstGeom>
        </p:spPr>
        <p:txBody>
          <a:bodyPr lIns="0" tIns="0" rIns="0" bIns="0" rtlCol="0" anchor="t">
            <a:spAutoFit/>
          </a:bodyPr>
          <a:lstStyle/>
          <a:p>
            <a:pPr marL="388626" lvl="1" indent="-194313">
              <a:lnSpc>
                <a:spcPts val="2700"/>
              </a:lnSpc>
              <a:buFont typeface="Arial"/>
              <a:buChar char="•"/>
            </a:pPr>
            <a:r>
              <a:rPr lang="en-US" sz="1800">
                <a:solidFill>
                  <a:srgbClr val="FFFFFF"/>
                </a:solidFill>
                <a:latin typeface="Montserrat Bold"/>
              </a:rPr>
              <a:t>Yayasan Amal Mulia Insani      </a:t>
            </a:r>
            <a:r>
              <a:rPr lang="en-US" sz="1800">
                <a:solidFill>
                  <a:srgbClr val="FFFFFF"/>
                </a:solidFill>
                <a:latin typeface="Montserrat"/>
              </a:rPr>
              <a:t>Web Developer </a:t>
            </a:r>
          </a:p>
          <a:p>
            <a:pPr>
              <a:lnSpc>
                <a:spcPts val="2700"/>
              </a:lnSpc>
            </a:pPr>
            <a:r>
              <a:rPr lang="en-US" sz="1800">
                <a:solidFill>
                  <a:srgbClr val="FFFFFF"/>
                </a:solidFill>
                <a:latin typeface="Montserrat"/>
              </a:rPr>
              <a:t>      (February 2020 - August 2020 )</a:t>
            </a:r>
          </a:p>
        </p:txBody>
      </p:sp>
      <p:sp>
        <p:nvSpPr>
          <p:cNvPr id="16" name="TextBox 16"/>
          <p:cNvSpPr txBox="1"/>
          <p:nvPr/>
        </p:nvSpPr>
        <p:spPr>
          <a:xfrm>
            <a:off x="12134170" y="6189954"/>
            <a:ext cx="3898945" cy="1017269"/>
          </a:xfrm>
          <a:prstGeom prst="rect">
            <a:avLst/>
          </a:prstGeom>
        </p:spPr>
        <p:txBody>
          <a:bodyPr lIns="0" tIns="0" rIns="0" bIns="0" rtlCol="0" anchor="t">
            <a:spAutoFit/>
          </a:bodyPr>
          <a:lstStyle/>
          <a:p>
            <a:pPr marL="388626" lvl="1" indent="-194313">
              <a:lnSpc>
                <a:spcPts val="2700"/>
              </a:lnSpc>
              <a:buFont typeface="Arial"/>
              <a:buChar char="•"/>
            </a:pPr>
            <a:r>
              <a:rPr lang="en-US" sz="1800">
                <a:solidFill>
                  <a:srgbClr val="FFFFFF"/>
                </a:solidFill>
                <a:latin typeface="Montserrat Bold"/>
              </a:rPr>
              <a:t>PT. Kreasi Jaya Utama      </a:t>
            </a:r>
            <a:r>
              <a:rPr lang="en-US" sz="1800">
                <a:solidFill>
                  <a:srgbClr val="FFFFFF"/>
                </a:solidFill>
                <a:latin typeface="Montserrat"/>
              </a:rPr>
              <a:t>Web Developer </a:t>
            </a:r>
          </a:p>
          <a:p>
            <a:pPr>
              <a:lnSpc>
                <a:spcPts val="2700"/>
              </a:lnSpc>
            </a:pPr>
            <a:r>
              <a:rPr lang="en-US" sz="1800">
                <a:solidFill>
                  <a:srgbClr val="FFFFFF"/>
                </a:solidFill>
                <a:latin typeface="Montserrat"/>
              </a:rPr>
              <a:t>      (Jully 2019 - August 2019 )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C0D0F"/>
        </a:solidFill>
        <a:effectLst/>
      </p:bgPr>
    </p:bg>
    <p:spTree>
      <p:nvGrpSpPr>
        <p:cNvPr id="1" name=""/>
        <p:cNvGrpSpPr/>
        <p:nvPr/>
      </p:nvGrpSpPr>
      <p:grpSpPr>
        <a:xfrm>
          <a:off x="0" y="0"/>
          <a:ext cx="0" cy="0"/>
          <a:chOff x="0" y="0"/>
          <a:chExt cx="0" cy="0"/>
        </a:xfrm>
      </p:grpSpPr>
      <p:sp>
        <p:nvSpPr>
          <p:cNvPr id="2" name="AutoShape 2"/>
          <p:cNvSpPr/>
          <p:nvPr/>
        </p:nvSpPr>
        <p:spPr>
          <a:xfrm flipH="1" flipV="1">
            <a:off x="8262944" y="2607172"/>
            <a:ext cx="0" cy="638604"/>
          </a:xfrm>
          <a:prstGeom prst="line">
            <a:avLst/>
          </a:prstGeom>
          <a:ln w="38100" cap="flat">
            <a:solidFill>
              <a:srgbClr val="FFFFFF"/>
            </a:solidFill>
            <a:prstDash val="solid"/>
            <a:headEnd type="none" w="sm" len="sm"/>
            <a:tailEnd type="none" w="sm" len="sm"/>
          </a:ln>
        </p:spPr>
      </p:sp>
      <p:sp>
        <p:nvSpPr>
          <p:cNvPr id="3" name="TextBox 3"/>
          <p:cNvSpPr txBox="1"/>
          <p:nvPr/>
        </p:nvSpPr>
        <p:spPr>
          <a:xfrm>
            <a:off x="8890544" y="2669299"/>
            <a:ext cx="5624571" cy="600075"/>
          </a:xfrm>
          <a:prstGeom prst="rect">
            <a:avLst/>
          </a:prstGeom>
        </p:spPr>
        <p:txBody>
          <a:bodyPr lIns="0" tIns="0" rIns="0" bIns="0" rtlCol="0" anchor="t">
            <a:spAutoFit/>
          </a:bodyPr>
          <a:lstStyle/>
          <a:p>
            <a:pPr>
              <a:lnSpc>
                <a:spcPts val="4500"/>
              </a:lnSpc>
            </a:pPr>
            <a:r>
              <a:rPr lang="en-US" sz="4500">
                <a:solidFill>
                  <a:srgbClr val="FFFFFF"/>
                </a:solidFill>
                <a:latin typeface="Montserrat Bold"/>
              </a:rPr>
              <a:t>SKILLS</a:t>
            </a:r>
          </a:p>
        </p:txBody>
      </p:sp>
      <p:grpSp>
        <p:nvGrpSpPr>
          <p:cNvPr id="4" name="Group 4"/>
          <p:cNvGrpSpPr/>
          <p:nvPr/>
        </p:nvGrpSpPr>
        <p:grpSpPr>
          <a:xfrm>
            <a:off x="2190894" y="3804875"/>
            <a:ext cx="5406128" cy="4384549"/>
            <a:chOff x="0" y="0"/>
            <a:chExt cx="7208170" cy="5846066"/>
          </a:xfrm>
        </p:grpSpPr>
        <p:pic>
          <p:nvPicPr>
            <p:cNvPr id="5" name="Picture 5"/>
            <p:cNvPicPr>
              <a:picLocks noChangeAspect="1"/>
            </p:cNvPicPr>
            <p:nvPr/>
          </p:nvPicPr>
          <p:blipFill>
            <a:blip r:embed="rId2"/>
            <a:srcRect l="34007" r="4651"/>
            <a:stretch>
              <a:fillRect/>
            </a:stretch>
          </p:blipFill>
          <p:spPr>
            <a:xfrm>
              <a:off x="0" y="0"/>
              <a:ext cx="7208170" cy="5846066"/>
            </a:xfrm>
            <a:prstGeom prst="rect">
              <a:avLst/>
            </a:prstGeom>
          </p:spPr>
        </p:pic>
      </p:grpSp>
      <p:grpSp>
        <p:nvGrpSpPr>
          <p:cNvPr id="6" name="Group 6"/>
          <p:cNvGrpSpPr/>
          <p:nvPr/>
        </p:nvGrpSpPr>
        <p:grpSpPr>
          <a:xfrm>
            <a:off x="8099548" y="3804875"/>
            <a:ext cx="7206563" cy="4384549"/>
            <a:chOff x="0" y="0"/>
            <a:chExt cx="1898025" cy="1154778"/>
          </a:xfrm>
        </p:grpSpPr>
        <p:sp>
          <p:nvSpPr>
            <p:cNvPr id="7" name="Freeform 7"/>
            <p:cNvSpPr/>
            <p:nvPr/>
          </p:nvSpPr>
          <p:spPr>
            <a:xfrm>
              <a:off x="0" y="0"/>
              <a:ext cx="1898025" cy="1154778"/>
            </a:xfrm>
            <a:custGeom>
              <a:avLst/>
              <a:gdLst/>
              <a:ahLst/>
              <a:cxnLst/>
              <a:rect l="l" t="t" r="r" b="b"/>
              <a:pathLst>
                <a:path w="1898025" h="1154778">
                  <a:moveTo>
                    <a:pt x="0" y="0"/>
                  </a:moveTo>
                  <a:lnTo>
                    <a:pt x="1898025" y="0"/>
                  </a:lnTo>
                  <a:lnTo>
                    <a:pt x="1898025" y="1154778"/>
                  </a:lnTo>
                  <a:lnTo>
                    <a:pt x="0" y="1154778"/>
                  </a:lnTo>
                  <a:close/>
                </a:path>
              </a:pathLst>
            </a:custGeom>
            <a:solidFill>
              <a:srgbClr val="EFEFEF"/>
            </a:solidFill>
          </p:spPr>
        </p:sp>
        <p:sp>
          <p:nvSpPr>
            <p:cNvPr id="8" name="TextBox 8"/>
            <p:cNvSpPr txBox="1"/>
            <p:nvPr/>
          </p:nvSpPr>
          <p:spPr>
            <a:xfrm>
              <a:off x="0" y="-38100"/>
              <a:ext cx="1898025" cy="1192878"/>
            </a:xfrm>
            <a:prstGeom prst="rect">
              <a:avLst/>
            </a:prstGeom>
          </p:spPr>
          <p:txBody>
            <a:bodyPr lIns="50800" tIns="50800" rIns="50800" bIns="50800" rtlCol="0" anchor="ctr"/>
            <a:lstStyle/>
            <a:p>
              <a:pPr algn="ctr">
                <a:lnSpc>
                  <a:spcPts val="2520"/>
                </a:lnSpc>
              </a:pPr>
              <a:endParaRPr/>
            </a:p>
          </p:txBody>
        </p:sp>
      </p:grpSp>
      <p:sp>
        <p:nvSpPr>
          <p:cNvPr id="9" name="TextBox 9"/>
          <p:cNvSpPr txBox="1"/>
          <p:nvPr/>
        </p:nvSpPr>
        <p:spPr>
          <a:xfrm>
            <a:off x="8480082" y="3967100"/>
            <a:ext cx="6445494" cy="4771103"/>
          </a:xfrm>
          <a:prstGeom prst="rect">
            <a:avLst/>
          </a:prstGeom>
        </p:spPr>
        <p:txBody>
          <a:bodyPr lIns="0" tIns="0" rIns="0" bIns="0" rtlCol="0" anchor="t">
            <a:spAutoFit/>
          </a:bodyPr>
          <a:lstStyle/>
          <a:p>
            <a:pPr marL="446364" lvl="1" indent="-223182">
              <a:lnSpc>
                <a:spcPts val="3163"/>
              </a:lnSpc>
              <a:buFont typeface="Arial"/>
              <a:buChar char="•"/>
            </a:pPr>
            <a:r>
              <a:rPr lang="en-US" sz="2067" spc="103">
                <a:solidFill>
                  <a:srgbClr val="0C0D0F"/>
                </a:solidFill>
                <a:latin typeface="Montserrat Bold Italics"/>
              </a:rPr>
              <a:t>PHP</a:t>
            </a:r>
          </a:p>
          <a:p>
            <a:pPr marL="446364" lvl="1" indent="-223182">
              <a:lnSpc>
                <a:spcPts val="3163"/>
              </a:lnSpc>
              <a:buFont typeface="Arial"/>
              <a:buChar char="•"/>
            </a:pPr>
            <a:r>
              <a:rPr lang="en-US" sz="2067" spc="103">
                <a:solidFill>
                  <a:srgbClr val="0C0D0F"/>
                </a:solidFill>
                <a:latin typeface="Montserrat Bold Italics"/>
              </a:rPr>
              <a:t>Java</a:t>
            </a:r>
          </a:p>
          <a:p>
            <a:pPr marL="446364" lvl="1" indent="-223182">
              <a:lnSpc>
                <a:spcPts val="3163"/>
              </a:lnSpc>
              <a:buFont typeface="Arial"/>
              <a:buChar char="•"/>
            </a:pPr>
            <a:r>
              <a:rPr lang="en-US" sz="2067" spc="103">
                <a:solidFill>
                  <a:srgbClr val="0C0D0F"/>
                </a:solidFill>
                <a:latin typeface="Montserrat Bold Italics"/>
              </a:rPr>
              <a:t>NodeJS</a:t>
            </a:r>
          </a:p>
          <a:p>
            <a:pPr marL="446364" lvl="1" indent="-223182">
              <a:lnSpc>
                <a:spcPts val="3163"/>
              </a:lnSpc>
              <a:buFont typeface="Arial"/>
              <a:buChar char="•"/>
            </a:pPr>
            <a:r>
              <a:rPr lang="en-US" sz="2067" spc="103">
                <a:solidFill>
                  <a:srgbClr val="0C0D0F"/>
                </a:solidFill>
                <a:latin typeface="Montserrat Bold Italics"/>
              </a:rPr>
              <a:t>MySQL</a:t>
            </a:r>
          </a:p>
          <a:p>
            <a:pPr marL="446364" lvl="1" indent="-223182">
              <a:lnSpc>
                <a:spcPts val="3163"/>
              </a:lnSpc>
              <a:buFont typeface="Arial"/>
              <a:buChar char="•"/>
            </a:pPr>
            <a:r>
              <a:rPr lang="en-US" sz="2067" spc="103">
                <a:solidFill>
                  <a:srgbClr val="0C0D0F"/>
                </a:solidFill>
                <a:latin typeface="Montserrat Bold Italics"/>
              </a:rPr>
              <a:t>Android Sutdio</a:t>
            </a:r>
          </a:p>
          <a:p>
            <a:pPr marL="446364" lvl="1" indent="-223182">
              <a:lnSpc>
                <a:spcPts val="3163"/>
              </a:lnSpc>
              <a:buFont typeface="Arial"/>
              <a:buChar char="•"/>
            </a:pPr>
            <a:r>
              <a:rPr lang="en-US" sz="2067" spc="103">
                <a:solidFill>
                  <a:srgbClr val="0C0D0F"/>
                </a:solidFill>
                <a:latin typeface="Montserrat Bold Italics"/>
              </a:rPr>
              <a:t>Operating System (Linux - Windows)</a:t>
            </a:r>
          </a:p>
          <a:p>
            <a:pPr marL="446364" lvl="1" indent="-223182">
              <a:lnSpc>
                <a:spcPts val="3163"/>
              </a:lnSpc>
              <a:buFont typeface="Arial"/>
              <a:buChar char="•"/>
            </a:pPr>
            <a:r>
              <a:rPr lang="en-US" sz="2067" spc="103">
                <a:solidFill>
                  <a:srgbClr val="0C0D0F"/>
                </a:solidFill>
                <a:latin typeface="Montserrat Bold Italics"/>
              </a:rPr>
              <a:t>Git</a:t>
            </a:r>
          </a:p>
          <a:p>
            <a:pPr marL="446364" lvl="1" indent="-223182">
              <a:lnSpc>
                <a:spcPts val="3163"/>
              </a:lnSpc>
              <a:buFont typeface="Arial"/>
              <a:buChar char="•"/>
            </a:pPr>
            <a:r>
              <a:rPr lang="en-US" sz="2067" spc="103">
                <a:solidFill>
                  <a:srgbClr val="0C0D0F"/>
                </a:solidFill>
                <a:latin typeface="Montserrat Bold Italics"/>
              </a:rPr>
              <a:t>kubernetes</a:t>
            </a:r>
          </a:p>
          <a:p>
            <a:pPr marL="446364" lvl="1" indent="-223182">
              <a:lnSpc>
                <a:spcPts val="3163"/>
              </a:lnSpc>
              <a:buFont typeface="Arial"/>
              <a:buChar char="•"/>
            </a:pPr>
            <a:r>
              <a:rPr lang="en-US" sz="2067" spc="103">
                <a:solidFill>
                  <a:srgbClr val="0C0D0F"/>
                </a:solidFill>
                <a:latin typeface="Montserrat Bold Italics"/>
              </a:rPr>
              <a:t>docker</a:t>
            </a:r>
          </a:p>
          <a:p>
            <a:pPr marL="446364" lvl="1" indent="-223182">
              <a:lnSpc>
                <a:spcPts val="3163"/>
              </a:lnSpc>
              <a:buFont typeface="Arial"/>
              <a:buChar char="•"/>
            </a:pPr>
            <a:r>
              <a:rPr lang="en-US" sz="2067" spc="103">
                <a:solidFill>
                  <a:srgbClr val="0C0D0F"/>
                </a:solidFill>
                <a:latin typeface="Montserrat Bold Italics"/>
              </a:rPr>
              <a:t>CI/CD</a:t>
            </a:r>
          </a:p>
          <a:p>
            <a:pPr>
              <a:lnSpc>
                <a:spcPts val="3163"/>
              </a:lnSpc>
            </a:pPr>
            <a:endParaRPr lang="en-US" sz="2067" spc="103">
              <a:solidFill>
                <a:srgbClr val="0C0D0F"/>
              </a:solidFill>
              <a:latin typeface="Montserrat Bold Italics"/>
            </a:endParaRPr>
          </a:p>
          <a:p>
            <a:pPr>
              <a:lnSpc>
                <a:spcPts val="3163"/>
              </a:lnSpc>
            </a:pPr>
            <a:endParaRPr lang="en-US" sz="2067" spc="103">
              <a:solidFill>
                <a:srgbClr val="0C0D0F"/>
              </a:solidFill>
              <a:latin typeface="Montserrat Bold Italics"/>
            </a:endParaRPr>
          </a:p>
        </p:txBody>
      </p:sp>
      <p:sp>
        <p:nvSpPr>
          <p:cNvPr id="10" name="Freeform 10"/>
          <p:cNvSpPr/>
          <p:nvPr/>
        </p:nvSpPr>
        <p:spPr>
          <a:xfrm>
            <a:off x="1028700" y="782113"/>
            <a:ext cx="671400" cy="493174"/>
          </a:xfrm>
          <a:custGeom>
            <a:avLst/>
            <a:gdLst/>
            <a:ahLst/>
            <a:cxnLst/>
            <a:rect l="l" t="t" r="r" b="b"/>
            <a:pathLst>
              <a:path w="671400" h="493174">
                <a:moveTo>
                  <a:pt x="0" y="0"/>
                </a:moveTo>
                <a:lnTo>
                  <a:pt x="671400" y="0"/>
                </a:lnTo>
                <a:lnTo>
                  <a:pt x="671400" y="493174"/>
                </a:lnTo>
                <a:lnTo>
                  <a:pt x="0" y="49317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1" name="TextBox 11"/>
          <p:cNvSpPr txBox="1"/>
          <p:nvPr/>
        </p:nvSpPr>
        <p:spPr>
          <a:xfrm>
            <a:off x="14213040" y="856364"/>
            <a:ext cx="3046260" cy="306705"/>
          </a:xfrm>
          <a:prstGeom prst="rect">
            <a:avLst/>
          </a:prstGeom>
        </p:spPr>
        <p:txBody>
          <a:bodyPr lIns="0" tIns="0" rIns="0" bIns="0" rtlCol="0" anchor="t">
            <a:spAutoFit/>
          </a:bodyPr>
          <a:lstStyle/>
          <a:p>
            <a:pPr algn="r">
              <a:lnSpc>
                <a:spcPts val="2520"/>
              </a:lnSpc>
              <a:spcBef>
                <a:spcPct val="0"/>
              </a:spcBef>
            </a:pPr>
            <a:r>
              <a:rPr lang="en-US" sz="1800">
                <a:solidFill>
                  <a:srgbClr val="FFFFFF"/>
                </a:solidFill>
                <a:latin typeface="Montserrat"/>
              </a:rPr>
              <a:t>2023 </a:t>
            </a:r>
          </a:p>
        </p:txBody>
      </p:sp>
      <p:sp>
        <p:nvSpPr>
          <p:cNvPr id="12" name="TextBox 12"/>
          <p:cNvSpPr txBox="1"/>
          <p:nvPr/>
        </p:nvSpPr>
        <p:spPr>
          <a:xfrm>
            <a:off x="2005319" y="839804"/>
            <a:ext cx="3339789" cy="339725"/>
          </a:xfrm>
          <a:prstGeom prst="rect">
            <a:avLst/>
          </a:prstGeom>
        </p:spPr>
        <p:txBody>
          <a:bodyPr lIns="0" tIns="0" rIns="0" bIns="0" rtlCol="0" anchor="t">
            <a:spAutoFit/>
          </a:bodyPr>
          <a:lstStyle/>
          <a:p>
            <a:pPr>
              <a:lnSpc>
                <a:spcPts val="2800"/>
              </a:lnSpc>
              <a:spcBef>
                <a:spcPct val="0"/>
              </a:spcBef>
            </a:pPr>
            <a:r>
              <a:rPr lang="en-US" sz="2000">
                <a:solidFill>
                  <a:srgbClr val="FFFFFF"/>
                </a:solidFill>
                <a:latin typeface="Montserrat Bold"/>
              </a:rPr>
              <a:t>PORTFOLIO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C0D0F"/>
        </a:solidFill>
        <a:effectLst/>
      </p:bgPr>
    </p:bg>
    <p:spTree>
      <p:nvGrpSpPr>
        <p:cNvPr id="1" name=""/>
        <p:cNvGrpSpPr/>
        <p:nvPr/>
      </p:nvGrpSpPr>
      <p:grpSpPr>
        <a:xfrm>
          <a:off x="0" y="0"/>
          <a:ext cx="0" cy="0"/>
          <a:chOff x="0" y="0"/>
          <a:chExt cx="0" cy="0"/>
        </a:xfrm>
      </p:grpSpPr>
      <p:sp>
        <p:nvSpPr>
          <p:cNvPr id="2" name="Freeform 2"/>
          <p:cNvSpPr/>
          <p:nvPr/>
        </p:nvSpPr>
        <p:spPr>
          <a:xfrm>
            <a:off x="1028700" y="782113"/>
            <a:ext cx="671400" cy="493174"/>
          </a:xfrm>
          <a:custGeom>
            <a:avLst/>
            <a:gdLst/>
            <a:ahLst/>
            <a:cxnLst/>
            <a:rect l="l" t="t" r="r" b="b"/>
            <a:pathLst>
              <a:path w="671400" h="493174">
                <a:moveTo>
                  <a:pt x="0" y="0"/>
                </a:moveTo>
                <a:lnTo>
                  <a:pt x="671400" y="0"/>
                </a:lnTo>
                <a:lnTo>
                  <a:pt x="671400" y="493174"/>
                </a:lnTo>
                <a:lnTo>
                  <a:pt x="0" y="49317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5055840" y="3022507"/>
            <a:ext cx="6295055" cy="2872363"/>
          </a:xfrm>
          <a:custGeom>
            <a:avLst/>
            <a:gdLst/>
            <a:ahLst/>
            <a:cxnLst/>
            <a:rect l="l" t="t" r="r" b="b"/>
            <a:pathLst>
              <a:path w="6295055" h="2872363">
                <a:moveTo>
                  <a:pt x="0" y="0"/>
                </a:moveTo>
                <a:lnTo>
                  <a:pt x="6295056" y="0"/>
                </a:lnTo>
                <a:lnTo>
                  <a:pt x="6295056" y="2872363"/>
                </a:lnTo>
                <a:lnTo>
                  <a:pt x="0" y="2872363"/>
                </a:lnTo>
                <a:lnTo>
                  <a:pt x="0" y="0"/>
                </a:lnTo>
                <a:close/>
              </a:path>
            </a:pathLst>
          </a:custGeom>
          <a:blipFill>
            <a:blip r:embed="rId4"/>
            <a:stretch>
              <a:fillRect t="-12661" b="-1605"/>
            </a:stretch>
          </a:blipFill>
        </p:spPr>
        <p:txBody>
          <a:bodyPr/>
          <a:lstStyle/>
          <a:p>
            <a:endParaRPr lang="en-ID" dirty="0"/>
          </a:p>
        </p:txBody>
      </p:sp>
      <p:sp>
        <p:nvSpPr>
          <p:cNvPr id="4" name="Freeform 4"/>
          <p:cNvSpPr/>
          <p:nvPr/>
        </p:nvSpPr>
        <p:spPr>
          <a:xfrm>
            <a:off x="5055840" y="6137909"/>
            <a:ext cx="6295055" cy="3081680"/>
          </a:xfrm>
          <a:custGeom>
            <a:avLst/>
            <a:gdLst/>
            <a:ahLst/>
            <a:cxnLst/>
            <a:rect l="l" t="t" r="r" b="b"/>
            <a:pathLst>
              <a:path w="6295055" h="3081680">
                <a:moveTo>
                  <a:pt x="0" y="0"/>
                </a:moveTo>
                <a:lnTo>
                  <a:pt x="6295056" y="0"/>
                </a:lnTo>
                <a:lnTo>
                  <a:pt x="6295056" y="3081680"/>
                </a:lnTo>
                <a:lnTo>
                  <a:pt x="0" y="3081680"/>
                </a:lnTo>
                <a:lnTo>
                  <a:pt x="0" y="0"/>
                </a:lnTo>
                <a:close/>
              </a:path>
            </a:pathLst>
          </a:custGeom>
          <a:blipFill>
            <a:blip r:embed="rId5"/>
            <a:stretch>
              <a:fillRect/>
            </a:stretch>
          </a:blipFill>
        </p:spPr>
      </p:sp>
      <p:sp>
        <p:nvSpPr>
          <p:cNvPr id="5" name="Freeform 5"/>
          <p:cNvSpPr/>
          <p:nvPr/>
        </p:nvSpPr>
        <p:spPr>
          <a:xfrm>
            <a:off x="11582448" y="6176620"/>
            <a:ext cx="6313105" cy="3081680"/>
          </a:xfrm>
          <a:custGeom>
            <a:avLst/>
            <a:gdLst/>
            <a:ahLst/>
            <a:cxnLst/>
            <a:rect l="l" t="t" r="r" b="b"/>
            <a:pathLst>
              <a:path w="6313105" h="3081680">
                <a:moveTo>
                  <a:pt x="0" y="0"/>
                </a:moveTo>
                <a:lnTo>
                  <a:pt x="6313104" y="0"/>
                </a:lnTo>
                <a:lnTo>
                  <a:pt x="6313104" y="3081680"/>
                </a:lnTo>
                <a:lnTo>
                  <a:pt x="0" y="3081680"/>
                </a:lnTo>
                <a:lnTo>
                  <a:pt x="0" y="0"/>
                </a:lnTo>
                <a:close/>
              </a:path>
            </a:pathLst>
          </a:custGeom>
          <a:blipFill>
            <a:blip r:embed="rId6"/>
            <a:stretch>
              <a:fillRect b="-2375"/>
            </a:stretch>
          </a:blipFill>
        </p:spPr>
      </p:sp>
      <p:sp>
        <p:nvSpPr>
          <p:cNvPr id="6" name="Freeform 6"/>
          <p:cNvSpPr/>
          <p:nvPr/>
        </p:nvSpPr>
        <p:spPr>
          <a:xfrm>
            <a:off x="11481316" y="3022507"/>
            <a:ext cx="6414237" cy="2872363"/>
          </a:xfrm>
          <a:custGeom>
            <a:avLst/>
            <a:gdLst/>
            <a:ahLst/>
            <a:cxnLst/>
            <a:rect l="l" t="t" r="r" b="b"/>
            <a:pathLst>
              <a:path w="6414237" h="2872363">
                <a:moveTo>
                  <a:pt x="0" y="0"/>
                </a:moveTo>
                <a:lnTo>
                  <a:pt x="6414236" y="0"/>
                </a:lnTo>
                <a:lnTo>
                  <a:pt x="6414236" y="2872363"/>
                </a:lnTo>
                <a:lnTo>
                  <a:pt x="0" y="2872363"/>
                </a:lnTo>
                <a:lnTo>
                  <a:pt x="0" y="0"/>
                </a:lnTo>
                <a:close/>
              </a:path>
            </a:pathLst>
          </a:custGeom>
          <a:blipFill>
            <a:blip r:embed="rId7"/>
            <a:stretch>
              <a:fillRect t="-5505" b="-5505"/>
            </a:stretch>
          </a:blipFill>
        </p:spPr>
      </p:sp>
      <p:sp>
        <p:nvSpPr>
          <p:cNvPr id="7" name="TextBox 7"/>
          <p:cNvSpPr txBox="1"/>
          <p:nvPr/>
        </p:nvSpPr>
        <p:spPr>
          <a:xfrm>
            <a:off x="1028700" y="1534745"/>
            <a:ext cx="16333900" cy="1171575"/>
          </a:xfrm>
          <a:prstGeom prst="rect">
            <a:avLst/>
          </a:prstGeom>
        </p:spPr>
        <p:txBody>
          <a:bodyPr lIns="0" tIns="0" rIns="0" bIns="0" rtlCol="0" anchor="t">
            <a:spAutoFit/>
          </a:bodyPr>
          <a:lstStyle/>
          <a:p>
            <a:pPr>
              <a:lnSpc>
                <a:spcPts val="4500"/>
              </a:lnSpc>
            </a:pPr>
            <a:r>
              <a:rPr lang="en-US" sz="4500" dirty="0">
                <a:solidFill>
                  <a:srgbClr val="FFFFFF"/>
                </a:solidFill>
                <a:latin typeface="Montserrat Bold"/>
              </a:rPr>
              <a:t>SISTEM INFORMASI PENGELOLAAN AGENDA RAPAT PADA PT. KREASI JAYA UTAMA</a:t>
            </a:r>
          </a:p>
        </p:txBody>
      </p:sp>
      <p:sp>
        <p:nvSpPr>
          <p:cNvPr id="8" name="TextBox 8"/>
          <p:cNvSpPr txBox="1"/>
          <p:nvPr/>
        </p:nvSpPr>
        <p:spPr>
          <a:xfrm>
            <a:off x="1028700" y="3022507"/>
            <a:ext cx="4027140" cy="304800"/>
          </a:xfrm>
          <a:prstGeom prst="rect">
            <a:avLst/>
          </a:prstGeom>
        </p:spPr>
        <p:txBody>
          <a:bodyPr lIns="0" tIns="0" rIns="0" bIns="0" rtlCol="0" anchor="t">
            <a:spAutoFit/>
          </a:bodyPr>
          <a:lstStyle/>
          <a:p>
            <a:pPr>
              <a:lnSpc>
                <a:spcPts val="2400"/>
              </a:lnSpc>
            </a:pPr>
            <a:r>
              <a:rPr lang="en-US" sz="2000" spc="100">
                <a:solidFill>
                  <a:srgbClr val="FFFFFF"/>
                </a:solidFill>
                <a:latin typeface="Montserrat Bold"/>
              </a:rPr>
              <a:t>JULLY 2019 - AUGUST 2019</a:t>
            </a:r>
          </a:p>
        </p:txBody>
      </p:sp>
      <p:sp>
        <p:nvSpPr>
          <p:cNvPr id="9" name="TextBox 9"/>
          <p:cNvSpPr txBox="1"/>
          <p:nvPr/>
        </p:nvSpPr>
        <p:spPr>
          <a:xfrm>
            <a:off x="14213040" y="856364"/>
            <a:ext cx="3046260" cy="306705"/>
          </a:xfrm>
          <a:prstGeom prst="rect">
            <a:avLst/>
          </a:prstGeom>
        </p:spPr>
        <p:txBody>
          <a:bodyPr lIns="0" tIns="0" rIns="0" bIns="0" rtlCol="0" anchor="t">
            <a:spAutoFit/>
          </a:bodyPr>
          <a:lstStyle/>
          <a:p>
            <a:pPr algn="r">
              <a:lnSpc>
                <a:spcPts val="2520"/>
              </a:lnSpc>
              <a:spcBef>
                <a:spcPct val="0"/>
              </a:spcBef>
            </a:pPr>
            <a:r>
              <a:rPr lang="en-US" sz="1800">
                <a:solidFill>
                  <a:srgbClr val="FFFFFF"/>
                </a:solidFill>
                <a:latin typeface="Montserrat"/>
              </a:rPr>
              <a:t>2023 </a:t>
            </a:r>
          </a:p>
        </p:txBody>
      </p:sp>
      <p:sp>
        <p:nvSpPr>
          <p:cNvPr id="10" name="TextBox 10"/>
          <p:cNvSpPr txBox="1"/>
          <p:nvPr/>
        </p:nvSpPr>
        <p:spPr>
          <a:xfrm>
            <a:off x="2005319" y="839804"/>
            <a:ext cx="3339789" cy="339725"/>
          </a:xfrm>
          <a:prstGeom prst="rect">
            <a:avLst/>
          </a:prstGeom>
        </p:spPr>
        <p:txBody>
          <a:bodyPr lIns="0" tIns="0" rIns="0" bIns="0" rtlCol="0" anchor="t">
            <a:spAutoFit/>
          </a:bodyPr>
          <a:lstStyle/>
          <a:p>
            <a:pPr>
              <a:lnSpc>
                <a:spcPts val="2800"/>
              </a:lnSpc>
              <a:spcBef>
                <a:spcPct val="0"/>
              </a:spcBef>
            </a:pPr>
            <a:r>
              <a:rPr lang="en-US" sz="2000">
                <a:solidFill>
                  <a:srgbClr val="FFFFFF"/>
                </a:solidFill>
                <a:latin typeface="Montserrat Bold"/>
              </a:rPr>
              <a:t>PORTFOLIO</a:t>
            </a:r>
          </a:p>
        </p:txBody>
      </p:sp>
      <p:sp>
        <p:nvSpPr>
          <p:cNvPr id="11" name="TextBox 11"/>
          <p:cNvSpPr txBox="1"/>
          <p:nvPr/>
        </p:nvSpPr>
        <p:spPr>
          <a:xfrm>
            <a:off x="1028700" y="6471284"/>
            <a:ext cx="5013751" cy="2045969"/>
          </a:xfrm>
          <a:prstGeom prst="rect">
            <a:avLst/>
          </a:prstGeom>
        </p:spPr>
        <p:txBody>
          <a:bodyPr lIns="0" tIns="0" rIns="0" bIns="0" rtlCol="0" anchor="t">
            <a:spAutoFit/>
          </a:bodyPr>
          <a:lstStyle/>
          <a:p>
            <a:pPr>
              <a:lnSpc>
                <a:spcPts val="2700"/>
              </a:lnSpc>
            </a:pPr>
            <a:r>
              <a:rPr lang="en-US" sz="1800" dirty="0">
                <a:solidFill>
                  <a:srgbClr val="FFFFFF"/>
                </a:solidFill>
                <a:latin typeface="Montserrat"/>
              </a:rPr>
              <a:t>Tools :</a:t>
            </a:r>
          </a:p>
          <a:p>
            <a:pPr>
              <a:lnSpc>
                <a:spcPts val="2700"/>
              </a:lnSpc>
            </a:pPr>
            <a:endParaRPr lang="en-US" sz="1800" dirty="0">
              <a:solidFill>
                <a:srgbClr val="FFFFFF"/>
              </a:solidFill>
              <a:latin typeface="Montserrat"/>
            </a:endParaRPr>
          </a:p>
          <a:p>
            <a:pPr marL="388626" lvl="1" indent="-194313">
              <a:lnSpc>
                <a:spcPts val="2700"/>
              </a:lnSpc>
              <a:buFont typeface="Arial"/>
              <a:buChar char="•"/>
            </a:pPr>
            <a:r>
              <a:rPr lang="en-US" sz="1800" dirty="0" err="1">
                <a:solidFill>
                  <a:srgbClr val="FFFFFF"/>
                </a:solidFill>
                <a:latin typeface="Montserrat"/>
              </a:rPr>
              <a:t>Xampp</a:t>
            </a:r>
            <a:endParaRPr lang="en-US" sz="1800" dirty="0">
              <a:solidFill>
                <a:srgbClr val="FFFFFF"/>
              </a:solidFill>
              <a:latin typeface="Montserrat"/>
            </a:endParaRPr>
          </a:p>
          <a:p>
            <a:pPr marL="388626" lvl="1" indent="-194313">
              <a:lnSpc>
                <a:spcPts val="2700"/>
              </a:lnSpc>
              <a:buFont typeface="Arial"/>
              <a:buChar char="•"/>
            </a:pPr>
            <a:r>
              <a:rPr lang="en-US" sz="1800" dirty="0">
                <a:solidFill>
                  <a:srgbClr val="FFFFFF"/>
                </a:solidFill>
                <a:latin typeface="Montserrat"/>
              </a:rPr>
              <a:t>Visual Studio Code</a:t>
            </a:r>
          </a:p>
          <a:p>
            <a:pPr marL="388626" lvl="1" indent="-194313">
              <a:lnSpc>
                <a:spcPts val="2700"/>
              </a:lnSpc>
              <a:buFont typeface="Arial"/>
              <a:buChar char="•"/>
            </a:pPr>
            <a:r>
              <a:rPr lang="en-US" sz="1800" dirty="0">
                <a:solidFill>
                  <a:srgbClr val="FFFFFF"/>
                </a:solidFill>
                <a:latin typeface="Montserrat"/>
              </a:rPr>
              <a:t>Browser</a:t>
            </a:r>
          </a:p>
          <a:p>
            <a:pPr>
              <a:lnSpc>
                <a:spcPts val="2700"/>
              </a:lnSpc>
            </a:pPr>
            <a:endParaRPr lang="en-US" sz="1800" dirty="0">
              <a:solidFill>
                <a:srgbClr val="FFFFFF"/>
              </a:solidFill>
              <a:latin typeface="Montserrat"/>
            </a:endParaRPr>
          </a:p>
        </p:txBody>
      </p:sp>
      <p:sp>
        <p:nvSpPr>
          <p:cNvPr id="12" name="TextBox 12"/>
          <p:cNvSpPr txBox="1"/>
          <p:nvPr/>
        </p:nvSpPr>
        <p:spPr>
          <a:xfrm>
            <a:off x="1028700" y="3536857"/>
            <a:ext cx="5013751" cy="2388869"/>
          </a:xfrm>
          <a:prstGeom prst="rect">
            <a:avLst/>
          </a:prstGeom>
        </p:spPr>
        <p:txBody>
          <a:bodyPr lIns="0" tIns="0" rIns="0" bIns="0" rtlCol="0" anchor="t">
            <a:spAutoFit/>
          </a:bodyPr>
          <a:lstStyle/>
          <a:p>
            <a:pPr>
              <a:lnSpc>
                <a:spcPts val="2700"/>
              </a:lnSpc>
            </a:pPr>
            <a:r>
              <a:rPr lang="en-US" sz="1800" dirty="0">
                <a:solidFill>
                  <a:srgbClr val="FFFFFF"/>
                </a:solidFill>
                <a:latin typeface="Montserrat"/>
              </a:rPr>
              <a:t>Programming Language :</a:t>
            </a:r>
          </a:p>
          <a:p>
            <a:pPr>
              <a:lnSpc>
                <a:spcPts val="2700"/>
              </a:lnSpc>
            </a:pPr>
            <a:endParaRPr lang="en-US" sz="1800" dirty="0">
              <a:solidFill>
                <a:srgbClr val="FFFFFF"/>
              </a:solidFill>
              <a:latin typeface="Montserrat"/>
            </a:endParaRPr>
          </a:p>
          <a:p>
            <a:pPr marL="388626" lvl="1" indent="-194313">
              <a:lnSpc>
                <a:spcPts val="2700"/>
              </a:lnSpc>
              <a:buFont typeface="Arial"/>
              <a:buChar char="•"/>
            </a:pPr>
            <a:r>
              <a:rPr lang="en-US" sz="1800" dirty="0">
                <a:solidFill>
                  <a:srgbClr val="FFFFFF"/>
                </a:solidFill>
                <a:latin typeface="Montserrat"/>
              </a:rPr>
              <a:t>PHP Program Language</a:t>
            </a:r>
          </a:p>
          <a:p>
            <a:pPr marL="388626" lvl="1" indent="-194313">
              <a:lnSpc>
                <a:spcPts val="2700"/>
              </a:lnSpc>
              <a:buFont typeface="Arial"/>
              <a:buChar char="•"/>
            </a:pPr>
            <a:r>
              <a:rPr lang="en-US" sz="1800" dirty="0">
                <a:solidFill>
                  <a:srgbClr val="FFFFFF"/>
                </a:solidFill>
                <a:latin typeface="Montserrat"/>
              </a:rPr>
              <a:t>Framework </a:t>
            </a:r>
            <a:r>
              <a:rPr lang="en-US" sz="1800" dirty="0" err="1">
                <a:solidFill>
                  <a:srgbClr val="FFFFFF"/>
                </a:solidFill>
                <a:latin typeface="Montserrat"/>
              </a:rPr>
              <a:t>Codeigniter</a:t>
            </a:r>
            <a:r>
              <a:rPr lang="en-US" sz="1800" dirty="0">
                <a:solidFill>
                  <a:srgbClr val="FFFFFF"/>
                </a:solidFill>
                <a:latin typeface="Montserrat"/>
              </a:rPr>
              <a:t> (MVC)</a:t>
            </a:r>
          </a:p>
          <a:p>
            <a:pPr marL="388626" lvl="1" indent="-194313">
              <a:lnSpc>
                <a:spcPts val="2700"/>
              </a:lnSpc>
              <a:buFont typeface="Arial"/>
              <a:buChar char="•"/>
            </a:pPr>
            <a:r>
              <a:rPr lang="en-US" sz="1800" dirty="0">
                <a:solidFill>
                  <a:srgbClr val="FFFFFF"/>
                </a:solidFill>
                <a:latin typeface="Montserrat"/>
              </a:rPr>
              <a:t>HTML CSS</a:t>
            </a:r>
          </a:p>
          <a:p>
            <a:pPr marL="388626" lvl="1" indent="-194313">
              <a:lnSpc>
                <a:spcPts val="2700"/>
              </a:lnSpc>
              <a:buFont typeface="Arial"/>
              <a:buChar char="•"/>
            </a:pPr>
            <a:r>
              <a:rPr lang="en-US" sz="1800" dirty="0">
                <a:solidFill>
                  <a:srgbClr val="FFFFFF"/>
                </a:solidFill>
                <a:latin typeface="Montserrat"/>
              </a:rPr>
              <a:t>Database MySQL</a:t>
            </a:r>
          </a:p>
          <a:p>
            <a:pPr>
              <a:lnSpc>
                <a:spcPts val="2700"/>
              </a:lnSpc>
            </a:pPr>
            <a:endParaRPr lang="en-US" sz="1800" dirty="0">
              <a:solidFill>
                <a:srgbClr val="FFFFFF"/>
              </a:solidFill>
              <a:latin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C0D0F"/>
        </a:solidFill>
        <a:effectLst/>
      </p:bgPr>
    </p:bg>
    <p:spTree>
      <p:nvGrpSpPr>
        <p:cNvPr id="1" name=""/>
        <p:cNvGrpSpPr/>
        <p:nvPr/>
      </p:nvGrpSpPr>
      <p:grpSpPr>
        <a:xfrm>
          <a:off x="0" y="0"/>
          <a:ext cx="0" cy="0"/>
          <a:chOff x="0" y="0"/>
          <a:chExt cx="0" cy="0"/>
        </a:xfrm>
      </p:grpSpPr>
      <p:sp>
        <p:nvSpPr>
          <p:cNvPr id="2" name="Freeform 2"/>
          <p:cNvSpPr/>
          <p:nvPr/>
        </p:nvSpPr>
        <p:spPr>
          <a:xfrm>
            <a:off x="1028700" y="782113"/>
            <a:ext cx="671400" cy="493174"/>
          </a:xfrm>
          <a:custGeom>
            <a:avLst/>
            <a:gdLst/>
            <a:ahLst/>
            <a:cxnLst/>
            <a:rect l="l" t="t" r="r" b="b"/>
            <a:pathLst>
              <a:path w="671400" h="493174">
                <a:moveTo>
                  <a:pt x="0" y="0"/>
                </a:moveTo>
                <a:lnTo>
                  <a:pt x="671400" y="0"/>
                </a:lnTo>
                <a:lnTo>
                  <a:pt x="671400" y="493174"/>
                </a:lnTo>
                <a:lnTo>
                  <a:pt x="0" y="49317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1583590" y="3181379"/>
            <a:ext cx="6117016" cy="3068197"/>
          </a:xfrm>
          <a:custGeom>
            <a:avLst/>
            <a:gdLst/>
            <a:ahLst/>
            <a:cxnLst/>
            <a:rect l="l" t="t" r="r" b="b"/>
            <a:pathLst>
              <a:path w="6117016" h="3068197">
                <a:moveTo>
                  <a:pt x="0" y="0"/>
                </a:moveTo>
                <a:lnTo>
                  <a:pt x="6117016" y="0"/>
                </a:lnTo>
                <a:lnTo>
                  <a:pt x="6117016" y="3068197"/>
                </a:lnTo>
                <a:lnTo>
                  <a:pt x="0" y="3068197"/>
                </a:lnTo>
                <a:lnTo>
                  <a:pt x="0" y="0"/>
                </a:lnTo>
                <a:close/>
              </a:path>
            </a:pathLst>
          </a:custGeom>
          <a:blipFill>
            <a:blip r:embed="rId4"/>
            <a:stretch>
              <a:fillRect/>
            </a:stretch>
          </a:blipFill>
        </p:spPr>
      </p:sp>
      <p:sp>
        <p:nvSpPr>
          <p:cNvPr id="4" name="Freeform 4"/>
          <p:cNvSpPr/>
          <p:nvPr/>
        </p:nvSpPr>
        <p:spPr>
          <a:xfrm>
            <a:off x="5345109" y="3181379"/>
            <a:ext cx="6117016" cy="3068197"/>
          </a:xfrm>
          <a:custGeom>
            <a:avLst/>
            <a:gdLst/>
            <a:ahLst/>
            <a:cxnLst/>
            <a:rect l="l" t="t" r="r" b="b"/>
            <a:pathLst>
              <a:path w="6117016" h="3068197">
                <a:moveTo>
                  <a:pt x="0" y="0"/>
                </a:moveTo>
                <a:lnTo>
                  <a:pt x="6117015" y="0"/>
                </a:lnTo>
                <a:lnTo>
                  <a:pt x="6117015" y="3068197"/>
                </a:lnTo>
                <a:lnTo>
                  <a:pt x="0" y="3068197"/>
                </a:lnTo>
                <a:lnTo>
                  <a:pt x="0" y="0"/>
                </a:lnTo>
                <a:close/>
              </a:path>
            </a:pathLst>
          </a:custGeom>
          <a:blipFill>
            <a:blip r:embed="rId5"/>
            <a:stretch>
              <a:fillRect l="-158" r="-158"/>
            </a:stretch>
          </a:blipFill>
        </p:spPr>
      </p:sp>
      <p:sp>
        <p:nvSpPr>
          <p:cNvPr id="5" name="Freeform 5"/>
          <p:cNvSpPr/>
          <p:nvPr/>
        </p:nvSpPr>
        <p:spPr>
          <a:xfrm>
            <a:off x="5345109" y="6363000"/>
            <a:ext cx="6117016" cy="2895300"/>
          </a:xfrm>
          <a:custGeom>
            <a:avLst/>
            <a:gdLst/>
            <a:ahLst/>
            <a:cxnLst/>
            <a:rect l="l" t="t" r="r" b="b"/>
            <a:pathLst>
              <a:path w="6117016" h="2895300">
                <a:moveTo>
                  <a:pt x="0" y="0"/>
                </a:moveTo>
                <a:lnTo>
                  <a:pt x="6117015" y="0"/>
                </a:lnTo>
                <a:lnTo>
                  <a:pt x="6117015" y="2895300"/>
                </a:lnTo>
                <a:lnTo>
                  <a:pt x="0" y="2895300"/>
                </a:lnTo>
                <a:lnTo>
                  <a:pt x="0" y="0"/>
                </a:lnTo>
                <a:close/>
              </a:path>
            </a:pathLst>
          </a:custGeom>
          <a:blipFill>
            <a:blip r:embed="rId6"/>
            <a:stretch>
              <a:fillRect l="-1352" r="-1352"/>
            </a:stretch>
          </a:blipFill>
        </p:spPr>
      </p:sp>
      <p:sp>
        <p:nvSpPr>
          <p:cNvPr id="6" name="Freeform 6"/>
          <p:cNvSpPr/>
          <p:nvPr/>
        </p:nvSpPr>
        <p:spPr>
          <a:xfrm>
            <a:off x="11583590" y="6363000"/>
            <a:ext cx="6117016" cy="2895300"/>
          </a:xfrm>
          <a:custGeom>
            <a:avLst/>
            <a:gdLst/>
            <a:ahLst/>
            <a:cxnLst/>
            <a:rect l="l" t="t" r="r" b="b"/>
            <a:pathLst>
              <a:path w="6117016" h="2895300">
                <a:moveTo>
                  <a:pt x="0" y="0"/>
                </a:moveTo>
                <a:lnTo>
                  <a:pt x="6117016" y="0"/>
                </a:lnTo>
                <a:lnTo>
                  <a:pt x="6117016" y="2895300"/>
                </a:lnTo>
                <a:lnTo>
                  <a:pt x="0" y="2895300"/>
                </a:lnTo>
                <a:lnTo>
                  <a:pt x="0" y="0"/>
                </a:lnTo>
                <a:close/>
              </a:path>
            </a:pathLst>
          </a:custGeom>
          <a:blipFill>
            <a:blip r:embed="rId7"/>
            <a:stretch>
              <a:fillRect l="-1204" r="-1204"/>
            </a:stretch>
          </a:blipFill>
        </p:spPr>
      </p:sp>
      <p:sp>
        <p:nvSpPr>
          <p:cNvPr id="7" name="TextBox 7"/>
          <p:cNvSpPr txBox="1"/>
          <p:nvPr/>
        </p:nvSpPr>
        <p:spPr>
          <a:xfrm>
            <a:off x="1028700" y="1534745"/>
            <a:ext cx="15949937" cy="1171575"/>
          </a:xfrm>
          <a:prstGeom prst="rect">
            <a:avLst/>
          </a:prstGeom>
        </p:spPr>
        <p:txBody>
          <a:bodyPr lIns="0" tIns="0" rIns="0" bIns="0" rtlCol="0" anchor="t">
            <a:spAutoFit/>
          </a:bodyPr>
          <a:lstStyle/>
          <a:p>
            <a:pPr>
              <a:lnSpc>
                <a:spcPts val="4500"/>
              </a:lnSpc>
            </a:pPr>
            <a:r>
              <a:rPr lang="en-US" sz="4500">
                <a:solidFill>
                  <a:srgbClr val="FFFFFF"/>
                </a:solidFill>
                <a:latin typeface="Montserrat Bold"/>
              </a:rPr>
              <a:t>SISTEM INFORMASI PENGELOLAAN PANTI ASUHAN PADA YAYASAN AMAL MULIA INSANI DEPOK</a:t>
            </a:r>
          </a:p>
        </p:txBody>
      </p:sp>
      <p:sp>
        <p:nvSpPr>
          <p:cNvPr id="8" name="TextBox 8"/>
          <p:cNvSpPr txBox="1"/>
          <p:nvPr/>
        </p:nvSpPr>
        <p:spPr>
          <a:xfrm>
            <a:off x="1028700" y="3022507"/>
            <a:ext cx="4027140" cy="609600"/>
          </a:xfrm>
          <a:prstGeom prst="rect">
            <a:avLst/>
          </a:prstGeom>
        </p:spPr>
        <p:txBody>
          <a:bodyPr lIns="0" tIns="0" rIns="0" bIns="0" rtlCol="0" anchor="t">
            <a:spAutoFit/>
          </a:bodyPr>
          <a:lstStyle/>
          <a:p>
            <a:pPr>
              <a:lnSpc>
                <a:spcPts val="2400"/>
              </a:lnSpc>
            </a:pPr>
            <a:r>
              <a:rPr lang="en-US" sz="2000" spc="100">
                <a:solidFill>
                  <a:srgbClr val="FFFFFF"/>
                </a:solidFill>
                <a:latin typeface="Montserrat Bold"/>
              </a:rPr>
              <a:t>FEBRUARY 2020 - AUGUST 2020</a:t>
            </a:r>
          </a:p>
        </p:txBody>
      </p:sp>
      <p:sp>
        <p:nvSpPr>
          <p:cNvPr id="9" name="TextBox 9"/>
          <p:cNvSpPr txBox="1"/>
          <p:nvPr/>
        </p:nvSpPr>
        <p:spPr>
          <a:xfrm>
            <a:off x="14213040" y="856364"/>
            <a:ext cx="3046260" cy="306705"/>
          </a:xfrm>
          <a:prstGeom prst="rect">
            <a:avLst/>
          </a:prstGeom>
        </p:spPr>
        <p:txBody>
          <a:bodyPr lIns="0" tIns="0" rIns="0" bIns="0" rtlCol="0" anchor="t">
            <a:spAutoFit/>
          </a:bodyPr>
          <a:lstStyle/>
          <a:p>
            <a:pPr algn="r">
              <a:lnSpc>
                <a:spcPts val="2520"/>
              </a:lnSpc>
              <a:spcBef>
                <a:spcPct val="0"/>
              </a:spcBef>
            </a:pPr>
            <a:r>
              <a:rPr lang="en-US" sz="1800">
                <a:solidFill>
                  <a:srgbClr val="FFFFFF"/>
                </a:solidFill>
                <a:latin typeface="Montserrat"/>
              </a:rPr>
              <a:t>2023 </a:t>
            </a:r>
          </a:p>
        </p:txBody>
      </p:sp>
      <p:sp>
        <p:nvSpPr>
          <p:cNvPr id="10" name="TextBox 10"/>
          <p:cNvSpPr txBox="1"/>
          <p:nvPr/>
        </p:nvSpPr>
        <p:spPr>
          <a:xfrm>
            <a:off x="2005319" y="839804"/>
            <a:ext cx="3339789" cy="339725"/>
          </a:xfrm>
          <a:prstGeom prst="rect">
            <a:avLst/>
          </a:prstGeom>
        </p:spPr>
        <p:txBody>
          <a:bodyPr lIns="0" tIns="0" rIns="0" bIns="0" rtlCol="0" anchor="t">
            <a:spAutoFit/>
          </a:bodyPr>
          <a:lstStyle/>
          <a:p>
            <a:pPr>
              <a:lnSpc>
                <a:spcPts val="2800"/>
              </a:lnSpc>
              <a:spcBef>
                <a:spcPct val="0"/>
              </a:spcBef>
            </a:pPr>
            <a:r>
              <a:rPr lang="en-US" sz="2000">
                <a:solidFill>
                  <a:srgbClr val="FFFFFF"/>
                </a:solidFill>
                <a:latin typeface="Montserrat Bold"/>
              </a:rPr>
              <a:t>PORTFOLIO</a:t>
            </a:r>
          </a:p>
        </p:txBody>
      </p:sp>
      <p:sp>
        <p:nvSpPr>
          <p:cNvPr id="11" name="TextBox 11"/>
          <p:cNvSpPr txBox="1"/>
          <p:nvPr/>
        </p:nvSpPr>
        <p:spPr>
          <a:xfrm>
            <a:off x="1028700" y="3746407"/>
            <a:ext cx="5013751" cy="2388869"/>
          </a:xfrm>
          <a:prstGeom prst="rect">
            <a:avLst/>
          </a:prstGeom>
        </p:spPr>
        <p:txBody>
          <a:bodyPr lIns="0" tIns="0" rIns="0" bIns="0" rtlCol="0" anchor="t">
            <a:spAutoFit/>
          </a:bodyPr>
          <a:lstStyle/>
          <a:p>
            <a:pPr>
              <a:lnSpc>
                <a:spcPts val="2700"/>
              </a:lnSpc>
            </a:pPr>
            <a:r>
              <a:rPr lang="en-US" sz="1800">
                <a:solidFill>
                  <a:srgbClr val="FFFFFF"/>
                </a:solidFill>
                <a:latin typeface="Montserrat"/>
              </a:rPr>
              <a:t>Programming Language :</a:t>
            </a:r>
          </a:p>
          <a:p>
            <a:pPr>
              <a:lnSpc>
                <a:spcPts val="2700"/>
              </a:lnSpc>
            </a:pPr>
            <a:endParaRPr lang="en-US" sz="1800">
              <a:solidFill>
                <a:srgbClr val="FFFFFF"/>
              </a:solidFill>
              <a:latin typeface="Montserrat"/>
            </a:endParaRPr>
          </a:p>
          <a:p>
            <a:pPr marL="388626" lvl="1" indent="-194313">
              <a:lnSpc>
                <a:spcPts val="2700"/>
              </a:lnSpc>
              <a:buFont typeface="Arial"/>
              <a:buChar char="•"/>
            </a:pPr>
            <a:r>
              <a:rPr lang="en-US" sz="1800">
                <a:solidFill>
                  <a:srgbClr val="FFFFFF"/>
                </a:solidFill>
                <a:latin typeface="Montserrat"/>
              </a:rPr>
              <a:t>PHP Program Language</a:t>
            </a:r>
          </a:p>
          <a:p>
            <a:pPr marL="388626" lvl="1" indent="-194313">
              <a:lnSpc>
                <a:spcPts val="2700"/>
              </a:lnSpc>
              <a:buFont typeface="Arial"/>
              <a:buChar char="•"/>
            </a:pPr>
            <a:r>
              <a:rPr lang="en-US" sz="1800">
                <a:solidFill>
                  <a:srgbClr val="FFFFFF"/>
                </a:solidFill>
                <a:latin typeface="Montserrat"/>
              </a:rPr>
              <a:t>Framework Codeigniter (MVC)</a:t>
            </a:r>
          </a:p>
          <a:p>
            <a:pPr marL="388626" lvl="1" indent="-194313">
              <a:lnSpc>
                <a:spcPts val="2700"/>
              </a:lnSpc>
              <a:buFont typeface="Arial"/>
              <a:buChar char="•"/>
            </a:pPr>
            <a:r>
              <a:rPr lang="en-US" sz="1800">
                <a:solidFill>
                  <a:srgbClr val="FFFFFF"/>
                </a:solidFill>
                <a:latin typeface="Montserrat"/>
              </a:rPr>
              <a:t>HTML CSS</a:t>
            </a:r>
          </a:p>
          <a:p>
            <a:pPr marL="388626" lvl="1" indent="-194313">
              <a:lnSpc>
                <a:spcPts val="2700"/>
              </a:lnSpc>
              <a:buFont typeface="Arial"/>
              <a:buChar char="•"/>
            </a:pPr>
            <a:r>
              <a:rPr lang="en-US" sz="1800">
                <a:solidFill>
                  <a:srgbClr val="FFFFFF"/>
                </a:solidFill>
                <a:latin typeface="Montserrat"/>
              </a:rPr>
              <a:t>Database MySQL</a:t>
            </a:r>
          </a:p>
          <a:p>
            <a:pPr>
              <a:lnSpc>
                <a:spcPts val="2700"/>
              </a:lnSpc>
            </a:pPr>
            <a:endParaRPr lang="en-US" sz="1800">
              <a:solidFill>
                <a:srgbClr val="FFFFFF"/>
              </a:solidFill>
              <a:latin typeface="Montserrat"/>
            </a:endParaRPr>
          </a:p>
        </p:txBody>
      </p:sp>
      <p:sp>
        <p:nvSpPr>
          <p:cNvPr id="12" name="TextBox 12"/>
          <p:cNvSpPr txBox="1"/>
          <p:nvPr/>
        </p:nvSpPr>
        <p:spPr>
          <a:xfrm>
            <a:off x="1028700" y="6459126"/>
            <a:ext cx="5013751" cy="2045969"/>
          </a:xfrm>
          <a:prstGeom prst="rect">
            <a:avLst/>
          </a:prstGeom>
        </p:spPr>
        <p:txBody>
          <a:bodyPr lIns="0" tIns="0" rIns="0" bIns="0" rtlCol="0" anchor="t">
            <a:spAutoFit/>
          </a:bodyPr>
          <a:lstStyle/>
          <a:p>
            <a:pPr>
              <a:lnSpc>
                <a:spcPts val="2700"/>
              </a:lnSpc>
            </a:pPr>
            <a:r>
              <a:rPr lang="en-US" sz="1800">
                <a:solidFill>
                  <a:srgbClr val="FFFFFF"/>
                </a:solidFill>
                <a:latin typeface="Montserrat"/>
              </a:rPr>
              <a:t>Tools :</a:t>
            </a:r>
          </a:p>
          <a:p>
            <a:pPr>
              <a:lnSpc>
                <a:spcPts val="2700"/>
              </a:lnSpc>
            </a:pPr>
            <a:endParaRPr lang="en-US" sz="1800">
              <a:solidFill>
                <a:srgbClr val="FFFFFF"/>
              </a:solidFill>
              <a:latin typeface="Montserrat"/>
            </a:endParaRPr>
          </a:p>
          <a:p>
            <a:pPr marL="388626" lvl="1" indent="-194313">
              <a:lnSpc>
                <a:spcPts val="2700"/>
              </a:lnSpc>
              <a:buFont typeface="Arial"/>
              <a:buChar char="•"/>
            </a:pPr>
            <a:r>
              <a:rPr lang="en-US" sz="1800">
                <a:solidFill>
                  <a:srgbClr val="FFFFFF"/>
                </a:solidFill>
                <a:latin typeface="Montserrat"/>
              </a:rPr>
              <a:t>Xampp</a:t>
            </a:r>
          </a:p>
          <a:p>
            <a:pPr marL="388626" lvl="1" indent="-194313">
              <a:lnSpc>
                <a:spcPts val="2700"/>
              </a:lnSpc>
              <a:buFont typeface="Arial"/>
              <a:buChar char="•"/>
            </a:pPr>
            <a:r>
              <a:rPr lang="en-US" sz="1800">
                <a:solidFill>
                  <a:srgbClr val="FFFFFF"/>
                </a:solidFill>
                <a:latin typeface="Montserrat"/>
              </a:rPr>
              <a:t>Visual Studio Code</a:t>
            </a:r>
          </a:p>
          <a:p>
            <a:pPr marL="388626" lvl="1" indent="-194313">
              <a:lnSpc>
                <a:spcPts val="2700"/>
              </a:lnSpc>
              <a:buFont typeface="Arial"/>
              <a:buChar char="•"/>
            </a:pPr>
            <a:r>
              <a:rPr lang="en-US" sz="1800">
                <a:solidFill>
                  <a:srgbClr val="FFFFFF"/>
                </a:solidFill>
                <a:latin typeface="Montserrat"/>
              </a:rPr>
              <a:t>Browser</a:t>
            </a:r>
          </a:p>
          <a:p>
            <a:pPr>
              <a:lnSpc>
                <a:spcPts val="2700"/>
              </a:lnSpc>
            </a:pPr>
            <a:endParaRPr lang="en-US" sz="1800">
              <a:solidFill>
                <a:srgbClr val="FFFFFF"/>
              </a:solidFill>
              <a:latin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C0D0F"/>
        </a:solidFill>
        <a:effectLst/>
      </p:bgPr>
    </p:bg>
    <p:spTree>
      <p:nvGrpSpPr>
        <p:cNvPr id="1" name=""/>
        <p:cNvGrpSpPr/>
        <p:nvPr/>
      </p:nvGrpSpPr>
      <p:grpSpPr>
        <a:xfrm>
          <a:off x="0" y="0"/>
          <a:ext cx="0" cy="0"/>
          <a:chOff x="0" y="0"/>
          <a:chExt cx="0" cy="0"/>
        </a:xfrm>
      </p:grpSpPr>
      <p:sp>
        <p:nvSpPr>
          <p:cNvPr id="2" name="Freeform 2"/>
          <p:cNvSpPr/>
          <p:nvPr/>
        </p:nvSpPr>
        <p:spPr>
          <a:xfrm>
            <a:off x="1028700" y="782113"/>
            <a:ext cx="671400" cy="493174"/>
          </a:xfrm>
          <a:custGeom>
            <a:avLst/>
            <a:gdLst/>
            <a:ahLst/>
            <a:cxnLst/>
            <a:rect l="l" t="t" r="r" b="b"/>
            <a:pathLst>
              <a:path w="671400" h="493174">
                <a:moveTo>
                  <a:pt x="0" y="0"/>
                </a:moveTo>
                <a:lnTo>
                  <a:pt x="671400" y="0"/>
                </a:lnTo>
                <a:lnTo>
                  <a:pt x="671400" y="493174"/>
                </a:lnTo>
                <a:lnTo>
                  <a:pt x="0" y="49317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0141338" y="4955813"/>
            <a:ext cx="5892989" cy="2044642"/>
          </a:xfrm>
          <a:custGeom>
            <a:avLst/>
            <a:gdLst/>
            <a:ahLst/>
            <a:cxnLst/>
            <a:rect l="l" t="t" r="r" b="b"/>
            <a:pathLst>
              <a:path w="5892989" h="2044642">
                <a:moveTo>
                  <a:pt x="0" y="0"/>
                </a:moveTo>
                <a:lnTo>
                  <a:pt x="5892989" y="0"/>
                </a:lnTo>
                <a:lnTo>
                  <a:pt x="5892989" y="2044642"/>
                </a:lnTo>
                <a:lnTo>
                  <a:pt x="0" y="2044642"/>
                </a:lnTo>
                <a:lnTo>
                  <a:pt x="0" y="0"/>
                </a:lnTo>
                <a:close/>
              </a:path>
            </a:pathLst>
          </a:custGeom>
          <a:blipFill>
            <a:blip r:embed="rId4"/>
            <a:stretch>
              <a:fillRect r="-21970"/>
            </a:stretch>
          </a:blipFill>
        </p:spPr>
      </p:sp>
      <p:sp>
        <p:nvSpPr>
          <p:cNvPr id="4" name="Freeform 4"/>
          <p:cNvSpPr/>
          <p:nvPr/>
        </p:nvSpPr>
        <p:spPr>
          <a:xfrm>
            <a:off x="10141338" y="7359119"/>
            <a:ext cx="5892989" cy="2592092"/>
          </a:xfrm>
          <a:custGeom>
            <a:avLst/>
            <a:gdLst/>
            <a:ahLst/>
            <a:cxnLst/>
            <a:rect l="l" t="t" r="r" b="b"/>
            <a:pathLst>
              <a:path w="5892989" h="2592092">
                <a:moveTo>
                  <a:pt x="0" y="0"/>
                </a:moveTo>
                <a:lnTo>
                  <a:pt x="5892989" y="0"/>
                </a:lnTo>
                <a:lnTo>
                  <a:pt x="5892989" y="2592091"/>
                </a:lnTo>
                <a:lnTo>
                  <a:pt x="0" y="2592091"/>
                </a:lnTo>
                <a:lnTo>
                  <a:pt x="0" y="0"/>
                </a:lnTo>
                <a:close/>
              </a:path>
            </a:pathLst>
          </a:custGeom>
          <a:blipFill>
            <a:blip r:embed="rId5"/>
            <a:stretch>
              <a:fillRect b="-20711"/>
            </a:stretch>
          </a:blipFill>
        </p:spPr>
      </p:sp>
      <p:sp>
        <p:nvSpPr>
          <p:cNvPr id="5" name="Freeform 5"/>
          <p:cNvSpPr/>
          <p:nvPr/>
        </p:nvSpPr>
        <p:spPr>
          <a:xfrm>
            <a:off x="10141338" y="2251001"/>
            <a:ext cx="5892989" cy="2435260"/>
          </a:xfrm>
          <a:custGeom>
            <a:avLst/>
            <a:gdLst/>
            <a:ahLst/>
            <a:cxnLst/>
            <a:rect l="l" t="t" r="r" b="b"/>
            <a:pathLst>
              <a:path w="5892989" h="2435260">
                <a:moveTo>
                  <a:pt x="0" y="0"/>
                </a:moveTo>
                <a:lnTo>
                  <a:pt x="5892989" y="0"/>
                </a:lnTo>
                <a:lnTo>
                  <a:pt x="5892989" y="2435260"/>
                </a:lnTo>
                <a:lnTo>
                  <a:pt x="0" y="2435260"/>
                </a:lnTo>
                <a:lnTo>
                  <a:pt x="0" y="0"/>
                </a:lnTo>
                <a:close/>
              </a:path>
            </a:pathLst>
          </a:custGeom>
          <a:blipFill>
            <a:blip r:embed="rId6"/>
            <a:stretch>
              <a:fillRect r="-16950"/>
            </a:stretch>
          </a:blipFill>
        </p:spPr>
      </p:sp>
      <p:sp>
        <p:nvSpPr>
          <p:cNvPr id="6" name="TextBox 6"/>
          <p:cNvSpPr txBox="1"/>
          <p:nvPr/>
        </p:nvSpPr>
        <p:spPr>
          <a:xfrm>
            <a:off x="1028700" y="1534745"/>
            <a:ext cx="15949937" cy="600075"/>
          </a:xfrm>
          <a:prstGeom prst="rect">
            <a:avLst/>
          </a:prstGeom>
        </p:spPr>
        <p:txBody>
          <a:bodyPr lIns="0" tIns="0" rIns="0" bIns="0" rtlCol="0" anchor="t">
            <a:spAutoFit/>
          </a:bodyPr>
          <a:lstStyle/>
          <a:p>
            <a:pPr>
              <a:lnSpc>
                <a:spcPts val="4500"/>
              </a:lnSpc>
            </a:pPr>
            <a:r>
              <a:rPr lang="en-US" sz="4500">
                <a:solidFill>
                  <a:srgbClr val="FFFFFF"/>
                </a:solidFill>
                <a:latin typeface="Montserrat Bold"/>
              </a:rPr>
              <a:t>SYSTEM ADMINISTRATOR PT. KLIK DIGITAL SINERGI</a:t>
            </a:r>
          </a:p>
        </p:txBody>
      </p:sp>
      <p:sp>
        <p:nvSpPr>
          <p:cNvPr id="7" name="TextBox 7"/>
          <p:cNvSpPr txBox="1"/>
          <p:nvPr/>
        </p:nvSpPr>
        <p:spPr>
          <a:xfrm>
            <a:off x="1028700" y="3512579"/>
            <a:ext cx="5013751" cy="2388869"/>
          </a:xfrm>
          <a:prstGeom prst="rect">
            <a:avLst/>
          </a:prstGeom>
        </p:spPr>
        <p:txBody>
          <a:bodyPr lIns="0" tIns="0" rIns="0" bIns="0" rtlCol="0" anchor="t">
            <a:spAutoFit/>
          </a:bodyPr>
          <a:lstStyle/>
          <a:p>
            <a:pPr>
              <a:lnSpc>
                <a:spcPts val="2700"/>
              </a:lnSpc>
            </a:pPr>
            <a:r>
              <a:rPr lang="en-US" sz="1800">
                <a:solidFill>
                  <a:srgbClr val="FFFFFF"/>
                </a:solidFill>
                <a:latin typeface="Montserrat"/>
              </a:rPr>
              <a:t>Tools :</a:t>
            </a:r>
          </a:p>
          <a:p>
            <a:pPr marL="388626" lvl="1" indent="-194313">
              <a:lnSpc>
                <a:spcPts val="2700"/>
              </a:lnSpc>
              <a:buFont typeface="Arial"/>
              <a:buChar char="•"/>
            </a:pPr>
            <a:r>
              <a:rPr lang="en-US" sz="1800">
                <a:solidFill>
                  <a:srgbClr val="FFFFFF"/>
                </a:solidFill>
                <a:latin typeface="Montserrat"/>
              </a:rPr>
              <a:t>Kubernetes (k8s)</a:t>
            </a:r>
          </a:p>
          <a:p>
            <a:pPr marL="388626" lvl="1" indent="-194313">
              <a:lnSpc>
                <a:spcPts val="2700"/>
              </a:lnSpc>
              <a:buFont typeface="Arial"/>
              <a:buChar char="•"/>
            </a:pPr>
            <a:r>
              <a:rPr lang="en-US" sz="1800">
                <a:solidFill>
                  <a:srgbClr val="FFFFFF"/>
                </a:solidFill>
                <a:latin typeface="Montserrat"/>
              </a:rPr>
              <a:t>Gitlab </a:t>
            </a:r>
          </a:p>
          <a:p>
            <a:pPr marL="388626" lvl="1" indent="-194313">
              <a:lnSpc>
                <a:spcPts val="2700"/>
              </a:lnSpc>
              <a:buFont typeface="Arial"/>
              <a:buChar char="•"/>
            </a:pPr>
            <a:r>
              <a:rPr lang="en-US" sz="1800">
                <a:solidFill>
                  <a:srgbClr val="FFFFFF"/>
                </a:solidFill>
                <a:latin typeface="Montserrat"/>
              </a:rPr>
              <a:t>Jenkins</a:t>
            </a:r>
          </a:p>
          <a:p>
            <a:pPr marL="388626" lvl="1" indent="-194313">
              <a:lnSpc>
                <a:spcPts val="2700"/>
              </a:lnSpc>
              <a:buFont typeface="Arial"/>
              <a:buChar char="•"/>
            </a:pPr>
            <a:r>
              <a:rPr lang="en-US" sz="1800">
                <a:solidFill>
                  <a:srgbClr val="FFFFFF"/>
                </a:solidFill>
                <a:latin typeface="Montserrat"/>
              </a:rPr>
              <a:t>Jfrog</a:t>
            </a:r>
          </a:p>
          <a:p>
            <a:pPr marL="388626" lvl="1" indent="-194313">
              <a:lnSpc>
                <a:spcPts val="2700"/>
              </a:lnSpc>
              <a:buFont typeface="Arial"/>
              <a:buChar char="•"/>
            </a:pPr>
            <a:r>
              <a:rPr lang="en-US" sz="1800">
                <a:solidFill>
                  <a:srgbClr val="FFFFFF"/>
                </a:solidFill>
                <a:latin typeface="Montserrat"/>
              </a:rPr>
              <a:t>Sonarqube</a:t>
            </a:r>
          </a:p>
          <a:p>
            <a:pPr>
              <a:lnSpc>
                <a:spcPts val="2700"/>
              </a:lnSpc>
            </a:pPr>
            <a:endParaRPr lang="en-US" sz="1800">
              <a:solidFill>
                <a:srgbClr val="FFFFFF"/>
              </a:solidFill>
              <a:latin typeface="Montserrat"/>
            </a:endParaRPr>
          </a:p>
        </p:txBody>
      </p:sp>
      <p:sp>
        <p:nvSpPr>
          <p:cNvPr id="8" name="TextBox 8"/>
          <p:cNvSpPr txBox="1"/>
          <p:nvPr/>
        </p:nvSpPr>
        <p:spPr>
          <a:xfrm>
            <a:off x="1028700" y="2888227"/>
            <a:ext cx="4027140" cy="304800"/>
          </a:xfrm>
          <a:prstGeom prst="rect">
            <a:avLst/>
          </a:prstGeom>
        </p:spPr>
        <p:txBody>
          <a:bodyPr lIns="0" tIns="0" rIns="0" bIns="0" rtlCol="0" anchor="t">
            <a:spAutoFit/>
          </a:bodyPr>
          <a:lstStyle/>
          <a:p>
            <a:pPr>
              <a:lnSpc>
                <a:spcPts val="2400"/>
              </a:lnSpc>
            </a:pPr>
            <a:r>
              <a:rPr lang="en-US" sz="2000" spc="100">
                <a:solidFill>
                  <a:srgbClr val="FFFFFF"/>
                </a:solidFill>
                <a:latin typeface="Montserrat Bold"/>
              </a:rPr>
              <a:t>JULY 2021 - OCTOBER 2023</a:t>
            </a:r>
          </a:p>
        </p:txBody>
      </p:sp>
      <p:sp>
        <p:nvSpPr>
          <p:cNvPr id="9" name="TextBox 9"/>
          <p:cNvSpPr txBox="1"/>
          <p:nvPr/>
        </p:nvSpPr>
        <p:spPr>
          <a:xfrm>
            <a:off x="14213040" y="856364"/>
            <a:ext cx="3046260" cy="306705"/>
          </a:xfrm>
          <a:prstGeom prst="rect">
            <a:avLst/>
          </a:prstGeom>
        </p:spPr>
        <p:txBody>
          <a:bodyPr lIns="0" tIns="0" rIns="0" bIns="0" rtlCol="0" anchor="t">
            <a:spAutoFit/>
          </a:bodyPr>
          <a:lstStyle/>
          <a:p>
            <a:pPr algn="r">
              <a:lnSpc>
                <a:spcPts val="2520"/>
              </a:lnSpc>
              <a:spcBef>
                <a:spcPct val="0"/>
              </a:spcBef>
            </a:pPr>
            <a:r>
              <a:rPr lang="en-US" sz="1800">
                <a:solidFill>
                  <a:srgbClr val="FFFFFF"/>
                </a:solidFill>
                <a:latin typeface="Montserrat"/>
              </a:rPr>
              <a:t>2023 </a:t>
            </a:r>
          </a:p>
        </p:txBody>
      </p:sp>
      <p:sp>
        <p:nvSpPr>
          <p:cNvPr id="10" name="TextBox 10"/>
          <p:cNvSpPr txBox="1"/>
          <p:nvPr/>
        </p:nvSpPr>
        <p:spPr>
          <a:xfrm>
            <a:off x="2005319" y="839804"/>
            <a:ext cx="3339789" cy="339725"/>
          </a:xfrm>
          <a:prstGeom prst="rect">
            <a:avLst/>
          </a:prstGeom>
        </p:spPr>
        <p:txBody>
          <a:bodyPr lIns="0" tIns="0" rIns="0" bIns="0" rtlCol="0" anchor="t">
            <a:spAutoFit/>
          </a:bodyPr>
          <a:lstStyle/>
          <a:p>
            <a:pPr>
              <a:lnSpc>
                <a:spcPts val="2800"/>
              </a:lnSpc>
              <a:spcBef>
                <a:spcPct val="0"/>
              </a:spcBef>
            </a:pPr>
            <a:r>
              <a:rPr lang="en-US" sz="2000">
                <a:solidFill>
                  <a:srgbClr val="FFFFFF"/>
                </a:solidFill>
                <a:latin typeface="Montserrat Bold"/>
              </a:rPr>
              <a:t>PORTFOLIO</a:t>
            </a:r>
          </a:p>
        </p:txBody>
      </p:sp>
      <p:sp>
        <p:nvSpPr>
          <p:cNvPr id="11" name="TextBox 11"/>
          <p:cNvSpPr txBox="1"/>
          <p:nvPr/>
        </p:nvSpPr>
        <p:spPr>
          <a:xfrm>
            <a:off x="1028700" y="6110998"/>
            <a:ext cx="7974968" cy="4446269"/>
          </a:xfrm>
          <a:prstGeom prst="rect">
            <a:avLst/>
          </a:prstGeom>
        </p:spPr>
        <p:txBody>
          <a:bodyPr lIns="0" tIns="0" rIns="0" bIns="0" rtlCol="0" anchor="t">
            <a:spAutoFit/>
          </a:bodyPr>
          <a:lstStyle/>
          <a:p>
            <a:pPr>
              <a:lnSpc>
                <a:spcPts val="2700"/>
              </a:lnSpc>
            </a:pPr>
            <a:r>
              <a:rPr lang="en-US" sz="1800">
                <a:solidFill>
                  <a:srgbClr val="FFFFFF"/>
                </a:solidFill>
                <a:latin typeface="Montserrat"/>
              </a:rPr>
              <a:t>Fill Task :</a:t>
            </a:r>
          </a:p>
          <a:p>
            <a:pPr marL="388626" lvl="1" indent="-194313">
              <a:lnSpc>
                <a:spcPts val="2700"/>
              </a:lnSpc>
              <a:buFont typeface="Arial"/>
              <a:buChar char="•"/>
            </a:pPr>
            <a:r>
              <a:rPr lang="en-US" sz="1800">
                <a:solidFill>
                  <a:srgbClr val="FFFFFF"/>
                </a:solidFill>
                <a:latin typeface="Montserrat"/>
              </a:rPr>
              <a:t>·Monitoring Kubernetes and troubleshoot</a:t>
            </a:r>
          </a:p>
          <a:p>
            <a:pPr marL="388626" lvl="1" indent="-194313">
              <a:lnSpc>
                <a:spcPts val="2700"/>
              </a:lnSpc>
              <a:buFont typeface="Arial"/>
              <a:buChar char="•"/>
            </a:pPr>
            <a:r>
              <a:rPr lang="en-US" sz="1800">
                <a:solidFill>
                  <a:srgbClr val="FFFFFF"/>
                </a:solidFill>
                <a:latin typeface="Montserrat"/>
              </a:rPr>
              <a:t>·Maintaining CI/CD pipeline on Gitlab and Jenkins</a:t>
            </a:r>
          </a:p>
          <a:p>
            <a:pPr marL="388626" lvl="1" indent="-194313">
              <a:lnSpc>
                <a:spcPts val="2700"/>
              </a:lnSpc>
              <a:buFont typeface="Arial"/>
              <a:buChar char="•"/>
            </a:pPr>
            <a:r>
              <a:rPr lang="en-US" sz="1800">
                <a:solidFill>
                  <a:srgbClr val="FFFFFF"/>
                </a:solidFill>
                <a:latin typeface="Montserrat"/>
              </a:rPr>
              <a:t>·Integration module / project on Gitlab to Sonarqube</a:t>
            </a:r>
          </a:p>
          <a:p>
            <a:pPr marL="388626" lvl="1" indent="-194313">
              <a:lnSpc>
                <a:spcPts val="2700"/>
              </a:lnSpc>
              <a:buFont typeface="Arial"/>
              <a:buChar char="•"/>
            </a:pPr>
            <a:r>
              <a:rPr lang="en-US" sz="1800">
                <a:solidFill>
                  <a:srgbClr val="FFFFFF"/>
                </a:solidFill>
                <a:latin typeface="Montserrat"/>
              </a:rPr>
              <a:t>·Perform service request from business through ticketing system and closing the request within SLA and ensure process quality.</a:t>
            </a:r>
          </a:p>
          <a:p>
            <a:pPr marL="388626" lvl="1" indent="-194313">
              <a:lnSpc>
                <a:spcPts val="2700"/>
              </a:lnSpc>
              <a:buFont typeface="Arial"/>
              <a:buChar char="•"/>
            </a:pPr>
            <a:r>
              <a:rPr lang="en-US" sz="1800">
                <a:solidFill>
                  <a:srgbClr val="FFFFFF"/>
                </a:solidFill>
                <a:latin typeface="Montserrat"/>
              </a:rPr>
              <a:t>·Developed an internal collaborative working environment with technical documentation, manual and</a:t>
            </a:r>
          </a:p>
          <a:p>
            <a:pPr marL="388626" lvl="1" indent="-194313">
              <a:lnSpc>
                <a:spcPts val="2700"/>
              </a:lnSpc>
              <a:buFont typeface="Arial"/>
              <a:buChar char="•"/>
            </a:pPr>
            <a:r>
              <a:rPr lang="en-US" sz="1800">
                <a:solidFill>
                  <a:srgbClr val="FFFFFF"/>
                </a:solidFill>
                <a:latin typeface="Montserrat"/>
              </a:rPr>
              <a:t> infrastructer policies</a:t>
            </a:r>
          </a:p>
          <a:p>
            <a:pPr marL="388626" lvl="1" indent="-194313">
              <a:lnSpc>
                <a:spcPts val="2700"/>
              </a:lnSpc>
              <a:buFont typeface="Arial"/>
              <a:buChar char="•"/>
            </a:pPr>
            <a:r>
              <a:rPr lang="en-US" sz="1800">
                <a:solidFill>
                  <a:srgbClr val="FFFFFF"/>
                </a:solidFill>
                <a:latin typeface="Montserrat"/>
              </a:rPr>
              <a:t>·Provide high level support primarily for end users via on-site, telephone, electronic mail, and communicate with end users</a:t>
            </a:r>
          </a:p>
          <a:p>
            <a:pPr>
              <a:lnSpc>
                <a:spcPts val="2700"/>
              </a:lnSpc>
            </a:pPr>
            <a:endParaRPr lang="en-US" sz="1800">
              <a:solidFill>
                <a:srgbClr val="FFFFFF"/>
              </a:solidFill>
              <a:latin typeface="Montserrat"/>
            </a:endParaRPr>
          </a:p>
          <a:p>
            <a:pPr>
              <a:lnSpc>
                <a:spcPts val="2700"/>
              </a:lnSpc>
            </a:pPr>
            <a:endParaRPr lang="en-US" sz="1800">
              <a:solidFill>
                <a:srgbClr val="FFFFFF"/>
              </a:solidFill>
              <a:latin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C0D0F"/>
        </a:solidFill>
        <a:effectLst/>
      </p:bgPr>
    </p:bg>
    <p:spTree>
      <p:nvGrpSpPr>
        <p:cNvPr id="1" name=""/>
        <p:cNvGrpSpPr/>
        <p:nvPr/>
      </p:nvGrpSpPr>
      <p:grpSpPr>
        <a:xfrm>
          <a:off x="0" y="0"/>
          <a:ext cx="0" cy="0"/>
          <a:chOff x="0" y="0"/>
          <a:chExt cx="0" cy="0"/>
        </a:xfrm>
      </p:grpSpPr>
      <p:sp>
        <p:nvSpPr>
          <p:cNvPr id="2" name="Freeform 2"/>
          <p:cNvSpPr/>
          <p:nvPr/>
        </p:nvSpPr>
        <p:spPr>
          <a:xfrm>
            <a:off x="1028700" y="782113"/>
            <a:ext cx="671400" cy="493174"/>
          </a:xfrm>
          <a:custGeom>
            <a:avLst/>
            <a:gdLst/>
            <a:ahLst/>
            <a:cxnLst/>
            <a:rect l="l" t="t" r="r" b="b"/>
            <a:pathLst>
              <a:path w="671400" h="493174">
                <a:moveTo>
                  <a:pt x="0" y="0"/>
                </a:moveTo>
                <a:lnTo>
                  <a:pt x="671400" y="0"/>
                </a:lnTo>
                <a:lnTo>
                  <a:pt x="671400" y="493174"/>
                </a:lnTo>
                <a:lnTo>
                  <a:pt x="0" y="49317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6929598" y="2938825"/>
            <a:ext cx="3244917" cy="6319475"/>
          </a:xfrm>
          <a:custGeom>
            <a:avLst/>
            <a:gdLst/>
            <a:ahLst/>
            <a:cxnLst/>
            <a:rect l="l" t="t" r="r" b="b"/>
            <a:pathLst>
              <a:path w="3244917" h="6319475">
                <a:moveTo>
                  <a:pt x="0" y="0"/>
                </a:moveTo>
                <a:lnTo>
                  <a:pt x="3244917" y="0"/>
                </a:lnTo>
                <a:lnTo>
                  <a:pt x="3244917" y="6319475"/>
                </a:lnTo>
                <a:lnTo>
                  <a:pt x="0" y="6319475"/>
                </a:lnTo>
                <a:lnTo>
                  <a:pt x="0" y="0"/>
                </a:lnTo>
                <a:close/>
              </a:path>
            </a:pathLst>
          </a:custGeom>
          <a:blipFill>
            <a:blip r:embed="rId4"/>
            <a:stretch>
              <a:fillRect/>
            </a:stretch>
          </a:blipFill>
        </p:spPr>
      </p:sp>
      <p:sp>
        <p:nvSpPr>
          <p:cNvPr id="4" name="Freeform 4"/>
          <p:cNvSpPr/>
          <p:nvPr/>
        </p:nvSpPr>
        <p:spPr>
          <a:xfrm>
            <a:off x="10505414" y="2938825"/>
            <a:ext cx="3228602" cy="6310450"/>
          </a:xfrm>
          <a:custGeom>
            <a:avLst/>
            <a:gdLst/>
            <a:ahLst/>
            <a:cxnLst/>
            <a:rect l="l" t="t" r="r" b="b"/>
            <a:pathLst>
              <a:path w="3228602" h="6310450">
                <a:moveTo>
                  <a:pt x="0" y="0"/>
                </a:moveTo>
                <a:lnTo>
                  <a:pt x="3228602" y="0"/>
                </a:lnTo>
                <a:lnTo>
                  <a:pt x="3228602" y="6310450"/>
                </a:lnTo>
                <a:lnTo>
                  <a:pt x="0" y="6310450"/>
                </a:lnTo>
                <a:lnTo>
                  <a:pt x="0" y="0"/>
                </a:lnTo>
                <a:close/>
              </a:path>
            </a:pathLst>
          </a:custGeom>
          <a:blipFill>
            <a:blip r:embed="rId5"/>
            <a:stretch>
              <a:fillRect/>
            </a:stretch>
          </a:blipFill>
        </p:spPr>
      </p:sp>
      <p:sp>
        <p:nvSpPr>
          <p:cNvPr id="5" name="Freeform 5"/>
          <p:cNvSpPr/>
          <p:nvPr/>
        </p:nvSpPr>
        <p:spPr>
          <a:xfrm>
            <a:off x="14109609" y="2938825"/>
            <a:ext cx="3253121" cy="6310450"/>
          </a:xfrm>
          <a:custGeom>
            <a:avLst/>
            <a:gdLst/>
            <a:ahLst/>
            <a:cxnLst/>
            <a:rect l="l" t="t" r="r" b="b"/>
            <a:pathLst>
              <a:path w="3253121" h="6310450">
                <a:moveTo>
                  <a:pt x="0" y="0"/>
                </a:moveTo>
                <a:lnTo>
                  <a:pt x="3253121" y="0"/>
                </a:lnTo>
                <a:lnTo>
                  <a:pt x="3253121" y="6310450"/>
                </a:lnTo>
                <a:lnTo>
                  <a:pt x="0" y="6310450"/>
                </a:lnTo>
                <a:lnTo>
                  <a:pt x="0" y="0"/>
                </a:lnTo>
                <a:close/>
              </a:path>
            </a:pathLst>
          </a:custGeom>
          <a:blipFill>
            <a:blip r:embed="rId6"/>
            <a:stretch>
              <a:fillRect l="-71" r="-71"/>
            </a:stretch>
          </a:blipFill>
        </p:spPr>
      </p:sp>
      <p:sp>
        <p:nvSpPr>
          <p:cNvPr id="6" name="TextBox 6"/>
          <p:cNvSpPr txBox="1"/>
          <p:nvPr/>
        </p:nvSpPr>
        <p:spPr>
          <a:xfrm>
            <a:off x="1028700" y="1534745"/>
            <a:ext cx="16333900" cy="600075"/>
          </a:xfrm>
          <a:prstGeom prst="rect">
            <a:avLst/>
          </a:prstGeom>
        </p:spPr>
        <p:txBody>
          <a:bodyPr lIns="0" tIns="0" rIns="0" bIns="0" rtlCol="0" anchor="t">
            <a:spAutoFit/>
          </a:bodyPr>
          <a:lstStyle/>
          <a:p>
            <a:pPr>
              <a:lnSpc>
                <a:spcPts val="4500"/>
              </a:lnSpc>
            </a:pPr>
            <a:r>
              <a:rPr lang="en-US" sz="4500">
                <a:solidFill>
                  <a:srgbClr val="FFFFFF"/>
                </a:solidFill>
                <a:latin typeface="Montserrat Bold"/>
              </a:rPr>
              <a:t>MOBILE FRONTEND APPLICATION</a:t>
            </a:r>
          </a:p>
        </p:txBody>
      </p:sp>
      <p:sp>
        <p:nvSpPr>
          <p:cNvPr id="7" name="TextBox 7"/>
          <p:cNvSpPr txBox="1"/>
          <p:nvPr/>
        </p:nvSpPr>
        <p:spPr>
          <a:xfrm>
            <a:off x="1028700" y="2881675"/>
            <a:ext cx="5013751" cy="2388869"/>
          </a:xfrm>
          <a:prstGeom prst="rect">
            <a:avLst/>
          </a:prstGeom>
        </p:spPr>
        <p:txBody>
          <a:bodyPr lIns="0" tIns="0" rIns="0" bIns="0" rtlCol="0" anchor="t">
            <a:spAutoFit/>
          </a:bodyPr>
          <a:lstStyle/>
          <a:p>
            <a:pPr>
              <a:lnSpc>
                <a:spcPts val="2700"/>
              </a:lnSpc>
            </a:pPr>
            <a:r>
              <a:rPr lang="en-US" sz="1800">
                <a:solidFill>
                  <a:srgbClr val="FFFFFF"/>
                </a:solidFill>
                <a:latin typeface="Montserrat"/>
              </a:rPr>
              <a:t>Programming Language :</a:t>
            </a:r>
          </a:p>
          <a:p>
            <a:pPr>
              <a:lnSpc>
                <a:spcPts val="2700"/>
              </a:lnSpc>
            </a:pPr>
            <a:endParaRPr lang="en-US" sz="1800">
              <a:solidFill>
                <a:srgbClr val="FFFFFF"/>
              </a:solidFill>
              <a:latin typeface="Montserrat"/>
            </a:endParaRPr>
          </a:p>
          <a:p>
            <a:pPr marL="388626" lvl="1" indent="-194313">
              <a:lnSpc>
                <a:spcPts val="2700"/>
              </a:lnSpc>
              <a:buFont typeface="Arial"/>
              <a:buChar char="•"/>
            </a:pPr>
            <a:r>
              <a:rPr lang="en-US" sz="1800">
                <a:solidFill>
                  <a:srgbClr val="FFFFFF"/>
                </a:solidFill>
                <a:latin typeface="Montserrat"/>
              </a:rPr>
              <a:t>Java Backend Program Language</a:t>
            </a:r>
          </a:p>
          <a:p>
            <a:pPr marL="388626" lvl="1" indent="-194313">
              <a:lnSpc>
                <a:spcPts val="2700"/>
              </a:lnSpc>
              <a:buFont typeface="Arial"/>
              <a:buChar char="•"/>
            </a:pPr>
            <a:r>
              <a:rPr lang="en-US" sz="1800">
                <a:solidFill>
                  <a:srgbClr val="FFFFFF"/>
                </a:solidFill>
                <a:latin typeface="Montserrat"/>
              </a:rPr>
              <a:t>Xml frontend Program Language</a:t>
            </a:r>
          </a:p>
          <a:p>
            <a:pPr>
              <a:lnSpc>
                <a:spcPts val="2700"/>
              </a:lnSpc>
            </a:pPr>
            <a:endParaRPr lang="en-US" sz="1800">
              <a:solidFill>
                <a:srgbClr val="FFFFFF"/>
              </a:solidFill>
              <a:latin typeface="Montserrat"/>
            </a:endParaRPr>
          </a:p>
          <a:p>
            <a:pPr>
              <a:lnSpc>
                <a:spcPts val="2700"/>
              </a:lnSpc>
            </a:pPr>
            <a:endParaRPr lang="en-US" sz="1800">
              <a:solidFill>
                <a:srgbClr val="FFFFFF"/>
              </a:solidFill>
              <a:latin typeface="Montserrat"/>
            </a:endParaRPr>
          </a:p>
          <a:p>
            <a:pPr>
              <a:lnSpc>
                <a:spcPts val="2700"/>
              </a:lnSpc>
            </a:pPr>
            <a:endParaRPr lang="en-US" sz="1800">
              <a:solidFill>
                <a:srgbClr val="FFFFFF"/>
              </a:solidFill>
              <a:latin typeface="Montserrat"/>
            </a:endParaRPr>
          </a:p>
        </p:txBody>
      </p:sp>
      <p:sp>
        <p:nvSpPr>
          <p:cNvPr id="8" name="TextBox 8"/>
          <p:cNvSpPr txBox="1"/>
          <p:nvPr/>
        </p:nvSpPr>
        <p:spPr>
          <a:xfrm>
            <a:off x="14213040" y="856364"/>
            <a:ext cx="3046260" cy="306705"/>
          </a:xfrm>
          <a:prstGeom prst="rect">
            <a:avLst/>
          </a:prstGeom>
        </p:spPr>
        <p:txBody>
          <a:bodyPr lIns="0" tIns="0" rIns="0" bIns="0" rtlCol="0" anchor="t">
            <a:spAutoFit/>
          </a:bodyPr>
          <a:lstStyle/>
          <a:p>
            <a:pPr algn="r">
              <a:lnSpc>
                <a:spcPts val="2520"/>
              </a:lnSpc>
              <a:spcBef>
                <a:spcPct val="0"/>
              </a:spcBef>
            </a:pPr>
            <a:r>
              <a:rPr lang="en-US" sz="1800">
                <a:solidFill>
                  <a:srgbClr val="FFFFFF"/>
                </a:solidFill>
                <a:latin typeface="Montserrat"/>
              </a:rPr>
              <a:t>2023 </a:t>
            </a:r>
          </a:p>
        </p:txBody>
      </p:sp>
      <p:sp>
        <p:nvSpPr>
          <p:cNvPr id="9" name="TextBox 9"/>
          <p:cNvSpPr txBox="1"/>
          <p:nvPr/>
        </p:nvSpPr>
        <p:spPr>
          <a:xfrm>
            <a:off x="2005319" y="839804"/>
            <a:ext cx="3339789" cy="339725"/>
          </a:xfrm>
          <a:prstGeom prst="rect">
            <a:avLst/>
          </a:prstGeom>
        </p:spPr>
        <p:txBody>
          <a:bodyPr lIns="0" tIns="0" rIns="0" bIns="0" rtlCol="0" anchor="t">
            <a:spAutoFit/>
          </a:bodyPr>
          <a:lstStyle/>
          <a:p>
            <a:pPr>
              <a:lnSpc>
                <a:spcPts val="2800"/>
              </a:lnSpc>
              <a:spcBef>
                <a:spcPct val="0"/>
              </a:spcBef>
            </a:pPr>
            <a:r>
              <a:rPr lang="en-US" sz="2000">
                <a:solidFill>
                  <a:srgbClr val="FFFFFF"/>
                </a:solidFill>
                <a:latin typeface="Montserrat Bold"/>
              </a:rPr>
              <a:t>PORTFOLIO</a:t>
            </a:r>
          </a:p>
        </p:txBody>
      </p:sp>
      <p:sp>
        <p:nvSpPr>
          <p:cNvPr id="10" name="TextBox 10"/>
          <p:cNvSpPr txBox="1"/>
          <p:nvPr/>
        </p:nvSpPr>
        <p:spPr>
          <a:xfrm>
            <a:off x="1028700" y="5367390"/>
            <a:ext cx="5013751" cy="2388869"/>
          </a:xfrm>
          <a:prstGeom prst="rect">
            <a:avLst/>
          </a:prstGeom>
        </p:spPr>
        <p:txBody>
          <a:bodyPr lIns="0" tIns="0" rIns="0" bIns="0" rtlCol="0" anchor="t">
            <a:spAutoFit/>
          </a:bodyPr>
          <a:lstStyle/>
          <a:p>
            <a:pPr>
              <a:lnSpc>
                <a:spcPts val="2700"/>
              </a:lnSpc>
            </a:pPr>
            <a:r>
              <a:rPr lang="en-US" sz="1800">
                <a:solidFill>
                  <a:srgbClr val="FFFFFF"/>
                </a:solidFill>
                <a:latin typeface="Montserrat"/>
              </a:rPr>
              <a:t>Tools :</a:t>
            </a:r>
          </a:p>
          <a:p>
            <a:pPr>
              <a:lnSpc>
                <a:spcPts val="2700"/>
              </a:lnSpc>
            </a:pPr>
            <a:endParaRPr lang="en-US" sz="1800">
              <a:solidFill>
                <a:srgbClr val="FFFFFF"/>
              </a:solidFill>
              <a:latin typeface="Montserrat"/>
            </a:endParaRPr>
          </a:p>
          <a:p>
            <a:pPr marL="388626" lvl="1" indent="-194313">
              <a:lnSpc>
                <a:spcPts val="2700"/>
              </a:lnSpc>
              <a:buFont typeface="Arial"/>
              <a:buChar char="•"/>
            </a:pPr>
            <a:r>
              <a:rPr lang="en-US" sz="1800">
                <a:solidFill>
                  <a:srgbClr val="FFFFFF"/>
                </a:solidFill>
                <a:latin typeface="Montserrat"/>
              </a:rPr>
              <a:t>Android Studio</a:t>
            </a:r>
          </a:p>
          <a:p>
            <a:pPr marL="388626" lvl="1" indent="-194313">
              <a:lnSpc>
                <a:spcPts val="2700"/>
              </a:lnSpc>
              <a:buFont typeface="Arial"/>
              <a:buChar char="•"/>
            </a:pPr>
            <a:r>
              <a:rPr lang="en-US" sz="1800">
                <a:solidFill>
                  <a:srgbClr val="FFFFFF"/>
                </a:solidFill>
                <a:latin typeface="Montserrat"/>
              </a:rPr>
              <a:t>Android Emulator</a:t>
            </a:r>
          </a:p>
          <a:p>
            <a:pPr marL="388626" lvl="1" indent="-194313">
              <a:lnSpc>
                <a:spcPts val="2700"/>
              </a:lnSpc>
              <a:buFont typeface="Arial"/>
              <a:buChar char="•"/>
            </a:pPr>
            <a:r>
              <a:rPr lang="en-US" sz="1800">
                <a:solidFill>
                  <a:srgbClr val="FFFFFF"/>
                </a:solidFill>
                <a:latin typeface="Montserrat"/>
              </a:rPr>
              <a:t>Google Cloud</a:t>
            </a:r>
          </a:p>
          <a:p>
            <a:pPr marL="388626" lvl="1" indent="-194313">
              <a:lnSpc>
                <a:spcPts val="2700"/>
              </a:lnSpc>
              <a:buFont typeface="Arial"/>
              <a:buChar char="•"/>
            </a:pPr>
            <a:r>
              <a:rPr lang="en-US" sz="1800">
                <a:solidFill>
                  <a:srgbClr val="FFFFFF"/>
                </a:solidFill>
                <a:latin typeface="Montserrat"/>
              </a:rPr>
              <a:t>Browser</a:t>
            </a:r>
          </a:p>
          <a:p>
            <a:pPr>
              <a:lnSpc>
                <a:spcPts val="2700"/>
              </a:lnSpc>
            </a:pPr>
            <a:endParaRPr lang="en-US" sz="1800">
              <a:solidFill>
                <a:srgbClr val="FFFFFF"/>
              </a:solidFill>
              <a:latin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C0D0F"/>
        </a:solidFill>
        <a:effectLst/>
      </p:bgPr>
    </p:bg>
    <p:spTree>
      <p:nvGrpSpPr>
        <p:cNvPr id="1" name=""/>
        <p:cNvGrpSpPr/>
        <p:nvPr/>
      </p:nvGrpSpPr>
      <p:grpSpPr>
        <a:xfrm>
          <a:off x="0" y="0"/>
          <a:ext cx="0" cy="0"/>
          <a:chOff x="0" y="0"/>
          <a:chExt cx="0" cy="0"/>
        </a:xfrm>
      </p:grpSpPr>
      <p:sp>
        <p:nvSpPr>
          <p:cNvPr id="2" name="Freeform 2"/>
          <p:cNvSpPr/>
          <p:nvPr/>
        </p:nvSpPr>
        <p:spPr>
          <a:xfrm>
            <a:off x="1028700" y="782113"/>
            <a:ext cx="671400" cy="493174"/>
          </a:xfrm>
          <a:custGeom>
            <a:avLst/>
            <a:gdLst/>
            <a:ahLst/>
            <a:cxnLst/>
            <a:rect l="l" t="t" r="r" b="b"/>
            <a:pathLst>
              <a:path w="671400" h="493174">
                <a:moveTo>
                  <a:pt x="0" y="0"/>
                </a:moveTo>
                <a:lnTo>
                  <a:pt x="671400" y="0"/>
                </a:lnTo>
                <a:lnTo>
                  <a:pt x="671400" y="493174"/>
                </a:lnTo>
                <a:lnTo>
                  <a:pt x="0" y="49317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6900189" y="2902956"/>
            <a:ext cx="3090013" cy="6346318"/>
          </a:xfrm>
          <a:custGeom>
            <a:avLst/>
            <a:gdLst/>
            <a:ahLst/>
            <a:cxnLst/>
            <a:rect l="l" t="t" r="r" b="b"/>
            <a:pathLst>
              <a:path w="3090013" h="6346318">
                <a:moveTo>
                  <a:pt x="0" y="0"/>
                </a:moveTo>
                <a:lnTo>
                  <a:pt x="3090013" y="0"/>
                </a:lnTo>
                <a:lnTo>
                  <a:pt x="3090013" y="6346319"/>
                </a:lnTo>
                <a:lnTo>
                  <a:pt x="0" y="6346319"/>
                </a:lnTo>
                <a:lnTo>
                  <a:pt x="0" y="0"/>
                </a:lnTo>
                <a:close/>
              </a:path>
            </a:pathLst>
          </a:custGeom>
          <a:blipFill>
            <a:blip r:embed="rId4"/>
            <a:stretch>
              <a:fillRect l="-281" r="-281" b="-816"/>
            </a:stretch>
          </a:blipFill>
        </p:spPr>
      </p:sp>
      <p:sp>
        <p:nvSpPr>
          <p:cNvPr id="4" name="Freeform 4"/>
          <p:cNvSpPr/>
          <p:nvPr/>
        </p:nvSpPr>
        <p:spPr>
          <a:xfrm>
            <a:off x="10498581" y="2938825"/>
            <a:ext cx="2920051" cy="6310450"/>
          </a:xfrm>
          <a:custGeom>
            <a:avLst/>
            <a:gdLst/>
            <a:ahLst/>
            <a:cxnLst/>
            <a:rect l="l" t="t" r="r" b="b"/>
            <a:pathLst>
              <a:path w="2920051" h="6310450">
                <a:moveTo>
                  <a:pt x="0" y="0"/>
                </a:moveTo>
                <a:lnTo>
                  <a:pt x="2920051" y="0"/>
                </a:lnTo>
                <a:lnTo>
                  <a:pt x="2920051" y="6310450"/>
                </a:lnTo>
                <a:lnTo>
                  <a:pt x="0" y="6310450"/>
                </a:lnTo>
                <a:lnTo>
                  <a:pt x="0" y="0"/>
                </a:lnTo>
                <a:close/>
              </a:path>
            </a:pathLst>
          </a:custGeom>
          <a:blipFill>
            <a:blip r:embed="rId5"/>
            <a:stretch>
              <a:fillRect t="-198" b="-2631"/>
            </a:stretch>
          </a:blipFill>
        </p:spPr>
      </p:sp>
      <p:sp>
        <p:nvSpPr>
          <p:cNvPr id="5" name="Freeform 5"/>
          <p:cNvSpPr/>
          <p:nvPr/>
        </p:nvSpPr>
        <p:spPr>
          <a:xfrm>
            <a:off x="14213040" y="2938825"/>
            <a:ext cx="2882230" cy="6310450"/>
          </a:xfrm>
          <a:custGeom>
            <a:avLst/>
            <a:gdLst/>
            <a:ahLst/>
            <a:cxnLst/>
            <a:rect l="l" t="t" r="r" b="b"/>
            <a:pathLst>
              <a:path w="2882230" h="6310450">
                <a:moveTo>
                  <a:pt x="0" y="0"/>
                </a:moveTo>
                <a:lnTo>
                  <a:pt x="2882229" y="0"/>
                </a:lnTo>
                <a:lnTo>
                  <a:pt x="2882229" y="6310450"/>
                </a:lnTo>
                <a:lnTo>
                  <a:pt x="0" y="6310450"/>
                </a:lnTo>
                <a:lnTo>
                  <a:pt x="0" y="0"/>
                </a:lnTo>
                <a:close/>
              </a:path>
            </a:pathLst>
          </a:custGeom>
          <a:blipFill>
            <a:blip r:embed="rId6"/>
            <a:stretch>
              <a:fillRect b="-1497"/>
            </a:stretch>
          </a:blipFill>
        </p:spPr>
      </p:sp>
      <p:sp>
        <p:nvSpPr>
          <p:cNvPr id="6" name="TextBox 6"/>
          <p:cNvSpPr txBox="1"/>
          <p:nvPr/>
        </p:nvSpPr>
        <p:spPr>
          <a:xfrm>
            <a:off x="1028700" y="1534745"/>
            <a:ext cx="16333900" cy="600075"/>
          </a:xfrm>
          <a:prstGeom prst="rect">
            <a:avLst/>
          </a:prstGeom>
        </p:spPr>
        <p:txBody>
          <a:bodyPr lIns="0" tIns="0" rIns="0" bIns="0" rtlCol="0" anchor="t">
            <a:spAutoFit/>
          </a:bodyPr>
          <a:lstStyle/>
          <a:p>
            <a:pPr>
              <a:lnSpc>
                <a:spcPts val="4500"/>
              </a:lnSpc>
            </a:pPr>
            <a:r>
              <a:rPr lang="en-US" sz="4500">
                <a:solidFill>
                  <a:srgbClr val="FFFFFF"/>
                </a:solidFill>
                <a:latin typeface="Montserrat Bold"/>
              </a:rPr>
              <a:t>MOBILE CHATTING APPLICATION</a:t>
            </a:r>
          </a:p>
        </p:txBody>
      </p:sp>
      <p:sp>
        <p:nvSpPr>
          <p:cNvPr id="7" name="TextBox 7"/>
          <p:cNvSpPr txBox="1"/>
          <p:nvPr/>
        </p:nvSpPr>
        <p:spPr>
          <a:xfrm>
            <a:off x="1028700" y="2881675"/>
            <a:ext cx="5013751" cy="2388869"/>
          </a:xfrm>
          <a:prstGeom prst="rect">
            <a:avLst/>
          </a:prstGeom>
        </p:spPr>
        <p:txBody>
          <a:bodyPr lIns="0" tIns="0" rIns="0" bIns="0" rtlCol="0" anchor="t">
            <a:spAutoFit/>
          </a:bodyPr>
          <a:lstStyle/>
          <a:p>
            <a:pPr>
              <a:lnSpc>
                <a:spcPts val="2700"/>
              </a:lnSpc>
            </a:pPr>
            <a:r>
              <a:rPr lang="en-US" sz="1800">
                <a:solidFill>
                  <a:srgbClr val="FFFFFF"/>
                </a:solidFill>
                <a:latin typeface="Montserrat"/>
              </a:rPr>
              <a:t>Programming Language :</a:t>
            </a:r>
          </a:p>
          <a:p>
            <a:pPr>
              <a:lnSpc>
                <a:spcPts val="2700"/>
              </a:lnSpc>
            </a:pPr>
            <a:endParaRPr lang="en-US" sz="1800">
              <a:solidFill>
                <a:srgbClr val="FFFFFF"/>
              </a:solidFill>
              <a:latin typeface="Montserrat"/>
            </a:endParaRPr>
          </a:p>
          <a:p>
            <a:pPr marL="388626" lvl="1" indent="-194313">
              <a:lnSpc>
                <a:spcPts val="2700"/>
              </a:lnSpc>
              <a:buFont typeface="Arial"/>
              <a:buChar char="•"/>
            </a:pPr>
            <a:r>
              <a:rPr lang="en-US" sz="1800">
                <a:solidFill>
                  <a:srgbClr val="FFFFFF"/>
                </a:solidFill>
                <a:latin typeface="Montserrat"/>
              </a:rPr>
              <a:t>Java Backend Program Language</a:t>
            </a:r>
          </a:p>
          <a:p>
            <a:pPr marL="388626" lvl="1" indent="-194313">
              <a:lnSpc>
                <a:spcPts val="2700"/>
              </a:lnSpc>
              <a:buFont typeface="Arial"/>
              <a:buChar char="•"/>
            </a:pPr>
            <a:r>
              <a:rPr lang="en-US" sz="1800">
                <a:solidFill>
                  <a:srgbClr val="FFFFFF"/>
                </a:solidFill>
                <a:latin typeface="Montserrat"/>
              </a:rPr>
              <a:t>Xml frontend Program Language</a:t>
            </a:r>
          </a:p>
          <a:p>
            <a:pPr>
              <a:lnSpc>
                <a:spcPts val="2700"/>
              </a:lnSpc>
            </a:pPr>
            <a:endParaRPr lang="en-US" sz="1800">
              <a:solidFill>
                <a:srgbClr val="FFFFFF"/>
              </a:solidFill>
              <a:latin typeface="Montserrat"/>
            </a:endParaRPr>
          </a:p>
          <a:p>
            <a:pPr>
              <a:lnSpc>
                <a:spcPts val="2700"/>
              </a:lnSpc>
            </a:pPr>
            <a:endParaRPr lang="en-US" sz="1800">
              <a:solidFill>
                <a:srgbClr val="FFFFFF"/>
              </a:solidFill>
              <a:latin typeface="Montserrat"/>
            </a:endParaRPr>
          </a:p>
          <a:p>
            <a:pPr>
              <a:lnSpc>
                <a:spcPts val="2700"/>
              </a:lnSpc>
            </a:pPr>
            <a:endParaRPr lang="en-US" sz="1800">
              <a:solidFill>
                <a:srgbClr val="FFFFFF"/>
              </a:solidFill>
              <a:latin typeface="Montserrat"/>
            </a:endParaRPr>
          </a:p>
        </p:txBody>
      </p:sp>
      <p:sp>
        <p:nvSpPr>
          <p:cNvPr id="8" name="TextBox 8"/>
          <p:cNvSpPr txBox="1"/>
          <p:nvPr/>
        </p:nvSpPr>
        <p:spPr>
          <a:xfrm>
            <a:off x="14213040" y="856364"/>
            <a:ext cx="3046260" cy="306705"/>
          </a:xfrm>
          <a:prstGeom prst="rect">
            <a:avLst/>
          </a:prstGeom>
        </p:spPr>
        <p:txBody>
          <a:bodyPr lIns="0" tIns="0" rIns="0" bIns="0" rtlCol="0" anchor="t">
            <a:spAutoFit/>
          </a:bodyPr>
          <a:lstStyle/>
          <a:p>
            <a:pPr algn="r">
              <a:lnSpc>
                <a:spcPts val="2520"/>
              </a:lnSpc>
              <a:spcBef>
                <a:spcPct val="0"/>
              </a:spcBef>
            </a:pPr>
            <a:r>
              <a:rPr lang="en-US" sz="1800">
                <a:solidFill>
                  <a:srgbClr val="FFFFFF"/>
                </a:solidFill>
                <a:latin typeface="Montserrat"/>
              </a:rPr>
              <a:t>2023 </a:t>
            </a:r>
          </a:p>
        </p:txBody>
      </p:sp>
      <p:sp>
        <p:nvSpPr>
          <p:cNvPr id="9" name="TextBox 9"/>
          <p:cNvSpPr txBox="1"/>
          <p:nvPr/>
        </p:nvSpPr>
        <p:spPr>
          <a:xfrm>
            <a:off x="2005319" y="839804"/>
            <a:ext cx="3339789" cy="339725"/>
          </a:xfrm>
          <a:prstGeom prst="rect">
            <a:avLst/>
          </a:prstGeom>
        </p:spPr>
        <p:txBody>
          <a:bodyPr lIns="0" tIns="0" rIns="0" bIns="0" rtlCol="0" anchor="t">
            <a:spAutoFit/>
          </a:bodyPr>
          <a:lstStyle/>
          <a:p>
            <a:pPr>
              <a:lnSpc>
                <a:spcPts val="2800"/>
              </a:lnSpc>
              <a:spcBef>
                <a:spcPct val="0"/>
              </a:spcBef>
            </a:pPr>
            <a:r>
              <a:rPr lang="en-US" sz="2000">
                <a:solidFill>
                  <a:srgbClr val="FFFFFF"/>
                </a:solidFill>
                <a:latin typeface="Montserrat Bold"/>
              </a:rPr>
              <a:t>PORTFOLIO</a:t>
            </a:r>
          </a:p>
        </p:txBody>
      </p:sp>
      <p:sp>
        <p:nvSpPr>
          <p:cNvPr id="10" name="TextBox 10"/>
          <p:cNvSpPr txBox="1"/>
          <p:nvPr/>
        </p:nvSpPr>
        <p:spPr>
          <a:xfrm>
            <a:off x="1028700" y="5367390"/>
            <a:ext cx="5013751" cy="2388869"/>
          </a:xfrm>
          <a:prstGeom prst="rect">
            <a:avLst/>
          </a:prstGeom>
        </p:spPr>
        <p:txBody>
          <a:bodyPr lIns="0" tIns="0" rIns="0" bIns="0" rtlCol="0" anchor="t">
            <a:spAutoFit/>
          </a:bodyPr>
          <a:lstStyle/>
          <a:p>
            <a:pPr>
              <a:lnSpc>
                <a:spcPts val="2700"/>
              </a:lnSpc>
            </a:pPr>
            <a:r>
              <a:rPr lang="en-US" sz="1800">
                <a:solidFill>
                  <a:srgbClr val="FFFFFF"/>
                </a:solidFill>
                <a:latin typeface="Montserrat"/>
              </a:rPr>
              <a:t>Tools :</a:t>
            </a:r>
          </a:p>
          <a:p>
            <a:pPr>
              <a:lnSpc>
                <a:spcPts val="2700"/>
              </a:lnSpc>
            </a:pPr>
            <a:endParaRPr lang="en-US" sz="1800">
              <a:solidFill>
                <a:srgbClr val="FFFFFF"/>
              </a:solidFill>
              <a:latin typeface="Montserrat"/>
            </a:endParaRPr>
          </a:p>
          <a:p>
            <a:pPr marL="388626" lvl="1" indent="-194313">
              <a:lnSpc>
                <a:spcPts val="2700"/>
              </a:lnSpc>
              <a:buFont typeface="Arial"/>
              <a:buChar char="•"/>
            </a:pPr>
            <a:r>
              <a:rPr lang="en-US" sz="1800">
                <a:solidFill>
                  <a:srgbClr val="FFFFFF"/>
                </a:solidFill>
                <a:latin typeface="Montserrat"/>
              </a:rPr>
              <a:t>Android Studio</a:t>
            </a:r>
          </a:p>
          <a:p>
            <a:pPr marL="388626" lvl="1" indent="-194313">
              <a:lnSpc>
                <a:spcPts val="2700"/>
              </a:lnSpc>
              <a:buFont typeface="Arial"/>
              <a:buChar char="•"/>
            </a:pPr>
            <a:r>
              <a:rPr lang="en-US" sz="1800">
                <a:solidFill>
                  <a:srgbClr val="FFFFFF"/>
                </a:solidFill>
                <a:latin typeface="Montserrat"/>
              </a:rPr>
              <a:t>Android Emulator</a:t>
            </a:r>
          </a:p>
          <a:p>
            <a:pPr marL="388626" lvl="1" indent="-194313">
              <a:lnSpc>
                <a:spcPts val="2700"/>
              </a:lnSpc>
              <a:buFont typeface="Arial"/>
              <a:buChar char="•"/>
            </a:pPr>
            <a:r>
              <a:rPr lang="en-US" sz="1800">
                <a:solidFill>
                  <a:srgbClr val="FFFFFF"/>
                </a:solidFill>
                <a:latin typeface="Montserrat"/>
              </a:rPr>
              <a:t>Google Firebase</a:t>
            </a:r>
          </a:p>
          <a:p>
            <a:pPr marL="388626" lvl="1" indent="-194313">
              <a:lnSpc>
                <a:spcPts val="2700"/>
              </a:lnSpc>
              <a:buFont typeface="Arial"/>
              <a:buChar char="•"/>
            </a:pPr>
            <a:r>
              <a:rPr lang="en-US" sz="1800">
                <a:solidFill>
                  <a:srgbClr val="FFFFFF"/>
                </a:solidFill>
                <a:latin typeface="Montserrat"/>
              </a:rPr>
              <a:t>Browser</a:t>
            </a:r>
          </a:p>
          <a:p>
            <a:pPr>
              <a:lnSpc>
                <a:spcPts val="2700"/>
              </a:lnSpc>
            </a:pPr>
            <a:endParaRPr lang="en-US" sz="1800">
              <a:solidFill>
                <a:srgbClr val="FFFFFF"/>
              </a:solidFill>
              <a:latin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C0D0F"/>
        </a:solidFill>
        <a:effectLst/>
      </p:bgPr>
    </p:bg>
    <p:spTree>
      <p:nvGrpSpPr>
        <p:cNvPr id="1" name=""/>
        <p:cNvGrpSpPr/>
        <p:nvPr/>
      </p:nvGrpSpPr>
      <p:grpSpPr>
        <a:xfrm>
          <a:off x="0" y="0"/>
          <a:ext cx="0" cy="0"/>
          <a:chOff x="0" y="0"/>
          <a:chExt cx="0" cy="0"/>
        </a:xfrm>
      </p:grpSpPr>
      <p:sp>
        <p:nvSpPr>
          <p:cNvPr id="2" name="TextBox 2"/>
          <p:cNvSpPr txBox="1"/>
          <p:nvPr/>
        </p:nvSpPr>
        <p:spPr>
          <a:xfrm>
            <a:off x="2102311" y="3030429"/>
            <a:ext cx="14083378" cy="930275"/>
          </a:xfrm>
          <a:prstGeom prst="rect">
            <a:avLst/>
          </a:prstGeom>
        </p:spPr>
        <p:txBody>
          <a:bodyPr lIns="0" tIns="0" rIns="0" bIns="0" rtlCol="0" anchor="t">
            <a:spAutoFit/>
          </a:bodyPr>
          <a:lstStyle/>
          <a:p>
            <a:pPr algn="ctr">
              <a:lnSpc>
                <a:spcPts val="6999"/>
              </a:lnSpc>
            </a:pPr>
            <a:r>
              <a:rPr lang="en-US" sz="6999">
                <a:solidFill>
                  <a:srgbClr val="FFFFFF"/>
                </a:solidFill>
                <a:latin typeface="Montserrat Bold"/>
              </a:rPr>
              <a:t>CONTACT DETAILS</a:t>
            </a:r>
          </a:p>
        </p:txBody>
      </p:sp>
      <p:sp>
        <p:nvSpPr>
          <p:cNvPr id="3" name="TextBox 3"/>
          <p:cNvSpPr txBox="1"/>
          <p:nvPr/>
        </p:nvSpPr>
        <p:spPr>
          <a:xfrm>
            <a:off x="7346781" y="4499804"/>
            <a:ext cx="4156993" cy="306705"/>
          </a:xfrm>
          <a:prstGeom prst="rect">
            <a:avLst/>
          </a:prstGeom>
        </p:spPr>
        <p:txBody>
          <a:bodyPr lIns="0" tIns="0" rIns="0" bIns="0" rtlCol="0" anchor="t">
            <a:spAutoFit/>
          </a:bodyPr>
          <a:lstStyle/>
          <a:p>
            <a:pPr>
              <a:lnSpc>
                <a:spcPts val="2520"/>
              </a:lnSpc>
              <a:spcBef>
                <a:spcPct val="0"/>
              </a:spcBef>
            </a:pPr>
            <a:r>
              <a:rPr lang="en-US" sz="1800" spc="390">
                <a:solidFill>
                  <a:srgbClr val="FFFFFF"/>
                </a:solidFill>
                <a:latin typeface="Montserrat"/>
              </a:rPr>
              <a:t>syidik.priam@gmail.com</a:t>
            </a:r>
          </a:p>
        </p:txBody>
      </p:sp>
      <p:sp>
        <p:nvSpPr>
          <p:cNvPr id="4" name="TextBox 4"/>
          <p:cNvSpPr txBox="1"/>
          <p:nvPr/>
        </p:nvSpPr>
        <p:spPr>
          <a:xfrm>
            <a:off x="4768419" y="4499804"/>
            <a:ext cx="3421018" cy="339725"/>
          </a:xfrm>
          <a:prstGeom prst="rect">
            <a:avLst/>
          </a:prstGeom>
        </p:spPr>
        <p:txBody>
          <a:bodyPr lIns="0" tIns="0" rIns="0" bIns="0" rtlCol="0" anchor="t">
            <a:spAutoFit/>
          </a:bodyPr>
          <a:lstStyle/>
          <a:p>
            <a:pPr marL="431801" lvl="1" indent="-215900">
              <a:lnSpc>
                <a:spcPts val="2800"/>
              </a:lnSpc>
              <a:buFont typeface="Arial"/>
              <a:buChar char="•"/>
            </a:pPr>
            <a:r>
              <a:rPr lang="en-US" sz="2000">
                <a:solidFill>
                  <a:srgbClr val="FFFFFF"/>
                </a:solidFill>
                <a:latin typeface="Montserrat Bold"/>
              </a:rPr>
              <a:t>EMAIL         :</a:t>
            </a:r>
          </a:p>
        </p:txBody>
      </p:sp>
      <p:sp>
        <p:nvSpPr>
          <p:cNvPr id="5" name="Freeform 5"/>
          <p:cNvSpPr/>
          <p:nvPr/>
        </p:nvSpPr>
        <p:spPr>
          <a:xfrm>
            <a:off x="1028700" y="782113"/>
            <a:ext cx="671400" cy="493174"/>
          </a:xfrm>
          <a:custGeom>
            <a:avLst/>
            <a:gdLst/>
            <a:ahLst/>
            <a:cxnLst/>
            <a:rect l="l" t="t" r="r" b="b"/>
            <a:pathLst>
              <a:path w="671400" h="493174">
                <a:moveTo>
                  <a:pt x="0" y="0"/>
                </a:moveTo>
                <a:lnTo>
                  <a:pt x="671400" y="0"/>
                </a:lnTo>
                <a:lnTo>
                  <a:pt x="671400" y="493174"/>
                </a:lnTo>
                <a:lnTo>
                  <a:pt x="0" y="49317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14213040" y="856364"/>
            <a:ext cx="3046260" cy="306705"/>
          </a:xfrm>
          <a:prstGeom prst="rect">
            <a:avLst/>
          </a:prstGeom>
        </p:spPr>
        <p:txBody>
          <a:bodyPr lIns="0" tIns="0" rIns="0" bIns="0" rtlCol="0" anchor="t">
            <a:spAutoFit/>
          </a:bodyPr>
          <a:lstStyle/>
          <a:p>
            <a:pPr algn="r">
              <a:lnSpc>
                <a:spcPts val="2520"/>
              </a:lnSpc>
              <a:spcBef>
                <a:spcPct val="0"/>
              </a:spcBef>
            </a:pPr>
            <a:r>
              <a:rPr lang="en-US" sz="1800">
                <a:solidFill>
                  <a:srgbClr val="FFFFFF"/>
                </a:solidFill>
                <a:latin typeface="Montserrat"/>
              </a:rPr>
              <a:t>2023 </a:t>
            </a:r>
          </a:p>
        </p:txBody>
      </p:sp>
      <p:sp>
        <p:nvSpPr>
          <p:cNvPr id="7" name="TextBox 7"/>
          <p:cNvSpPr txBox="1"/>
          <p:nvPr/>
        </p:nvSpPr>
        <p:spPr>
          <a:xfrm>
            <a:off x="2005319" y="839804"/>
            <a:ext cx="3339789" cy="339725"/>
          </a:xfrm>
          <a:prstGeom prst="rect">
            <a:avLst/>
          </a:prstGeom>
        </p:spPr>
        <p:txBody>
          <a:bodyPr lIns="0" tIns="0" rIns="0" bIns="0" rtlCol="0" anchor="t">
            <a:spAutoFit/>
          </a:bodyPr>
          <a:lstStyle/>
          <a:p>
            <a:pPr>
              <a:lnSpc>
                <a:spcPts val="2800"/>
              </a:lnSpc>
              <a:spcBef>
                <a:spcPct val="0"/>
              </a:spcBef>
            </a:pPr>
            <a:r>
              <a:rPr lang="en-US" sz="2000">
                <a:solidFill>
                  <a:srgbClr val="FFFFFF"/>
                </a:solidFill>
                <a:latin typeface="Montserrat Bold"/>
              </a:rPr>
              <a:t>PORTFOLIO</a:t>
            </a:r>
          </a:p>
        </p:txBody>
      </p:sp>
      <p:sp>
        <p:nvSpPr>
          <p:cNvPr id="8" name="TextBox 8"/>
          <p:cNvSpPr txBox="1"/>
          <p:nvPr/>
        </p:nvSpPr>
        <p:spPr>
          <a:xfrm>
            <a:off x="4768419" y="5276144"/>
            <a:ext cx="3421018" cy="339725"/>
          </a:xfrm>
          <a:prstGeom prst="rect">
            <a:avLst/>
          </a:prstGeom>
        </p:spPr>
        <p:txBody>
          <a:bodyPr lIns="0" tIns="0" rIns="0" bIns="0" rtlCol="0" anchor="t">
            <a:spAutoFit/>
          </a:bodyPr>
          <a:lstStyle/>
          <a:p>
            <a:pPr marL="431801" lvl="1" indent="-215900">
              <a:lnSpc>
                <a:spcPts val="2800"/>
              </a:lnSpc>
              <a:buFont typeface="Arial"/>
              <a:buChar char="•"/>
            </a:pPr>
            <a:r>
              <a:rPr lang="en-US" sz="2000">
                <a:solidFill>
                  <a:srgbClr val="FFFFFF"/>
                </a:solidFill>
                <a:latin typeface="Montserrat Bold"/>
              </a:rPr>
              <a:t>PHONE       :</a:t>
            </a:r>
          </a:p>
        </p:txBody>
      </p:sp>
      <p:sp>
        <p:nvSpPr>
          <p:cNvPr id="9" name="TextBox 9"/>
          <p:cNvSpPr txBox="1"/>
          <p:nvPr/>
        </p:nvSpPr>
        <p:spPr>
          <a:xfrm>
            <a:off x="7346781" y="5276144"/>
            <a:ext cx="4156993" cy="306705"/>
          </a:xfrm>
          <a:prstGeom prst="rect">
            <a:avLst/>
          </a:prstGeom>
        </p:spPr>
        <p:txBody>
          <a:bodyPr lIns="0" tIns="0" rIns="0" bIns="0" rtlCol="0" anchor="t">
            <a:spAutoFit/>
          </a:bodyPr>
          <a:lstStyle/>
          <a:p>
            <a:pPr>
              <a:lnSpc>
                <a:spcPts val="2520"/>
              </a:lnSpc>
              <a:spcBef>
                <a:spcPct val="0"/>
              </a:spcBef>
            </a:pPr>
            <a:r>
              <a:rPr lang="en-US" sz="1800" spc="390">
                <a:solidFill>
                  <a:srgbClr val="FFFFFF"/>
                </a:solidFill>
                <a:latin typeface="Montserrat"/>
              </a:rPr>
              <a:t>081287165093</a:t>
            </a:r>
          </a:p>
        </p:txBody>
      </p:sp>
      <p:sp>
        <p:nvSpPr>
          <p:cNvPr id="10" name="TextBox 10"/>
          <p:cNvSpPr txBox="1"/>
          <p:nvPr/>
        </p:nvSpPr>
        <p:spPr>
          <a:xfrm>
            <a:off x="4768419" y="6082594"/>
            <a:ext cx="3421018" cy="339725"/>
          </a:xfrm>
          <a:prstGeom prst="rect">
            <a:avLst/>
          </a:prstGeom>
        </p:spPr>
        <p:txBody>
          <a:bodyPr lIns="0" tIns="0" rIns="0" bIns="0" rtlCol="0" anchor="t">
            <a:spAutoFit/>
          </a:bodyPr>
          <a:lstStyle/>
          <a:p>
            <a:pPr marL="431801" lvl="1" indent="-215900">
              <a:lnSpc>
                <a:spcPts val="2800"/>
              </a:lnSpc>
              <a:buFont typeface="Arial"/>
              <a:buChar char="•"/>
            </a:pPr>
            <a:r>
              <a:rPr lang="en-US" sz="2000">
                <a:solidFill>
                  <a:srgbClr val="FFFFFF"/>
                </a:solidFill>
                <a:latin typeface="Montserrat Bold"/>
              </a:rPr>
              <a:t>LINKEDIN  :</a:t>
            </a:r>
          </a:p>
        </p:txBody>
      </p:sp>
      <p:sp>
        <p:nvSpPr>
          <p:cNvPr id="11" name="TextBox 11"/>
          <p:cNvSpPr txBox="1"/>
          <p:nvPr/>
        </p:nvSpPr>
        <p:spPr>
          <a:xfrm>
            <a:off x="7346781" y="6082594"/>
            <a:ext cx="7644659" cy="306705"/>
          </a:xfrm>
          <a:prstGeom prst="rect">
            <a:avLst/>
          </a:prstGeom>
        </p:spPr>
        <p:txBody>
          <a:bodyPr lIns="0" tIns="0" rIns="0" bIns="0" rtlCol="0" anchor="t">
            <a:spAutoFit/>
          </a:bodyPr>
          <a:lstStyle/>
          <a:p>
            <a:pPr>
              <a:lnSpc>
                <a:spcPts val="2520"/>
              </a:lnSpc>
              <a:spcBef>
                <a:spcPct val="0"/>
              </a:spcBef>
            </a:pPr>
            <a:r>
              <a:rPr lang="en-US" sz="1800" spc="390">
                <a:solidFill>
                  <a:srgbClr val="FFFFFF"/>
                </a:solidFill>
                <a:latin typeface="Montserrat"/>
              </a:rPr>
              <a:t>https://www.linkedin.com/in/syidik-priambodo</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TotalTime>
  <Words>389</Words>
  <Application>Microsoft Office PowerPoint</Application>
  <PresentationFormat>Custom</PresentationFormat>
  <Paragraphs>111</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Montserrat</vt:lpstr>
      <vt:lpstr>Arial</vt:lpstr>
      <vt:lpstr>Montserrat Bold Italics</vt:lpstr>
      <vt:lpstr>Calibri</vt:lpstr>
      <vt:lpstr>Montserrat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Hitam Putih Simpel Minimal Desain Portfolio Presentation</dc:title>
  <cp:lastModifiedBy>syidik priam</cp:lastModifiedBy>
  <cp:revision>4</cp:revision>
  <dcterms:created xsi:type="dcterms:W3CDTF">2006-08-16T00:00:00Z</dcterms:created>
  <dcterms:modified xsi:type="dcterms:W3CDTF">2024-01-11T15:15:58Z</dcterms:modified>
  <dc:identifier>DAFzq-nWmUA</dc:identifier>
</cp:coreProperties>
</file>