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p:notesSz cx="6858000" cy="9144000"/>
  <p:embeddedFontLst>
    <p:embeddedFont>
      <p:font typeface="Playfair Display" charset="0"/>
      <p:regular r:id="rId21"/>
      <p:bold r:id="rId22"/>
      <p:italic r:id="rId23"/>
      <p:boldItalic r:id="rId24"/>
    </p:embeddedFont>
    <p:embeddedFont>
      <p:font typeface="Lato"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gc6f889893_0_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88989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1997b4e3c63_2_1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997b4e3c63_2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1997b4e3c63_2_5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997b4e3c63_2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1997b4e3c63_3_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997b4e3c63_3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199849633f7_0_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99849633f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gc6f889893_0_4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6f889893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c6f889893_0_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6f889893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g1997b4e3c63_0_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997b4e3c63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g1997b4e3c63_0_9: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997b4e3c63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c6f889893_0_1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f889893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c6f889893_0_3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6f889893_0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g1997b4e3c63_1_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997b4e3c63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1997b4e3c63_2_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997b4e3c63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1997b4e3c63_2_9: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997b4e3c63_2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p:nvPr>
            <p:ph type="ctrTitle"/>
          </p:nvPr>
        </p:nvSpPr>
        <p:spPr>
          <a:xfrm>
            <a:off x="630600" y="136800"/>
            <a:ext cx="7893000" cy="1853700"/>
          </a:xfrm>
          <a:prstGeom prst="rect">
            <a:avLst/>
          </a:prstGeom>
        </p:spPr>
        <p:txBody>
          <a:bodyPr spcFirstLastPara="1" wrap="square" lIns="91425" tIns="91425" rIns="91425" bIns="91425" anchor="b" anchorCtr="0">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type="subTitle" idx="1"/>
          </p:nvPr>
        </p:nvSpPr>
        <p:spPr>
          <a:xfrm>
            <a:off x="630600" y="3228375"/>
            <a:ext cx="7893000" cy="1274100"/>
          </a:xfrm>
          <a:prstGeom prst="rect">
            <a:avLst/>
          </a:prstGeom>
        </p:spPr>
        <p:txBody>
          <a:bodyPr spcFirstLastPara="1" wrap="square" lIns="91425" tIns="91425" rIns="91425" bIns="91425" anchor="b" anchorCtr="0">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1"/>
          <p:cNvSpPr txBox="1"/>
          <p:nvPr>
            <p:ph type="title" hasCustomPrompt="1"/>
          </p:nvPr>
        </p:nvSpPr>
        <p:spPr>
          <a:xfrm>
            <a:off x="586725" y="1353788"/>
            <a:ext cx="79707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type="body" idx="1"/>
          </p:nvPr>
        </p:nvSpPr>
        <p:spPr>
          <a:xfrm>
            <a:off x="586725" y="2968388"/>
            <a:ext cx="79707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61" name="Google Shape;61;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2" name="Shape 62"/>
        <p:cNvGrpSpPr/>
        <p:nvPr/>
      </p:nvGrpSpPr>
      <p:grpSpPr>
        <a:xfrm>
          <a:off x="0" y="0"/>
          <a:ext cx="0" cy="0"/>
          <a:chOff x="0" y="0"/>
          <a:chExt cx="0" cy="0"/>
        </a:xfrm>
      </p:grpSpPr>
      <p:sp>
        <p:nvSpPr>
          <p:cNvPr id="63" name="Google Shape;63;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3"/>
          <p:cNvSpPr txBox="1"/>
          <p:nvPr>
            <p:ph type="title"/>
          </p:nvPr>
        </p:nvSpPr>
        <p:spPr>
          <a:xfrm>
            <a:off x="509550" y="1921350"/>
            <a:ext cx="8124900" cy="130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p:nvPr>
            <p:ph type="title"/>
          </p:nvPr>
        </p:nvSpPr>
        <p:spPr>
          <a:xfrm>
            <a:off x="311700" y="372725"/>
            <a:ext cx="8520600" cy="645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6" name="Google Shape;26;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p:nvPr>
            <p:ph type="title"/>
          </p:nvPr>
        </p:nvSpPr>
        <p:spPr>
          <a:xfrm>
            <a:off x="311700" y="372725"/>
            <a:ext cx="8520600" cy="645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type="body" idx="1"/>
          </p:nvPr>
        </p:nvSpPr>
        <p:spPr>
          <a:xfrm>
            <a:off x="311700" y="1417950"/>
            <a:ext cx="3999900" cy="31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5"/>
          <p:cNvSpPr txBox="1"/>
          <p:nvPr>
            <p:ph type="body" idx="2"/>
          </p:nvPr>
        </p:nvSpPr>
        <p:spPr>
          <a:xfrm>
            <a:off x="4832400" y="1417950"/>
            <a:ext cx="3999900" cy="31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2" name="Google Shape;32;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type="body" idx="1"/>
          </p:nvPr>
        </p:nvSpPr>
        <p:spPr>
          <a:xfrm>
            <a:off x="311700" y="1640350"/>
            <a:ext cx="2808000" cy="2928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0" name="Google Shape;40;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8"/>
          <p:cNvSpPr txBox="1"/>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p:nvPr>
            <p:ph type="title"/>
          </p:nvPr>
        </p:nvSpPr>
        <p:spPr>
          <a:xfrm>
            <a:off x="265500" y="1084625"/>
            <a:ext cx="4045200" cy="1707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type="subTitle" idx="1"/>
          </p:nvPr>
        </p:nvSpPr>
        <p:spPr>
          <a:xfrm>
            <a:off x="265500" y="2845200"/>
            <a:ext cx="4045200" cy="142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3" name="Shape 53"/>
        <p:cNvGrpSpPr/>
        <p:nvPr/>
      </p:nvGrpSpPr>
      <p:grpSpPr>
        <a:xfrm>
          <a:off x="0" y="0"/>
          <a:ext cx="0" cy="0"/>
          <a:chOff x="0" y="0"/>
          <a:chExt cx="0" cy="0"/>
        </a:xfrm>
      </p:grpSpPr>
      <p:sp>
        <p:nvSpPr>
          <p:cNvPr id="54" name="Google Shape;54;p10"/>
          <p:cNvSpPr txBox="1"/>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55" name="Google Shape;55;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p:txBody>
      </p:sp>
      <p:sp>
        <p:nvSpPr>
          <p:cNvPr id="7" name="Google Shape;7;p1"/>
          <p:cNvSpPr txBox="1"/>
          <p:nvPr>
            <p:ph type="body" idx="1"/>
          </p:nvPr>
        </p:nvSpPr>
        <p:spPr>
          <a:xfrm>
            <a:off x="311700" y="1417800"/>
            <a:ext cx="8520600" cy="3150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8.jpe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hyperlink" Target="https://en.wikipedia.org/wiki/Linux_kernel_version_history" TargetMode="External"/><Relationship Id="rId3" Type="http://schemas.openxmlformats.org/officeDocument/2006/relationships/hyperlink" Target="https://www.linux.com/" TargetMode="External"/><Relationship Id="rId2" Type="http://schemas.openxmlformats.org/officeDocument/2006/relationships/image" Target="../media/image3.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spcFirstLastPara="1" wrap="square" lIns="91425" tIns="91425" rIns="91425" bIns="91425" anchor="b" anchorCtr="0">
            <a:noAutofit/>
          </a:bodyPr>
          <a:lstStyle/>
          <a:p>
            <a:pPr marL="0" lvl="0" indent="0" algn="l" rtl="0">
              <a:spcBef>
                <a:spcPts val="1000"/>
              </a:spcBef>
              <a:spcAft>
                <a:spcPts val="0"/>
              </a:spcAft>
              <a:buNone/>
            </a:pPr>
            <a:r>
              <a:rPr lang="en-GB"/>
              <a:t>Materi 01:</a:t>
            </a:r>
            <a:br>
              <a:rPr lang="en-GB"/>
            </a:br>
            <a:r>
              <a:rPr lang="en-GB"/>
              <a:t>Sistem Operasi - Komputer</a:t>
            </a:r>
            <a:endParaRPr lang="en-GB"/>
          </a:p>
        </p:txBody>
      </p:sp>
      <p:sp>
        <p:nvSpPr>
          <p:cNvPr id="69" name="Google Shape;69;p13"/>
          <p:cNvSpPr txBox="1"/>
          <p:nvPr>
            <p:ph type="subTitle" idx="1"/>
          </p:nvPr>
        </p:nvSpPr>
        <p:spPr>
          <a:xfrm>
            <a:off x="630600" y="3228375"/>
            <a:ext cx="7893000" cy="1274100"/>
          </a:xfrm>
          <a:prstGeom prst="rect">
            <a:avLst/>
          </a:prstGeom>
        </p:spPr>
        <p:txBody>
          <a:bodyPr spcFirstLastPara="1" wrap="square" lIns="91425" tIns="91425" rIns="91425" bIns="91425" anchor="b" anchorCtr="0">
            <a:noAutofit/>
          </a:bodyPr>
          <a:lstStyle/>
          <a:p>
            <a:pPr marL="0" lvl="0" indent="0" algn="l" rtl="0">
              <a:spcBef>
                <a:spcPts val="1000"/>
              </a:spcBef>
              <a:spcAft>
                <a:spcPts val="0"/>
              </a:spcAft>
              <a:buNone/>
            </a:pPr>
            <a:r>
              <a:rPr lang="en-GB"/>
              <a:t>Mukhlisyaini Ahmad</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Sekilas Linux.. Ilustrasi</a:t>
            </a:r>
            <a:endParaRPr lang="en-GB"/>
          </a:p>
        </p:txBody>
      </p:sp>
      <p:sp>
        <p:nvSpPr>
          <p:cNvPr id="152" name="Google Shape;152;p22"/>
          <p:cNvSpPr/>
          <p:nvPr/>
        </p:nvSpPr>
        <p:spPr>
          <a:xfrm>
            <a:off x="3159350" y="2401350"/>
            <a:ext cx="1556400" cy="34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53" name="Google Shape;153;p22"/>
          <p:cNvPicPr preferRelativeResize="0"/>
          <p:nvPr/>
        </p:nvPicPr>
        <p:blipFill>
          <a:blip r:embed="rId1"/>
          <a:stretch>
            <a:fillRect/>
          </a:stretch>
        </p:blipFill>
        <p:spPr>
          <a:xfrm>
            <a:off x="400650" y="1571200"/>
            <a:ext cx="2563925" cy="3010474"/>
          </a:xfrm>
          <a:prstGeom prst="rect">
            <a:avLst/>
          </a:prstGeom>
          <a:noFill/>
          <a:ln>
            <a:noFill/>
          </a:ln>
        </p:spPr>
      </p:pic>
      <p:pic>
        <p:nvPicPr>
          <p:cNvPr id="154" name="Google Shape;154;p22"/>
          <p:cNvPicPr preferRelativeResize="0"/>
          <p:nvPr/>
        </p:nvPicPr>
        <p:blipFill>
          <a:blip r:embed="rId2"/>
          <a:stretch>
            <a:fillRect/>
          </a:stretch>
        </p:blipFill>
        <p:spPr>
          <a:xfrm>
            <a:off x="4910525" y="1481400"/>
            <a:ext cx="4123450" cy="2319440"/>
          </a:xfrm>
          <a:prstGeom prst="rect">
            <a:avLst/>
          </a:prstGeom>
          <a:noFill/>
          <a:ln>
            <a:noFill/>
          </a:ln>
        </p:spPr>
      </p:pic>
      <p:sp>
        <p:nvSpPr>
          <p:cNvPr id="155" name="Google Shape;155;p22"/>
          <p:cNvSpPr/>
          <p:nvPr/>
        </p:nvSpPr>
        <p:spPr>
          <a:xfrm>
            <a:off x="6225550" y="1615675"/>
            <a:ext cx="711600" cy="785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Sekilas Linux.. Ilustrasi</a:t>
            </a:r>
            <a:endParaRPr lang="en-GB"/>
          </a:p>
        </p:txBody>
      </p:sp>
      <p:pic>
        <p:nvPicPr>
          <p:cNvPr id="161" name="Google Shape;161;p23"/>
          <p:cNvPicPr preferRelativeResize="0"/>
          <p:nvPr/>
        </p:nvPicPr>
        <p:blipFill>
          <a:blip r:embed="rId1"/>
          <a:stretch>
            <a:fillRect/>
          </a:stretch>
        </p:blipFill>
        <p:spPr>
          <a:xfrm>
            <a:off x="1630925" y="1571200"/>
            <a:ext cx="2563925" cy="3010474"/>
          </a:xfrm>
          <a:prstGeom prst="rect">
            <a:avLst/>
          </a:prstGeom>
          <a:noFill/>
          <a:ln>
            <a:noFill/>
          </a:ln>
        </p:spPr>
      </p:pic>
      <p:pic>
        <p:nvPicPr>
          <p:cNvPr id="162" name="Google Shape;162;p23"/>
          <p:cNvPicPr preferRelativeResize="0"/>
          <p:nvPr/>
        </p:nvPicPr>
        <p:blipFill>
          <a:blip r:embed="rId2"/>
          <a:stretch>
            <a:fillRect/>
          </a:stretch>
        </p:blipFill>
        <p:spPr>
          <a:xfrm>
            <a:off x="4572000" y="1165950"/>
            <a:ext cx="2061854"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Silahkan Bandingkan - Windows VS MX</a:t>
            </a:r>
            <a:endParaRPr lang="en-GB"/>
          </a:p>
        </p:txBody>
      </p:sp>
      <p:sp>
        <p:nvSpPr>
          <p:cNvPr id="168" name="Google Shape;168;p24"/>
          <p:cNvSpPr txBox="1"/>
          <p:nvPr>
            <p:ph type="body" idx="1"/>
          </p:nvPr>
        </p:nvSpPr>
        <p:spPr>
          <a:xfrm>
            <a:off x="311700" y="1417800"/>
            <a:ext cx="8520600" cy="3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b="1"/>
              <a:t>Format Aplikasi</a:t>
            </a:r>
            <a:br>
              <a:rPr lang="en-GB" sz="2100" b="1"/>
            </a:br>
            <a:r>
              <a:rPr lang="en-GB"/>
              <a:t>Exe/ msi vs deb (dan dependencies - apt (Advanced Package Tool), yum, zypper)</a:t>
            </a:r>
            <a:endParaRPr lang="en-GB"/>
          </a:p>
          <a:p>
            <a:pPr marL="0" lvl="0" indent="0" algn="l" rtl="0">
              <a:spcBef>
                <a:spcPts val="1600"/>
              </a:spcBef>
              <a:spcAft>
                <a:spcPts val="0"/>
              </a:spcAft>
              <a:buNone/>
            </a:pPr>
            <a:r>
              <a:rPr lang="en-GB" sz="2100" b="1"/>
              <a:t>Cara Instalasi Aplikasi</a:t>
            </a:r>
            <a:br>
              <a:rPr lang="en-GB" sz="2100" b="1"/>
            </a:br>
            <a:r>
              <a:rPr lang="en-GB"/>
              <a:t>MX : .deb, terminal, package installer, synaptic pakcage manager</a:t>
            </a:r>
            <a:br>
              <a:rPr lang="en-GB"/>
            </a:br>
            <a:r>
              <a:rPr lang="en-GB"/>
              <a:t>Windows : Microsoft store, .exe/.msi</a:t>
            </a:r>
            <a:endParaRPr lang="en-GB"/>
          </a:p>
          <a:p>
            <a:pPr marL="0" lvl="0" indent="0" algn="l" rtl="0">
              <a:spcBef>
                <a:spcPts val="1600"/>
              </a:spcBef>
              <a:spcAft>
                <a:spcPts val="0"/>
              </a:spcAft>
              <a:buNone/>
            </a:pPr>
            <a:r>
              <a:rPr lang="en-GB" sz="2100" b="1"/>
              <a:t>Interface Sistem Operasi</a:t>
            </a:r>
            <a:br>
              <a:rPr lang="en-GB" sz="2100" b="1"/>
            </a:br>
            <a:r>
              <a:rPr lang="en-GB"/>
              <a:t>Dxdiag, file manager, task manager, control panel (setting)</a:t>
            </a:r>
            <a:endParaRPr lang="en-GB"/>
          </a:p>
          <a:p>
            <a:pPr marL="0" lvl="0" indent="0" algn="l" rtl="0">
              <a:spcBef>
                <a:spcPts val="1600"/>
              </a:spcBef>
              <a:spcAft>
                <a:spcPts val="160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Ada yang mau ditambahkan?</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265500" y="1084625"/>
            <a:ext cx="4045200" cy="170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MX </a:t>
            </a:r>
            <a:endParaRPr lang="en-GB"/>
          </a:p>
          <a:p>
            <a:pPr marL="0" lvl="0" indent="0" algn="ctr" rtl="0">
              <a:spcBef>
                <a:spcPts val="0"/>
              </a:spcBef>
              <a:spcAft>
                <a:spcPts val="0"/>
              </a:spcAft>
              <a:buNone/>
            </a:pPr>
            <a:r>
              <a:rPr lang="en-GB"/>
              <a:t>Linux</a:t>
            </a:r>
            <a:endParaRPr lang="en-GB"/>
          </a:p>
        </p:txBody>
      </p:sp>
      <p:sp>
        <p:nvSpPr>
          <p:cNvPr id="179" name="Google Shape;179;p26"/>
          <p:cNvSpPr txBox="1"/>
          <p:nvPr>
            <p:ph type="subTitle" idx="1"/>
          </p:nvPr>
        </p:nvSpPr>
        <p:spPr>
          <a:xfrm>
            <a:off x="265500" y="2845200"/>
            <a:ext cx="4045200" cy="14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...XFCE, KDE, Fluxbox</a:t>
            </a:r>
            <a:endParaRPr lang="en-GB"/>
          </a:p>
        </p:txBody>
      </p:sp>
      <p:pic>
        <p:nvPicPr>
          <p:cNvPr id="180" name="Google Shape;180;p26"/>
          <p:cNvPicPr preferRelativeResize="0"/>
          <p:nvPr/>
        </p:nvPicPr>
        <p:blipFill>
          <a:blip r:embed="rId1"/>
          <a:stretch>
            <a:fillRect/>
          </a:stretch>
        </p:blipFill>
        <p:spPr>
          <a:xfrm>
            <a:off x="4572000" y="1204825"/>
            <a:ext cx="4528500" cy="25472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Pengertian</a:t>
            </a:r>
            <a:endParaRPr lang="en-GB"/>
          </a:p>
        </p:txBody>
      </p:sp>
      <p:sp>
        <p:nvSpPr>
          <p:cNvPr id="75" name="Google Shape;75;p14"/>
          <p:cNvSpPr txBox="1"/>
          <p:nvPr>
            <p:ph type="body" idx="1"/>
          </p:nvPr>
        </p:nvSpPr>
        <p:spPr>
          <a:xfrm>
            <a:off x="311700" y="1417800"/>
            <a:ext cx="6654900" cy="31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Sistem operasi (bahasa Inggris: operating system; disingkat OS) adalah perangkat lunak sistem yang mengatur sumber daya dari perangkat keras dan perangkat lunak, serta sebagai daemon untuk program komputer. Tanpa sistem operasi, pengguna tidak dapat menjalankan program aplikasi pada komputer mereka, kecuali program booting.</a:t>
            </a:r>
            <a:endParaRPr lang="en-GB"/>
          </a:p>
          <a:p>
            <a:pPr marL="0" lvl="0" indent="0" algn="l" rtl="0">
              <a:spcBef>
                <a:spcPts val="1600"/>
              </a:spcBef>
              <a:spcAft>
                <a:spcPts val="1600"/>
              </a:spcAft>
              <a:buNone/>
            </a:pPr>
            <a:r>
              <a:rPr lang="en-GB"/>
              <a:t>(https://id.wikipedia.org/wiki/Sistem_operasi)</a:t>
            </a:r>
            <a:endParaRPr lang="en-GB"/>
          </a:p>
        </p:txBody>
      </p:sp>
      <p:pic>
        <p:nvPicPr>
          <p:cNvPr id="76" name="Google Shape;76;p14"/>
          <p:cNvPicPr preferRelativeResize="0"/>
          <p:nvPr/>
        </p:nvPicPr>
        <p:blipFill>
          <a:blip r:embed="rId1"/>
          <a:stretch>
            <a:fillRect/>
          </a:stretch>
        </p:blipFill>
        <p:spPr>
          <a:xfrm>
            <a:off x="7119000" y="1170125"/>
            <a:ext cx="1872600" cy="27714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Pengertian..</a:t>
            </a:r>
            <a:endParaRPr lang="en-GB"/>
          </a:p>
        </p:txBody>
      </p:sp>
      <p:sp>
        <p:nvSpPr>
          <p:cNvPr id="82" name="Google Shape;82;p15"/>
          <p:cNvSpPr txBox="1"/>
          <p:nvPr>
            <p:ph type="body" idx="1"/>
          </p:nvPr>
        </p:nvSpPr>
        <p:spPr>
          <a:xfrm>
            <a:off x="311700" y="1417800"/>
            <a:ext cx="6654900" cy="31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a:t>In the simplest scenario, the operating system is the first piece of software to run on a computer when it is booted. Its job is to coordinate the execution of all other software, mainly user applications. It also provides various common services that are needed by users and applications.</a:t>
            </a:r>
            <a:endParaRPr sz="1300"/>
          </a:p>
          <a:p>
            <a:pPr marL="0" lvl="0" indent="0" algn="l" rtl="0">
              <a:spcBef>
                <a:spcPts val="1600"/>
              </a:spcBef>
              <a:spcAft>
                <a:spcPts val="0"/>
              </a:spcAft>
              <a:buNone/>
            </a:pPr>
            <a:r>
              <a:rPr lang="en-GB" sz="1300"/>
              <a:t>An operating system is a program which acts as an interface between a user of a computer and computer hardware. The purpose of an operating system is to provide an environment in which a user may execute program.</a:t>
            </a:r>
            <a:endParaRPr sz="1300"/>
          </a:p>
          <a:p>
            <a:pPr marL="0" lvl="0" indent="0" algn="l" rtl="0">
              <a:spcBef>
                <a:spcPts val="1600"/>
              </a:spcBef>
              <a:spcAft>
                <a:spcPts val="0"/>
              </a:spcAft>
              <a:buNone/>
            </a:pPr>
            <a:r>
              <a:rPr lang="en-GB" sz="1300"/>
              <a:t>An operating system acts as a resource manager and allocates resources to specific programs and users as necessary for their task. The commonly required resources are Input/output devices, memory, file storage space, CPU time and so on.</a:t>
            </a:r>
            <a:endParaRPr sz="1300"/>
          </a:p>
          <a:p>
            <a:pPr marL="0" lvl="0" indent="0" algn="l" rtl="0">
              <a:spcBef>
                <a:spcPts val="1600"/>
              </a:spcBef>
              <a:spcAft>
                <a:spcPts val="1600"/>
              </a:spcAft>
              <a:buNone/>
            </a:pPr>
            <a:r>
              <a:rPr lang="en-GB" sz="1200"/>
              <a:t>Shital Vivek Ghate - Operating System Concepts and Basic Linux Commands</a:t>
            </a:r>
            <a:endParaRPr sz="1200"/>
          </a:p>
        </p:txBody>
      </p:sp>
      <p:pic>
        <p:nvPicPr>
          <p:cNvPr id="83" name="Google Shape;83;p15"/>
          <p:cNvPicPr preferRelativeResize="0"/>
          <p:nvPr/>
        </p:nvPicPr>
        <p:blipFill>
          <a:blip r:embed="rId1"/>
          <a:stretch>
            <a:fillRect/>
          </a:stretch>
        </p:blipFill>
        <p:spPr>
          <a:xfrm>
            <a:off x="7119000" y="1170125"/>
            <a:ext cx="1872600" cy="27714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Pengertian…</a:t>
            </a:r>
            <a:endParaRPr lang="en-GB"/>
          </a:p>
        </p:txBody>
      </p:sp>
      <p:sp>
        <p:nvSpPr>
          <p:cNvPr id="89" name="Google Shape;89;p16"/>
          <p:cNvSpPr txBox="1"/>
          <p:nvPr>
            <p:ph type="body" idx="1"/>
          </p:nvPr>
        </p:nvSpPr>
        <p:spPr>
          <a:xfrm>
            <a:off x="311700" y="1417800"/>
            <a:ext cx="6654900" cy="3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Secara umum, para pakar sepakat bahwa terdapat sekurangnya empat komponen manajeman utama, yaitu:  Manajemen Proses, Manajemen Memori, dan Manajamen Sistem Berkas, serta Manajemen Masukan/Keluaran</a:t>
            </a:r>
            <a:endParaRPr lang="en-GB"/>
          </a:p>
          <a:p>
            <a:pPr marL="0" lvl="0" indent="0" algn="l" rtl="0">
              <a:spcBef>
                <a:spcPts val="1600"/>
              </a:spcBef>
              <a:spcAft>
                <a:spcPts val="0"/>
              </a:spcAft>
              <a:buNone/>
            </a:pPr>
            <a:r>
              <a:rPr lang="en-GB"/>
              <a:t>Avi Silberschatz, dan kawan-kawan menambahkan beberapa komponen seperti : Manajemen Penyimpanan Sekunder, Manajemen Sistem Proteksi, Manajemen Jaringan, Command-Interpreter System.</a:t>
            </a:r>
            <a:endParaRPr lang="en-GB"/>
          </a:p>
          <a:p>
            <a:pPr marL="0" lvl="0" indent="0" algn="l" rtl="0">
              <a:spcBef>
                <a:spcPts val="1600"/>
              </a:spcBef>
              <a:spcAft>
                <a:spcPts val="0"/>
              </a:spcAft>
              <a:buNone/>
            </a:pPr>
            <a:r>
              <a:rPr lang="en-GB"/>
              <a:t>Masyarakat Digital Gotong Royong (MDGR) - Pengantar Sistem Operasi Komputer Plus Ilustrasi Kernel Linux</a:t>
            </a:r>
            <a:endParaRPr lang="en-GB"/>
          </a:p>
          <a:p>
            <a:pPr marL="0" lvl="0" indent="0" algn="l" rtl="0">
              <a:spcBef>
                <a:spcPts val="1600"/>
              </a:spcBef>
              <a:spcAft>
                <a:spcPts val="0"/>
              </a:spcAft>
              <a:buNone/>
            </a:pPr>
          </a:p>
          <a:p>
            <a:pPr marL="0" lvl="0" indent="0" algn="l" rtl="0">
              <a:spcBef>
                <a:spcPts val="1600"/>
              </a:spcBef>
              <a:spcAft>
                <a:spcPts val="1600"/>
              </a:spcAft>
              <a:buNone/>
            </a:pPr>
          </a:p>
        </p:txBody>
      </p:sp>
      <p:pic>
        <p:nvPicPr>
          <p:cNvPr id="90" name="Google Shape;90;p16"/>
          <p:cNvPicPr preferRelativeResize="0"/>
          <p:nvPr/>
        </p:nvPicPr>
        <p:blipFill>
          <a:blip r:embed="rId1"/>
          <a:stretch>
            <a:fillRect/>
          </a:stretch>
        </p:blipFill>
        <p:spPr>
          <a:xfrm>
            <a:off x="7119000" y="1170125"/>
            <a:ext cx="1872600" cy="27714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7"/>
          <p:cNvSpPr txBox="1"/>
          <p:nvPr>
            <p:ph type="title" idx="4294967295"/>
          </p:nvPr>
        </p:nvSpPr>
        <p:spPr>
          <a:xfrm>
            <a:off x="387900" y="458025"/>
            <a:ext cx="8368200" cy="6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Hal yang telah dipraktikkan</a:t>
            </a:r>
            <a:endParaRPr lang="en-GB"/>
          </a:p>
        </p:txBody>
      </p:sp>
      <p:grpSp>
        <p:nvGrpSpPr>
          <p:cNvPr id="96" name="Google Shape;96;p17"/>
          <p:cNvGrpSpPr/>
          <p:nvPr/>
        </p:nvGrpSpPr>
        <p:grpSpPr>
          <a:xfrm>
            <a:off x="431825" y="1342525"/>
            <a:ext cx="2683300" cy="3302700"/>
            <a:chOff x="431825" y="1342525"/>
            <a:chExt cx="2683300" cy="3302700"/>
          </a:xfrm>
        </p:grpSpPr>
        <p:sp>
          <p:nvSpPr>
            <p:cNvPr id="97" name="Google Shape;97;p17"/>
            <p:cNvSpPr/>
            <p:nvPr/>
          </p:nvSpPr>
          <p:spPr>
            <a:xfrm>
              <a:off x="431825" y="1342525"/>
              <a:ext cx="26832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7"/>
            <p:cNvSpPr txBox="1"/>
            <p:nvPr/>
          </p:nvSpPr>
          <p:spPr>
            <a:xfrm>
              <a:off x="431925" y="1342525"/>
              <a:ext cx="26832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9" name="Google Shape;99;p17"/>
          <p:cNvSpPr txBox="1"/>
          <p:nvPr>
            <p:ph type="body" idx="4294967295"/>
          </p:nvPr>
        </p:nvSpPr>
        <p:spPr>
          <a:xfrm>
            <a:off x="489192"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rPr>
              <a:t>1</a:t>
            </a:r>
            <a:endParaRPr>
              <a:solidFill>
                <a:schemeClr val="lt1"/>
              </a:solidFill>
            </a:endParaRPr>
          </a:p>
        </p:txBody>
      </p:sp>
      <p:cxnSp>
        <p:nvCxnSpPr>
          <p:cNvPr id="100" name="Google Shape;100;p17"/>
          <p:cNvCxnSpPr/>
          <p:nvPr/>
        </p:nvCxnSpPr>
        <p:spPr>
          <a:xfrm>
            <a:off x="857675" y="1514725"/>
            <a:ext cx="0" cy="478800"/>
          </a:xfrm>
          <a:prstGeom prst="straightConnector1">
            <a:avLst/>
          </a:prstGeom>
          <a:noFill/>
          <a:ln w="9525" cap="flat" cmpd="sng">
            <a:solidFill>
              <a:schemeClr val="lt1"/>
            </a:solidFill>
            <a:prstDash val="solid"/>
            <a:round/>
            <a:headEnd type="none" w="sm" len="sm"/>
            <a:tailEnd type="none" w="sm" len="sm"/>
          </a:ln>
        </p:spPr>
      </p:cxnSp>
      <p:sp>
        <p:nvSpPr>
          <p:cNvPr id="101" name="Google Shape;101;p17"/>
          <p:cNvSpPr txBox="1"/>
          <p:nvPr>
            <p:ph type="body" idx="4294967295"/>
          </p:nvPr>
        </p:nvSpPr>
        <p:spPr>
          <a:xfrm>
            <a:off x="933875" y="13377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a:solidFill>
                  <a:schemeClr val="lt1"/>
                </a:solidFill>
              </a:rPr>
              <a:t>Persiapan pra Instalasi</a:t>
            </a:r>
            <a:endParaRPr>
              <a:solidFill>
                <a:schemeClr val="lt1"/>
              </a:solidFill>
            </a:endParaRPr>
          </a:p>
        </p:txBody>
      </p:sp>
      <p:sp>
        <p:nvSpPr>
          <p:cNvPr id="102" name="Google Shape;102;p17"/>
          <p:cNvSpPr txBox="1"/>
          <p:nvPr>
            <p:ph type="body" idx="4294967295"/>
          </p:nvPr>
        </p:nvSpPr>
        <p:spPr>
          <a:xfrm>
            <a:off x="508125" y="2268950"/>
            <a:ext cx="2530800" cy="23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Dxdiag</a:t>
            </a:r>
            <a:endParaRPr sz="1400"/>
          </a:p>
          <a:p>
            <a:pPr marL="0" lvl="0" indent="0" algn="l" rtl="0">
              <a:spcBef>
                <a:spcPts val="1600"/>
              </a:spcBef>
              <a:spcAft>
                <a:spcPts val="0"/>
              </a:spcAft>
              <a:buNone/>
            </a:pPr>
            <a:r>
              <a:rPr lang="en-GB" sz="1400"/>
              <a:t>Task Manager</a:t>
            </a:r>
            <a:endParaRPr sz="1400"/>
          </a:p>
          <a:p>
            <a:pPr marL="0" lvl="0" indent="0" algn="l" rtl="0">
              <a:spcBef>
                <a:spcPts val="1600"/>
              </a:spcBef>
              <a:spcAft>
                <a:spcPts val="0"/>
              </a:spcAft>
              <a:buNone/>
            </a:pPr>
            <a:r>
              <a:rPr lang="en-GB" sz="1400"/>
              <a:t>Backup</a:t>
            </a:r>
            <a:endParaRPr sz="1400"/>
          </a:p>
          <a:p>
            <a:pPr marL="0" lvl="0" indent="0" algn="l" rtl="0">
              <a:spcBef>
                <a:spcPts val="1600"/>
              </a:spcBef>
              <a:spcAft>
                <a:spcPts val="0"/>
              </a:spcAft>
              <a:buNone/>
            </a:pPr>
            <a:r>
              <a:rPr lang="en-GB" sz="1400"/>
              <a:t>Flashdisk bootable</a:t>
            </a:r>
            <a:endParaRPr sz="1400"/>
          </a:p>
          <a:p>
            <a:pPr marL="0" lvl="0" indent="0" algn="l" rtl="0">
              <a:spcBef>
                <a:spcPts val="1600"/>
              </a:spcBef>
              <a:spcAft>
                <a:spcPts val="1600"/>
              </a:spcAft>
              <a:buNone/>
            </a:pPr>
            <a:r>
              <a:rPr lang="en-GB" sz="1400"/>
              <a:t>Pemilihan sistem operasi</a:t>
            </a:r>
            <a:endParaRPr sz="1400"/>
          </a:p>
        </p:txBody>
      </p:sp>
      <p:grpSp>
        <p:nvGrpSpPr>
          <p:cNvPr id="103" name="Google Shape;103;p17"/>
          <p:cNvGrpSpPr/>
          <p:nvPr/>
        </p:nvGrpSpPr>
        <p:grpSpPr>
          <a:xfrm>
            <a:off x="3221800" y="1342525"/>
            <a:ext cx="2673003" cy="3302700"/>
            <a:chOff x="3221800" y="1342525"/>
            <a:chExt cx="2673003" cy="3302700"/>
          </a:xfrm>
        </p:grpSpPr>
        <p:sp>
          <p:nvSpPr>
            <p:cNvPr id="104" name="Google Shape;104;p17"/>
            <p:cNvSpPr/>
            <p:nvPr/>
          </p:nvSpPr>
          <p:spPr>
            <a:xfrm>
              <a:off x="3221803"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7"/>
            <p:cNvSpPr txBox="1"/>
            <p:nvPr/>
          </p:nvSpPr>
          <p:spPr>
            <a:xfrm>
              <a:off x="3221800"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6" name="Google Shape;106;p17"/>
          <p:cNvSpPr txBox="1"/>
          <p:nvPr>
            <p:ph type="body" idx="4294967295"/>
          </p:nvPr>
        </p:nvSpPr>
        <p:spPr>
          <a:xfrm>
            <a:off x="3275767"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rPr>
              <a:t>2</a:t>
            </a:r>
            <a:endParaRPr>
              <a:solidFill>
                <a:schemeClr val="lt1"/>
              </a:solidFill>
            </a:endParaRPr>
          </a:p>
        </p:txBody>
      </p:sp>
      <p:cxnSp>
        <p:nvCxnSpPr>
          <p:cNvPr id="107" name="Google Shape;107;p17"/>
          <p:cNvCxnSpPr/>
          <p:nvPr/>
        </p:nvCxnSpPr>
        <p:spPr>
          <a:xfrm>
            <a:off x="3647550" y="1514725"/>
            <a:ext cx="0" cy="478800"/>
          </a:xfrm>
          <a:prstGeom prst="straightConnector1">
            <a:avLst/>
          </a:prstGeom>
          <a:noFill/>
          <a:ln w="9525" cap="flat" cmpd="sng">
            <a:solidFill>
              <a:schemeClr val="lt1"/>
            </a:solidFill>
            <a:prstDash val="solid"/>
            <a:round/>
            <a:headEnd type="none" w="sm" len="sm"/>
            <a:tailEnd type="none" w="sm" len="sm"/>
          </a:ln>
        </p:spPr>
      </p:cxnSp>
      <p:sp>
        <p:nvSpPr>
          <p:cNvPr id="108" name="Google Shape;108;p17"/>
          <p:cNvSpPr txBox="1"/>
          <p:nvPr>
            <p:ph type="body" idx="4294967295"/>
          </p:nvPr>
        </p:nvSpPr>
        <p:spPr>
          <a:xfrm>
            <a:off x="3723750" y="13425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a:solidFill>
                  <a:schemeClr val="lt1"/>
                </a:solidFill>
              </a:rPr>
              <a:t>Proses instalasi</a:t>
            </a:r>
            <a:endParaRPr>
              <a:solidFill>
                <a:schemeClr val="lt1"/>
              </a:solidFill>
            </a:endParaRPr>
          </a:p>
        </p:txBody>
      </p:sp>
      <p:sp>
        <p:nvSpPr>
          <p:cNvPr id="109" name="Google Shape;109;p17"/>
          <p:cNvSpPr txBox="1"/>
          <p:nvPr>
            <p:ph type="body" idx="4294967295"/>
          </p:nvPr>
        </p:nvSpPr>
        <p:spPr>
          <a:xfrm>
            <a:off x="3294700" y="2268950"/>
            <a:ext cx="2530800" cy="2376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t>BIOS</a:t>
            </a:r>
            <a:endParaRPr sz="1400"/>
          </a:p>
          <a:p>
            <a:pPr marL="457200" lvl="0" indent="-317500" algn="l" rtl="0">
              <a:spcBef>
                <a:spcPts val="0"/>
              </a:spcBef>
              <a:spcAft>
                <a:spcPts val="0"/>
              </a:spcAft>
              <a:buSzPts val="1400"/>
              <a:buChar char="➢"/>
            </a:pPr>
            <a:r>
              <a:rPr lang="en-GB" sz="1400"/>
              <a:t>Boot - Booting Priority</a:t>
            </a:r>
            <a:endParaRPr sz="1400"/>
          </a:p>
          <a:p>
            <a:pPr marL="457200" lvl="0" indent="-317500" algn="l" rtl="0">
              <a:spcBef>
                <a:spcPts val="0"/>
              </a:spcBef>
              <a:spcAft>
                <a:spcPts val="0"/>
              </a:spcAft>
              <a:buSzPts val="1400"/>
              <a:buChar char="➢"/>
            </a:pPr>
            <a:r>
              <a:rPr lang="en-GB" sz="1400"/>
              <a:t>Partisi storage - gparted, partition table gpt</a:t>
            </a:r>
            <a:endParaRPr sz="1400"/>
          </a:p>
          <a:p>
            <a:pPr marL="457200" lvl="0" indent="-317500" algn="l" rtl="0">
              <a:spcBef>
                <a:spcPts val="0"/>
              </a:spcBef>
              <a:spcAft>
                <a:spcPts val="0"/>
              </a:spcAft>
              <a:buSzPts val="1400"/>
              <a:buChar char="➢"/>
            </a:pPr>
            <a:r>
              <a:rPr lang="en-GB" sz="1400"/>
              <a:t>Instalasi windows 10</a:t>
            </a:r>
            <a:endParaRPr sz="1400"/>
          </a:p>
          <a:p>
            <a:pPr marL="457200" lvl="0" indent="-317500" algn="l" rtl="0">
              <a:spcBef>
                <a:spcPts val="0"/>
              </a:spcBef>
              <a:spcAft>
                <a:spcPts val="0"/>
              </a:spcAft>
              <a:buSzPts val="1400"/>
              <a:buChar char="➢"/>
            </a:pPr>
            <a:r>
              <a:rPr lang="en-GB" sz="1400"/>
              <a:t>Instalasi MX Linux </a:t>
            </a:r>
            <a:endParaRPr sz="1400"/>
          </a:p>
          <a:p>
            <a:pPr marL="457200" lvl="0" indent="-317500" algn="l" rtl="0">
              <a:spcBef>
                <a:spcPts val="0"/>
              </a:spcBef>
              <a:spcAft>
                <a:spcPts val="0"/>
              </a:spcAft>
              <a:buSzPts val="1400"/>
              <a:buChar char="➢"/>
            </a:pPr>
            <a:r>
              <a:rPr lang="en-GB" sz="1400"/>
              <a:t>Sekilas UEFI vs Legacy</a:t>
            </a:r>
            <a:endParaRPr sz="1400"/>
          </a:p>
          <a:p>
            <a:pPr marL="0" lvl="0" indent="0" algn="l" rtl="0">
              <a:spcBef>
                <a:spcPts val="0"/>
              </a:spcBef>
              <a:spcAft>
                <a:spcPts val="0"/>
              </a:spcAft>
              <a:buNone/>
            </a:pPr>
            <a:endParaRPr sz="1400"/>
          </a:p>
        </p:txBody>
      </p:sp>
      <p:grpSp>
        <p:nvGrpSpPr>
          <p:cNvPr id="110" name="Google Shape;110;p17"/>
          <p:cNvGrpSpPr/>
          <p:nvPr/>
        </p:nvGrpSpPr>
        <p:grpSpPr>
          <a:xfrm>
            <a:off x="6007125" y="1342525"/>
            <a:ext cx="2673000" cy="3302700"/>
            <a:chOff x="6007125" y="1342525"/>
            <a:chExt cx="2673000" cy="3302700"/>
          </a:xfrm>
        </p:grpSpPr>
        <p:sp>
          <p:nvSpPr>
            <p:cNvPr id="111" name="Google Shape;111;p17"/>
            <p:cNvSpPr/>
            <p:nvPr/>
          </p:nvSpPr>
          <p:spPr>
            <a:xfrm>
              <a:off x="6007125"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7"/>
            <p:cNvSpPr txBox="1"/>
            <p:nvPr/>
          </p:nvSpPr>
          <p:spPr>
            <a:xfrm>
              <a:off x="6007125"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3" name="Google Shape;113;p17"/>
          <p:cNvSpPr txBox="1"/>
          <p:nvPr>
            <p:ph type="body" idx="4294967295"/>
          </p:nvPr>
        </p:nvSpPr>
        <p:spPr>
          <a:xfrm>
            <a:off x="6058742"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rPr>
              <a:t>3</a:t>
            </a:r>
            <a:endParaRPr>
              <a:solidFill>
                <a:schemeClr val="lt1"/>
              </a:solidFill>
            </a:endParaRPr>
          </a:p>
        </p:txBody>
      </p:sp>
      <p:cxnSp>
        <p:nvCxnSpPr>
          <p:cNvPr id="114" name="Google Shape;114;p17"/>
          <p:cNvCxnSpPr/>
          <p:nvPr/>
        </p:nvCxnSpPr>
        <p:spPr>
          <a:xfrm>
            <a:off x="6427225" y="1514725"/>
            <a:ext cx="0" cy="478800"/>
          </a:xfrm>
          <a:prstGeom prst="straightConnector1">
            <a:avLst/>
          </a:prstGeom>
          <a:noFill/>
          <a:ln w="9525" cap="flat" cmpd="sng">
            <a:solidFill>
              <a:schemeClr val="lt1"/>
            </a:solidFill>
            <a:prstDash val="solid"/>
            <a:round/>
            <a:headEnd type="none" w="sm" len="sm"/>
            <a:tailEnd type="none" w="sm" len="sm"/>
          </a:ln>
        </p:spPr>
      </p:cxnSp>
      <p:sp>
        <p:nvSpPr>
          <p:cNvPr id="115" name="Google Shape;115;p17"/>
          <p:cNvSpPr txBox="1"/>
          <p:nvPr>
            <p:ph type="body" idx="4294967295"/>
          </p:nvPr>
        </p:nvSpPr>
        <p:spPr>
          <a:xfrm>
            <a:off x="6503425" y="13425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a:solidFill>
                  <a:schemeClr val="lt1"/>
                </a:solidFill>
              </a:rPr>
              <a:t>Pasca Instalasi</a:t>
            </a:r>
            <a:endParaRPr>
              <a:solidFill>
                <a:schemeClr val="lt1"/>
              </a:solidFill>
            </a:endParaRPr>
          </a:p>
        </p:txBody>
      </p:sp>
      <p:sp>
        <p:nvSpPr>
          <p:cNvPr id="116" name="Google Shape;116;p17"/>
          <p:cNvSpPr txBox="1"/>
          <p:nvPr>
            <p:ph type="body" idx="4294967295"/>
          </p:nvPr>
        </p:nvSpPr>
        <p:spPr>
          <a:xfrm>
            <a:off x="6077675" y="2268950"/>
            <a:ext cx="2530800" cy="23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Windows 10</a:t>
            </a:r>
            <a:endParaRPr sz="1400"/>
          </a:p>
          <a:p>
            <a:pPr marL="457200" lvl="0" indent="-317500" algn="l" rtl="0">
              <a:spcBef>
                <a:spcPts val="0"/>
              </a:spcBef>
              <a:spcAft>
                <a:spcPts val="0"/>
              </a:spcAft>
              <a:buSzPts val="1400"/>
              <a:buChar char="➢"/>
            </a:pPr>
            <a:r>
              <a:rPr lang="en-GB" sz="1400"/>
              <a:t>Harddening - antivirus</a:t>
            </a:r>
            <a:endParaRPr sz="1400"/>
          </a:p>
          <a:p>
            <a:pPr marL="457200" lvl="0" indent="-317500" algn="l" rtl="0">
              <a:spcBef>
                <a:spcPts val="0"/>
              </a:spcBef>
              <a:spcAft>
                <a:spcPts val="0"/>
              </a:spcAft>
              <a:buSzPts val="1400"/>
              <a:buChar char="➢"/>
            </a:pPr>
            <a:r>
              <a:rPr lang="en-GB" sz="1400"/>
              <a:t>Instalasi aplikasi pendukung</a:t>
            </a:r>
            <a:endParaRPr sz="1400"/>
          </a:p>
          <a:p>
            <a:pPr marL="457200" lvl="0" indent="-317500" algn="l" rtl="0">
              <a:spcBef>
                <a:spcPts val="0"/>
              </a:spcBef>
              <a:spcAft>
                <a:spcPts val="0"/>
              </a:spcAft>
              <a:buSzPts val="1400"/>
              <a:buChar char="➢"/>
            </a:pPr>
            <a:r>
              <a:rPr lang="en-GB" sz="1400"/>
              <a:t>Tweak</a:t>
            </a:r>
            <a:endParaRPr sz="1400"/>
          </a:p>
          <a:p>
            <a:pPr marL="0" lvl="0" indent="0" algn="l" rtl="0">
              <a:spcBef>
                <a:spcPts val="0"/>
              </a:spcBef>
              <a:spcAft>
                <a:spcPts val="0"/>
              </a:spcAft>
              <a:buNone/>
            </a:pPr>
            <a:r>
              <a:rPr lang="en-GB" sz="1400"/>
              <a:t>MX Linux</a:t>
            </a:r>
            <a:endParaRPr sz="1400"/>
          </a:p>
          <a:p>
            <a:pPr marL="457200" lvl="0" indent="-317500" algn="l" rtl="0">
              <a:spcBef>
                <a:spcPts val="0"/>
              </a:spcBef>
              <a:spcAft>
                <a:spcPts val="0"/>
              </a:spcAft>
              <a:buSzPts val="1400"/>
              <a:buChar char="➢"/>
            </a:pPr>
            <a:r>
              <a:rPr lang="en-GB" sz="1400"/>
              <a:t>Update, tweak</a:t>
            </a:r>
            <a:endParaRPr sz="1400"/>
          </a:p>
          <a:p>
            <a:pPr marL="457200" lvl="0" indent="-317500" algn="l" rtl="0">
              <a:spcBef>
                <a:spcPts val="0"/>
              </a:spcBef>
              <a:spcAft>
                <a:spcPts val="0"/>
              </a:spcAft>
              <a:buSzPts val="1400"/>
              <a:buChar char="➢"/>
            </a:pPr>
            <a:r>
              <a:rPr lang="en-GB" sz="1400"/>
              <a:t>Instalasi aplikasi pendukung</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Hal penting yang mungkin terlewat</a:t>
            </a:r>
            <a:endParaRPr lang="en-GB"/>
          </a:p>
        </p:txBody>
      </p:sp>
      <p:sp>
        <p:nvSpPr>
          <p:cNvPr id="122" name="Google Shape;122;p18"/>
          <p:cNvSpPr txBox="1"/>
          <p:nvPr>
            <p:ph type="body" idx="1"/>
          </p:nvPr>
        </p:nvSpPr>
        <p:spPr>
          <a:xfrm>
            <a:off x="311785" y="1417955"/>
            <a:ext cx="8519795" cy="315087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sz="2100" b="1"/>
              <a:t>Ekstensi .msi dan .exe</a:t>
            </a:r>
            <a:br>
              <a:rPr lang="en-GB" sz="2100" b="1"/>
            </a:br>
            <a:r>
              <a:rPr lang="en-GB"/>
              <a:t>Ekstensi format aplikasi yang diinstall pada OS windows</a:t>
            </a:r>
            <a:endParaRPr lang="en-GB"/>
          </a:p>
          <a:p>
            <a:pPr marL="457200" lvl="0" indent="-342900" algn="l" rtl="0">
              <a:spcBef>
                <a:spcPts val="1600"/>
              </a:spcBef>
              <a:spcAft>
                <a:spcPts val="0"/>
              </a:spcAft>
              <a:buSzPts val="1800"/>
              <a:buAutoNum type="arabicPeriod"/>
            </a:pPr>
            <a:r>
              <a:rPr lang="en-GB" sz="2100" b="1"/>
              <a:t>Ekstensi .deb</a:t>
            </a:r>
            <a:br>
              <a:rPr lang="en-GB" sz="2100" b="1"/>
            </a:br>
            <a:r>
              <a:rPr lang="en-GB"/>
              <a:t>Ekstensi format aplikasi yang diinstall pada linux distro debian dan turunannya</a:t>
            </a:r>
            <a:endParaRPr lang="en-GB"/>
          </a:p>
          <a:p>
            <a:pPr marL="457200" lvl="0" indent="-342900" algn="l" rtl="0">
              <a:spcBef>
                <a:spcPts val="1600"/>
              </a:spcBef>
              <a:spcAft>
                <a:spcPts val="1600"/>
              </a:spcAft>
              <a:buSzPts val="1800"/>
              <a:buAutoNum type="arabicPeriod"/>
            </a:pPr>
            <a:r>
              <a:rPr lang="en-GB" sz="2100" b="1"/>
              <a:t>MX Linux adalah salah satu dari distro Linux</a:t>
            </a:r>
            <a:br>
              <a:rPr lang="en-GB" sz="2100" b="1"/>
            </a:br>
            <a:r>
              <a:rPr lang="en-GB"/>
              <a:t>Linux sebenarnya adalah intri dari sistem operasi yang disebut kernel.</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Sekilas Linux</a:t>
            </a:r>
            <a:endParaRPr lang="en-GB"/>
          </a:p>
        </p:txBody>
      </p:sp>
      <p:sp>
        <p:nvSpPr>
          <p:cNvPr id="128" name="Google Shape;128;p19"/>
          <p:cNvSpPr txBox="1"/>
          <p:nvPr>
            <p:ph type="body" idx="1"/>
          </p:nvPr>
        </p:nvSpPr>
        <p:spPr>
          <a:xfrm>
            <a:off x="311700" y="1417800"/>
            <a:ext cx="6254700" cy="3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b="1"/>
              <a:t>Linux adalah inti sistem operasi - Kernel</a:t>
            </a:r>
            <a:br>
              <a:rPr lang="en-GB" sz="2100" b="1"/>
            </a:br>
            <a:r>
              <a:rPr lang="en-GB"/>
              <a:t>Merupakan perangkat lunak open source, diciptakan oleh Linus Torvalds (pemegang hak cipta)</a:t>
            </a:r>
            <a:endParaRPr lang="en-GB"/>
          </a:p>
          <a:p>
            <a:pPr marL="0" lvl="0" indent="0" algn="l" rtl="0">
              <a:spcBef>
                <a:spcPts val="1600"/>
              </a:spcBef>
              <a:spcAft>
                <a:spcPts val="0"/>
              </a:spcAft>
              <a:buNone/>
            </a:pPr>
          </a:p>
          <a:p>
            <a:pPr marL="0" lvl="0" indent="0" algn="l" rtl="0">
              <a:spcBef>
                <a:spcPts val="1600"/>
              </a:spcBef>
              <a:spcAft>
                <a:spcPts val="0"/>
              </a:spcAft>
              <a:buNone/>
            </a:pPr>
            <a:r>
              <a:rPr lang="en-GB" sz="2100" b="1"/>
              <a:t>Komponen Linux</a:t>
            </a:r>
            <a:br>
              <a:rPr lang="en-GB" sz="2100" b="1"/>
            </a:br>
            <a:r>
              <a:rPr lang="en-GB"/>
              <a:t>Terdiri dari : Bootloader, Kernel, Init system, Daemon, Server grafis, Desktop environment, Aplikasi</a:t>
            </a:r>
            <a:endParaRPr lang="en-GB"/>
          </a:p>
          <a:p>
            <a:pPr marL="0" lvl="0" indent="0" algn="l" rtl="0">
              <a:spcBef>
                <a:spcPts val="1600"/>
              </a:spcBef>
              <a:spcAft>
                <a:spcPts val="1600"/>
              </a:spcAft>
              <a:buNone/>
            </a:pPr>
          </a:p>
        </p:txBody>
      </p:sp>
      <p:pic>
        <p:nvPicPr>
          <p:cNvPr id="129" name="Google Shape;129;p19"/>
          <p:cNvPicPr preferRelativeResize="0"/>
          <p:nvPr/>
        </p:nvPicPr>
        <p:blipFill>
          <a:blip r:embed="rId1"/>
          <a:stretch>
            <a:fillRect/>
          </a:stretch>
        </p:blipFill>
        <p:spPr>
          <a:xfrm>
            <a:off x="6718800" y="1170125"/>
            <a:ext cx="2272800" cy="33827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Sekilas Linux..</a:t>
            </a:r>
            <a:endParaRPr lang="en-GB"/>
          </a:p>
        </p:txBody>
      </p:sp>
      <p:sp>
        <p:nvSpPr>
          <p:cNvPr id="135" name="Google Shape;135;p20"/>
          <p:cNvSpPr/>
          <p:nvPr/>
        </p:nvSpPr>
        <p:spPr>
          <a:xfrm>
            <a:off x="1874575" y="2532650"/>
            <a:ext cx="1104900" cy="34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36" name="Google Shape;136;p20"/>
          <p:cNvPicPr preferRelativeResize="0"/>
          <p:nvPr/>
        </p:nvPicPr>
        <p:blipFill>
          <a:blip r:embed="rId1"/>
          <a:stretch>
            <a:fillRect/>
          </a:stretch>
        </p:blipFill>
        <p:spPr>
          <a:xfrm>
            <a:off x="89350" y="1645300"/>
            <a:ext cx="1785226" cy="2115500"/>
          </a:xfrm>
          <a:prstGeom prst="rect">
            <a:avLst/>
          </a:prstGeom>
          <a:noFill/>
          <a:ln>
            <a:noFill/>
          </a:ln>
        </p:spPr>
      </p:pic>
      <p:pic>
        <p:nvPicPr>
          <p:cNvPr id="137" name="Google Shape;137;p20"/>
          <p:cNvPicPr preferRelativeResize="0"/>
          <p:nvPr/>
        </p:nvPicPr>
        <p:blipFill>
          <a:blip r:embed="rId2"/>
          <a:stretch>
            <a:fillRect/>
          </a:stretch>
        </p:blipFill>
        <p:spPr>
          <a:xfrm>
            <a:off x="3220700" y="854663"/>
            <a:ext cx="3820975" cy="3820975"/>
          </a:xfrm>
          <a:prstGeom prst="rect">
            <a:avLst/>
          </a:prstGeom>
          <a:noFill/>
          <a:ln>
            <a:noFill/>
          </a:ln>
        </p:spPr>
      </p:pic>
      <p:pic>
        <p:nvPicPr>
          <p:cNvPr id="138" name="Google Shape;138;p20"/>
          <p:cNvPicPr preferRelativeResize="0"/>
          <p:nvPr/>
        </p:nvPicPr>
        <p:blipFill>
          <a:blip r:embed="rId3"/>
          <a:stretch>
            <a:fillRect/>
          </a:stretch>
        </p:blipFill>
        <p:spPr>
          <a:xfrm>
            <a:off x="6424863" y="261938"/>
            <a:ext cx="2638425" cy="461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Sekilas Linux..</a:t>
            </a:r>
            <a:endParaRPr lang="en-GB"/>
          </a:p>
        </p:txBody>
      </p:sp>
      <p:pic>
        <p:nvPicPr>
          <p:cNvPr id="144" name="Google Shape;144;p21"/>
          <p:cNvPicPr preferRelativeResize="0"/>
          <p:nvPr/>
        </p:nvPicPr>
        <p:blipFill>
          <a:blip r:embed="rId1"/>
          <a:stretch>
            <a:fillRect/>
          </a:stretch>
        </p:blipFill>
        <p:spPr>
          <a:xfrm>
            <a:off x="117550" y="2149249"/>
            <a:ext cx="8908899" cy="2823451"/>
          </a:xfrm>
          <a:prstGeom prst="rect">
            <a:avLst/>
          </a:prstGeom>
          <a:noFill/>
          <a:ln>
            <a:noFill/>
          </a:ln>
        </p:spPr>
      </p:pic>
      <p:pic>
        <p:nvPicPr>
          <p:cNvPr id="145" name="Google Shape;145;p21"/>
          <p:cNvPicPr preferRelativeResize="0"/>
          <p:nvPr/>
        </p:nvPicPr>
        <p:blipFill>
          <a:blip r:embed="rId2"/>
          <a:stretch>
            <a:fillRect/>
          </a:stretch>
        </p:blipFill>
        <p:spPr>
          <a:xfrm>
            <a:off x="89350" y="1304400"/>
            <a:ext cx="1785226" cy="2115500"/>
          </a:xfrm>
          <a:prstGeom prst="rect">
            <a:avLst/>
          </a:prstGeom>
          <a:noFill/>
          <a:ln>
            <a:noFill/>
          </a:ln>
        </p:spPr>
      </p:pic>
      <p:sp>
        <p:nvSpPr>
          <p:cNvPr id="146" name="Google Shape;146;p21"/>
          <p:cNvSpPr txBox="1"/>
          <p:nvPr>
            <p:ph type="body" idx="1"/>
          </p:nvPr>
        </p:nvSpPr>
        <p:spPr>
          <a:xfrm>
            <a:off x="2771750" y="1017734"/>
            <a:ext cx="6254700" cy="9834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GB" u="sng">
                <a:solidFill>
                  <a:schemeClr val="hlink"/>
                </a:solidFill>
                <a:hlinkClick r:id="rId3"/>
              </a:rPr>
              <a:t>https://www.linux.com/</a:t>
            </a:r>
            <a:endParaRPr lang="en-GB" u="sng">
              <a:solidFill>
                <a:schemeClr val="hlink"/>
              </a:solidFill>
            </a:endParaRPr>
          </a:p>
          <a:p>
            <a:pPr marL="0" lvl="0" indent="0" algn="r" rtl="0">
              <a:spcBef>
                <a:spcPts val="1600"/>
              </a:spcBef>
              <a:spcAft>
                <a:spcPts val="0"/>
              </a:spcAft>
              <a:buNone/>
            </a:pPr>
            <a:r>
              <a:rPr lang="en-GB" u="sng">
                <a:solidFill>
                  <a:srgbClr val="1155CC"/>
                </a:solidFill>
                <a:latin typeface="Arial" panose="020B0604020202020204"/>
                <a:ea typeface="Arial" panose="020B0604020202020204"/>
                <a:cs typeface="Arial" panose="020B0604020202020204"/>
                <a:sym typeface="Arial" panose="020B0604020202020204"/>
                <a:hlinkClick r:id="rId4"/>
              </a:rPr>
              <a:t>https://en.wikipedia.org/wiki/Linux_kernel_version_history</a:t>
            </a:r>
            <a:endParaRPr lang="en-GB" u="sng">
              <a:solidFill>
                <a:srgbClr val="1155CC"/>
              </a:solidFill>
              <a:latin typeface="Arial" panose="020B0604020202020204"/>
              <a:ea typeface="Arial" panose="020B0604020202020204"/>
              <a:cs typeface="Arial" panose="020B0604020202020204"/>
              <a:sym typeface="Arial" panose="020B0604020202020204"/>
              <a:hlinkClick r:id="rId4"/>
            </a:endParaRPr>
          </a:p>
        </p:txBody>
      </p:sp>
    </p:spTree>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3273</Words>
  <Application>WPS Presentation</Application>
  <PresentationFormat/>
  <Paragraphs>98</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Arial</vt:lpstr>
      <vt:lpstr>Playfair Display</vt:lpstr>
      <vt:lpstr>C059</vt:lpstr>
      <vt:lpstr>Lato</vt:lpstr>
      <vt:lpstr>Microsoft YaHei</vt:lpstr>
      <vt:lpstr>文泉驿微米黑</vt:lpstr>
      <vt:lpstr>Arial Unicode MS</vt:lpstr>
      <vt:lpstr>Blue &amp; Gold</vt:lpstr>
      <vt:lpstr>Materi 01: Sistem Operasi - Komputer</vt:lpstr>
      <vt:lpstr>Pengertian</vt:lpstr>
      <vt:lpstr>Pengertian..</vt:lpstr>
      <vt:lpstr>Pengertian…</vt:lpstr>
      <vt:lpstr>Hal yang telah dipraktikkan</vt:lpstr>
      <vt:lpstr>Hal penting yang mungkin terlewat</vt:lpstr>
      <vt:lpstr>Sekilas Linux</vt:lpstr>
      <vt:lpstr>Sekilas Linux..</vt:lpstr>
      <vt:lpstr>Sekilas Linux..</vt:lpstr>
      <vt:lpstr>Sekilas Linux.. Ilustrasi</vt:lpstr>
      <vt:lpstr>Sekilas Linux.. Ilustrasi</vt:lpstr>
      <vt:lpstr>Silahkan Bandingkan - Windows VS MX</vt:lpstr>
      <vt:lpstr>Ada yang mau ditambahkan?</vt:lpstr>
      <vt:lpstr>Linux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 01: Sistem Operasi - Komputer</dc:title>
  <dc:creator/>
  <cp:lastModifiedBy>mukhlisyaini</cp:lastModifiedBy>
  <cp:revision>1</cp:revision>
  <dcterms:created xsi:type="dcterms:W3CDTF">2022-11-26T22:45:37Z</dcterms:created>
  <dcterms:modified xsi:type="dcterms:W3CDTF">2022-11-26T22:45:37Z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