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1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40D1F-BA46-4E2F-9C14-4A3E34216F0B}" type="datetimeFigureOut">
              <a:rPr lang="id-ID" smtClean="0"/>
              <a:t>11/03/2017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349FA-36AB-4E2D-9F07-A2B34D2F1C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8568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D9DB69-45F3-46D5-9A10-B944027E9ADB}" type="datetime1">
              <a:rPr lang="id-ID" smtClean="0"/>
              <a:t>11/03/2017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53F28B-3A6A-429A-B3CB-831391694E67}" type="slidenum">
              <a:rPr lang="id-ID" smtClean="0"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DAE3CE-53C1-4853-89A9-753AEC490FFD}" type="datetime1">
              <a:rPr lang="id-ID" smtClean="0"/>
              <a:t>11/03/2017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53F28B-3A6A-429A-B3CB-831391694E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2E1201-C1A0-40A5-8BEA-3FA799CCE3B4}" type="datetime1">
              <a:rPr lang="id-ID" smtClean="0"/>
              <a:t>11/03/2017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53F28B-3A6A-429A-B3CB-831391694E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713115-A7AB-4CC8-8D13-9077F6FFC29D}" type="datetime1">
              <a:rPr lang="id-ID" smtClean="0"/>
              <a:t>11/03/2017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53F28B-3A6A-429A-B3CB-831391694E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CF1BAB-B597-4A82-B956-C714104FF713}" type="datetime1">
              <a:rPr lang="id-ID" smtClean="0"/>
              <a:t>11/03/2017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53F28B-3A6A-429A-B3CB-831391694E67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818BF-F008-4512-BD6E-21D709DE9633}" type="datetime1">
              <a:rPr lang="id-ID" smtClean="0"/>
              <a:t>11/03/2017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53F28B-3A6A-429A-B3CB-831391694E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6333E1-0274-490F-94BB-4FC7D17ADCDF}" type="datetime1">
              <a:rPr lang="id-ID" smtClean="0"/>
              <a:t>11/03/2017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53F28B-3A6A-429A-B3CB-831391694E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3ACEF2-368F-4E1B-A654-C1A01D4945D0}" type="datetime1">
              <a:rPr lang="id-ID" smtClean="0"/>
              <a:t>11/03/2017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53F28B-3A6A-429A-B3CB-831391694E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11A65D-4240-4ADE-B85D-77E0A57A6CD7}" type="datetime1">
              <a:rPr lang="id-ID" smtClean="0"/>
              <a:t>11/03/2017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53F28B-3A6A-429A-B3CB-831391694E67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E82CB0-38A6-4C40-8C00-D46CB38506BF}" type="datetime1">
              <a:rPr lang="id-ID" smtClean="0"/>
              <a:t>11/03/2017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53F28B-3A6A-429A-B3CB-831391694E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588AA4-0348-4A68-B721-3102EBE45910}" type="datetime1">
              <a:rPr lang="id-ID" smtClean="0"/>
              <a:t>11/03/2017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53F28B-3A6A-429A-B3CB-831391694E67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8C4676B-C50E-4339-8BC4-30801357B5AB}" type="datetime1">
              <a:rPr lang="id-ID" smtClean="0"/>
              <a:t>11/03/2017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53F28B-3A6A-429A-B3CB-831391694E67}" type="slidenum">
              <a:rPr lang="id-ID" smtClean="0"/>
              <a:t>‹#›</a:t>
            </a:fld>
            <a:endParaRPr lang="id-ID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nu.org/software/octav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Pengolahan Citra dengan </a:t>
            </a:r>
            <a:br>
              <a:rPr lang="id-ID" dirty="0" smtClean="0"/>
            </a:br>
            <a:r>
              <a:rPr lang="id-ID" dirty="0" smtClean="0"/>
              <a:t>menggunakan Octave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Oleh : Aldy Rialdy Atmadja</a:t>
            </a:r>
            <a:endParaRPr lang="id-ID" dirty="0"/>
          </a:p>
        </p:txBody>
      </p:sp>
      <p:sp>
        <p:nvSpPr>
          <p:cNvPr id="4" name="Text Box 5"/>
          <p:cNvSpPr txBox="1"/>
          <p:nvPr/>
        </p:nvSpPr>
        <p:spPr>
          <a:xfrm>
            <a:off x="1043608" y="6165304"/>
            <a:ext cx="307276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1400"/>
              <a:t>Sekolah Tinggi Teknologi Garut</a:t>
            </a:r>
          </a:p>
          <a:p>
            <a:r>
              <a:rPr lang="x-none" altLang="en-US" sz="1400"/>
              <a:t>(STTG)</a:t>
            </a:r>
          </a:p>
        </p:txBody>
      </p:sp>
      <p:pic>
        <p:nvPicPr>
          <p:cNvPr id="5" name="Picture 4" descr="stt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021288"/>
            <a:ext cx="687070" cy="687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443956"/>
            <a:ext cx="5198405" cy="37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5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Mendapatkan informasi suatu fungsi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d-ID" dirty="0" smtClean="0"/>
              <a:t>help </a:t>
            </a:r>
            <a:r>
              <a:rPr lang="id-ID" i="1" dirty="0" smtClean="0"/>
              <a:t>command-name</a:t>
            </a:r>
          </a:p>
          <a:p>
            <a:r>
              <a:rPr lang="id-ID" dirty="0" smtClean="0"/>
              <a:t>Contoh : </a:t>
            </a:r>
          </a:p>
          <a:p>
            <a:pPr lvl="1"/>
            <a:r>
              <a:rPr lang="id-ID" dirty="0"/>
              <a:t>help </a:t>
            </a:r>
            <a:r>
              <a:rPr lang="id-ID" dirty="0" smtClean="0"/>
              <a:t>sqrt</a:t>
            </a:r>
          </a:p>
          <a:p>
            <a:pPr marL="402336" lvl="1" indent="0">
              <a:buNone/>
            </a:pPr>
            <a:r>
              <a:rPr lang="en-US" dirty="0"/>
              <a:t>'</a:t>
            </a:r>
            <a:r>
              <a:rPr lang="en-US" dirty="0" err="1"/>
              <a:t>sqrt</a:t>
            </a:r>
            <a:r>
              <a:rPr lang="en-US" dirty="0"/>
              <a:t>' is a built-in function from the file </a:t>
            </a:r>
            <a:r>
              <a:rPr lang="en-US" dirty="0" smtClean="0"/>
              <a:t>libinterp/corefcn/mappers.cc</a:t>
            </a:r>
            <a:endParaRPr lang="en-US" dirty="0"/>
          </a:p>
          <a:p>
            <a:pPr marL="402336" lvl="1" indent="0">
              <a:buNone/>
            </a:pPr>
            <a:r>
              <a:rPr lang="en-US" dirty="0"/>
              <a:t> -- </a:t>
            </a:r>
            <a:r>
              <a:rPr lang="en-US" dirty="0" err="1"/>
              <a:t>sqrt</a:t>
            </a:r>
            <a:r>
              <a:rPr lang="en-US" dirty="0"/>
              <a:t> (X)</a:t>
            </a:r>
          </a:p>
          <a:p>
            <a:pPr marL="402336" lvl="1" indent="0">
              <a:buNone/>
            </a:pPr>
            <a:r>
              <a:rPr lang="en-US" dirty="0"/>
              <a:t>     Compute the square root of each element of X</a:t>
            </a:r>
            <a:r>
              <a:rPr lang="en-US" dirty="0" smtClean="0"/>
              <a:t>.</a:t>
            </a:r>
            <a:endParaRPr lang="en-US" dirty="0"/>
          </a:p>
          <a:p>
            <a:pPr marL="402336" lvl="1" indent="0">
              <a:buNone/>
            </a:pPr>
            <a:r>
              <a:rPr lang="en-US" dirty="0"/>
              <a:t>     If X is negative, a complex result is returned</a:t>
            </a:r>
            <a:r>
              <a:rPr lang="en-US" dirty="0" smtClean="0"/>
              <a:t>.</a:t>
            </a:r>
            <a:endParaRPr lang="en-US" dirty="0"/>
          </a:p>
          <a:p>
            <a:pPr marL="402336" lvl="1" indent="0">
              <a:buNone/>
            </a:pPr>
            <a:r>
              <a:rPr lang="en-US" dirty="0"/>
              <a:t>     To </a:t>
            </a:r>
            <a:r>
              <a:rPr lang="en-US" dirty="0" smtClean="0"/>
              <a:t>compute </a:t>
            </a:r>
            <a:r>
              <a:rPr lang="en-US" dirty="0"/>
              <a:t>the matrix square root, see *note Linear Algebra</a:t>
            </a:r>
            <a:r>
              <a:rPr lang="en-US" dirty="0" smtClean="0"/>
              <a:t>::.</a:t>
            </a:r>
            <a:endParaRPr lang="en-US" dirty="0"/>
          </a:p>
          <a:p>
            <a:pPr marL="402336" lvl="1" indent="0">
              <a:buNone/>
            </a:pPr>
            <a:r>
              <a:rPr lang="en-US" dirty="0"/>
              <a:t>     See also: </a:t>
            </a:r>
            <a:r>
              <a:rPr lang="en-US" dirty="0" err="1"/>
              <a:t>realsqrt</a:t>
            </a:r>
            <a:r>
              <a:rPr lang="en-US" dirty="0"/>
              <a:t>, </a:t>
            </a:r>
            <a:r>
              <a:rPr lang="en-US" dirty="0" err="1"/>
              <a:t>nthroot</a:t>
            </a:r>
            <a:r>
              <a:rPr lang="en-US" dirty="0" smtClean="0"/>
              <a:t>.</a:t>
            </a:r>
          </a:p>
          <a:p>
            <a:pPr marL="402336" lvl="1" indent="0">
              <a:buNone/>
            </a:pPr>
            <a:endParaRPr lang="en-US" dirty="0" smtClean="0"/>
          </a:p>
          <a:p>
            <a:pPr marL="402336" lvl="1" indent="0">
              <a:buNone/>
            </a:pPr>
            <a:r>
              <a:rPr lang="en-US" dirty="0" smtClean="0"/>
              <a:t>Additional </a:t>
            </a:r>
            <a:r>
              <a:rPr lang="en-US" dirty="0"/>
              <a:t>help for built-in functions and operators is</a:t>
            </a:r>
          </a:p>
          <a:p>
            <a:pPr marL="402336" lvl="1" indent="0">
              <a:buNone/>
            </a:pPr>
            <a:r>
              <a:rPr lang="en-US" dirty="0"/>
              <a:t>available in the online version of the manual.  Use the command</a:t>
            </a:r>
          </a:p>
          <a:p>
            <a:pPr marL="402336" lvl="1" indent="0">
              <a:buNone/>
            </a:pPr>
            <a:r>
              <a:rPr lang="en-US" dirty="0"/>
              <a:t>'doc &lt;topic&gt;' to search the manual index</a:t>
            </a:r>
            <a:r>
              <a:rPr lang="en-US" dirty="0" smtClean="0"/>
              <a:t>.</a:t>
            </a:r>
          </a:p>
          <a:p>
            <a:pPr marL="402336" lvl="1" indent="0">
              <a:buNone/>
            </a:pPr>
            <a:endParaRPr lang="en-US" dirty="0" smtClean="0"/>
          </a:p>
          <a:p>
            <a:pPr marL="402336" lvl="1" indent="0">
              <a:buNone/>
            </a:pPr>
            <a:r>
              <a:rPr lang="en-US" dirty="0" smtClean="0"/>
              <a:t>Help </a:t>
            </a:r>
            <a:r>
              <a:rPr lang="en-US" dirty="0"/>
              <a:t>and information about Octave is also available on the WWW</a:t>
            </a:r>
          </a:p>
          <a:p>
            <a:pPr marL="402336" lvl="1" indent="0">
              <a:buNone/>
            </a:pPr>
            <a:r>
              <a:rPr lang="en-US" dirty="0"/>
              <a:t>at http://www.octave.org and via the help@octave.org</a:t>
            </a:r>
          </a:p>
          <a:p>
            <a:pPr marL="402336" lvl="1" indent="0">
              <a:buNone/>
            </a:pPr>
            <a:r>
              <a:rPr lang="en-US" dirty="0"/>
              <a:t>mailing list.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7956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Semicolons </a:t>
            </a:r>
            <a:r>
              <a:rPr lang="id-ID" dirty="0" smtClean="0"/>
              <a:t>dan menyembunyikan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 smtClean="0"/>
              <a:t>Semicolons : dalam bahasa pemrograman digunakan sebagai penanda suatu instruksi atau perintah.</a:t>
            </a:r>
          </a:p>
          <a:p>
            <a:r>
              <a:rPr lang="id-ID" dirty="0" smtClean="0"/>
              <a:t>Dalam octave, hal tersebut tidak menjadi kewajiban, akan tetapi kita dapat gunakan untuk menyembunyikan informasi saat eksekusi. Contoh : </a:t>
            </a:r>
          </a:p>
          <a:p>
            <a:pPr marL="82296" indent="0">
              <a:buNone/>
            </a:pPr>
            <a:r>
              <a:rPr lang="id-ID" dirty="0" smtClean="0"/>
              <a:t>	v=3			v=3;</a:t>
            </a:r>
          </a:p>
          <a:p>
            <a:pPr marL="82296" indent="0">
              <a:buNone/>
            </a:pPr>
            <a:r>
              <a:rPr lang="id-ID" dirty="0" smtClean="0"/>
              <a:t>	g=5			g=5;</a:t>
            </a:r>
          </a:p>
          <a:p>
            <a:pPr marL="82296" indent="0">
              <a:buNone/>
            </a:pPr>
            <a:r>
              <a:rPr lang="id-ID" dirty="0"/>
              <a:t>	</a:t>
            </a:r>
            <a:r>
              <a:rPr lang="id-ID" dirty="0" smtClean="0"/>
              <a:t>Output :		</a:t>
            </a:r>
            <a:r>
              <a:rPr lang="id-ID" dirty="0"/>
              <a:t>Output </a:t>
            </a:r>
            <a:r>
              <a:rPr lang="id-ID" dirty="0" smtClean="0"/>
              <a:t>:</a:t>
            </a:r>
          </a:p>
          <a:p>
            <a:pPr marL="82296" indent="0">
              <a:buNone/>
            </a:pPr>
            <a:r>
              <a:rPr lang="id-ID" dirty="0"/>
              <a:t>	</a:t>
            </a:r>
            <a:r>
              <a:rPr lang="sv-SE" dirty="0"/>
              <a:t>&gt;&gt; </a:t>
            </a:r>
            <a:r>
              <a:rPr lang="sv-SE" dirty="0" smtClean="0"/>
              <a:t>aritmatika</a:t>
            </a:r>
            <a:r>
              <a:rPr lang="id-ID" dirty="0" smtClean="0"/>
              <a:t>		</a:t>
            </a:r>
            <a:r>
              <a:rPr lang="sv-SE" dirty="0"/>
              <a:t>&gt;&gt; </a:t>
            </a:r>
            <a:r>
              <a:rPr lang="sv-SE" dirty="0" smtClean="0"/>
              <a:t>aritmatika</a:t>
            </a:r>
            <a:endParaRPr lang="id-ID" dirty="0" smtClean="0"/>
          </a:p>
          <a:p>
            <a:pPr marL="82296" indent="0">
              <a:buNone/>
            </a:pPr>
            <a:r>
              <a:rPr lang="id-ID" dirty="0"/>
              <a:t>	</a:t>
            </a:r>
            <a:r>
              <a:rPr lang="id-ID" dirty="0" smtClean="0"/>
              <a:t>			</a:t>
            </a:r>
            <a:endParaRPr lang="sv-SE" dirty="0"/>
          </a:p>
          <a:p>
            <a:pPr marL="82296" indent="0">
              <a:buNone/>
            </a:pPr>
            <a:r>
              <a:rPr lang="id-ID" dirty="0" smtClean="0"/>
              <a:t>	</a:t>
            </a:r>
            <a:r>
              <a:rPr lang="sv-SE" dirty="0" smtClean="0"/>
              <a:t>v </a:t>
            </a:r>
            <a:r>
              <a:rPr lang="sv-SE" dirty="0"/>
              <a:t>=  </a:t>
            </a:r>
            <a:r>
              <a:rPr lang="sv-SE" dirty="0" smtClean="0"/>
              <a:t>3</a:t>
            </a:r>
            <a:r>
              <a:rPr lang="id-ID" dirty="0" smtClean="0"/>
              <a:t>			</a:t>
            </a:r>
            <a:r>
              <a:rPr lang="sv-SE" dirty="0" smtClean="0"/>
              <a:t>&gt;&gt;</a:t>
            </a:r>
            <a:endParaRPr lang="sv-SE" dirty="0"/>
          </a:p>
          <a:p>
            <a:pPr marL="82296" indent="0">
              <a:buNone/>
            </a:pPr>
            <a:r>
              <a:rPr lang="id-ID" dirty="0" smtClean="0"/>
              <a:t>	</a:t>
            </a:r>
            <a:r>
              <a:rPr lang="sv-SE" dirty="0" smtClean="0"/>
              <a:t>g </a:t>
            </a:r>
            <a:r>
              <a:rPr lang="sv-SE" dirty="0"/>
              <a:t>=  5</a:t>
            </a:r>
          </a:p>
          <a:p>
            <a:pPr marL="82296" indent="0">
              <a:buNone/>
            </a:pPr>
            <a:r>
              <a:rPr lang="id-ID" dirty="0" smtClean="0"/>
              <a:t>	</a:t>
            </a:r>
            <a:r>
              <a:rPr lang="sv-SE" dirty="0" smtClean="0"/>
              <a:t>&gt;&gt;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416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Array dan vektor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Dalam bahasa pemrograman lainnya, untuk mendefinisikan tipe data yang sama dalam jumlah banyak digunakan </a:t>
            </a:r>
            <a:r>
              <a:rPr lang="id-ID" i="1" dirty="0" smtClean="0"/>
              <a:t>array.</a:t>
            </a:r>
          </a:p>
          <a:p>
            <a:r>
              <a:rPr lang="id-ID" dirty="0" smtClean="0"/>
              <a:t>Dalam octave, array disebut juga sebagai vektor (hanya satu row saja), dalam matematika hal ini dikenal juga sebagai matriks (dimensinya banyak).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6765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Mendefinisikan vektor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/>
              <a:t>a=[1 4 5</a:t>
            </a:r>
            <a:r>
              <a:rPr lang="id-ID" dirty="0" smtClean="0"/>
              <a:t>]</a:t>
            </a:r>
          </a:p>
          <a:p>
            <a:r>
              <a:rPr lang="id-ID" dirty="0"/>
              <a:t>b=[2,1,0</a:t>
            </a:r>
            <a:r>
              <a:rPr lang="id-ID" dirty="0" smtClean="0"/>
              <a:t>]</a:t>
            </a:r>
          </a:p>
          <a:p>
            <a:r>
              <a:rPr lang="id-ID" dirty="0"/>
              <a:t>c=[4;7;10</a:t>
            </a:r>
            <a:r>
              <a:rPr lang="id-ID" dirty="0" smtClean="0"/>
              <a:t>]</a:t>
            </a:r>
          </a:p>
          <a:p>
            <a:r>
              <a:rPr lang="id-ID" dirty="0" smtClean="0"/>
              <a:t>Output :</a:t>
            </a:r>
          </a:p>
          <a:p>
            <a:pPr marL="356616" lvl="1" indent="0">
              <a:spcBef>
                <a:spcPts val="0"/>
              </a:spcBef>
              <a:buNone/>
            </a:pPr>
            <a:r>
              <a:rPr lang="pt-BR" dirty="0"/>
              <a:t>a =</a:t>
            </a:r>
          </a:p>
          <a:p>
            <a:pPr marL="356616" lvl="1" indent="0">
              <a:spcBef>
                <a:spcPts val="0"/>
              </a:spcBef>
              <a:buNone/>
            </a:pPr>
            <a:endParaRPr lang="pt-BR" dirty="0"/>
          </a:p>
          <a:p>
            <a:pPr marL="356616" lvl="1" indent="0">
              <a:spcBef>
                <a:spcPts val="0"/>
              </a:spcBef>
              <a:buNone/>
            </a:pPr>
            <a:r>
              <a:rPr lang="pt-BR" dirty="0"/>
              <a:t>   1   4   5</a:t>
            </a:r>
          </a:p>
          <a:p>
            <a:pPr marL="356616" lvl="1" indent="0">
              <a:spcBef>
                <a:spcPts val="0"/>
              </a:spcBef>
              <a:buNone/>
            </a:pPr>
            <a:endParaRPr lang="pt-BR" dirty="0"/>
          </a:p>
          <a:p>
            <a:pPr marL="356616" lvl="1" indent="0">
              <a:spcBef>
                <a:spcPts val="0"/>
              </a:spcBef>
              <a:buNone/>
            </a:pPr>
            <a:r>
              <a:rPr lang="pt-BR" dirty="0"/>
              <a:t>b =</a:t>
            </a:r>
          </a:p>
          <a:p>
            <a:pPr marL="356616" lvl="1" indent="0">
              <a:spcBef>
                <a:spcPts val="0"/>
              </a:spcBef>
              <a:buNone/>
            </a:pPr>
            <a:endParaRPr lang="pt-BR" dirty="0"/>
          </a:p>
          <a:p>
            <a:pPr marL="356616" lvl="1" indent="0">
              <a:spcBef>
                <a:spcPts val="0"/>
              </a:spcBef>
              <a:buNone/>
            </a:pPr>
            <a:r>
              <a:rPr lang="pt-BR" dirty="0"/>
              <a:t>   2   1   0</a:t>
            </a:r>
          </a:p>
          <a:p>
            <a:pPr marL="356616" lvl="1" indent="0">
              <a:spcBef>
                <a:spcPts val="0"/>
              </a:spcBef>
              <a:buNone/>
            </a:pPr>
            <a:endParaRPr lang="pt-BR" dirty="0"/>
          </a:p>
          <a:p>
            <a:pPr marL="356616" lvl="1" indent="0">
              <a:spcBef>
                <a:spcPts val="0"/>
              </a:spcBef>
              <a:buNone/>
            </a:pPr>
            <a:r>
              <a:rPr lang="pt-BR" dirty="0"/>
              <a:t>c =</a:t>
            </a:r>
          </a:p>
          <a:p>
            <a:pPr marL="356616" lvl="1" indent="0">
              <a:spcBef>
                <a:spcPts val="0"/>
              </a:spcBef>
              <a:buNone/>
            </a:pPr>
            <a:endParaRPr lang="pt-BR" dirty="0"/>
          </a:p>
          <a:p>
            <a:pPr marL="356616" lvl="1" indent="0">
              <a:spcBef>
                <a:spcPts val="0"/>
              </a:spcBef>
              <a:buNone/>
            </a:pPr>
            <a:r>
              <a:rPr lang="pt-BR" dirty="0"/>
              <a:t>    4</a:t>
            </a:r>
          </a:p>
          <a:p>
            <a:pPr marL="356616" lvl="1" indent="0">
              <a:spcBef>
                <a:spcPts val="0"/>
              </a:spcBef>
              <a:buNone/>
            </a:pPr>
            <a:r>
              <a:rPr lang="pt-BR" dirty="0"/>
              <a:t>    7</a:t>
            </a:r>
          </a:p>
          <a:p>
            <a:pPr marL="356616" lvl="1" indent="0">
              <a:spcBef>
                <a:spcPts val="0"/>
              </a:spcBef>
              <a:buNone/>
            </a:pPr>
            <a:r>
              <a:rPr lang="pt-BR" dirty="0"/>
              <a:t>   10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458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Cara lain mendefinisikan vektor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a=[1 4 5</a:t>
            </a:r>
            <a:r>
              <a:rPr lang="id-ID" dirty="0" smtClean="0"/>
              <a:t>]</a:t>
            </a:r>
          </a:p>
          <a:p>
            <a:r>
              <a:rPr lang="id-ID" dirty="0"/>
              <a:t>d=[a 6</a:t>
            </a:r>
            <a:r>
              <a:rPr lang="id-ID" dirty="0" smtClean="0"/>
              <a:t>]</a:t>
            </a:r>
          </a:p>
          <a:p>
            <a:r>
              <a:rPr lang="id-ID" dirty="0" smtClean="0"/>
              <a:t>Output :</a:t>
            </a:r>
          </a:p>
          <a:p>
            <a:pPr marL="356616" lvl="1" indent="0">
              <a:spcBef>
                <a:spcPts val="0"/>
              </a:spcBef>
              <a:buNone/>
            </a:pPr>
            <a:r>
              <a:rPr lang="pt-BR" dirty="0"/>
              <a:t>a =</a:t>
            </a:r>
          </a:p>
          <a:p>
            <a:pPr marL="356616" lvl="1" indent="0">
              <a:spcBef>
                <a:spcPts val="0"/>
              </a:spcBef>
              <a:buNone/>
            </a:pPr>
            <a:endParaRPr lang="pt-BR" dirty="0"/>
          </a:p>
          <a:p>
            <a:pPr marL="356616" lvl="1" indent="0">
              <a:spcBef>
                <a:spcPts val="0"/>
              </a:spcBef>
              <a:buNone/>
            </a:pPr>
            <a:r>
              <a:rPr lang="pt-BR" dirty="0"/>
              <a:t>   1   4   5</a:t>
            </a:r>
          </a:p>
          <a:p>
            <a:pPr marL="356616" lvl="1" indent="0">
              <a:spcBef>
                <a:spcPts val="0"/>
              </a:spcBef>
              <a:buNone/>
            </a:pPr>
            <a:endParaRPr lang="pt-BR" dirty="0"/>
          </a:p>
          <a:p>
            <a:pPr marL="356616" lvl="1" indent="0">
              <a:spcBef>
                <a:spcPts val="0"/>
              </a:spcBef>
              <a:buNone/>
            </a:pPr>
            <a:r>
              <a:rPr lang="pt-BR" dirty="0"/>
              <a:t>d =</a:t>
            </a:r>
          </a:p>
          <a:p>
            <a:pPr marL="356616" lvl="1" indent="0">
              <a:spcBef>
                <a:spcPts val="0"/>
              </a:spcBef>
              <a:buNone/>
            </a:pPr>
            <a:endParaRPr lang="pt-BR" dirty="0"/>
          </a:p>
          <a:p>
            <a:pPr marL="356616" lvl="1" indent="0">
              <a:spcBef>
                <a:spcPts val="0"/>
              </a:spcBef>
              <a:buNone/>
            </a:pPr>
            <a:r>
              <a:rPr lang="pt-BR" dirty="0"/>
              <a:t>   1   4   5   6</a:t>
            </a:r>
            <a:endParaRPr lang="id-ID" dirty="0" smtClean="0"/>
          </a:p>
          <a:p>
            <a:pPr marL="402336" lvl="1" indent="0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6952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Notasi colon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e1=2:6</a:t>
            </a:r>
          </a:p>
          <a:p>
            <a:r>
              <a:rPr lang="id-ID" dirty="0" smtClean="0"/>
              <a:t>e2=2:0.3:4</a:t>
            </a:r>
          </a:p>
          <a:p>
            <a:r>
              <a:rPr lang="id-ID" dirty="0" smtClean="0"/>
              <a:t>Output : </a:t>
            </a:r>
          </a:p>
          <a:p>
            <a:pPr marL="356616" lvl="1" indent="0">
              <a:buNone/>
            </a:pPr>
            <a:r>
              <a:rPr lang="id-ID" sz="2000" dirty="0"/>
              <a:t>e1 =</a:t>
            </a:r>
          </a:p>
          <a:p>
            <a:pPr marL="356616" lvl="1" indent="0">
              <a:buNone/>
            </a:pPr>
            <a:endParaRPr lang="id-ID" sz="2000" dirty="0"/>
          </a:p>
          <a:p>
            <a:pPr marL="356616" lvl="1" indent="0">
              <a:buNone/>
            </a:pPr>
            <a:r>
              <a:rPr lang="id-ID" sz="2000" dirty="0"/>
              <a:t>   2   3   4   5   6</a:t>
            </a:r>
          </a:p>
          <a:p>
            <a:pPr marL="356616" lvl="1" indent="0">
              <a:buNone/>
            </a:pPr>
            <a:endParaRPr lang="id-ID" sz="2000" dirty="0"/>
          </a:p>
          <a:p>
            <a:pPr marL="356616" lvl="1" indent="0">
              <a:buNone/>
            </a:pPr>
            <a:r>
              <a:rPr lang="id-ID" sz="2000" dirty="0"/>
              <a:t>e2 =</a:t>
            </a:r>
          </a:p>
          <a:p>
            <a:pPr marL="356616" lvl="1" indent="0">
              <a:buNone/>
            </a:pPr>
            <a:endParaRPr lang="id-ID" sz="2000" dirty="0"/>
          </a:p>
          <a:p>
            <a:pPr marL="356616" lvl="1" indent="0">
              <a:buNone/>
            </a:pPr>
            <a:r>
              <a:rPr lang="id-ID" sz="2000" dirty="0"/>
              <a:t>    2.0000    2.3000    2.6000    2.9000    3.2000    3.5000    3.8000</a:t>
            </a:r>
          </a:p>
          <a:p>
            <a:pPr marL="356616" lvl="1" indent="0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0229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Mendefinisikan vektor/matriks skala besar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v = </a:t>
            </a:r>
            <a:r>
              <a:rPr lang="id-ID" dirty="0" smtClean="0"/>
              <a:t>1:1000</a:t>
            </a:r>
          </a:p>
          <a:p>
            <a:r>
              <a:rPr lang="id-ID" dirty="0" smtClean="0"/>
              <a:t>Output :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2000" dirty="0"/>
              <a:t>Columns 1 through 15:</a:t>
            </a:r>
          </a:p>
          <a:p>
            <a:pPr marL="82296" indent="0">
              <a:spcBef>
                <a:spcPts val="0"/>
              </a:spcBef>
              <a:buNone/>
            </a:pPr>
            <a:endParaRPr lang="en-US" sz="2000" dirty="0"/>
          </a:p>
          <a:p>
            <a:pPr marL="82296" indent="0">
              <a:spcBef>
                <a:spcPts val="0"/>
              </a:spcBef>
              <a:buNone/>
            </a:pPr>
            <a:r>
              <a:rPr lang="en-US" sz="2000" dirty="0"/>
              <a:t>      1      2      3      4      5      6      7      8      9     10     11     12     13     14     15</a:t>
            </a:r>
          </a:p>
          <a:p>
            <a:pPr marL="82296" indent="0">
              <a:spcBef>
                <a:spcPts val="0"/>
              </a:spcBef>
              <a:buNone/>
            </a:pPr>
            <a:endParaRPr lang="en-US" sz="2000" dirty="0"/>
          </a:p>
          <a:p>
            <a:pPr marL="82296" indent="0">
              <a:spcBef>
                <a:spcPts val="0"/>
              </a:spcBef>
              <a:buNone/>
            </a:pPr>
            <a:r>
              <a:rPr lang="en-US" sz="2000" dirty="0"/>
              <a:t> Columns 16 through 30:</a:t>
            </a:r>
          </a:p>
          <a:p>
            <a:pPr marL="82296" indent="0">
              <a:spcBef>
                <a:spcPts val="0"/>
              </a:spcBef>
              <a:buNone/>
            </a:pPr>
            <a:endParaRPr lang="en-US" sz="2000" dirty="0"/>
          </a:p>
          <a:p>
            <a:pPr marL="82296" indent="0">
              <a:spcBef>
                <a:spcPts val="0"/>
              </a:spcBef>
              <a:buNone/>
            </a:pPr>
            <a:r>
              <a:rPr lang="en-US" sz="2000" dirty="0"/>
              <a:t>     16     17     18     19     20     21     22     23     24     25     26     27     28     29     30</a:t>
            </a:r>
          </a:p>
          <a:p>
            <a:pPr marL="82296" indent="0">
              <a:spcBef>
                <a:spcPts val="0"/>
              </a:spcBef>
              <a:buNone/>
            </a:pPr>
            <a:endParaRPr lang="en-US" sz="2000" dirty="0"/>
          </a:p>
          <a:p>
            <a:pPr marL="82296" indent="0">
              <a:spcBef>
                <a:spcPts val="0"/>
              </a:spcBef>
              <a:buNone/>
            </a:pPr>
            <a:r>
              <a:rPr lang="en-US" sz="2000" dirty="0"/>
              <a:t> Columns 31 through 45:</a:t>
            </a:r>
          </a:p>
          <a:p>
            <a:pPr marL="82296" indent="0">
              <a:spcBef>
                <a:spcPts val="0"/>
              </a:spcBef>
              <a:buNone/>
            </a:pPr>
            <a:endParaRPr lang="en-US" sz="2000" dirty="0"/>
          </a:p>
          <a:p>
            <a:pPr marL="82296" indent="0">
              <a:spcBef>
                <a:spcPts val="0"/>
              </a:spcBef>
              <a:buNone/>
            </a:pPr>
            <a:r>
              <a:rPr lang="en-US" sz="2000" dirty="0"/>
              <a:t>     31     32     33     34     35     36     37     38     39     40     41     42     43     44     45</a:t>
            </a:r>
          </a:p>
          <a:p>
            <a:pPr marL="82296" indent="0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4820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Mengambil elemen dari vektor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id-ID" dirty="0"/>
              <a:t>a=[1:2:6 -1 0</a:t>
            </a:r>
            <a:r>
              <a:rPr lang="id-ID" dirty="0" smtClean="0"/>
              <a:t>]</a:t>
            </a:r>
          </a:p>
          <a:p>
            <a:pPr>
              <a:spcBef>
                <a:spcPts val="0"/>
              </a:spcBef>
            </a:pPr>
            <a:r>
              <a:rPr lang="id-ID" dirty="0"/>
              <a:t>a(3</a:t>
            </a:r>
            <a:r>
              <a:rPr lang="id-ID" dirty="0" smtClean="0"/>
              <a:t>)</a:t>
            </a:r>
          </a:p>
          <a:p>
            <a:pPr>
              <a:spcBef>
                <a:spcPts val="0"/>
              </a:spcBef>
            </a:pPr>
            <a:r>
              <a:rPr lang="id-ID" dirty="0"/>
              <a:t>a(3:5</a:t>
            </a:r>
            <a:r>
              <a:rPr lang="id-ID" dirty="0" smtClean="0"/>
              <a:t>)</a:t>
            </a:r>
          </a:p>
          <a:p>
            <a:pPr>
              <a:spcBef>
                <a:spcPts val="0"/>
              </a:spcBef>
            </a:pPr>
            <a:r>
              <a:rPr lang="id-ID" dirty="0"/>
              <a:t>a(1:2:5</a:t>
            </a:r>
            <a:r>
              <a:rPr lang="id-ID" dirty="0" smtClean="0"/>
              <a:t>)</a:t>
            </a:r>
          </a:p>
          <a:p>
            <a:pPr marL="82296" indent="0">
              <a:spcBef>
                <a:spcPts val="0"/>
              </a:spcBef>
              <a:buNone/>
            </a:pPr>
            <a:endParaRPr lang="id-ID" dirty="0" smtClean="0"/>
          </a:p>
          <a:p>
            <a:pPr>
              <a:spcBef>
                <a:spcPts val="0"/>
              </a:spcBef>
            </a:pPr>
            <a:r>
              <a:rPr lang="id-ID" dirty="0" smtClean="0"/>
              <a:t>Output :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fr-FR" dirty="0"/>
              <a:t>a </a:t>
            </a:r>
            <a:r>
              <a:rPr lang="fr-FR" dirty="0" smtClean="0"/>
              <a:t>=</a:t>
            </a:r>
            <a:r>
              <a:rPr lang="id-ID" dirty="0" smtClean="0"/>
              <a:t> </a:t>
            </a:r>
            <a:r>
              <a:rPr lang="fr-FR" dirty="0" smtClean="0"/>
              <a:t>1   </a:t>
            </a:r>
            <a:r>
              <a:rPr lang="fr-FR" dirty="0"/>
              <a:t>3   5  -1   </a:t>
            </a:r>
            <a:r>
              <a:rPr lang="fr-FR" dirty="0" smtClean="0"/>
              <a:t>0</a:t>
            </a:r>
            <a:endParaRPr lang="fr-FR" dirty="0"/>
          </a:p>
          <a:p>
            <a:pPr marL="82296" indent="0">
              <a:spcBef>
                <a:spcPts val="0"/>
              </a:spcBef>
              <a:buNone/>
            </a:pPr>
            <a:r>
              <a:rPr lang="fr-FR" dirty="0"/>
              <a:t>ans </a:t>
            </a:r>
            <a:r>
              <a:rPr lang="fr-FR" dirty="0" smtClean="0"/>
              <a:t>= </a:t>
            </a:r>
            <a:r>
              <a:rPr lang="fr-FR" dirty="0"/>
              <a:t>5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fr-FR" dirty="0"/>
              <a:t>ans </a:t>
            </a:r>
            <a:r>
              <a:rPr lang="fr-FR" dirty="0" smtClean="0"/>
              <a:t>=</a:t>
            </a:r>
            <a:r>
              <a:rPr lang="id-ID" dirty="0" smtClean="0"/>
              <a:t> </a:t>
            </a:r>
            <a:r>
              <a:rPr lang="fr-FR" dirty="0" smtClean="0"/>
              <a:t>5  </a:t>
            </a:r>
            <a:r>
              <a:rPr lang="fr-FR" dirty="0"/>
              <a:t>-1   0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fr-FR" dirty="0" smtClean="0"/>
              <a:t>ans =</a:t>
            </a:r>
            <a:r>
              <a:rPr lang="id-ID" dirty="0" smtClean="0"/>
              <a:t> </a:t>
            </a:r>
            <a:r>
              <a:rPr lang="fr-FR" dirty="0" smtClean="0"/>
              <a:t>1   </a:t>
            </a:r>
            <a:r>
              <a:rPr lang="fr-FR" dirty="0"/>
              <a:t>5   0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1891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Perkalian Matriks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3856472" cy="4800600"/>
          </a:xfrm>
        </p:spPr>
        <p:txBody>
          <a:bodyPr/>
          <a:lstStyle/>
          <a:p>
            <a:r>
              <a:rPr lang="id-ID" dirty="0" smtClean="0"/>
              <a:t>a</a:t>
            </a:r>
            <a:r>
              <a:rPr lang="id-ID" dirty="0"/>
              <a:t>=[1:2:6 -1 0]</a:t>
            </a:r>
          </a:p>
          <a:p>
            <a:r>
              <a:rPr lang="id-ID" dirty="0"/>
              <a:t>a * 2</a:t>
            </a:r>
            <a:endParaRPr lang="id-ID" dirty="0" smtClean="0"/>
          </a:p>
          <a:p>
            <a:r>
              <a:rPr lang="id-ID" dirty="0" smtClean="0"/>
              <a:t>Output :</a:t>
            </a:r>
          </a:p>
          <a:p>
            <a:pPr marL="356616" lvl="1" indent="0">
              <a:buNone/>
            </a:pPr>
            <a:r>
              <a:rPr lang="fr-FR" dirty="0" smtClean="0"/>
              <a:t>ans =</a:t>
            </a:r>
            <a:endParaRPr lang="fr-FR" dirty="0"/>
          </a:p>
          <a:p>
            <a:pPr marL="356616" lvl="1" indent="0">
              <a:buNone/>
            </a:pPr>
            <a:r>
              <a:rPr lang="fr-FR" dirty="0"/>
              <a:t>    2    6   10   -2    0</a:t>
            </a:r>
            <a:endParaRPr lang="id-ID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8064" y="1436712"/>
            <a:ext cx="3856472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d-ID" dirty="0" smtClean="0"/>
              <a:t>a=[1:2:6 -1 0]</a:t>
            </a:r>
          </a:p>
          <a:p>
            <a:r>
              <a:rPr lang="pl-PL" dirty="0"/>
              <a:t>b=[1 2 3 4 5</a:t>
            </a:r>
            <a:r>
              <a:rPr lang="pl-PL" dirty="0" smtClean="0"/>
              <a:t>]</a:t>
            </a:r>
            <a:endParaRPr lang="id-ID" dirty="0" smtClean="0"/>
          </a:p>
          <a:p>
            <a:r>
              <a:rPr lang="id-ID" dirty="0"/>
              <a:t>a.*b</a:t>
            </a:r>
            <a:endParaRPr lang="id-ID" dirty="0" smtClean="0"/>
          </a:p>
          <a:p>
            <a:r>
              <a:rPr lang="id-ID" dirty="0" smtClean="0"/>
              <a:t>Output :</a:t>
            </a:r>
          </a:p>
          <a:p>
            <a:pPr marL="356616" lvl="1" indent="0">
              <a:buNone/>
            </a:pPr>
            <a:r>
              <a:rPr lang="fr-FR" dirty="0"/>
              <a:t>ans </a:t>
            </a:r>
            <a:r>
              <a:rPr lang="fr-FR" dirty="0" smtClean="0"/>
              <a:t>=</a:t>
            </a:r>
            <a:endParaRPr lang="fr-FR" dirty="0"/>
          </a:p>
          <a:p>
            <a:pPr marL="356616" lvl="1" indent="0">
              <a:buNone/>
            </a:pPr>
            <a:r>
              <a:rPr lang="fr-FR" dirty="0"/>
              <a:t>    1    6   15   -4    0</a:t>
            </a:r>
            <a:endParaRPr lang="id-ID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4048" y="1412776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0668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Perkalian Matriks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id-ID" dirty="0"/>
              <a:t>b .^ 2</a:t>
            </a:r>
          </a:p>
          <a:p>
            <a:pPr>
              <a:spcBef>
                <a:spcPts val="0"/>
              </a:spcBef>
            </a:pPr>
            <a:r>
              <a:rPr lang="id-ID" dirty="0"/>
              <a:t>2 .^ </a:t>
            </a:r>
            <a:r>
              <a:rPr lang="id-ID" dirty="0" smtClean="0"/>
              <a:t>b</a:t>
            </a:r>
            <a:endParaRPr lang="id-ID" dirty="0"/>
          </a:p>
          <a:p>
            <a:pPr marL="82296" indent="0">
              <a:spcBef>
                <a:spcPts val="0"/>
              </a:spcBef>
              <a:buNone/>
            </a:pPr>
            <a:r>
              <a:rPr lang="id-ID" dirty="0" smtClean="0"/>
              <a:t>Output :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fr-FR" dirty="0" smtClean="0"/>
              <a:t>ans =</a:t>
            </a:r>
            <a:endParaRPr lang="fr-FR" dirty="0"/>
          </a:p>
          <a:p>
            <a:pPr marL="82296" indent="0">
              <a:spcBef>
                <a:spcPts val="0"/>
              </a:spcBef>
              <a:buNone/>
            </a:pPr>
            <a:r>
              <a:rPr lang="fr-FR" dirty="0"/>
              <a:t>    1    4    9   16   </a:t>
            </a:r>
            <a:r>
              <a:rPr lang="fr-FR" dirty="0" smtClean="0"/>
              <a:t>25</a:t>
            </a:r>
            <a:endParaRPr lang="fr-FR" dirty="0"/>
          </a:p>
          <a:p>
            <a:pPr marL="82296" indent="0">
              <a:spcBef>
                <a:spcPts val="0"/>
              </a:spcBef>
              <a:buNone/>
            </a:pPr>
            <a:r>
              <a:rPr lang="fr-FR" dirty="0"/>
              <a:t>ans =</a:t>
            </a:r>
          </a:p>
          <a:p>
            <a:pPr marL="82296" indent="0">
              <a:spcBef>
                <a:spcPts val="0"/>
              </a:spcBef>
              <a:buNone/>
            </a:pPr>
            <a:endParaRPr lang="fr-FR" dirty="0"/>
          </a:p>
          <a:p>
            <a:pPr marL="82296" indent="0">
              <a:spcBef>
                <a:spcPts val="0"/>
              </a:spcBef>
              <a:buNone/>
            </a:pPr>
            <a:r>
              <a:rPr lang="fr-FR" dirty="0"/>
              <a:t>    2    4    8   16   32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210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Octave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Octave merupakan software open source yang digunakan untuk komputasi numerik dan grafik.</a:t>
            </a:r>
          </a:p>
          <a:p>
            <a:r>
              <a:rPr lang="id-ID" dirty="0" smtClean="0"/>
              <a:t>Dalam banyak rekayasa dunia nyata masalah data dapat dinyatakan sebagai matriks dan vektor, dan diolah menjadi suatu solusi.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0641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Operasi Matriks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angles=[0:pi/3:2*pi]</a:t>
            </a:r>
          </a:p>
          <a:p>
            <a:r>
              <a:rPr lang="id-ID" dirty="0"/>
              <a:t>y=sin(angles</a:t>
            </a:r>
            <a:r>
              <a:rPr lang="id-ID" dirty="0" smtClean="0"/>
              <a:t>)</a:t>
            </a:r>
          </a:p>
          <a:p>
            <a:endParaRPr lang="id-ID" dirty="0" smtClean="0"/>
          </a:p>
          <a:p>
            <a:r>
              <a:rPr lang="id-ID" dirty="0" smtClean="0"/>
              <a:t>Output :</a:t>
            </a:r>
          </a:p>
          <a:p>
            <a:pPr marL="82296" indent="0">
              <a:buNone/>
            </a:pPr>
            <a:r>
              <a:rPr lang="es-ES" sz="2000" dirty="0" err="1"/>
              <a:t>angles</a:t>
            </a:r>
            <a:r>
              <a:rPr lang="es-ES" sz="2000" dirty="0"/>
              <a:t> </a:t>
            </a:r>
            <a:r>
              <a:rPr lang="es-ES" sz="2000" dirty="0" smtClean="0"/>
              <a:t>=</a:t>
            </a:r>
            <a:endParaRPr lang="es-ES" sz="2000" dirty="0"/>
          </a:p>
          <a:p>
            <a:pPr marL="82296" indent="0">
              <a:buNone/>
            </a:pPr>
            <a:r>
              <a:rPr lang="es-ES" sz="2000" dirty="0"/>
              <a:t>   0.00000   1.04720   2.09440   3.14159   4.18879   5.23599   </a:t>
            </a:r>
            <a:r>
              <a:rPr lang="es-ES" sz="2000" dirty="0" smtClean="0"/>
              <a:t>6.28319</a:t>
            </a:r>
            <a:endParaRPr lang="es-ES" sz="2000" dirty="0"/>
          </a:p>
          <a:p>
            <a:pPr marL="82296" indent="0">
              <a:buNone/>
            </a:pPr>
            <a:r>
              <a:rPr lang="es-ES" sz="2000" dirty="0"/>
              <a:t>y </a:t>
            </a:r>
            <a:r>
              <a:rPr lang="es-ES" sz="2000" dirty="0" smtClean="0"/>
              <a:t>=</a:t>
            </a:r>
            <a:endParaRPr lang="es-ES" sz="2000" dirty="0"/>
          </a:p>
          <a:p>
            <a:pPr marL="82296" indent="0">
              <a:buNone/>
            </a:pPr>
            <a:r>
              <a:rPr lang="es-ES" sz="2000" dirty="0"/>
              <a:t>   0.00000   0.86603   0.86603   0.00000  -0.86603  -0.86603  -0.00000</a:t>
            </a:r>
          </a:p>
          <a:p>
            <a:pPr marL="82296" indent="0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6573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Plotting Grafik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angles=[0:pi/3:2*pi]</a:t>
            </a:r>
          </a:p>
          <a:p>
            <a:r>
              <a:rPr lang="id-ID" dirty="0"/>
              <a:t>y=sin(angles)</a:t>
            </a:r>
          </a:p>
          <a:p>
            <a:r>
              <a:rPr lang="id-ID" dirty="0"/>
              <a:t>plot(angles,y)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01" t="16394" r="12671" b="14484"/>
          <a:stretch/>
        </p:blipFill>
        <p:spPr bwMode="auto">
          <a:xfrm>
            <a:off x="4414327" y="2338940"/>
            <a:ext cx="4118113" cy="375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5212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Plotting Grafik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200" dirty="0"/>
              <a:t>angles=linspace(0,2*pi,100);</a:t>
            </a:r>
          </a:p>
          <a:p>
            <a:r>
              <a:rPr lang="id-ID" sz="2200" dirty="0"/>
              <a:t>y=sin(angles)</a:t>
            </a:r>
          </a:p>
          <a:p>
            <a:r>
              <a:rPr lang="id-ID" sz="2200" dirty="0"/>
              <a:t>plot(angles,y,'ro')</a:t>
            </a:r>
          </a:p>
          <a:p>
            <a:r>
              <a:rPr lang="id-ID" sz="2200" dirty="0"/>
              <a:t>title('Graph of y=sin(x)')</a:t>
            </a:r>
          </a:p>
          <a:p>
            <a:r>
              <a:rPr lang="id-ID" sz="2200" dirty="0"/>
              <a:t>xlabel('Angle')</a:t>
            </a:r>
          </a:p>
          <a:p>
            <a:r>
              <a:rPr lang="id-ID" sz="2200" dirty="0"/>
              <a:t>ylabel('Value</a:t>
            </a:r>
            <a:r>
              <a:rPr lang="id-ID" sz="2200" dirty="0" smtClean="0"/>
              <a:t>')</a:t>
            </a:r>
          </a:p>
          <a:p>
            <a:r>
              <a:rPr lang="id-ID" sz="2200" dirty="0"/>
              <a:t>g</a:t>
            </a:r>
            <a:r>
              <a:rPr lang="id-ID" sz="2200" dirty="0" smtClean="0"/>
              <a:t>rid on</a:t>
            </a:r>
            <a:endParaRPr lang="id-ID" sz="2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7" t="13319" r="22003" b="17460"/>
          <a:stretch/>
        </p:blipFill>
        <p:spPr bwMode="auto">
          <a:xfrm>
            <a:off x="4666019" y="1844824"/>
            <a:ext cx="422646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1302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Membaca Citra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Img</a:t>
            </a:r>
            <a:r>
              <a:rPr lang="en-US" sz="2400" dirty="0"/>
              <a:t> = </a:t>
            </a:r>
            <a:r>
              <a:rPr lang="en-US" sz="2400" dirty="0" err="1"/>
              <a:t>imread</a:t>
            </a:r>
            <a:r>
              <a:rPr lang="en-US" sz="2400" dirty="0"/>
              <a:t>('C:\Users\Public\Pictures\Sample Pictures\Humpback Whale.jpg')</a:t>
            </a:r>
            <a:endParaRPr lang="id-ID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23</a:t>
            </a:fld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3" t="9016" b="6250"/>
          <a:stretch/>
        </p:blipFill>
        <p:spPr bwMode="auto">
          <a:xfrm>
            <a:off x="2123728" y="2276872"/>
            <a:ext cx="5688632" cy="4156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539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Mengetahui Ukuran Citra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Img</a:t>
            </a:r>
            <a:r>
              <a:rPr lang="en-US" sz="2400" dirty="0"/>
              <a:t> = </a:t>
            </a:r>
            <a:r>
              <a:rPr lang="en-US" sz="2400" dirty="0" err="1"/>
              <a:t>imread</a:t>
            </a:r>
            <a:r>
              <a:rPr lang="en-US" sz="2400" dirty="0"/>
              <a:t>('C:\Users\Public\Pictures\Sample Pictures\Humpback Whale.jpg</a:t>
            </a:r>
            <a:r>
              <a:rPr lang="en-US" sz="2400" dirty="0" smtClean="0"/>
              <a:t>')</a:t>
            </a:r>
            <a:r>
              <a:rPr lang="id-ID" sz="2400" dirty="0" smtClean="0"/>
              <a:t>;</a:t>
            </a:r>
            <a:endParaRPr lang="id-ID" sz="2400" dirty="0"/>
          </a:p>
          <a:p>
            <a:r>
              <a:rPr lang="id-ID" sz="2400" dirty="0" smtClean="0"/>
              <a:t>Ukuran = size(Img)</a:t>
            </a:r>
          </a:p>
          <a:p>
            <a:r>
              <a:rPr lang="id-ID" sz="2400" dirty="0"/>
              <a:t>jumlahBaris = Ukuran(1)</a:t>
            </a:r>
          </a:p>
          <a:p>
            <a:r>
              <a:rPr lang="id-ID" sz="2400" dirty="0"/>
              <a:t>jumlahKolom = Ukuran(2</a:t>
            </a:r>
            <a:r>
              <a:rPr lang="id-ID" sz="2400" dirty="0" smtClean="0"/>
              <a:t>)</a:t>
            </a:r>
          </a:p>
          <a:p>
            <a:pPr marL="82296" indent="0">
              <a:buNone/>
            </a:pPr>
            <a:endParaRPr lang="id-ID" sz="2400" dirty="0" smtClean="0"/>
          </a:p>
          <a:p>
            <a:r>
              <a:rPr lang="id-ID" sz="2400" dirty="0" smtClean="0"/>
              <a:t>Output :</a:t>
            </a:r>
          </a:p>
          <a:p>
            <a:pPr marL="356616" lvl="1" indent="0">
              <a:buNone/>
            </a:pPr>
            <a:r>
              <a:rPr lang="id-ID" sz="2000" dirty="0"/>
              <a:t>Ukuran </a:t>
            </a:r>
            <a:r>
              <a:rPr lang="id-ID" sz="2000" dirty="0" smtClean="0"/>
              <a:t>=</a:t>
            </a:r>
          </a:p>
          <a:p>
            <a:pPr marL="356616" lvl="1" indent="0">
              <a:buNone/>
            </a:pPr>
            <a:r>
              <a:rPr lang="fi-FI" sz="2000" dirty="0" smtClean="0"/>
              <a:t>    </a:t>
            </a:r>
            <a:r>
              <a:rPr lang="fi-FI" sz="2000" dirty="0"/>
              <a:t>768   1024      </a:t>
            </a:r>
            <a:r>
              <a:rPr lang="fi-FI" sz="2000" dirty="0" smtClean="0"/>
              <a:t>3</a:t>
            </a:r>
            <a:endParaRPr lang="fi-FI" sz="2000" dirty="0"/>
          </a:p>
          <a:p>
            <a:pPr marL="356616" lvl="1" indent="0">
              <a:buNone/>
            </a:pPr>
            <a:r>
              <a:rPr lang="fi-FI" sz="2000" dirty="0"/>
              <a:t>jumlahBaris =  768</a:t>
            </a:r>
          </a:p>
          <a:p>
            <a:pPr marL="356616" lvl="1" indent="0">
              <a:buNone/>
            </a:pPr>
            <a:r>
              <a:rPr lang="fi-FI" sz="2000" dirty="0"/>
              <a:t>jumlahKolom =  </a:t>
            </a:r>
            <a:r>
              <a:rPr lang="fi-FI" sz="2000" dirty="0" smtClean="0"/>
              <a:t>1024</a:t>
            </a:r>
            <a:endParaRPr lang="id-ID" sz="2000" dirty="0" smtClean="0"/>
          </a:p>
          <a:p>
            <a:pPr marL="356616" lvl="1" indent="0">
              <a:buNone/>
            </a:pPr>
            <a:r>
              <a:rPr lang="id-ID" sz="2000" dirty="0" smtClean="0"/>
              <a:t>&gt;&gt;</a:t>
            </a:r>
            <a:endParaRPr lang="id-ID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9154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Menampilkan Citra (1)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Img</a:t>
            </a:r>
            <a:r>
              <a:rPr lang="en-US" sz="2400" dirty="0"/>
              <a:t> = </a:t>
            </a:r>
            <a:r>
              <a:rPr lang="en-US" sz="2400" dirty="0" err="1"/>
              <a:t>imread</a:t>
            </a:r>
            <a:r>
              <a:rPr lang="en-US" sz="2400" dirty="0"/>
              <a:t>('C:\Users\Public\Pictures\Sample Pictures\Humpback Whale.jpg')</a:t>
            </a:r>
            <a:r>
              <a:rPr lang="id-ID" sz="2400" dirty="0"/>
              <a:t>;</a:t>
            </a:r>
          </a:p>
          <a:p>
            <a:r>
              <a:rPr lang="id-ID" sz="2400" dirty="0" smtClean="0"/>
              <a:t>imshow(Img</a:t>
            </a:r>
            <a:r>
              <a:rPr lang="id-ID" sz="24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25</a:t>
            </a:fld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4" t="9016" r="36404" b="22420"/>
          <a:stretch/>
        </p:blipFill>
        <p:spPr bwMode="auto">
          <a:xfrm>
            <a:off x="3707904" y="2420887"/>
            <a:ext cx="4536504" cy="4113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584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Menampilkan </a:t>
            </a:r>
            <a:r>
              <a:rPr lang="id-ID" dirty="0" smtClean="0"/>
              <a:t>Citra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1800" dirty="0"/>
              <a:t>Img1 = imread('C:\Users\Public\Pictures\Sample Pictures\Humpback Whale.jpg');</a:t>
            </a:r>
          </a:p>
          <a:p>
            <a:r>
              <a:rPr lang="id-ID" sz="1800" dirty="0"/>
              <a:t>Img2 = imread('C:\Users\Public\Pictures\Sample Pictures\Dock.jpg');</a:t>
            </a:r>
          </a:p>
          <a:p>
            <a:r>
              <a:rPr lang="id-ID" sz="1800" dirty="0"/>
              <a:t>figure(1); imshow(Img1);</a:t>
            </a:r>
          </a:p>
          <a:p>
            <a:r>
              <a:rPr lang="id-ID" sz="1800" dirty="0"/>
              <a:t>figure(2); imshow(Img2);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26</a:t>
            </a:fld>
            <a:endParaRPr lang="id-ID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6" t="9426" r="6795" b="22336"/>
          <a:stretch/>
        </p:blipFill>
        <p:spPr bwMode="auto">
          <a:xfrm>
            <a:off x="1331640" y="3230317"/>
            <a:ext cx="7272808" cy="329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311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Menampilkan </a:t>
            </a:r>
            <a:r>
              <a:rPr lang="id-ID" dirty="0" smtClean="0"/>
              <a:t>Citra (3)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1800" dirty="0" smtClean="0"/>
              <a:t>Img1 </a:t>
            </a:r>
            <a:r>
              <a:rPr lang="id-ID" sz="1800" dirty="0"/>
              <a:t>= imread('C:\Users\Public\Pictures\Sample Pictures\Humpback Whale.jpg');</a:t>
            </a:r>
          </a:p>
          <a:p>
            <a:r>
              <a:rPr lang="id-ID" sz="1800" dirty="0"/>
              <a:t>Img2 = imread('C:\Users\Public\Pictures\Sample Pictures\Dock.jpg');</a:t>
            </a:r>
          </a:p>
          <a:p>
            <a:r>
              <a:rPr lang="id-ID" sz="1800" dirty="0"/>
              <a:t>subplot(1,2,1); imshow(Img1);</a:t>
            </a:r>
          </a:p>
          <a:p>
            <a:r>
              <a:rPr lang="id-ID" sz="1800" dirty="0"/>
              <a:t>subplot(1,2,2); imshow(Img2);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27</a:t>
            </a:fld>
            <a:endParaRPr lang="id-ID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6" t="8284" r="36279" b="22073"/>
          <a:stretch/>
        </p:blipFill>
        <p:spPr bwMode="auto">
          <a:xfrm>
            <a:off x="4773669" y="2636912"/>
            <a:ext cx="3974795" cy="36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5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Menampilkan gambar dengan intensitas keabuan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Img1 = imread('C:\Users\Public\Pictures\Sample Pictures\Humpback Whale.jpg');</a:t>
            </a:r>
          </a:p>
          <a:p>
            <a:r>
              <a:rPr lang="id-ID" sz="2400" dirty="0"/>
              <a:t>R = Img1(:,:,1</a:t>
            </a:r>
            <a:r>
              <a:rPr lang="id-ID" sz="2400" dirty="0" smtClean="0"/>
              <a:t>);</a:t>
            </a:r>
          </a:p>
          <a:p>
            <a:r>
              <a:rPr lang="id-ID" sz="2400" dirty="0"/>
              <a:t>figure(1); imshow(R);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28</a:t>
            </a:fld>
            <a:endParaRPr lang="id-ID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5" t="8810" r="36173" b="22421"/>
          <a:stretch/>
        </p:blipFill>
        <p:spPr bwMode="auto">
          <a:xfrm>
            <a:off x="4571999" y="2348880"/>
            <a:ext cx="4287537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200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Long, </a:t>
            </a:r>
            <a:r>
              <a:rPr lang="id-ID" dirty="0"/>
              <a:t>Dr. P.J.G. </a:t>
            </a:r>
            <a:r>
              <a:rPr lang="id-ID" dirty="0"/>
              <a:t>2005</a:t>
            </a:r>
            <a:r>
              <a:rPr lang="id-ID" dirty="0" smtClean="0"/>
              <a:t>. Introduction </a:t>
            </a:r>
            <a:r>
              <a:rPr lang="id-ID" dirty="0"/>
              <a:t>to </a:t>
            </a:r>
            <a:r>
              <a:rPr lang="id-ID" dirty="0" smtClean="0"/>
              <a:t>Octave. </a:t>
            </a:r>
            <a:r>
              <a:rPr lang="id-ID" dirty="0"/>
              <a:t>Department of </a:t>
            </a:r>
            <a:r>
              <a:rPr lang="id-ID" dirty="0" smtClean="0"/>
              <a:t>Engineering, University </a:t>
            </a:r>
            <a:r>
              <a:rPr lang="id-ID" dirty="0"/>
              <a:t>of </a:t>
            </a:r>
            <a:r>
              <a:rPr lang="id-ID" dirty="0" smtClean="0"/>
              <a:t>Cambridge.</a:t>
            </a:r>
            <a:endParaRPr lang="id-ID" dirty="0"/>
          </a:p>
          <a:p>
            <a:r>
              <a:rPr lang="id-ID" dirty="0"/>
              <a:t>Kadir, Abdul dan Adhi Susanto. 2013. Teori Dan Aplikasi Pengolahan Citra. Yogyakarta: Penerbit Andi.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533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Octave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Octave dan MATLAB secara luas digunakan oleh para insinyur dan ilmuwan, di kedua industri dan</a:t>
            </a:r>
            <a:br>
              <a:rPr lang="id-ID" dirty="0" smtClean="0"/>
            </a:br>
            <a:r>
              <a:rPr lang="id-ID" dirty="0" smtClean="0"/>
              <a:t>akademisi untuk melakukan perhitungan numerik, dan untuk mengembangkan dan menguji algoritma matematika. </a:t>
            </a:r>
          </a:p>
          <a:p>
            <a:r>
              <a:rPr lang="id-ID" dirty="0" smtClean="0"/>
              <a:t>NASA menggunakannya untuk mengembangkan spacecraft docking system.</a:t>
            </a:r>
            <a:endParaRPr lang="id-ID" dirty="0"/>
          </a:p>
          <a:p>
            <a:r>
              <a:rPr lang="id-ID" dirty="0" smtClean="0"/>
              <a:t>Jaguar Racing menggunakannya untuk menampilkan dan menganalisa data yang dikirimkan dari  mobil Formula 1.</a:t>
            </a:r>
          </a:p>
          <a:p>
            <a:r>
              <a:rPr lang="id-ID" dirty="0" smtClean="0"/>
              <a:t>Sheffield University menggunakannya untuk mengembangkan perangkat lunak untuk mengenali sel-sel kanker.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079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Octave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Link Download : </a:t>
            </a:r>
            <a:r>
              <a:rPr lang="id-ID" sz="2400" dirty="0">
                <a:hlinkClick r:id="rId2"/>
              </a:rPr>
              <a:t>https://www.gnu.org/software/octave</a:t>
            </a:r>
            <a:r>
              <a:rPr lang="id-ID" sz="2400" dirty="0" smtClean="0">
                <a:hlinkClick r:id="rId2"/>
              </a:rPr>
              <a:t>/</a:t>
            </a:r>
            <a:endParaRPr lang="id-ID" sz="2400" dirty="0" smtClean="0"/>
          </a:p>
          <a:p>
            <a:r>
              <a:rPr lang="id-ID" sz="2400" dirty="0" smtClean="0"/>
              <a:t>Tampilan awal : </a:t>
            </a:r>
            <a:endParaRPr lang="id-ID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4"/>
          <a:stretch/>
        </p:blipFill>
        <p:spPr bwMode="auto">
          <a:xfrm>
            <a:off x="1691679" y="2420888"/>
            <a:ext cx="7056785" cy="381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417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Operasi aritmatika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Penambahan, perkalian, pembagian dan pengurangan</a:t>
            </a:r>
          </a:p>
          <a:p>
            <a:pPr lvl="1"/>
            <a:r>
              <a:rPr lang="id-ID" dirty="0" smtClean="0"/>
              <a:t>2+2</a:t>
            </a:r>
          </a:p>
          <a:p>
            <a:pPr lvl="1"/>
            <a:r>
              <a:rPr lang="id-ID" dirty="0" smtClean="0"/>
              <a:t>2*2*5</a:t>
            </a:r>
          </a:p>
          <a:p>
            <a:pPr lvl="1"/>
            <a:r>
              <a:rPr lang="id-ID" dirty="0" smtClean="0"/>
              <a:t>15/3</a:t>
            </a:r>
          </a:p>
          <a:p>
            <a:pPr lvl="1"/>
            <a:r>
              <a:rPr lang="id-ID" dirty="0" smtClean="0"/>
              <a:t>75-34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027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Lainnya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Pangkat </a:t>
            </a:r>
          </a:p>
          <a:p>
            <a:pPr lvl="1"/>
            <a:r>
              <a:rPr lang="id-ID" i="1" dirty="0"/>
              <a:t>2</a:t>
            </a:r>
            <a:r>
              <a:rPr lang="id-ID" dirty="0" smtClean="0"/>
              <a:t> ^ </a:t>
            </a:r>
            <a:r>
              <a:rPr lang="id-ID" i="1" dirty="0" smtClean="0"/>
              <a:t>5</a:t>
            </a:r>
            <a:endParaRPr lang="id-ID" dirty="0" smtClean="0"/>
          </a:p>
          <a:p>
            <a:r>
              <a:rPr lang="id-ID" dirty="0" smtClean="0"/>
              <a:t>Left division</a:t>
            </a:r>
          </a:p>
          <a:p>
            <a:pPr lvl="1"/>
            <a:r>
              <a:rPr lang="id-ID" dirty="0" smtClean="0"/>
              <a:t>4 \ 16</a:t>
            </a:r>
          </a:p>
          <a:p>
            <a:r>
              <a:rPr lang="id-ID" dirty="0" smtClean="0"/>
              <a:t>Negasi </a:t>
            </a:r>
          </a:p>
          <a:p>
            <a:pPr lvl="1"/>
            <a:r>
              <a:rPr lang="id-ID" dirty="0" smtClean="0"/>
              <a:t>-v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044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yang sudah built 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Eksponensial</a:t>
            </a:r>
          </a:p>
          <a:p>
            <a:pPr lvl="1"/>
            <a:r>
              <a:rPr lang="id-ID" dirty="0" smtClean="0"/>
              <a:t>exp(1)</a:t>
            </a:r>
          </a:p>
          <a:p>
            <a:pPr lvl="1"/>
            <a:r>
              <a:rPr lang="id-ID" dirty="0"/>
              <a:t>ans = </a:t>
            </a:r>
            <a:r>
              <a:rPr lang="id-ID" dirty="0" smtClean="0"/>
              <a:t>2.7183</a:t>
            </a:r>
          </a:p>
          <a:p>
            <a:r>
              <a:rPr lang="id-ID" dirty="0" smtClean="0"/>
              <a:t>Akar pangkat</a:t>
            </a:r>
          </a:p>
          <a:p>
            <a:pPr lvl="1"/>
            <a:r>
              <a:rPr lang="id-ID" dirty="0" smtClean="0"/>
              <a:t>sqrt(81)</a:t>
            </a:r>
          </a:p>
          <a:p>
            <a:pPr lvl="1"/>
            <a:r>
              <a:rPr lang="id-ID" dirty="0"/>
              <a:t>a</a:t>
            </a:r>
            <a:r>
              <a:rPr lang="id-ID" dirty="0" smtClean="0"/>
              <a:t>ns = 9</a:t>
            </a:r>
          </a:p>
          <a:p>
            <a:r>
              <a:rPr lang="id-ID" dirty="0" smtClean="0"/>
              <a:t>Contoh lain : </a:t>
            </a:r>
          </a:p>
          <a:p>
            <a:pPr lvl="1"/>
            <a:r>
              <a:rPr lang="id-ID" dirty="0"/>
              <a:t>1.2 * sin(40*pi/180 + log(2.4^2</a:t>
            </a:r>
            <a:r>
              <a:rPr lang="id-ID" dirty="0" smtClean="0"/>
              <a:t>))</a:t>
            </a:r>
            <a:endParaRPr lang="id-ID" dirty="0"/>
          </a:p>
          <a:p>
            <a:pPr lvl="1"/>
            <a:r>
              <a:rPr lang="id-ID" dirty="0" smtClean="0"/>
              <a:t>ans </a:t>
            </a:r>
            <a:r>
              <a:rPr lang="id-ID" dirty="0"/>
              <a:t>= 0.76618</a:t>
            </a:r>
            <a:r>
              <a:rPr lang="id-ID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222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Fungsi dasar dalam Matematika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2" t="14619" r="27697" b="4713"/>
          <a:stretch/>
        </p:blipFill>
        <p:spPr bwMode="auto">
          <a:xfrm>
            <a:off x="2699793" y="1649252"/>
            <a:ext cx="4392488" cy="49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357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Mendefinisikan variabel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deg = </a:t>
            </a:r>
            <a:r>
              <a:rPr lang="id-ID" dirty="0" smtClean="0"/>
              <a:t>pi/180</a:t>
            </a:r>
          </a:p>
          <a:p>
            <a:r>
              <a:rPr lang="id-ID" dirty="0" smtClean="0"/>
              <a:t>val = true</a:t>
            </a:r>
          </a:p>
          <a:p>
            <a:r>
              <a:rPr lang="id-ID" dirty="0" smtClean="0"/>
              <a:t>nilai1 = 38</a:t>
            </a:r>
          </a:p>
          <a:p>
            <a:endParaRPr lang="id-ID" dirty="0" smtClean="0"/>
          </a:p>
          <a:p>
            <a:r>
              <a:rPr lang="id-ID" dirty="0" smtClean="0"/>
              <a:t>Dapat juga kita melakukan seperti ini :</a:t>
            </a:r>
          </a:p>
          <a:p>
            <a:pPr marL="82296" indent="0">
              <a:buNone/>
            </a:pPr>
            <a:r>
              <a:rPr lang="id-ID" dirty="0" smtClean="0"/>
              <a:t>	sqrt(81)</a:t>
            </a:r>
          </a:p>
          <a:p>
            <a:pPr marL="82296" indent="0">
              <a:buNone/>
            </a:pPr>
            <a:r>
              <a:rPr lang="id-ID" dirty="0"/>
              <a:t>	</a:t>
            </a:r>
            <a:r>
              <a:rPr lang="id-ID" dirty="0" smtClean="0"/>
              <a:t>new </a:t>
            </a:r>
            <a:r>
              <a:rPr lang="id-ID" dirty="0"/>
              <a:t>= </a:t>
            </a:r>
            <a:r>
              <a:rPr lang="id-ID" dirty="0" smtClean="0"/>
              <a:t>3*ans</a:t>
            </a:r>
          </a:p>
          <a:p>
            <a:pPr marL="82296" indent="0">
              <a:buNone/>
            </a:pPr>
            <a:r>
              <a:rPr lang="id-ID" dirty="0"/>
              <a:t>	</a:t>
            </a:r>
            <a:r>
              <a:rPr lang="id-ID" dirty="0" smtClean="0"/>
              <a:t>ans = 81, new = 27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28B-3A6A-429A-B3CB-831391694E67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9550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1121</TotalTime>
  <Words>950</Words>
  <Application>Microsoft Office PowerPoint</Application>
  <PresentationFormat>On-screen Show (4:3)</PresentationFormat>
  <Paragraphs>249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Solstice</vt:lpstr>
      <vt:lpstr>Pengolahan Citra dengan  menggunakan Octave</vt:lpstr>
      <vt:lpstr>Octave</vt:lpstr>
      <vt:lpstr>Octave</vt:lpstr>
      <vt:lpstr>Octave</vt:lpstr>
      <vt:lpstr>Operasi aritmatika</vt:lpstr>
      <vt:lpstr>Lainnya</vt:lpstr>
      <vt:lpstr>Fungsi yang sudah built in</vt:lpstr>
      <vt:lpstr>Fungsi dasar dalam Matematika</vt:lpstr>
      <vt:lpstr>Mendefinisikan variabel</vt:lpstr>
      <vt:lpstr>Mendapatkan informasi suatu fungsi</vt:lpstr>
      <vt:lpstr>Semicolons dan menyembunyikan informasi</vt:lpstr>
      <vt:lpstr>Array dan vektor</vt:lpstr>
      <vt:lpstr>Mendefinisikan vektor</vt:lpstr>
      <vt:lpstr>Cara lain mendefinisikan vektor</vt:lpstr>
      <vt:lpstr>Notasi colon</vt:lpstr>
      <vt:lpstr>Mendefinisikan vektor/matriks skala besar</vt:lpstr>
      <vt:lpstr>Mengambil elemen dari vektor</vt:lpstr>
      <vt:lpstr>Perkalian Matriks</vt:lpstr>
      <vt:lpstr>Perkalian Matriks</vt:lpstr>
      <vt:lpstr>Contoh Operasi Matriks</vt:lpstr>
      <vt:lpstr>Plotting Grafik</vt:lpstr>
      <vt:lpstr>Plotting Grafik (2)</vt:lpstr>
      <vt:lpstr>Membaca Citra</vt:lpstr>
      <vt:lpstr>Mengetahui Ukuran Citra</vt:lpstr>
      <vt:lpstr>Menampilkan Citra (1)</vt:lpstr>
      <vt:lpstr>Menampilkan Citra (2)</vt:lpstr>
      <vt:lpstr>Menampilkan Citra (3)</vt:lpstr>
      <vt:lpstr>Menampilkan gambar dengan intensitas keabuan</vt:lpstr>
      <vt:lpstr>Referensi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Menggunakan Octave</dc:title>
  <dc:creator>wawa</dc:creator>
  <cp:lastModifiedBy>wawa</cp:lastModifiedBy>
  <cp:revision>30</cp:revision>
  <dcterms:created xsi:type="dcterms:W3CDTF">2017-03-10T10:31:20Z</dcterms:created>
  <dcterms:modified xsi:type="dcterms:W3CDTF">2017-03-11T05:19:46Z</dcterms:modified>
</cp:coreProperties>
</file>