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8" r:id="rId6"/>
    <p:sldId id="262" r:id="rId7"/>
    <p:sldId id="269" r:id="rId8"/>
    <p:sldId id="268" r:id="rId9"/>
    <p:sldId id="263" r:id="rId10"/>
    <p:sldId id="264" r:id="rId11"/>
    <p:sldId id="271" r:id="rId12"/>
    <p:sldId id="259" r:id="rId13"/>
    <p:sldId id="272" r:id="rId14"/>
    <p:sldId id="267" r:id="rId15"/>
    <p:sldId id="270" r:id="rId16"/>
    <p:sldId id="260" r:id="rId17"/>
  </p:sldIdLst>
  <p:sldSz cx="12192000" cy="6858000"/>
  <p:notesSz cx="6858000" cy="9144000"/>
  <p:embeddedFontLst>
    <p:embeddedFont>
      <p:font typeface="HY강B" panose="020B0600000101010101" charset="-127"/>
      <p:regular r:id="rId18"/>
    </p:embeddedFont>
    <p:embeddedFont>
      <p:font typeface="프리젠테이션 4 Regular" pitchFamily="2" charset="-127"/>
      <p:regular r:id="rId19"/>
    </p:embeddedFont>
    <p:embeddedFont>
      <p:font typeface="프리젠테이션 7 Bold" pitchFamily="2" charset="-127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7F"/>
    <a:srgbClr val="17A0D7"/>
    <a:srgbClr val="29B2E8"/>
    <a:srgbClr val="33B0E6"/>
    <a:srgbClr val="EA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09E7D-7D77-486A-9FCA-AE05E4455A7D}" v="74" dt="2025-08-05T06:35:02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52" d="100"/>
          <a:sy n="52" d="100"/>
        </p:scale>
        <p:origin x="48" y="8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D38B7-69C3-7E96-B916-C31782DB4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1D0FD-339D-FC2A-5FF5-02CF5CE0028B}"/>
              </a:ext>
            </a:extLst>
          </p:cNvPr>
          <p:cNvSpPr txBox="1"/>
          <p:nvPr userDrawn="1"/>
        </p:nvSpPr>
        <p:spPr>
          <a:xfrm>
            <a:off x="5625360" y="1293091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발표 주제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761340C-E832-0C38-DBB9-A8A3DFA52E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05819" y="1846552"/>
            <a:ext cx="7980362" cy="31226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입력해 주세요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C98A343-A4A3-2194-D633-AC675F76D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819" y="5237452"/>
            <a:ext cx="7980362" cy="784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err="1"/>
              <a:t>팀명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AA7443-916B-A92E-638B-B4325FD34FD1}"/>
              </a:ext>
            </a:extLst>
          </p:cNvPr>
          <p:cNvSpPr/>
          <p:nvPr userDrawn="1"/>
        </p:nvSpPr>
        <p:spPr>
          <a:xfrm>
            <a:off x="544946" y="482094"/>
            <a:ext cx="11102109" cy="5930756"/>
          </a:xfrm>
          <a:prstGeom prst="roundRect">
            <a:avLst>
              <a:gd name="adj" fmla="val 4364"/>
            </a:avLst>
          </a:prstGeom>
          <a:noFill/>
          <a:ln>
            <a:solidFill>
              <a:srgbClr val="33B0E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5907ADD6-B333-4434-43E9-AEC3578F1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27"/>
          <a:stretch/>
        </p:blipFill>
        <p:spPr>
          <a:xfrm>
            <a:off x="0" y="0"/>
            <a:ext cx="271549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CF4138-EA18-E90E-B9B7-3930192081D9}"/>
              </a:ext>
            </a:extLst>
          </p:cNvPr>
          <p:cNvSpPr/>
          <p:nvPr userDrawn="1"/>
        </p:nvSpPr>
        <p:spPr>
          <a:xfrm>
            <a:off x="2715491" y="310212"/>
            <a:ext cx="3814618" cy="43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99DE340-856F-6884-2F3A-A0CCDF42E2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1637" y="386917"/>
            <a:ext cx="3459163" cy="26986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D5DE0A4-80DF-348D-E37D-4EC5A774EE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3100" y="5660412"/>
            <a:ext cx="2349187" cy="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D38B7-69C3-7E96-B916-C31782DB4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CE76832-CD2C-2177-A971-CF37DBC702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6057">
            <a:off x="1738202" y="220586"/>
            <a:ext cx="476195" cy="66355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00FBA6B-0733-108C-47A5-0E06C4BECE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07109">
            <a:off x="10306893" y="308416"/>
            <a:ext cx="411030" cy="568090"/>
          </a:xfrm>
          <a:prstGeom prst="rect">
            <a:avLst/>
          </a:prstGeom>
        </p:spPr>
      </p:pic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0B093D33-A53C-F926-10DB-FB719BDC90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7950" y="1840230"/>
            <a:ext cx="6896100" cy="274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목차명을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9B43A30-38A6-D0AF-071D-E584045CC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47950" y="1362683"/>
            <a:ext cx="6896100" cy="477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17A0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 번호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393D89-140F-E8AB-F811-5DE4D72ADD69}"/>
              </a:ext>
            </a:extLst>
          </p:cNvPr>
          <p:cNvCxnSpPr>
            <a:cxnSpLocks/>
          </p:cNvCxnSpPr>
          <p:nvPr userDrawn="1"/>
        </p:nvCxnSpPr>
        <p:spPr>
          <a:xfrm>
            <a:off x="2889885" y="5081606"/>
            <a:ext cx="6412230" cy="0"/>
          </a:xfrm>
          <a:prstGeom prst="line">
            <a:avLst/>
          </a:prstGeom>
          <a:ln>
            <a:solidFill>
              <a:srgbClr val="17A0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9D9754-9774-22A7-B486-0C90EE16523F}"/>
              </a:ext>
            </a:extLst>
          </p:cNvPr>
          <p:cNvSpPr/>
          <p:nvPr userDrawn="1"/>
        </p:nvSpPr>
        <p:spPr>
          <a:xfrm>
            <a:off x="5153025" y="4894216"/>
            <a:ext cx="18859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E6BC7CD2-73EF-D682-D495-C8C900811F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3437" y="5024456"/>
            <a:ext cx="1625126" cy="1267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9E1FD4-EF00-5A5B-F214-AAA4117BDEEE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86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817AA8-BC10-AE52-55E9-3EC1AD7982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B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56B3E4AF-EC6A-0D6D-A341-1DB5A4B67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5"/>
          <a:stretch/>
        </p:blipFill>
        <p:spPr>
          <a:xfrm>
            <a:off x="0" y="4842608"/>
            <a:ext cx="709613" cy="12192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35B38F1D-554E-8CBC-511B-4B049EB94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69" y="133691"/>
            <a:ext cx="832420" cy="1336253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1CB465FB-2551-12A5-85B2-005084A526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8395" y="3849434"/>
            <a:ext cx="871119" cy="8637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881AA1-B22C-4C2D-4358-8F949D06633E}"/>
              </a:ext>
            </a:extLst>
          </p:cNvPr>
          <p:cNvSpPr/>
          <p:nvPr userDrawn="1"/>
        </p:nvSpPr>
        <p:spPr>
          <a:xfrm>
            <a:off x="0" y="6338807"/>
            <a:ext cx="12192000" cy="519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04451-CA45-BD1D-7D83-BCFE88280724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FC50F42-C033-30B4-33FF-8C01BC1609DF}"/>
              </a:ext>
            </a:extLst>
          </p:cNvPr>
          <p:cNvSpPr/>
          <p:nvPr userDrawn="1"/>
        </p:nvSpPr>
        <p:spPr>
          <a:xfrm>
            <a:off x="439119" y="418454"/>
            <a:ext cx="11313763" cy="5920353"/>
          </a:xfrm>
          <a:prstGeom prst="round2SameRect">
            <a:avLst>
              <a:gd name="adj1" fmla="val 54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24479-BC6C-CA2D-68FA-C2B0B9B651D3}"/>
              </a:ext>
            </a:extLst>
          </p:cNvPr>
          <p:cNvSpPr/>
          <p:nvPr userDrawn="1"/>
        </p:nvSpPr>
        <p:spPr>
          <a:xfrm>
            <a:off x="0" y="6061808"/>
            <a:ext cx="12192000" cy="27699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E3CDFA83-A45F-EB0D-59DE-22DFC88F51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9542" y="5518597"/>
            <a:ext cx="1478313" cy="863799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B7F7F848-C1DC-639F-5FFF-29D1BBB8FD4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69730" y="6489125"/>
            <a:ext cx="2494582" cy="194613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078A44E3-6359-A423-EA77-9D5E6932A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688" y="6436882"/>
            <a:ext cx="1133475" cy="295275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2B5B67BD-00AD-0D66-451E-65CE5D761F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91366" y="174262"/>
            <a:ext cx="981075" cy="609600"/>
          </a:xfrm>
          <a:prstGeom prst="rect">
            <a:avLst/>
          </a:prstGeom>
          <a:effectLst>
            <a:outerShdw blurRad="50800" dist="38100" dir="5400000" algn="t" rotWithShape="0">
              <a:srgbClr val="17A0D7">
                <a:alpha val="40000"/>
              </a:srgbClr>
            </a:outerShdw>
          </a:effectLst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CA847E1-F01E-6DAE-5FEF-ED55D1811E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613" y="671461"/>
            <a:ext cx="10772775" cy="628650"/>
          </a:xfrm>
          <a:prstGeom prst="roundRect">
            <a:avLst/>
          </a:prstGeom>
          <a:solidFill>
            <a:srgbClr val="EAF6FC"/>
          </a:solidFill>
          <a:ln>
            <a:noFill/>
          </a:ln>
        </p:spPr>
        <p:txBody>
          <a:bodyPr anchor="ctr"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9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C93083-4ABC-6E8A-EFEA-EA76304AC155}"/>
              </a:ext>
            </a:extLst>
          </p:cNvPr>
          <p:cNvCxnSpPr>
            <a:cxnSpLocks/>
          </p:cNvCxnSpPr>
          <p:nvPr userDrawn="1"/>
        </p:nvCxnSpPr>
        <p:spPr>
          <a:xfrm flipV="1">
            <a:off x="441655" y="559017"/>
            <a:ext cx="11308691" cy="29476"/>
          </a:xfrm>
          <a:prstGeom prst="line">
            <a:avLst/>
          </a:prstGeom>
          <a:ln w="25400">
            <a:solidFill>
              <a:srgbClr val="33B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96976-D8D5-FAA9-0007-84FFE0E69134}"/>
              </a:ext>
            </a:extLst>
          </p:cNvPr>
          <p:cNvSpPr/>
          <p:nvPr userDrawn="1"/>
        </p:nvSpPr>
        <p:spPr>
          <a:xfrm>
            <a:off x="9978390" y="380980"/>
            <a:ext cx="18059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817AA8-BC10-AE52-55E9-3EC1AD7982D3}"/>
              </a:ext>
            </a:extLst>
          </p:cNvPr>
          <p:cNvSpPr/>
          <p:nvPr userDrawn="1"/>
        </p:nvSpPr>
        <p:spPr>
          <a:xfrm>
            <a:off x="0" y="6389176"/>
            <a:ext cx="12192000" cy="468824"/>
          </a:xfrm>
          <a:prstGeom prst="rect">
            <a:avLst/>
          </a:prstGeom>
          <a:solidFill>
            <a:srgbClr val="33B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04451-CA45-BD1D-7D83-BCFE88280724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>
                <a:solidFill>
                  <a:schemeClr val="bg1"/>
                </a:solidFill>
              </a:rPr>
              <a:t>‹#›</a:t>
            </a:fld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24479-BC6C-CA2D-68FA-C2B0B9B651D3}"/>
              </a:ext>
            </a:extLst>
          </p:cNvPr>
          <p:cNvSpPr/>
          <p:nvPr userDrawn="1"/>
        </p:nvSpPr>
        <p:spPr>
          <a:xfrm>
            <a:off x="0" y="6096098"/>
            <a:ext cx="12192000" cy="27699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>
            <a:extLst>
              <a:ext uri="{FF2B5EF4-FFF2-40B4-BE49-F238E27FC236}">
                <a16:creationId xmlns:a16="http://schemas.microsoft.com/office/drawing/2014/main" id="{B7F7F848-C1DC-639F-5FFF-29D1BBB8F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9186" y="484570"/>
            <a:ext cx="1625126" cy="126783"/>
          </a:xfrm>
          <a:prstGeom prst="rect">
            <a:avLst/>
          </a:prstGeom>
        </p:spPr>
      </p:pic>
      <p:sp>
        <p:nvSpPr>
          <p:cNvPr id="2" name="텍스트 개체 틀 35">
            <a:extLst>
              <a:ext uri="{FF2B5EF4-FFF2-40B4-BE49-F238E27FC236}">
                <a16:creationId xmlns:a16="http://schemas.microsoft.com/office/drawing/2014/main" id="{AE4E59A3-289A-5388-672B-712DDA0BA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20" y="274168"/>
            <a:ext cx="4356409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263525" indent="-263525">
              <a:buClr>
                <a:srgbClr val="C83288"/>
              </a:buClr>
              <a:buFont typeface="Wingdings" panose="05000000000000000000" pitchFamily="2" charset="2"/>
              <a:buChar char="l"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26AD227-4D80-B3DA-526D-8F8E4AE33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70" y="6447143"/>
            <a:ext cx="493070" cy="30046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061858F-7AFC-E586-4F9A-F7576F9E74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706" y="6482987"/>
            <a:ext cx="929640" cy="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BBA05-5E90-83FD-632B-C3F9C07183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D12E7136-32E9-50B0-0185-38FFDD191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5080" y="2079828"/>
            <a:ext cx="7101840" cy="574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52DA8376-ED33-4B93-A748-6675D7EC63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5080" y="2677681"/>
            <a:ext cx="7101840" cy="1594079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발표 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95AA-B8C5-1CED-7D3B-CA5599917E03}"/>
              </a:ext>
            </a:extLst>
          </p:cNvPr>
          <p:cNvSpPr txBox="1"/>
          <p:nvPr userDrawn="1"/>
        </p:nvSpPr>
        <p:spPr>
          <a:xfrm>
            <a:off x="2787015" y="4666069"/>
            <a:ext cx="66179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kern="1200" noProof="0" dirty="0">
                <a:solidFill>
                  <a:srgbClr val="23427F"/>
                </a:solidFill>
                <a:latin typeface="+mj-ea"/>
                <a:ea typeface="+mj-ea"/>
                <a:cs typeface="+mn-cs"/>
              </a:rPr>
              <a:t>감사합니다</a:t>
            </a:r>
            <a:r>
              <a:rPr lang="en-US" altLang="ko-KR" sz="2800" kern="1200" noProof="0" dirty="0">
                <a:solidFill>
                  <a:srgbClr val="23427F"/>
                </a:solidFill>
                <a:latin typeface="+mj-ea"/>
                <a:ea typeface="+mj-ea"/>
                <a:cs typeface="+mn-cs"/>
              </a:rPr>
              <a:t>.</a:t>
            </a:r>
            <a:endParaRPr lang="ko-KR" altLang="en-US" sz="2800" kern="1200" noProof="0" dirty="0">
              <a:solidFill>
                <a:srgbClr val="23427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87C0D-7A88-19FB-1E7C-46BD3630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22119-36AE-F3CD-6ABC-BB9E322D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EFDE5-75BA-6B89-DEAB-2BEE2BDA7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EF06-771B-4CD6-8EEA-5F0716B0FCE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486DD-7687-43D9-4A1F-7AD89F9AF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53F6-923F-DAE7-B228-4B1C490B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6A84-AAA6-42CB-9528-F24CD8920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5699E8-031F-B5D7-742E-E464C866D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메뉴 추천 정책 및 </a:t>
            </a:r>
            <a:endParaRPr lang="en-US" altLang="ko-KR" dirty="0"/>
          </a:p>
          <a:p>
            <a:r>
              <a:rPr lang="ko-KR" altLang="en-US" dirty="0"/>
              <a:t>급식 </a:t>
            </a:r>
            <a:r>
              <a:rPr lang="ko-KR" altLang="en-US" dirty="0" err="1"/>
              <a:t>잔반</a:t>
            </a:r>
            <a:r>
              <a:rPr lang="ko-KR" altLang="en-US" dirty="0"/>
              <a:t> 예측 모델 개발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4BE4064-82C9-834F-C932-24BFF680D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서천고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9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D578-5224-B862-1B18-1C96C657A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97F608-7E7E-002A-30BA-F1768FAB5B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39E1BCBD-1A73-A4F3-523B-5AFE49AF9575}"/>
              </a:ext>
            </a:extLst>
          </p:cNvPr>
          <p:cNvSpPr txBox="1">
            <a:spLocks/>
          </p:cNvSpPr>
          <p:nvPr/>
        </p:nvSpPr>
        <p:spPr>
          <a:xfrm>
            <a:off x="1475510" y="726330"/>
            <a:ext cx="924098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latin typeface="+mj-ea"/>
                <a:ea typeface="+mj-ea"/>
              </a:rPr>
              <a:t>학습된 모델을 저장하여 </a:t>
            </a:r>
            <a:r>
              <a:rPr lang="en-US" altLang="ko-KR" sz="3600" dirty="0" err="1">
                <a:latin typeface="+mj-ea"/>
                <a:ea typeface="+mj-ea"/>
              </a:rPr>
              <a:t>streamlit</a:t>
            </a:r>
            <a:r>
              <a:rPr lang="en-US" altLang="ko-KR" sz="3600" dirty="0">
                <a:latin typeface="+mj-ea"/>
                <a:ea typeface="+mj-ea"/>
              </a:rPr>
              <a:t> </a:t>
            </a:r>
            <a:r>
              <a:rPr lang="ko-KR" altLang="en-US" sz="3600" dirty="0">
                <a:latin typeface="+mj-ea"/>
                <a:ea typeface="+mj-ea"/>
              </a:rPr>
              <a:t>웹 앱 구축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60C07-8E5A-460C-BC8C-782F254AAC68}"/>
              </a:ext>
            </a:extLst>
          </p:cNvPr>
          <p:cNvSpPr txBox="1"/>
          <p:nvPr/>
        </p:nvSpPr>
        <p:spPr>
          <a:xfrm>
            <a:off x="786320" y="652330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04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C6B57906-53F2-E7EA-A9C5-4892CB2DC435}"/>
              </a:ext>
            </a:extLst>
          </p:cNvPr>
          <p:cNvSpPr txBox="1">
            <a:spLocks/>
          </p:cNvSpPr>
          <p:nvPr/>
        </p:nvSpPr>
        <p:spPr>
          <a:xfrm>
            <a:off x="1012036" y="2230411"/>
            <a:ext cx="22098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최적화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77A69C-E84D-D31C-79B6-83E25ECB0740}"/>
              </a:ext>
            </a:extLst>
          </p:cNvPr>
          <p:cNvSpPr txBox="1"/>
          <p:nvPr/>
        </p:nvSpPr>
        <p:spPr>
          <a:xfrm>
            <a:off x="1355438" y="2650237"/>
            <a:ext cx="38538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Streamlit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의 반복 실행 특성에 따라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모델 로드 및 전처리를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st.session_state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에 저장하여 최초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회만 실행되도록 구성</a:t>
            </a:r>
            <a:endParaRPr lang="ko-KR" altLang="en-US" dirty="0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85474A85-ECD5-8A2D-F18E-935DDF2D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-1" r="-1990" b="63828"/>
          <a:stretch>
            <a:fillRect/>
          </a:stretch>
        </p:blipFill>
        <p:spPr>
          <a:xfrm>
            <a:off x="5209309" y="2147523"/>
            <a:ext cx="3072679" cy="214542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44811CE8-52A4-2CBC-BF92-04EE154DC4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5389" r="-20027" b="23430"/>
          <a:stretch>
            <a:fillRect/>
          </a:stretch>
        </p:blipFill>
        <p:spPr>
          <a:xfrm>
            <a:off x="8283363" y="2147523"/>
            <a:ext cx="3705422" cy="272634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4E08FB7F-BC56-F85E-2B08-D380424BFF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164" r="-9820"/>
          <a:stretch>
            <a:fillRect/>
          </a:stretch>
        </p:blipFill>
        <p:spPr>
          <a:xfrm>
            <a:off x="5209310" y="4403829"/>
            <a:ext cx="3302241" cy="146781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221C0B0-5252-A528-0CF1-37CAED75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94" y="3585443"/>
            <a:ext cx="2311689" cy="23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1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5AF02-2CED-7D99-ABA8-BF7A954F0405}"/>
              </a:ext>
            </a:extLst>
          </p:cNvPr>
          <p:cNvSpPr txBox="1"/>
          <p:nvPr/>
        </p:nvSpPr>
        <p:spPr>
          <a:xfrm>
            <a:off x="709613" y="1445623"/>
            <a:ext cx="10772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1️⃣</a:t>
            </a:r>
            <a:r>
              <a:rPr lang="ko-KR" altLang="en-US" b="1" dirty="0"/>
              <a:t>데이터 수집 및 통합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400" b="1" dirty="0"/>
              <a:t>데이터 수집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농식품</a:t>
            </a:r>
            <a:r>
              <a:rPr lang="ko-KR" altLang="en-US" sz="1400" dirty="0"/>
              <a:t> 빅데이터 거래소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급식 메뉴별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수집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공공데이터포털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식품 영양 성분 데이터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수집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b="1" dirty="0"/>
              <a:t>CSV</a:t>
            </a:r>
            <a:r>
              <a:rPr lang="ko-KR" altLang="en-US" sz="1400" b="1" dirty="0"/>
              <a:t> 파일 통합 및 중복 제거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정제</a:t>
            </a:r>
            <a:r>
              <a:rPr lang="en-US" altLang="ko-KR" sz="1400" b="1" dirty="0"/>
              <a:t>)</a:t>
            </a:r>
          </a:p>
          <a:p>
            <a:r>
              <a:rPr lang="en-US" altLang="ko-KR" sz="1400" dirty="0"/>
              <a:t>-       </a:t>
            </a:r>
            <a:r>
              <a:rPr lang="ko-KR" altLang="en-US" sz="1400" dirty="0"/>
              <a:t>여러 개의 </a:t>
            </a:r>
            <a:r>
              <a:rPr lang="ko-KR" altLang="en-US" sz="1400" dirty="0" err="1"/>
              <a:t>잔반량</a:t>
            </a:r>
            <a:r>
              <a:rPr lang="ko-KR" altLang="en-US" sz="1400" dirty="0"/>
              <a:t>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파일을 하나의 파일로 통합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약 </a:t>
            </a:r>
            <a:r>
              <a:rPr lang="en-US" altLang="ko-KR" sz="1400" dirty="0">
                <a:sym typeface="Wingdings" panose="05000000000000000000" pitchFamily="2" charset="2"/>
              </a:rPr>
              <a:t>28</a:t>
            </a:r>
            <a:r>
              <a:rPr lang="ko-KR" altLang="en-US" sz="1400" dirty="0">
                <a:sym typeface="Wingdings" panose="05000000000000000000" pitchFamily="2" charset="2"/>
              </a:rPr>
              <a:t>만 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동일 메뉴가 여러 번 등장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식품명을 기준으로 고유한 값만 남김 </a:t>
            </a:r>
            <a:r>
              <a:rPr lang="en-US" altLang="ko-KR" sz="1400" dirty="0">
                <a:sym typeface="Wingdings" panose="05000000000000000000" pitchFamily="2" charset="2"/>
              </a:rPr>
              <a:t> 1180</a:t>
            </a:r>
            <a:r>
              <a:rPr lang="ko-KR" altLang="en-US" sz="1400" dirty="0">
                <a:sym typeface="Wingdings" panose="05000000000000000000" pitchFamily="2" charset="2"/>
              </a:rPr>
              <a:t>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평균 </a:t>
            </a:r>
            <a:r>
              <a:rPr lang="ko-KR" altLang="en-US" sz="1400" b="1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b="1" dirty="0">
                <a:sym typeface="Wingdings" panose="05000000000000000000" pitchFamily="2" charset="2"/>
              </a:rPr>
              <a:t> 계산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en-US" altLang="ko-KR" sz="1400" dirty="0">
                <a:sym typeface="Wingdings" panose="05000000000000000000" pitchFamily="2" charset="2"/>
              </a:rPr>
              <a:t>” = </a:t>
            </a:r>
            <a:r>
              <a:rPr lang="ko-KR" altLang="en-US" sz="1400" dirty="0">
                <a:sym typeface="Wingdings" panose="05000000000000000000" pitchFamily="2" charset="2"/>
              </a:rPr>
              <a:t>각 메뉴의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총합 </a:t>
            </a:r>
            <a:r>
              <a:rPr lang="en-US" altLang="ko-KR" sz="1400" dirty="0"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ym typeface="Wingdings" panose="05000000000000000000" pitchFamily="2" charset="2"/>
              </a:rPr>
              <a:t>등장 횟수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데이터 병합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식품 영양 성분 데이터와 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데이터를 </a:t>
            </a:r>
            <a:r>
              <a:rPr lang="ko-KR" altLang="en-US" sz="1400" dirty="0" err="1">
                <a:sym typeface="Wingdings" panose="05000000000000000000" pitchFamily="2" charset="2"/>
              </a:rPr>
              <a:t>메뉴명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식품명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기준으로 병합</a:t>
            </a:r>
            <a:r>
              <a:rPr lang="en-US" altLang="ko-KR" sz="1400" dirty="0">
                <a:sym typeface="Wingdings" panose="05000000000000000000" pitchFamily="2" charset="2"/>
              </a:rPr>
              <a:t>  159</a:t>
            </a:r>
            <a:r>
              <a:rPr lang="ko-KR" altLang="en-US" sz="1400" dirty="0">
                <a:sym typeface="Wingdings" panose="05000000000000000000" pitchFamily="2" charset="2"/>
              </a:rPr>
              <a:t>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병합된 데이터는 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14</a:t>
            </a:r>
            <a:r>
              <a:rPr lang="ko-KR" altLang="en-US" sz="1400" dirty="0">
                <a:sym typeface="Wingdings" panose="05000000000000000000" pitchFamily="2" charset="2"/>
              </a:rPr>
              <a:t>개의 주요 영양소 정보를 포함하여 가공된 통합 데이터셋 구축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잔반</a:t>
            </a:r>
            <a:r>
              <a:rPr lang="ko-KR" altLang="en-US" sz="1400" dirty="0">
                <a:sym typeface="Wingdings" panose="05000000000000000000" pitchFamily="2" charset="2"/>
              </a:rPr>
              <a:t> 예측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추천 알고리즘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시각화의 기반 자료로 활용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EACB340-4CAA-5EB8-2864-C303ED62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4" y="1725613"/>
            <a:ext cx="285521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1A13BD-31CD-8588-3FC0-6D9FB607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144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B788F2-9686-6E8C-C35B-3824F914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35" y="1445623"/>
            <a:ext cx="4581103" cy="3090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403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42DE9-97BA-375A-0C69-9909E78CD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D06B3-AFC3-A741-F42A-0E83D794520E}"/>
              </a:ext>
            </a:extLst>
          </p:cNvPr>
          <p:cNvSpPr txBox="1"/>
          <p:nvPr/>
        </p:nvSpPr>
        <p:spPr>
          <a:xfrm>
            <a:off x="455620" y="902818"/>
            <a:ext cx="1128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2️⃣</a:t>
            </a:r>
            <a:r>
              <a:rPr lang="ko-KR" altLang="en-US" b="1" dirty="0" err="1"/>
              <a:t>고잔반</a:t>
            </a:r>
            <a:r>
              <a:rPr lang="ko-KR" altLang="en-US" b="1" dirty="0"/>
              <a:t> 메뉴 필터링 및 대체 메뉴 추천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400" b="1" dirty="0" err="1"/>
              <a:t>고잔반</a:t>
            </a:r>
            <a:r>
              <a:rPr lang="ko-KR" altLang="en-US" sz="1400" b="1" dirty="0"/>
              <a:t> 메뉴 필터링</a:t>
            </a:r>
            <a:endParaRPr lang="en-US" altLang="ko-KR" sz="1400" b="1" dirty="0"/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평균 </a:t>
            </a:r>
            <a:r>
              <a:rPr lang="ko-KR" altLang="en-US" sz="1400" dirty="0" err="1"/>
              <a:t>잔반량</a:t>
            </a:r>
            <a:r>
              <a:rPr lang="ko-KR" altLang="en-US" sz="1400" dirty="0"/>
              <a:t> </a:t>
            </a:r>
            <a:r>
              <a:rPr lang="en-US" altLang="ko-KR" sz="1400" dirty="0"/>
              <a:t>&gt;= </a:t>
            </a:r>
            <a:r>
              <a:rPr lang="ko-KR" altLang="en-US" sz="1400" dirty="0" err="1"/>
              <a:t>기준값</a:t>
            </a:r>
            <a:r>
              <a:rPr lang="en-US" altLang="ko-KR" sz="1400" dirty="0"/>
              <a:t>’</a:t>
            </a:r>
            <a:r>
              <a:rPr lang="ko-KR" altLang="en-US" sz="1400" dirty="0"/>
              <a:t>인 메뉴 선별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대체 필요 대상 메뉴로 지정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대체 메뉴 추천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영양소 구성 비율이 유사한 메뉴 탐색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-      </a:t>
            </a:r>
            <a:r>
              <a:rPr lang="ko-KR" altLang="en-US" sz="1400" dirty="0">
                <a:sym typeface="Wingdings" panose="05000000000000000000" pitchFamily="2" charset="2"/>
              </a:rPr>
              <a:t>코사인 유사도</a:t>
            </a:r>
            <a:r>
              <a:rPr lang="en-US" altLang="ko-KR" sz="1400" dirty="0">
                <a:sym typeface="Wingdings" panose="05000000000000000000" pitchFamily="2" charset="2"/>
              </a:rPr>
              <a:t>(Cosine similarity) </a:t>
            </a:r>
            <a:r>
              <a:rPr lang="ko-KR" altLang="en-US" sz="1400" dirty="0">
                <a:sym typeface="Wingdings" panose="05000000000000000000" pitchFamily="2" charset="2"/>
              </a:rPr>
              <a:t>활용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sym typeface="Wingdings" panose="05000000000000000000" pitchFamily="2" charset="2"/>
              </a:rPr>
              <a:t>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&lt;=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기준값</a:t>
            </a:r>
            <a:r>
              <a:rPr lang="en-US" altLang="ko-KR" sz="1400" dirty="0"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sym typeface="Wingdings" panose="05000000000000000000" pitchFamily="2" charset="2"/>
              </a:rPr>
              <a:t>인 메뉴 중 영양소 구성 비율 유사도가 높은 상위 </a:t>
            </a:r>
            <a:r>
              <a:rPr lang="en-US" altLang="ko-KR" sz="1400" dirty="0">
                <a:sym typeface="Wingdings" panose="05000000000000000000" pitchFamily="2" charset="2"/>
              </a:rPr>
              <a:t>5</a:t>
            </a:r>
            <a:r>
              <a:rPr lang="ko-KR" altLang="en-US" sz="1400" dirty="0">
                <a:sym typeface="Wingdings" panose="05000000000000000000" pitchFamily="2" charset="2"/>
              </a:rPr>
              <a:t>개 메뉴 추천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b="1" dirty="0"/>
              <a:t>3️⃣</a:t>
            </a:r>
            <a:r>
              <a:rPr lang="ko-KR" altLang="en-US" b="1" dirty="0"/>
              <a:t>시각화 및 군집 분석</a:t>
            </a:r>
            <a:endParaRPr lang="en-US" altLang="ko-KR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평균 </a:t>
            </a:r>
            <a:r>
              <a:rPr lang="ko-KR" altLang="en-US" sz="1400" b="1" dirty="0" err="1"/>
              <a:t>잔반량</a:t>
            </a:r>
            <a:r>
              <a:rPr lang="ko-KR" altLang="en-US" sz="1400" b="1" dirty="0"/>
              <a:t> 시각화</a:t>
            </a:r>
            <a:endParaRPr lang="en-US" altLang="ko-KR" sz="1400" b="1" dirty="0"/>
          </a:p>
          <a:p>
            <a:r>
              <a:rPr lang="ko-KR" altLang="en-US" sz="1400" dirty="0" err="1"/>
              <a:t>고잔반</a:t>
            </a:r>
            <a:r>
              <a:rPr lang="ko-KR" altLang="en-US" sz="1400" dirty="0"/>
              <a:t> 메뉴의 평균 </a:t>
            </a:r>
            <a:r>
              <a:rPr lang="ko-KR" altLang="en-US" sz="1400" dirty="0" err="1"/>
              <a:t>잔반량을</a:t>
            </a:r>
            <a:r>
              <a:rPr lang="ko-KR" altLang="en-US" sz="1400" dirty="0"/>
              <a:t> 막대 그래프로 표현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대체가 필요한 </a:t>
            </a:r>
            <a:r>
              <a:rPr lang="ko-KR" altLang="en-US" sz="1400" dirty="0" err="1">
                <a:sym typeface="Wingdings" panose="05000000000000000000" pitchFamily="2" charset="2"/>
              </a:rPr>
              <a:t>고잔반</a:t>
            </a:r>
            <a:r>
              <a:rPr lang="ko-KR" altLang="en-US" sz="1400" dirty="0">
                <a:sym typeface="Wingdings" panose="05000000000000000000" pitchFamily="2" charset="2"/>
              </a:rPr>
              <a:t> 메뉴의 우선 순위 파악 가능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/>
              <a:t>군집 분석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Clusturing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 + K-Means </a:t>
            </a:r>
            <a:r>
              <a:rPr lang="ko-KR" altLang="en-US" sz="1400" dirty="0"/>
              <a:t>군집화 적용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메뉴들의 영양소 기반 </a:t>
            </a:r>
            <a:r>
              <a:rPr lang="en-US" altLang="ko-KR" sz="1400" dirty="0"/>
              <a:t>3D </a:t>
            </a:r>
            <a:r>
              <a:rPr lang="ko-KR" altLang="en-US" sz="1400" dirty="0"/>
              <a:t>군집 시각화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070FF0-2C02-725B-59D2-B0E45644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63" y="989161"/>
            <a:ext cx="4974771" cy="2487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82B94A-17DA-AA45-EFA6-C6F57BC5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331"/>
          <a:stretch>
            <a:fillRect/>
          </a:stretch>
        </p:blipFill>
        <p:spPr>
          <a:xfrm>
            <a:off x="4918138" y="3476547"/>
            <a:ext cx="2908663" cy="2856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BCD0BE-2DC0-46D8-7FC3-5D34BAC13A60}"/>
              </a:ext>
            </a:extLst>
          </p:cNvPr>
          <p:cNvSpPr txBox="1"/>
          <p:nvPr/>
        </p:nvSpPr>
        <p:spPr>
          <a:xfrm>
            <a:off x="9965063" y="3439779"/>
            <a:ext cx="3370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고잔반</a:t>
            </a:r>
            <a:r>
              <a:rPr lang="ko-KR" altLang="en-US" sz="1000" dirty="0"/>
              <a:t> 메뉴 평균 </a:t>
            </a:r>
            <a:r>
              <a:rPr lang="ko-KR" altLang="en-US" sz="1000" dirty="0" err="1"/>
              <a:t>잔반량</a:t>
            </a:r>
            <a:r>
              <a:rPr lang="ko-KR" altLang="en-US" sz="1000" dirty="0"/>
              <a:t> 막대그래프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902AB-5E4F-F4A4-E72B-76DF0C659E66}"/>
              </a:ext>
            </a:extLst>
          </p:cNvPr>
          <p:cNvSpPr txBox="1"/>
          <p:nvPr/>
        </p:nvSpPr>
        <p:spPr>
          <a:xfrm>
            <a:off x="7530710" y="58688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메뉴들의 영양소 기반 </a:t>
            </a:r>
            <a:r>
              <a:rPr lang="en-US" altLang="ko-KR" sz="1000" dirty="0"/>
              <a:t>3D </a:t>
            </a:r>
            <a:r>
              <a:rPr lang="ko-KR" altLang="en-US" sz="1000" dirty="0"/>
              <a:t>군집화</a:t>
            </a:r>
          </a:p>
        </p:txBody>
      </p:sp>
    </p:spTree>
    <p:extLst>
      <p:ext uri="{BB962C8B-B14F-4D97-AF65-F5344CB8AC3E}">
        <p14:creationId xmlns:p14="http://schemas.microsoft.com/office/powerpoint/2010/main" val="709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938F-0D4C-05B7-A22F-0F616DA0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D8EC-0379-B750-E7EC-EEFCF1379C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A5329-908E-E2C8-DF5C-F4F7A1EB942B}"/>
              </a:ext>
            </a:extLst>
          </p:cNvPr>
          <p:cNvSpPr txBox="1"/>
          <p:nvPr/>
        </p:nvSpPr>
        <p:spPr>
          <a:xfrm>
            <a:off x="455620" y="902818"/>
            <a:ext cx="1128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4️⃣</a:t>
            </a:r>
            <a:r>
              <a:rPr lang="en-US" altLang="ko-KR" b="1" dirty="0" err="1"/>
              <a:t>Streamlit</a:t>
            </a:r>
            <a:r>
              <a:rPr lang="en-US" altLang="ko-KR" b="1" dirty="0"/>
              <a:t> </a:t>
            </a:r>
            <a:r>
              <a:rPr lang="ko-KR" altLang="en-US" b="1" dirty="0"/>
              <a:t>페이지 제작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3D1E8-A82B-8546-81CB-DF25AD0E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9" y="1333705"/>
            <a:ext cx="4356409" cy="48140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9066CC-44E5-5959-18B2-52535B7FEAD8}"/>
              </a:ext>
            </a:extLst>
          </p:cNvPr>
          <p:cNvSpPr txBox="1"/>
          <p:nvPr/>
        </p:nvSpPr>
        <p:spPr>
          <a:xfrm>
            <a:off x="6020589" y="515641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페이지 </a:t>
            </a:r>
            <a:r>
              <a:rPr lang="en-US" altLang="ko-KR" dirty="0"/>
              <a:t>QR</a:t>
            </a:r>
            <a:r>
              <a:rPr lang="ko-KR" altLang="en-US" dirty="0"/>
              <a:t>코드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F488AE-2ACA-E129-F781-4BF94B9D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69" y="737000"/>
            <a:ext cx="4356409" cy="435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094" y="671461"/>
            <a:ext cx="10772775" cy="628650"/>
          </a:xfrm>
        </p:spPr>
        <p:txBody>
          <a:bodyPr/>
          <a:lstStyle/>
          <a:p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이미지 기반 </a:t>
            </a:r>
            <a:r>
              <a:rPr lang="ko-KR" altLang="en-US" b="1" dirty="0" err="1">
                <a:latin typeface="HY강B" panose="02030600000101010101" pitchFamily="18" charset="-127"/>
                <a:ea typeface="HY강B" panose="02030600000101010101" pitchFamily="18" charset="-127"/>
              </a:rPr>
              <a:t>잔반량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 측정 모델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3CF20-D1B5-5631-D5D2-0754088A91E7}"/>
              </a:ext>
            </a:extLst>
          </p:cNvPr>
          <p:cNvSpPr txBox="1"/>
          <p:nvPr/>
        </p:nvSpPr>
        <p:spPr>
          <a:xfrm>
            <a:off x="821094" y="1582341"/>
            <a:ext cx="98997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식사를 마친 후 각 학생들은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잔반을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버리기 전 남은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잔반을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카메라 센서 밑에 위치한다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식판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이미지가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캡쳐되고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서버 애플리케이션으로 전송된다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3. YOLO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모델을 기반으로</a:t>
            </a:r>
            <a:r>
              <a:rPr lang="ko-KR" altLang="en-US" dirty="0"/>
              <a:t> 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이미지가 처리된다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5EB45D-F257-E3A3-B03F-B8875689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04" y="2965130"/>
            <a:ext cx="5271571" cy="30536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5DCE59-C64B-5B43-08AD-0C0CF01B8334}"/>
              </a:ext>
            </a:extLst>
          </p:cNvPr>
          <p:cNvSpPr txBox="1"/>
          <p:nvPr/>
        </p:nvSpPr>
        <p:spPr>
          <a:xfrm>
            <a:off x="6568974" y="2965130"/>
            <a:ext cx="47169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3-1.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시스템은 이미지에서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식판만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감지하여 관심 영역을 분리한다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3-2.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세분화 모듈은 식품 항목을 서로 분리한다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3-3.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픽셀화 단계는 상세한 픽셀 수준에서 측정 정확도를 향상시킨다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3-4.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식별된 영역이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YOLO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모델에 의해 분리된다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3-5.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이미지를 처리한 후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잔반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계산이 시작되고 식사에 대한 폐기물 비율이 표시된다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8324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80DDD-637F-885D-4086-734AD47C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2666C9-5D9D-2EAD-208B-86BCE801F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ACEF427-0ACE-35D8-6F49-996BADCC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4" y="1725613"/>
            <a:ext cx="285521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7B1EA97-9957-692B-9D87-233704F87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144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CDB817-3B2B-9B18-F4A1-EF6CF12BA6D0}"/>
              </a:ext>
            </a:extLst>
          </p:cNvPr>
          <p:cNvSpPr/>
          <p:nvPr/>
        </p:nvSpPr>
        <p:spPr>
          <a:xfrm>
            <a:off x="932155" y="1615736"/>
            <a:ext cx="3107185" cy="1535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메뉴별 </a:t>
            </a:r>
            <a:r>
              <a:rPr lang="ko-KR" altLang="en-US" b="1" dirty="0" err="1"/>
              <a:t>잔반량</a:t>
            </a:r>
            <a:r>
              <a:rPr lang="ko-KR" altLang="en-US" b="1" dirty="0"/>
              <a:t> 예측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A31420E-61B8-5F55-7F33-E4816C104D72}"/>
              </a:ext>
            </a:extLst>
          </p:cNvPr>
          <p:cNvSpPr/>
          <p:nvPr/>
        </p:nvSpPr>
        <p:spPr>
          <a:xfrm>
            <a:off x="4307981" y="1615736"/>
            <a:ext cx="3107185" cy="1535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대체 메뉴 추천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1E2996-15B4-B032-D0C7-0A2C18114079}"/>
              </a:ext>
            </a:extLst>
          </p:cNvPr>
          <p:cNvSpPr/>
          <p:nvPr/>
        </p:nvSpPr>
        <p:spPr>
          <a:xfrm>
            <a:off x="7791450" y="1615736"/>
            <a:ext cx="3107185" cy="15358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err="1"/>
              <a:t>식판</a:t>
            </a:r>
            <a:r>
              <a:rPr lang="ko-KR" altLang="en-US" b="1" dirty="0"/>
              <a:t> 및 사용자 인식 기반 피드백 시스템 도입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5D20B-E138-6857-4430-EE16876C76D8}"/>
              </a:ext>
            </a:extLst>
          </p:cNvPr>
          <p:cNvSpPr txBox="1"/>
          <p:nvPr/>
        </p:nvSpPr>
        <p:spPr>
          <a:xfrm>
            <a:off x="932155" y="3429000"/>
            <a:ext cx="167921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400"/>
              </a:spcBef>
              <a:buNone/>
            </a:pP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환경 보호</a:t>
            </a:r>
            <a:endParaRPr lang="ko-KR" altLang="en-US" sz="1600" b="1" dirty="0">
              <a:effectLst/>
            </a:endParaRPr>
          </a:p>
          <a:p>
            <a:pPr rtl="0">
              <a:buNone/>
            </a:pP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음식물 쓰레기로 인한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탄소 배출과 자원 낭비를 줄여</a:t>
            </a:r>
            <a:r>
              <a:rPr lang="en-US" altLang="ko-KR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지속 가능한 급식 운영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을 도모 가능</a:t>
            </a:r>
            <a:endParaRPr lang="en-US" altLang="ko-KR" sz="1600" b="0" i="0" u="none" strike="noStrike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endParaRPr lang="ko-KR" altLang="en-US" sz="1600" b="0" dirty="0">
              <a:effectLst/>
            </a:endParaRPr>
          </a:p>
          <a:p>
            <a:pPr rtl="0">
              <a:buNone/>
            </a:pP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급식 운영 효율화</a:t>
            </a:r>
            <a:endParaRPr lang="ko-KR" altLang="en-US" sz="1600" b="1" dirty="0">
              <a:effectLst/>
            </a:endParaRPr>
          </a:p>
          <a:p>
            <a:pPr rtl="0">
              <a:buNone/>
            </a:pP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예측 데이터를 활용한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정확한 수요 예측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으로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예산 낭비를 줄이고</a:t>
            </a:r>
            <a:r>
              <a:rPr lang="en-US" altLang="ko-KR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학생 선호 기반의 효율적 메뉴 구성이 가능</a:t>
            </a:r>
            <a:endParaRPr lang="en-US" altLang="ko-KR" sz="1600" b="0" i="0" u="none" strike="noStrike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endParaRPr lang="en-US" altLang="ko-KR" sz="1600" b="0" i="0" u="none" strike="noStrike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학생 만족도 및 영양 균형 향상</a:t>
            </a:r>
            <a:endParaRPr lang="ko-KR" altLang="en-US" sz="1600" b="1" dirty="0">
              <a:effectLst/>
            </a:endParaRPr>
          </a:p>
          <a:p>
            <a:pPr rtl="0">
              <a:buNone/>
            </a:pP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영양 성분은 유사하지만 선호도가 높은 메뉴로 대체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함으로써</a:t>
            </a:r>
            <a:r>
              <a:rPr lang="en-US" altLang="ko-KR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학생 만족도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영양 균형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을 동시에 개선 가능</a:t>
            </a:r>
            <a:endParaRPr lang="en-US" altLang="ko-KR" sz="1600" b="0" i="0" u="none" strike="noStrike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endParaRPr lang="en-US" altLang="ko-KR" sz="1600" b="0" i="0" u="none" strike="noStrike" dirty="0">
              <a:solidFill>
                <a:srgbClr val="001D35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정책 제안 및 확장 가능성</a:t>
            </a:r>
            <a:endParaRPr lang="ko-KR" altLang="en-US" sz="1600" b="1" dirty="0">
              <a:effectLst/>
            </a:endParaRPr>
          </a:p>
          <a:p>
            <a:pPr>
              <a:buNone/>
            </a:pP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예측 모델 결과를 바탕으로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학교나 교육청에 실질적인 정책 제안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이 가능하며</a:t>
            </a:r>
            <a:r>
              <a:rPr lang="en-US" altLang="ko-KR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전국적 시스템 도입</a:t>
            </a:r>
            <a:r>
              <a:rPr lang="ko-KR" altLang="en-US" sz="1600" b="0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도 고려할 수 있는 </a:t>
            </a:r>
            <a:r>
              <a:rPr lang="ko-KR" altLang="en-US" sz="16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</a:rPr>
              <a:t>확장성 높은 프로젝트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5645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BBF9A18-7768-97EF-2EFD-EE154FEDA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서천고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B677045-F523-C56B-5072-9054C4D5F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메뉴 추천 정책 및 </a:t>
            </a:r>
            <a:endParaRPr lang="en-US" altLang="ko-KR" dirty="0"/>
          </a:p>
          <a:p>
            <a:r>
              <a:rPr lang="ko-KR" altLang="en-US" dirty="0"/>
              <a:t>급식 </a:t>
            </a:r>
            <a:r>
              <a:rPr lang="ko-KR" altLang="en-US" dirty="0" err="1"/>
              <a:t>잔반</a:t>
            </a:r>
            <a:r>
              <a:rPr lang="ko-KR" altLang="en-US" dirty="0"/>
              <a:t> 예측 모델 개발</a:t>
            </a:r>
          </a:p>
        </p:txBody>
      </p:sp>
    </p:spTree>
    <p:extLst>
      <p:ext uri="{BB962C8B-B14F-4D97-AF65-F5344CB8AC3E}">
        <p14:creationId xmlns:p14="http://schemas.microsoft.com/office/powerpoint/2010/main" val="229987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E1621F-1DB1-A488-8D26-D2BF996E91EF}"/>
              </a:ext>
            </a:extLst>
          </p:cNvPr>
          <p:cNvGrpSpPr/>
          <p:nvPr/>
        </p:nvGrpSpPr>
        <p:grpSpPr>
          <a:xfrm>
            <a:off x="3197010" y="1274991"/>
            <a:ext cx="2898990" cy="664931"/>
            <a:chOff x="3197010" y="1274991"/>
            <a:chExt cx="2898990" cy="664931"/>
          </a:xfrm>
        </p:grpSpPr>
        <p:sp>
          <p:nvSpPr>
            <p:cNvPr id="2" name="텍스트 개체 틀 1">
              <a:extLst>
                <a:ext uri="{FF2B5EF4-FFF2-40B4-BE49-F238E27FC236}">
                  <a16:creationId xmlns:a16="http://schemas.microsoft.com/office/drawing/2014/main" id="{343AF574-05FA-BDE0-D1A7-68EDB070F803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59093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서론</a:t>
              </a:r>
              <a:endPara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AA5CE9-60C4-37BC-832A-781F3A5FBA55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01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79A1AD-A510-930D-14AE-BF59A8559B7A}"/>
              </a:ext>
            </a:extLst>
          </p:cNvPr>
          <p:cNvGrpSpPr/>
          <p:nvPr/>
        </p:nvGrpSpPr>
        <p:grpSpPr>
          <a:xfrm>
            <a:off x="3197010" y="3606846"/>
            <a:ext cx="2898990" cy="1163529"/>
            <a:chOff x="3197010" y="1274991"/>
            <a:chExt cx="2898990" cy="1163529"/>
          </a:xfrm>
        </p:grpSpPr>
        <p:sp>
          <p:nvSpPr>
            <p:cNvPr id="10" name="텍스트 개체 틀 1">
              <a:extLst>
                <a:ext uri="{FF2B5EF4-FFF2-40B4-BE49-F238E27FC236}">
                  <a16:creationId xmlns:a16="http://schemas.microsoft.com/office/drawing/2014/main" id="{0BA8D861-AC93-F04F-5B34-AC0EE705A608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1089529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 err="1">
                  <a:latin typeface="+mj-ea"/>
                  <a:ea typeface="+mj-ea"/>
                </a:rPr>
                <a:t>잔반량</a:t>
              </a:r>
              <a:r>
                <a:rPr lang="ko-KR" altLang="en-US" sz="3600" dirty="0">
                  <a:latin typeface="+mj-ea"/>
                  <a:ea typeface="+mj-ea"/>
                </a:rPr>
                <a:t> 예측 모델</a:t>
              </a:r>
              <a:endParaRPr lang="en-US" altLang="ko-KR" sz="3600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BBBED-754F-9526-6AFF-7947AEE310A6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02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082B7-8D72-277D-0480-D23ADC4AF9E4}"/>
              </a:ext>
            </a:extLst>
          </p:cNvPr>
          <p:cNvGrpSpPr/>
          <p:nvPr/>
        </p:nvGrpSpPr>
        <p:grpSpPr>
          <a:xfrm>
            <a:off x="6098583" y="1274991"/>
            <a:ext cx="3036707" cy="646331"/>
            <a:chOff x="3197009" y="1274991"/>
            <a:chExt cx="3036707" cy="646331"/>
          </a:xfrm>
        </p:grpSpPr>
        <p:sp>
          <p:nvSpPr>
            <p:cNvPr id="13" name="텍스트 개체 틀 1">
              <a:extLst>
                <a:ext uri="{FF2B5EF4-FFF2-40B4-BE49-F238E27FC236}">
                  <a16:creationId xmlns:a16="http://schemas.microsoft.com/office/drawing/2014/main" id="{99BFE054-3FBB-8AE0-134D-3ABBF9498EF6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3416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EF4E7-3C60-C99F-9687-313B62D68146}"/>
                </a:ext>
              </a:extLst>
            </p:cNvPr>
            <p:cNvSpPr txBox="1"/>
            <p:nvPr/>
          </p:nvSpPr>
          <p:spPr>
            <a:xfrm>
              <a:off x="3197009" y="1274991"/>
              <a:ext cx="3036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03 </a:t>
              </a:r>
              <a:r>
                <a:rPr lang="ko-KR" altLang="en-US" sz="3600" spc="-150" dirty="0">
                  <a:latin typeface="+mj-ea"/>
                  <a:ea typeface="+mj-ea"/>
                </a:rPr>
                <a:t>메뉴 추천 모델</a:t>
              </a:r>
              <a:r>
                <a:rPr lang="en-US" altLang="ko-KR" sz="3600" spc="-150" dirty="0">
                  <a:latin typeface="+mj-ea"/>
                  <a:ea typeface="+mj-ea"/>
                </a:rPr>
                <a:t>  </a:t>
              </a:r>
              <a:endParaRPr lang="ko-KR" altLang="en-US" sz="3600" spc="-150" dirty="0"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FCCDB2-F234-DEE1-3EA6-09501140B404}"/>
              </a:ext>
            </a:extLst>
          </p:cNvPr>
          <p:cNvGrpSpPr/>
          <p:nvPr/>
        </p:nvGrpSpPr>
        <p:grpSpPr>
          <a:xfrm>
            <a:off x="6098584" y="3606846"/>
            <a:ext cx="2898990" cy="1662127"/>
            <a:chOff x="3197010" y="1274991"/>
            <a:chExt cx="2898990" cy="1662127"/>
          </a:xfrm>
        </p:grpSpPr>
        <p:sp>
          <p:nvSpPr>
            <p:cNvPr id="16" name="텍스트 개체 틀 1">
              <a:extLst>
                <a:ext uri="{FF2B5EF4-FFF2-40B4-BE49-F238E27FC236}">
                  <a16:creationId xmlns:a16="http://schemas.microsoft.com/office/drawing/2014/main" id="{68246C11-BAD6-E3DA-3BCB-49C7D7E536FE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1588127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이미지 </a:t>
              </a:r>
              <a:r>
                <a:rPr lang="ko-KR" altLang="en-US" sz="3600" dirty="0" err="1">
                  <a:latin typeface="+mj-ea"/>
                  <a:ea typeface="+mj-ea"/>
                </a:rPr>
                <a:t>기반잔반량</a:t>
              </a:r>
              <a:r>
                <a:rPr lang="ko-KR" altLang="en-US" sz="3600" dirty="0">
                  <a:latin typeface="+mj-ea"/>
                  <a:ea typeface="+mj-ea"/>
                </a:rPr>
                <a:t> 예측 모델</a:t>
              </a:r>
              <a:endPara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67BCF-2ECB-2F29-D7FA-8B99EBB5ACA3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04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399CBFA-1432-DD07-F5CA-E3DDD32221C6}"/>
              </a:ext>
            </a:extLst>
          </p:cNvPr>
          <p:cNvGrpSpPr/>
          <p:nvPr/>
        </p:nvGrpSpPr>
        <p:grpSpPr>
          <a:xfrm>
            <a:off x="9293010" y="1256391"/>
            <a:ext cx="2898990" cy="664931"/>
            <a:chOff x="3197010" y="1274991"/>
            <a:chExt cx="2898990" cy="664931"/>
          </a:xfrm>
        </p:grpSpPr>
        <p:sp>
          <p:nvSpPr>
            <p:cNvPr id="19" name="텍스트 개체 틀 1">
              <a:extLst>
                <a:ext uri="{FF2B5EF4-FFF2-40B4-BE49-F238E27FC236}">
                  <a16:creationId xmlns:a16="http://schemas.microsoft.com/office/drawing/2014/main" id="{AFB27F21-9E06-7385-E90E-89DDEA36D57D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59093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결론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48D7A2-B9F5-DD77-A319-5F08DA29555F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05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서론</a:t>
            </a:r>
          </a:p>
        </p:txBody>
      </p:sp>
      <p:sp>
        <p:nvSpPr>
          <p:cNvPr id="5" name="가로 글상자 4"/>
          <p:cNvSpPr txBox="1"/>
          <p:nvPr/>
        </p:nvSpPr>
        <p:spPr>
          <a:xfrm>
            <a:off x="842209" y="1599196"/>
            <a:ext cx="908084" cy="366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동기</a:t>
            </a:r>
          </a:p>
        </p:txBody>
      </p:sp>
      <p:sp>
        <p:nvSpPr>
          <p:cNvPr id="6" name="가로 글상자 5"/>
          <p:cNvSpPr txBox="1"/>
          <p:nvPr/>
        </p:nvSpPr>
        <p:spPr>
          <a:xfrm>
            <a:off x="932446" y="2210802"/>
            <a:ext cx="7118685" cy="3102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/>
              <a:t>학교 급식을 먹다 보면 특정 메뉴가 자주 남겨지는 경우를 쉽게 발견할 수 있었습니다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ko-KR" altLang="en-US" dirty="0"/>
              <a:t>처음에는 무심코 지나쳤던 이 </a:t>
            </a:r>
            <a:r>
              <a:rPr lang="ko-KR" altLang="en-US" dirty="0" err="1"/>
              <a:t>잔반</a:t>
            </a:r>
            <a:r>
              <a:rPr lang="ko-KR" altLang="en-US" dirty="0"/>
              <a:t> 문제는 사실 심각한 환경오염과 예산 낭비로 이어지는 사회적 문제임을 알게 되었습니다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ko-KR" altLang="en-US" dirty="0"/>
              <a:t>실제로 음식물 쓰레기 </a:t>
            </a:r>
            <a:r>
              <a:rPr lang="en-US" altLang="ko-KR" dirty="0"/>
              <a:t>1kg</a:t>
            </a:r>
            <a:r>
              <a:rPr lang="ko-KR" altLang="en-US" dirty="0"/>
              <a:t> 당 </a:t>
            </a:r>
            <a:r>
              <a:rPr lang="en-US" altLang="ko-KR" dirty="0"/>
              <a:t>1.7kg</a:t>
            </a:r>
            <a:r>
              <a:rPr lang="ko-KR" altLang="en-US" dirty="0"/>
              <a:t>의 </a:t>
            </a:r>
            <a:r>
              <a:rPr lang="en-US" altLang="ko-KR" dirty="0"/>
              <a:t>CO2</a:t>
            </a:r>
            <a:r>
              <a:rPr lang="ko-KR" altLang="en-US" dirty="0"/>
              <a:t>가 발생한다고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ko-KR" altLang="en-US" dirty="0"/>
              <a:t>일부 학교에서는 자율 배식을 도입하여 이를 해결하려 했지만 편식으로 영양 불균형 등 또 다른 문제가 발생했습니다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ko-KR" altLang="en-US" dirty="0"/>
              <a:t>그래서 저희는 AI 기술을 활용해 메뉴별 </a:t>
            </a:r>
            <a:r>
              <a:rPr lang="ko-KR" altLang="en-US" dirty="0" err="1"/>
              <a:t>잔반</a:t>
            </a:r>
            <a:r>
              <a:rPr lang="ko-KR" altLang="en-US" dirty="0"/>
              <a:t> 예측과 대체 메뉴 추천을 통해 </a:t>
            </a:r>
            <a:r>
              <a:rPr lang="ko-KR" altLang="en-US" dirty="0" err="1"/>
              <a:t>잔반</a:t>
            </a:r>
            <a:r>
              <a:rPr lang="ko-KR" altLang="en-US" dirty="0"/>
              <a:t> 문제는 물론, 환경 문제와 학생 건강까지 동시에 해결할 수 있는 방향을 고민하게 되었습니다</a:t>
            </a:r>
            <a:r>
              <a:rPr lang="en-US" altLang="ko-KR" dirty="0"/>
              <a:t>.</a:t>
            </a:r>
          </a:p>
          <a:p>
            <a:pPr lvl="0"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03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목적 및 최종목표</a:t>
            </a:r>
          </a:p>
        </p:txBody>
      </p:sp>
      <p:sp>
        <p:nvSpPr>
          <p:cNvPr id="4" name="가로 글상자 3"/>
          <p:cNvSpPr txBox="1"/>
          <p:nvPr/>
        </p:nvSpPr>
        <p:spPr>
          <a:xfrm>
            <a:off x="300787" y="1148013"/>
            <a:ext cx="9865899" cy="2831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/>
              <a:t>목적</a:t>
            </a:r>
          </a:p>
          <a:p>
            <a:pPr lvl="0">
              <a:defRPr/>
            </a:pPr>
            <a:r>
              <a:rPr lang="ko-KR" altLang="en-US" dirty="0"/>
              <a:t>이 프로젝트는 </a:t>
            </a:r>
            <a:r>
              <a:rPr lang="ko-KR" altLang="en-US" dirty="0" err="1"/>
              <a:t>AI를</a:t>
            </a:r>
            <a:r>
              <a:rPr lang="ko-KR" altLang="en-US" dirty="0"/>
              <a:t> 활용해 급식 </a:t>
            </a:r>
            <a:r>
              <a:rPr lang="ko-KR" altLang="en-US" dirty="0" err="1"/>
              <a:t>잔반을</a:t>
            </a:r>
            <a:r>
              <a:rPr lang="ko-KR" altLang="en-US" dirty="0"/>
              <a:t> 예측하고, 대체 메뉴를 추천함으로써 다음과 같은 가치를 실현하는 것을 목표로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 환경보호 </a:t>
            </a:r>
          </a:p>
          <a:p>
            <a:pPr lvl="0">
              <a:defRPr/>
            </a:pPr>
            <a:r>
              <a:rPr lang="en-US" altLang="ko-KR" dirty="0"/>
              <a:t>-</a:t>
            </a:r>
            <a:r>
              <a:rPr lang="ko-KR" altLang="en-US" dirty="0"/>
              <a:t>음식물 쓰레기로 인한 탄소 배출과 자원 낭비를 줄이기 위함</a:t>
            </a:r>
          </a:p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학생 만족도 향상 </a:t>
            </a:r>
          </a:p>
          <a:p>
            <a:pPr lvl="0">
              <a:defRPr/>
            </a:pPr>
            <a:r>
              <a:rPr lang="en-US" altLang="ko-KR" dirty="0"/>
              <a:t>-</a:t>
            </a:r>
            <a:r>
              <a:rPr lang="ko-KR" altLang="en-US" dirty="0"/>
              <a:t>영양 성분은 비슷하지만 선호도가 높은 메뉴로 대체함</a:t>
            </a:r>
          </a:p>
          <a:p>
            <a:pPr lvl="0">
              <a:defRPr/>
            </a:pPr>
            <a:r>
              <a:rPr lang="en-US" altLang="ko-KR" dirty="0"/>
              <a:t>3.</a:t>
            </a:r>
            <a:r>
              <a:rPr lang="ko-KR" altLang="en-US" dirty="0"/>
              <a:t>급식 운영 효율화</a:t>
            </a:r>
          </a:p>
          <a:p>
            <a:pPr lvl="0">
              <a:defRPr/>
            </a:pPr>
            <a:r>
              <a:rPr lang="en-US" altLang="ko-KR" dirty="0"/>
              <a:t>-</a:t>
            </a:r>
            <a:r>
              <a:rPr lang="ko-KR" altLang="en-US" dirty="0"/>
              <a:t>데이터를 통해 정확한 수요를 예측하여 예산 낭비를 줄이고</a:t>
            </a:r>
            <a:r>
              <a:rPr lang="en-US" altLang="ko-KR" dirty="0"/>
              <a:t>,</a:t>
            </a:r>
            <a:r>
              <a:rPr lang="ko-KR" altLang="en-US" dirty="0"/>
              <a:t> 학생 선호 기반 효율적 메뉴 구성이 가능해짐</a:t>
            </a:r>
            <a:endParaRPr lang="en-US" altLang="ko-KR" dirty="0"/>
          </a:p>
        </p:txBody>
      </p:sp>
      <p:sp>
        <p:nvSpPr>
          <p:cNvPr id="5" name="가로 글상자 4"/>
          <p:cNvSpPr txBox="1"/>
          <p:nvPr/>
        </p:nvSpPr>
        <p:spPr>
          <a:xfrm>
            <a:off x="320840" y="3965408"/>
            <a:ext cx="5293897" cy="2281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최종 목표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잔반량 예측 모델 개발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고잔반 식단 도출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대체 메뉴 추천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식판 및 이용자 인식 기반 피드백 </a:t>
            </a:r>
            <a:r>
              <a:rPr lang="en-US" altLang="ko-KR"/>
              <a:t>-</a:t>
            </a:r>
            <a:r>
              <a:rPr lang="ko-KR" altLang="en-US"/>
              <a:t>시스템을 도입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en-US" altLang="ko-KR"/>
              <a:t>-</a:t>
            </a:r>
            <a:r>
              <a:rPr lang="ko-KR" altLang="en-US"/>
              <a:t>모델 개선 루프 형성 </a:t>
            </a:r>
          </a:p>
          <a:p>
            <a:pPr lvl="0">
              <a:defRPr/>
            </a:pPr>
            <a:r>
              <a:rPr lang="ko-KR" altLang="en-US"/>
              <a:t>순서로 급식 메뉴 추천 모델을 완성하는 것이 최종 목표이다</a:t>
            </a:r>
            <a:r>
              <a:rPr lang="en-US" altLang="ko-KR"/>
              <a:t>.</a:t>
            </a:r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261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4692FFF8-4DE7-64F7-6941-086580A435DE}"/>
              </a:ext>
            </a:extLst>
          </p:cNvPr>
          <p:cNvSpPr txBox="1">
            <a:spLocks/>
          </p:cNvSpPr>
          <p:nvPr/>
        </p:nvSpPr>
        <p:spPr>
          <a:xfrm>
            <a:off x="1503218" y="745461"/>
            <a:ext cx="2209800" cy="5909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latin typeface="+mj-ea"/>
                <a:ea typeface="+mj-ea"/>
              </a:rPr>
              <a:t>데이터 수집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80487-E0C3-BDD4-7565-C8AB907EB79E}"/>
              </a:ext>
            </a:extLst>
          </p:cNvPr>
          <p:cNvSpPr txBox="1"/>
          <p:nvPr/>
        </p:nvSpPr>
        <p:spPr>
          <a:xfrm>
            <a:off x="814028" y="671461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01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6244422C-AB93-9F88-0E4E-6EC2F3B22C60}"/>
              </a:ext>
            </a:extLst>
          </p:cNvPr>
          <p:cNvSpPr txBox="1">
            <a:spLocks/>
          </p:cNvSpPr>
          <p:nvPr/>
        </p:nvSpPr>
        <p:spPr>
          <a:xfrm>
            <a:off x="921328" y="2256002"/>
            <a:ext cx="43434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잔반량에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영향을 미치는 요소 조사</a:t>
            </a:r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59E855D2-446F-4748-20CB-43DF9B29F3C9}"/>
              </a:ext>
            </a:extLst>
          </p:cNvPr>
          <p:cNvSpPr txBox="1">
            <a:spLocks/>
          </p:cNvSpPr>
          <p:nvPr/>
        </p:nvSpPr>
        <p:spPr>
          <a:xfrm>
            <a:off x="1503218" y="2678014"/>
            <a:ext cx="5747327" cy="317619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메뉴 선호도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선호도가 높을수록 식사량 증가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감소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온도가 높을수록 식사량 감소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-&gt;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증가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성별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남학생 급식 섭취량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 108%,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여학생 급식 섭취량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= 88%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학년이 높을수록 식사량 증가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제공량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제공량이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많을수록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증가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인원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학교 행사에 따라 식사량 및 식사 인원수 변화</a:t>
            </a:r>
          </a:p>
        </p:txBody>
      </p:sp>
    </p:spTree>
    <p:extLst>
      <p:ext uri="{BB962C8B-B14F-4D97-AF65-F5344CB8AC3E}">
        <p14:creationId xmlns:p14="http://schemas.microsoft.com/office/powerpoint/2010/main" val="309685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AA6B-3E91-C389-5095-BB191BE6C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B89DB68-6E28-9B93-A718-3C77A6E06D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9757BDBC-12F6-32DE-2265-FEAD0C770685}"/>
              </a:ext>
            </a:extLst>
          </p:cNvPr>
          <p:cNvSpPr txBox="1">
            <a:spLocks/>
          </p:cNvSpPr>
          <p:nvPr/>
        </p:nvSpPr>
        <p:spPr>
          <a:xfrm>
            <a:off x="1475510" y="745461"/>
            <a:ext cx="2209800" cy="59093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latin typeface="+mj-ea"/>
                <a:ea typeface="+mj-ea"/>
              </a:rPr>
              <a:t>데이터 수집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A7646-ABB7-7FDE-F269-8A8226893483}"/>
              </a:ext>
            </a:extLst>
          </p:cNvPr>
          <p:cNvSpPr txBox="1"/>
          <p:nvPr/>
        </p:nvSpPr>
        <p:spPr>
          <a:xfrm>
            <a:off x="786320" y="671461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01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EEC56961-1831-2714-A187-FE2E7A56F90E}"/>
              </a:ext>
            </a:extLst>
          </p:cNvPr>
          <p:cNvSpPr txBox="1">
            <a:spLocks/>
          </p:cNvSpPr>
          <p:nvPr/>
        </p:nvSpPr>
        <p:spPr>
          <a:xfrm>
            <a:off x="1132108" y="2138046"/>
            <a:ext cx="22098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독립변수 정의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84D1C-882D-26E6-6C31-C2C8AA2A615B}"/>
              </a:ext>
            </a:extLst>
          </p:cNvPr>
          <p:cNvSpPr txBox="1"/>
          <p:nvPr/>
        </p:nvSpPr>
        <p:spPr>
          <a:xfrm>
            <a:off x="1475510" y="2493220"/>
            <a:ext cx="207825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제공량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(kg)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선호도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(°C)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</a:t>
            </a:r>
            <a:endParaRPr lang="en-US" altLang="ko-KR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- 1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- 1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- 2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- 2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- 3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남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- 3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_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여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체육대회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현장체험학습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점심행사</a:t>
            </a:r>
            <a:endParaRPr lang="ko-KR" altLang="en-US" dirty="0"/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1D476A4E-7247-140B-1167-098AF4B9E60D}"/>
              </a:ext>
            </a:extLst>
          </p:cNvPr>
          <p:cNvSpPr txBox="1">
            <a:spLocks/>
          </p:cNvSpPr>
          <p:nvPr/>
        </p:nvSpPr>
        <p:spPr>
          <a:xfrm>
            <a:off x="3501338" y="2156646"/>
            <a:ext cx="43434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종속변수 정의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491AC1-9D5F-1939-67A1-5A68189F2B4E}"/>
              </a:ext>
            </a:extLst>
          </p:cNvPr>
          <p:cNvSpPr txBox="1"/>
          <p:nvPr/>
        </p:nvSpPr>
        <p:spPr>
          <a:xfrm>
            <a:off x="3744552" y="2594295"/>
            <a:ext cx="207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(cm^)</a:t>
            </a:r>
            <a:endParaRPr lang="ko-KR" altLang="en-US" dirty="0"/>
          </a:p>
        </p:txBody>
      </p:sp>
      <p:sp>
        <p:nvSpPr>
          <p:cNvPr id="17" name="텍스트 개체 틀 1">
            <a:extLst>
              <a:ext uri="{FF2B5EF4-FFF2-40B4-BE49-F238E27FC236}">
                <a16:creationId xmlns:a16="http://schemas.microsoft.com/office/drawing/2014/main" id="{62DE707C-8727-0950-3AA6-CD012A3B95C8}"/>
              </a:ext>
            </a:extLst>
          </p:cNvPr>
          <p:cNvSpPr txBox="1">
            <a:spLocks/>
          </p:cNvSpPr>
          <p:nvPr/>
        </p:nvSpPr>
        <p:spPr>
          <a:xfrm>
            <a:off x="3501338" y="3469642"/>
            <a:ext cx="6473105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조사한 상관관계 바탕의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년치 급식 더미 데이터 생성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51B95B3-9E5F-AF85-7392-90A272438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958" y="3962723"/>
            <a:ext cx="7295969" cy="19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2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42DE9-97BA-375A-0C69-9909E78CD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가로 글상자 4"/>
          <p:cNvSpPr txBox="1"/>
          <p:nvPr/>
        </p:nvSpPr>
        <p:spPr>
          <a:xfrm>
            <a:off x="411078" y="1108308"/>
            <a:ext cx="2456446" cy="227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 모델 구조</a:t>
            </a:r>
          </a:p>
          <a:p>
            <a:pPr lvl="0">
              <a:defRPr/>
            </a:pPr>
            <a:r>
              <a:rPr lang="ko-KR" altLang="en-US" dirty="0" err="1"/>
              <a:t>입력층</a:t>
            </a:r>
            <a:r>
              <a:rPr lang="en-US" altLang="ko-KR" dirty="0"/>
              <a:t>:</a:t>
            </a:r>
            <a:r>
              <a:rPr lang="ko-KR" altLang="en-US" dirty="0"/>
              <a:t> 변수 </a:t>
            </a:r>
            <a:r>
              <a:rPr lang="en-US" altLang="ko-KR" dirty="0"/>
              <a:t>15~20</a:t>
            </a:r>
            <a:r>
              <a:rPr lang="ko-KR" altLang="en-US" dirty="0"/>
              <a:t>개</a:t>
            </a:r>
          </a:p>
          <a:p>
            <a:pPr lvl="0">
              <a:defRPr/>
            </a:pPr>
            <a:r>
              <a:rPr lang="ko-KR" altLang="en-US" dirty="0" err="1"/>
              <a:t>은닉층</a:t>
            </a:r>
            <a:r>
              <a:rPr lang="en-US" altLang="ko-KR" dirty="0"/>
              <a:t>:</a:t>
            </a:r>
          </a:p>
          <a:p>
            <a:pPr lvl="0">
              <a:defRPr/>
            </a:pPr>
            <a:r>
              <a:rPr lang="en-US" altLang="ko-KR" dirty="0"/>
              <a:t>64</a:t>
            </a:r>
            <a:r>
              <a:rPr lang="ko-KR" altLang="en-US" dirty="0"/>
              <a:t> </a:t>
            </a:r>
            <a:r>
              <a:rPr lang="en-US" altLang="ko-KR" dirty="0"/>
              <a:t>→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32</a:t>
            </a:r>
            <a:r>
              <a:rPr lang="ko-KR" altLang="en-US" dirty="0"/>
              <a:t> </a:t>
            </a:r>
            <a:r>
              <a:rPr lang="en-US" altLang="ko-KR" dirty="0"/>
              <a:t>→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16 →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출력층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선형</a:t>
            </a:r>
            <a:r>
              <a:rPr lang="en-US" altLang="ko-KR" dirty="0"/>
              <a:t>)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3098131" y="1118335"/>
            <a:ext cx="3469105" cy="1733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학습 설정 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손실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MSE</a:t>
            </a:r>
          </a:p>
          <a:p>
            <a:pPr lvl="0">
              <a:defRPr/>
            </a:pPr>
            <a:r>
              <a:rPr lang="ko-KR" altLang="en-US" dirty="0" err="1"/>
              <a:t>옵티마이저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Adam</a:t>
            </a:r>
          </a:p>
          <a:p>
            <a:pPr lvl="0">
              <a:defRPr/>
            </a:pPr>
            <a:r>
              <a:rPr lang="ko-KR" altLang="en-US" dirty="0"/>
              <a:t>배치 크기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</a:p>
          <a:p>
            <a:pPr lvl="0">
              <a:defRPr/>
            </a:pPr>
            <a:r>
              <a:rPr lang="en-US" altLang="ko-KR" dirty="0"/>
              <a:t>Epoch:</a:t>
            </a:r>
            <a:r>
              <a:rPr lang="ko-KR" altLang="en-US" dirty="0"/>
              <a:t> 최대 </a:t>
            </a:r>
            <a:r>
              <a:rPr lang="en-US" altLang="ko-KR" dirty="0"/>
              <a:t>500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5273842" y="1128361"/>
            <a:ext cx="3589421" cy="167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과적합 방지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Early Stopping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(patience=10, val_loss</a:t>
            </a:r>
            <a:r>
              <a:rPr lang="ko-KR" altLang="en-US"/>
              <a:t> 기준</a:t>
            </a:r>
            <a:r>
              <a:rPr lang="en-US" altLang="ko-KR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Validation Set: </a:t>
            </a:r>
            <a:r>
              <a:rPr lang="ko-KR" altLang="en-US"/>
              <a:t>학습 중 </a:t>
            </a:r>
            <a:r>
              <a:rPr lang="en-US" altLang="ko-KR"/>
              <a:t>10%</a:t>
            </a:r>
            <a:r>
              <a:rPr lang="ko-KR" altLang="en-US"/>
              <a:t> 사용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8752973" y="1148414"/>
            <a:ext cx="3048000" cy="228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4.</a:t>
            </a:r>
            <a:r>
              <a:rPr lang="ko-KR" altLang="en-US" dirty="0"/>
              <a:t> 데이터 분할 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Train: 70%</a:t>
            </a:r>
          </a:p>
          <a:p>
            <a:pPr lvl="0">
              <a:defRPr/>
            </a:pPr>
            <a:r>
              <a:rPr lang="en-US" altLang="ko-KR" dirty="0"/>
              <a:t>Val: 20%</a:t>
            </a:r>
          </a:p>
          <a:p>
            <a:pPr lvl="0">
              <a:defRPr/>
            </a:pPr>
            <a:r>
              <a:rPr lang="en-US" altLang="ko-KR" dirty="0"/>
              <a:t>Test: 10%</a:t>
            </a:r>
          </a:p>
          <a:p>
            <a:pPr lvl="0">
              <a:defRPr/>
            </a:pPr>
            <a:r>
              <a:rPr lang="en-US" altLang="ko-KR" dirty="0"/>
              <a:t>Test</a:t>
            </a:r>
            <a:r>
              <a:rPr lang="ko-KR" altLang="en-US" dirty="0"/>
              <a:t>는 최종평가에만 사용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예측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시각화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11078" y="3573194"/>
            <a:ext cx="6120865" cy="26273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B5BFA7-46AC-2676-B024-E8E6DE212C1F}"/>
              </a:ext>
            </a:extLst>
          </p:cNvPr>
          <p:cNvSpPr txBox="1"/>
          <p:nvPr/>
        </p:nvSpPr>
        <p:spPr>
          <a:xfrm>
            <a:off x="1100267" y="348168"/>
            <a:ext cx="382007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 sz="3600" dirty="0" err="1">
                <a:latin typeface="+mj-ea"/>
                <a:ea typeface="+mj-ea"/>
                <a:cs typeface="+mn-cs"/>
              </a:rPr>
              <a:t>잔반량</a:t>
            </a:r>
            <a:r>
              <a:rPr lang="ko-KR" altLang="en-US" sz="3600" dirty="0">
                <a:latin typeface="+mj-ea"/>
                <a:ea typeface="+mj-ea"/>
                <a:cs typeface="+mn-cs"/>
              </a:rPr>
              <a:t> 예측 모델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C564D-C665-B850-739A-C284053256B2}"/>
              </a:ext>
            </a:extLst>
          </p:cNvPr>
          <p:cNvSpPr txBox="1"/>
          <p:nvPr/>
        </p:nvSpPr>
        <p:spPr>
          <a:xfrm>
            <a:off x="411078" y="274168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02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7926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34D20-E89C-2B6E-D617-6A54F5EF3DBA}"/>
              </a:ext>
            </a:extLst>
          </p:cNvPr>
          <p:cNvSpPr txBox="1"/>
          <p:nvPr/>
        </p:nvSpPr>
        <p:spPr>
          <a:xfrm>
            <a:off x="975327" y="1419644"/>
            <a:ext cx="3760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1)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환경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Google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Colab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사용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TensorFlow 2.x, Python 3.10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Drive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연동으로 데이터 로딩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4E7AB-3885-FB90-02DF-DBB87D03595B}"/>
              </a:ext>
            </a:extLst>
          </p:cNvPr>
          <p:cNvSpPr txBox="1"/>
          <p:nvPr/>
        </p:nvSpPr>
        <p:spPr>
          <a:xfrm>
            <a:off x="7325809" y="1419643"/>
            <a:ext cx="5057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3)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전처리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및 분할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정규화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MinMaxScaler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범주형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One-hot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인코딩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데이터 분할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Train 70%, Test 10%, Val 20%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3827C-302C-8E20-E8E7-A1CDF52FF9BD}"/>
              </a:ext>
            </a:extLst>
          </p:cNvPr>
          <p:cNvSpPr txBox="1"/>
          <p:nvPr/>
        </p:nvSpPr>
        <p:spPr>
          <a:xfrm>
            <a:off x="4322476" y="1172024"/>
            <a:ext cx="3395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라이브러리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pandas,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numpy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matplotlib</a:t>
            </a:r>
          </a:p>
          <a:p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sklearn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tensorflow.keras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3C3509-0426-1A64-16BF-1C78FBAAF70A}"/>
              </a:ext>
            </a:extLst>
          </p:cNvPr>
          <p:cNvSpPr txBox="1"/>
          <p:nvPr/>
        </p:nvSpPr>
        <p:spPr>
          <a:xfrm>
            <a:off x="992527" y="2739506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4)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결과 확인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손실 그래프 시각화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93092-DCAB-48C4-D0D7-4CED562372B6}"/>
              </a:ext>
            </a:extLst>
          </p:cNvPr>
          <p:cNvSpPr txBox="1"/>
          <p:nvPr/>
        </p:nvSpPr>
        <p:spPr>
          <a:xfrm>
            <a:off x="5660103" y="2903023"/>
            <a:ext cx="33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MAE, RMSE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기반 성능 평가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7F2B718-757E-9444-84E6-911035DB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51" y="3662836"/>
            <a:ext cx="4377509" cy="234033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B668958B-011B-5C2C-F9EF-EB4A79F7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575" y="3758779"/>
            <a:ext cx="1378994" cy="206576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15E41643-0EC7-9D30-5F4D-880B243E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24" y="3874013"/>
            <a:ext cx="3316627" cy="191798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AF5A8D4B-F4B1-0F6D-EBCA-C7F051569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5575" y="3326210"/>
            <a:ext cx="5198618" cy="37871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EA6A953D-CA89-76F7-7445-112A9C966735}"/>
              </a:ext>
            </a:extLst>
          </p:cNvPr>
          <p:cNvSpPr txBox="1"/>
          <p:nvPr/>
        </p:nvSpPr>
        <p:spPr>
          <a:xfrm>
            <a:off x="1454385" y="731946"/>
            <a:ext cx="5660184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 sz="3600" dirty="0" err="1">
                <a:latin typeface="+mj-ea"/>
                <a:ea typeface="+mj-ea"/>
                <a:cs typeface="+mn-cs"/>
              </a:rPr>
              <a:t>코랩</a:t>
            </a:r>
            <a:r>
              <a:rPr lang="ko-KR" altLang="en-US" sz="3600" dirty="0">
                <a:latin typeface="+mj-ea"/>
                <a:ea typeface="+mj-ea"/>
                <a:cs typeface="+mn-cs"/>
              </a:rPr>
              <a:t> 환경에서 데이터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28B54F-164C-D044-8EEE-F8A6304194D3}"/>
              </a:ext>
            </a:extLst>
          </p:cNvPr>
          <p:cNvSpPr txBox="1"/>
          <p:nvPr/>
        </p:nvSpPr>
        <p:spPr>
          <a:xfrm>
            <a:off x="765196" y="657946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03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958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D10C-0BF6-434C-3DAC-9BA8613A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EEEDDCB-7609-4826-99A4-169717F01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279EF78F-50D0-0E27-2DC9-9DE5E707DB96}"/>
              </a:ext>
            </a:extLst>
          </p:cNvPr>
          <p:cNvSpPr txBox="1">
            <a:spLocks/>
          </p:cNvSpPr>
          <p:nvPr/>
        </p:nvSpPr>
        <p:spPr>
          <a:xfrm>
            <a:off x="1475510" y="774349"/>
            <a:ext cx="9240980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600" dirty="0">
                <a:latin typeface="+mj-ea"/>
                <a:ea typeface="+mj-ea"/>
              </a:rPr>
              <a:t>학습된 모델을 저장하여 </a:t>
            </a:r>
            <a:r>
              <a:rPr lang="en-US" altLang="ko-KR" sz="3600" dirty="0" err="1">
                <a:latin typeface="+mj-ea"/>
                <a:ea typeface="+mj-ea"/>
              </a:rPr>
              <a:t>streamlit</a:t>
            </a:r>
            <a:r>
              <a:rPr lang="en-US" altLang="ko-KR" sz="3600" dirty="0">
                <a:latin typeface="+mj-ea"/>
                <a:ea typeface="+mj-ea"/>
              </a:rPr>
              <a:t> </a:t>
            </a:r>
            <a:r>
              <a:rPr lang="ko-KR" altLang="en-US" sz="3600" dirty="0">
                <a:latin typeface="+mj-ea"/>
                <a:ea typeface="+mj-ea"/>
              </a:rPr>
              <a:t>웹 앱 구축</a:t>
            </a:r>
            <a:endParaRPr lang="ko-KR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10DA5B-0453-DB99-287A-43D3359C40E6}"/>
              </a:ext>
            </a:extLst>
          </p:cNvPr>
          <p:cNvSpPr txBox="1"/>
          <p:nvPr/>
        </p:nvSpPr>
        <p:spPr>
          <a:xfrm>
            <a:off x="786320" y="700349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04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F477E2AB-9CAE-EE46-3795-DD3019533410}"/>
              </a:ext>
            </a:extLst>
          </p:cNvPr>
          <p:cNvSpPr txBox="1">
            <a:spLocks/>
          </p:cNvSpPr>
          <p:nvPr/>
        </p:nvSpPr>
        <p:spPr>
          <a:xfrm>
            <a:off x="1012036" y="2230411"/>
            <a:ext cx="22098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모델 저장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BC32C-7BC7-4282-402B-BCA71E486CDB}"/>
              </a:ext>
            </a:extLst>
          </p:cNvPr>
          <p:cNvSpPr txBox="1"/>
          <p:nvPr/>
        </p:nvSpPr>
        <p:spPr>
          <a:xfrm>
            <a:off x="1355438" y="2650237"/>
            <a:ext cx="5895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 완료된 모델을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keras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형식으로 저장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model.save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('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leftover_prediction_model.keras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')</a:t>
            </a:r>
            <a:endParaRPr lang="ko-KR" altLang="en-US" dirty="0"/>
          </a:p>
        </p:txBody>
      </p:sp>
      <p:sp>
        <p:nvSpPr>
          <p:cNvPr id="15" name="텍스트 개체 틀 1">
            <a:extLst>
              <a:ext uri="{FF2B5EF4-FFF2-40B4-BE49-F238E27FC236}">
                <a16:creationId xmlns:a16="http://schemas.microsoft.com/office/drawing/2014/main" id="{996F3B1F-6CE0-CDE8-4D83-7AEBD766042C}"/>
              </a:ext>
            </a:extLst>
          </p:cNvPr>
          <p:cNvSpPr txBox="1">
            <a:spLocks/>
          </p:cNvSpPr>
          <p:nvPr/>
        </p:nvSpPr>
        <p:spPr>
          <a:xfrm>
            <a:off x="1012036" y="3753280"/>
            <a:ext cx="43434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Streamlit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앱 설계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943EC1-4013-59C1-287B-41BB3E8F4DD9}"/>
              </a:ext>
            </a:extLst>
          </p:cNvPr>
          <p:cNvSpPr txBox="1"/>
          <p:nvPr/>
        </p:nvSpPr>
        <p:spPr>
          <a:xfrm>
            <a:off x="1355438" y="4178012"/>
            <a:ext cx="58951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사용자가 직접 입력할 수 있도록 입력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UI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구성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number_input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slider,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selectbox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checkbox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6BE95-7FFA-D1AC-1C5D-69DD3CC4F576}"/>
              </a:ext>
            </a:extLst>
          </p:cNvPr>
          <p:cNvSpPr txBox="1"/>
          <p:nvPr/>
        </p:nvSpPr>
        <p:spPr>
          <a:xfrm>
            <a:off x="1355438" y="4925909"/>
            <a:ext cx="5895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입력값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제공량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선호도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기온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계절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학년별 남녀 인원 수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행사 여부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체육대회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현장체험학습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점심행사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dirty="0"/>
          </a:p>
        </p:txBody>
      </p:sp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FB90421F-65F4-876A-2ADA-581EF928DF3D}"/>
              </a:ext>
            </a:extLst>
          </p:cNvPr>
          <p:cNvSpPr txBox="1">
            <a:spLocks/>
          </p:cNvSpPr>
          <p:nvPr/>
        </p:nvSpPr>
        <p:spPr>
          <a:xfrm>
            <a:off x="6641599" y="2228294"/>
            <a:ext cx="22098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3)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입력값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전처리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305BD-FCB1-5EE4-38E9-B235D9C78967}"/>
              </a:ext>
            </a:extLst>
          </p:cNvPr>
          <p:cNvSpPr txBox="1"/>
          <p:nvPr/>
        </p:nvSpPr>
        <p:spPr>
          <a:xfrm>
            <a:off x="6837220" y="2611176"/>
            <a:ext cx="58951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입력값을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학습 데이터와 동일한 방식으로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전처리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범주형 변수 → 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One-hot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인코딩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수치형 변수 →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StandardScaler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 정규화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학습 시 사용한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스케일러와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동일한 기준 적용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dirty="0"/>
          </a:p>
        </p:txBody>
      </p:sp>
      <p:sp>
        <p:nvSpPr>
          <p:cNvPr id="10" name="텍스트 개체 틀 1">
            <a:extLst>
              <a:ext uri="{FF2B5EF4-FFF2-40B4-BE49-F238E27FC236}">
                <a16:creationId xmlns:a16="http://schemas.microsoft.com/office/drawing/2014/main" id="{1C4C0FB3-8871-819F-0532-631AD597D1B5}"/>
              </a:ext>
            </a:extLst>
          </p:cNvPr>
          <p:cNvSpPr txBox="1">
            <a:spLocks/>
          </p:cNvSpPr>
          <p:nvPr/>
        </p:nvSpPr>
        <p:spPr>
          <a:xfrm>
            <a:off x="6641599" y="4494865"/>
            <a:ext cx="22098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4)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예측 수행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44B9-19CA-EC1D-349E-7AD1A21214AE}"/>
              </a:ext>
            </a:extLst>
          </p:cNvPr>
          <p:cNvSpPr txBox="1"/>
          <p:nvPr/>
        </p:nvSpPr>
        <p:spPr>
          <a:xfrm>
            <a:off x="6837220" y="4877747"/>
            <a:ext cx="5895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사용자가 입력한 데이터를 모델에 전달하여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예측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결과 출력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예측된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잔반량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(cm²)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값을 실시간으로 화면에 표시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→ </a:t>
            </a:r>
            <a:r>
              <a:rPr lang="en-US" altLang="ko-KR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st.success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등으로 시각적 강조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40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1202</Words>
  <Application>Microsoft Office PowerPoint</Application>
  <PresentationFormat>와이드스크린</PresentationFormat>
  <Paragraphs>219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HY강B</vt:lpstr>
      <vt:lpstr>프리젠테이션 4 Regular</vt:lpstr>
      <vt:lpstr>Arial</vt:lpstr>
      <vt:lpstr>Wingdings</vt:lpstr>
      <vt:lpstr>프리젠테이션 7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11627</dc:creator>
  <cp:lastModifiedBy>서윤 장</cp:lastModifiedBy>
  <cp:revision>7</cp:revision>
  <dcterms:created xsi:type="dcterms:W3CDTF">2025-07-25T04:50:16Z</dcterms:created>
  <dcterms:modified xsi:type="dcterms:W3CDTF">2025-08-05T06:36:19Z</dcterms:modified>
</cp:coreProperties>
</file>