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F6CF9B-83EC-45C4-9609-66C85ADDF16F}" v="1" dt="2025-08-05T06:31:5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9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5" y="45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서윤 장" userId="f086572f74db08e7" providerId="LiveId" clId="{C7F6CF9B-83EC-45C4-9609-66C85ADDF16F}"/>
    <pc:docChg chg="addSld delSld modSld">
      <pc:chgData name="서윤 장" userId="f086572f74db08e7" providerId="LiveId" clId="{C7F6CF9B-83EC-45C4-9609-66C85ADDF16F}" dt="2025-08-05T06:31:58.029" v="1" actId="47"/>
      <pc:docMkLst>
        <pc:docMk/>
      </pc:docMkLst>
      <pc:sldChg chg="add">
        <pc:chgData name="서윤 장" userId="f086572f74db08e7" providerId="LiveId" clId="{C7F6CF9B-83EC-45C4-9609-66C85ADDF16F}" dt="2025-08-05T06:31:52.158" v="0"/>
        <pc:sldMkLst>
          <pc:docMk/>
          <pc:sldMk cId="875264299" sldId="261"/>
        </pc:sldMkLst>
      </pc:sldChg>
      <pc:sldChg chg="add">
        <pc:chgData name="서윤 장" userId="f086572f74db08e7" providerId="LiveId" clId="{C7F6CF9B-83EC-45C4-9609-66C85ADDF16F}" dt="2025-08-05T06:31:52.158" v="0"/>
        <pc:sldMkLst>
          <pc:docMk/>
          <pc:sldMk cId="3720695020" sldId="262"/>
        </pc:sldMkLst>
      </pc:sldChg>
      <pc:sldChg chg="add">
        <pc:chgData name="서윤 장" userId="f086572f74db08e7" providerId="LiveId" clId="{C7F6CF9B-83EC-45C4-9609-66C85ADDF16F}" dt="2025-08-05T06:31:52.158" v="0"/>
        <pc:sldMkLst>
          <pc:docMk/>
          <pc:sldMk cId="364674969" sldId="263"/>
        </pc:sldMkLst>
      </pc:sldChg>
      <pc:sldChg chg="add del">
        <pc:chgData name="서윤 장" userId="f086572f74db08e7" providerId="LiveId" clId="{C7F6CF9B-83EC-45C4-9609-66C85ADDF16F}" dt="2025-08-05T06:31:58.029" v="1" actId="47"/>
        <pc:sldMkLst>
          <pc:docMk/>
          <pc:sldMk cId="4155645977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image" Target="../media/image13.svg"/><Relationship Id="rId5" Type="http://schemas.openxmlformats.org/officeDocument/2006/relationships/image" Target="../media/image17.svg"/><Relationship Id="rId15" Type="http://schemas.openxmlformats.org/officeDocument/2006/relationships/image" Target="../media/image25.svg"/><Relationship Id="rId10" Type="http://schemas.openxmlformats.org/officeDocument/2006/relationships/image" Target="../media/image1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29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ED38B7-69C3-7E96-B916-C31782DB4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C1D0FD-339D-FC2A-5FF5-02CF5CE0028B}"/>
              </a:ext>
            </a:extLst>
          </p:cNvPr>
          <p:cNvSpPr txBox="1"/>
          <p:nvPr userDrawn="1"/>
        </p:nvSpPr>
        <p:spPr>
          <a:xfrm>
            <a:off x="5625360" y="1293091"/>
            <a:ext cx="941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</a:rPr>
              <a:t>발표 주제</a:t>
            </a:r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761340C-E832-0C38-DBB9-A8A3DFA52E1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05819" y="1846552"/>
            <a:ext cx="7980362" cy="31226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rgbClr val="2342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내용을 입력해 주세요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C98A343-A4A3-2194-D633-AC675F76D1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05819" y="5237452"/>
            <a:ext cx="7980362" cy="7842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err="1"/>
              <a:t>팀명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3740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8AA7443-916B-A92E-638B-B4325FD34FD1}"/>
              </a:ext>
            </a:extLst>
          </p:cNvPr>
          <p:cNvSpPr/>
          <p:nvPr userDrawn="1"/>
        </p:nvSpPr>
        <p:spPr>
          <a:xfrm>
            <a:off x="544946" y="482094"/>
            <a:ext cx="11102109" cy="5930756"/>
          </a:xfrm>
          <a:prstGeom prst="roundRect">
            <a:avLst>
              <a:gd name="adj" fmla="val 4364"/>
            </a:avLst>
          </a:prstGeom>
          <a:noFill/>
          <a:ln>
            <a:solidFill>
              <a:srgbClr val="33B0E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, 스크린샷, 그래픽 디자인, 만화 영화이(가) 표시된 사진&#10;&#10;자동 생성된 설명">
            <a:extLst>
              <a:ext uri="{FF2B5EF4-FFF2-40B4-BE49-F238E27FC236}">
                <a16:creationId xmlns:a16="http://schemas.microsoft.com/office/drawing/2014/main" id="{5907ADD6-B333-4434-43E9-AEC3578F12B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727"/>
          <a:stretch/>
        </p:blipFill>
        <p:spPr>
          <a:xfrm>
            <a:off x="0" y="0"/>
            <a:ext cx="2715491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7CF4138-EA18-E90E-B9B7-3930192081D9}"/>
              </a:ext>
            </a:extLst>
          </p:cNvPr>
          <p:cNvSpPr/>
          <p:nvPr userDrawn="1"/>
        </p:nvSpPr>
        <p:spPr>
          <a:xfrm>
            <a:off x="2715491" y="310212"/>
            <a:ext cx="3814618" cy="4379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199DE340-856F-6884-2F3A-A0CCDF42E2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1637" y="386917"/>
            <a:ext cx="3459163" cy="269864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6D5DE0A4-80DF-348D-E37D-4EC5A774EEE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63100" y="5660412"/>
            <a:ext cx="2349187" cy="9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9ED38B7-69C3-7E96-B916-C31782DB4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2CE76832-CD2C-2177-A971-CF37DBC702D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656057">
            <a:off x="1738202" y="220586"/>
            <a:ext cx="476195" cy="663551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500FBA6B-0733-108C-47A5-0E06C4BECE8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607109">
            <a:off x="10306893" y="308416"/>
            <a:ext cx="411030" cy="568090"/>
          </a:xfrm>
          <a:prstGeom prst="rect">
            <a:avLst/>
          </a:prstGeom>
        </p:spPr>
      </p:pic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0B093D33-A53C-F926-10DB-FB719BDC90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47950" y="1840230"/>
            <a:ext cx="6896100" cy="274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4800">
                <a:solidFill>
                  <a:srgbClr val="2342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목차명을 입력해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09B43A30-38A6-D0AF-071D-E584045CC1A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47950" y="1362683"/>
            <a:ext cx="6896100" cy="4775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rgbClr val="17A0D7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목차 번호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5393D89-140F-E8AB-F811-5DE4D72ADD69}"/>
              </a:ext>
            </a:extLst>
          </p:cNvPr>
          <p:cNvCxnSpPr>
            <a:cxnSpLocks/>
          </p:cNvCxnSpPr>
          <p:nvPr userDrawn="1"/>
        </p:nvCxnSpPr>
        <p:spPr>
          <a:xfrm>
            <a:off x="2889885" y="5081606"/>
            <a:ext cx="6412230" cy="0"/>
          </a:xfrm>
          <a:prstGeom prst="line">
            <a:avLst/>
          </a:prstGeom>
          <a:ln>
            <a:solidFill>
              <a:srgbClr val="17A0D7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9D9754-9774-22A7-B486-0C90EE16523F}"/>
              </a:ext>
            </a:extLst>
          </p:cNvPr>
          <p:cNvSpPr/>
          <p:nvPr userDrawn="1"/>
        </p:nvSpPr>
        <p:spPr>
          <a:xfrm>
            <a:off x="5153025" y="4894216"/>
            <a:ext cx="1885950" cy="400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E6BC7CD2-73EF-D682-D495-C8C900811F7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83437" y="5024456"/>
            <a:ext cx="1625126" cy="12678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E9E1FD4-EF00-5A5B-F214-AAA4117BDEEE}"/>
              </a:ext>
            </a:extLst>
          </p:cNvPr>
          <p:cNvSpPr txBox="1"/>
          <p:nvPr userDrawn="1"/>
        </p:nvSpPr>
        <p:spPr>
          <a:xfrm>
            <a:off x="5693044" y="6482987"/>
            <a:ext cx="805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DC6439F2-004A-46C5-914C-7226B5FA79B9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06861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78817AA8-BC10-AE52-55E9-3EC1AD7982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3B0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4" name="그래픽 53">
            <a:extLst>
              <a:ext uri="{FF2B5EF4-FFF2-40B4-BE49-F238E27FC236}">
                <a16:creationId xmlns:a16="http://schemas.microsoft.com/office/drawing/2014/main" id="{56B3E4AF-EC6A-0D6D-A341-1DB5A4B672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395"/>
          <a:stretch/>
        </p:blipFill>
        <p:spPr>
          <a:xfrm>
            <a:off x="0" y="4842608"/>
            <a:ext cx="709613" cy="1219200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35B38F1D-554E-8CBC-511B-4B049EB94E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7069" y="133691"/>
            <a:ext cx="832420" cy="1336253"/>
          </a:xfrm>
          <a:prstGeom prst="rect">
            <a:avLst/>
          </a:prstGeom>
        </p:spPr>
      </p:pic>
      <p:pic>
        <p:nvPicPr>
          <p:cNvPr id="42" name="그래픽 41">
            <a:extLst>
              <a:ext uri="{FF2B5EF4-FFF2-40B4-BE49-F238E27FC236}">
                <a16:creationId xmlns:a16="http://schemas.microsoft.com/office/drawing/2014/main" id="{1CB465FB-2551-12A5-85B2-005084A5265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8395" y="3849434"/>
            <a:ext cx="871119" cy="86379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D881AA1-B22C-4C2D-4358-8F949D06633E}"/>
              </a:ext>
            </a:extLst>
          </p:cNvPr>
          <p:cNvSpPr/>
          <p:nvPr userDrawn="1"/>
        </p:nvSpPr>
        <p:spPr>
          <a:xfrm>
            <a:off x="0" y="6338807"/>
            <a:ext cx="12192000" cy="5191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04451-CA45-BD1D-7D83-BCFE88280724}"/>
              </a:ext>
            </a:extLst>
          </p:cNvPr>
          <p:cNvSpPr txBox="1"/>
          <p:nvPr userDrawn="1"/>
        </p:nvSpPr>
        <p:spPr>
          <a:xfrm>
            <a:off x="5693044" y="6482987"/>
            <a:ext cx="805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DC6439F2-004A-46C5-914C-7226B5FA79B9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  <p:sp>
        <p:nvSpPr>
          <p:cNvPr id="11" name="사각형: 둥근 위쪽 모서리 10">
            <a:extLst>
              <a:ext uri="{FF2B5EF4-FFF2-40B4-BE49-F238E27FC236}">
                <a16:creationId xmlns:a16="http://schemas.microsoft.com/office/drawing/2014/main" id="{4FC50F42-C033-30B4-33FF-8C01BC1609DF}"/>
              </a:ext>
            </a:extLst>
          </p:cNvPr>
          <p:cNvSpPr/>
          <p:nvPr userDrawn="1"/>
        </p:nvSpPr>
        <p:spPr>
          <a:xfrm>
            <a:off x="439119" y="418454"/>
            <a:ext cx="11313763" cy="5920353"/>
          </a:xfrm>
          <a:prstGeom prst="round2SameRect">
            <a:avLst>
              <a:gd name="adj1" fmla="val 5410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D24479-BC6C-CA2D-68FA-C2B0B9B651D3}"/>
              </a:ext>
            </a:extLst>
          </p:cNvPr>
          <p:cNvSpPr/>
          <p:nvPr userDrawn="1"/>
        </p:nvSpPr>
        <p:spPr>
          <a:xfrm>
            <a:off x="0" y="6061808"/>
            <a:ext cx="12192000" cy="27699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래픽 30">
            <a:extLst>
              <a:ext uri="{FF2B5EF4-FFF2-40B4-BE49-F238E27FC236}">
                <a16:creationId xmlns:a16="http://schemas.microsoft.com/office/drawing/2014/main" id="{E3CDFA83-A45F-EB0D-59DE-22DFC88F51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29542" y="5518597"/>
            <a:ext cx="1478313" cy="863799"/>
          </a:xfrm>
          <a:prstGeom prst="rect">
            <a:avLst/>
          </a:prstGeom>
        </p:spPr>
      </p:pic>
      <p:pic>
        <p:nvPicPr>
          <p:cNvPr id="44" name="그래픽 43">
            <a:extLst>
              <a:ext uri="{FF2B5EF4-FFF2-40B4-BE49-F238E27FC236}">
                <a16:creationId xmlns:a16="http://schemas.microsoft.com/office/drawing/2014/main" id="{B7F7F848-C1DC-639F-5FFF-29D1BBB8FD4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69730" y="6489125"/>
            <a:ext cx="2494582" cy="194613"/>
          </a:xfrm>
          <a:prstGeom prst="rect">
            <a:avLst/>
          </a:prstGeom>
        </p:spPr>
      </p:pic>
      <p:pic>
        <p:nvPicPr>
          <p:cNvPr id="46" name="그래픽 45">
            <a:extLst>
              <a:ext uri="{FF2B5EF4-FFF2-40B4-BE49-F238E27FC236}">
                <a16:creationId xmlns:a16="http://schemas.microsoft.com/office/drawing/2014/main" id="{078A44E3-6359-A423-EA77-9D5E6932A80C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27688" y="6436882"/>
            <a:ext cx="1133475" cy="295275"/>
          </a:xfrm>
          <a:prstGeom prst="rect">
            <a:avLst/>
          </a:prstGeom>
        </p:spPr>
      </p:pic>
      <p:pic>
        <p:nvPicPr>
          <p:cNvPr id="48" name="그래픽 47">
            <a:extLst>
              <a:ext uri="{FF2B5EF4-FFF2-40B4-BE49-F238E27FC236}">
                <a16:creationId xmlns:a16="http://schemas.microsoft.com/office/drawing/2014/main" id="{2B5B67BD-00AD-0D66-451E-65CE5D761F7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991366" y="174262"/>
            <a:ext cx="981075" cy="609600"/>
          </a:xfrm>
          <a:prstGeom prst="rect">
            <a:avLst/>
          </a:prstGeom>
          <a:effectLst>
            <a:outerShdw blurRad="50800" dist="38100" dir="5400000" algn="t" rotWithShape="0">
              <a:srgbClr val="17A0D7">
                <a:alpha val="40000"/>
              </a:srgbClr>
            </a:outerShdw>
          </a:effectLst>
        </p:spPr>
      </p:pic>
      <p:sp>
        <p:nvSpPr>
          <p:cNvPr id="36" name="텍스트 개체 틀 35">
            <a:extLst>
              <a:ext uri="{FF2B5EF4-FFF2-40B4-BE49-F238E27FC236}">
                <a16:creationId xmlns:a16="http://schemas.microsoft.com/office/drawing/2014/main" id="{3CA847E1-F01E-6DAE-5FEF-ED55D1811E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9613" y="671461"/>
            <a:ext cx="10772775" cy="628650"/>
          </a:xfrm>
          <a:prstGeom prst="roundRect">
            <a:avLst/>
          </a:prstGeom>
          <a:solidFill>
            <a:srgbClr val="EAF6FC"/>
          </a:solidFill>
          <a:ln>
            <a:noFill/>
          </a:ln>
        </p:spPr>
        <p:txBody>
          <a:bodyPr anchor="ctr"/>
          <a:lstStyle>
            <a:lvl1pPr marL="0" indent="0">
              <a:buNone/>
              <a:defRPr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3904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8C93083-4ABC-6E8A-EFEA-EA76304AC155}"/>
              </a:ext>
            </a:extLst>
          </p:cNvPr>
          <p:cNvCxnSpPr>
            <a:cxnSpLocks/>
          </p:cNvCxnSpPr>
          <p:nvPr userDrawn="1"/>
        </p:nvCxnSpPr>
        <p:spPr>
          <a:xfrm flipV="1">
            <a:off x="441655" y="559017"/>
            <a:ext cx="11308691" cy="29476"/>
          </a:xfrm>
          <a:prstGeom prst="line">
            <a:avLst/>
          </a:prstGeom>
          <a:ln w="25400">
            <a:solidFill>
              <a:srgbClr val="33B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996976-D8D5-FAA9-0007-84FFE0E69134}"/>
              </a:ext>
            </a:extLst>
          </p:cNvPr>
          <p:cNvSpPr/>
          <p:nvPr userDrawn="1"/>
        </p:nvSpPr>
        <p:spPr>
          <a:xfrm>
            <a:off x="9978390" y="380980"/>
            <a:ext cx="1805940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817AA8-BC10-AE52-55E9-3EC1AD7982D3}"/>
              </a:ext>
            </a:extLst>
          </p:cNvPr>
          <p:cNvSpPr/>
          <p:nvPr userDrawn="1"/>
        </p:nvSpPr>
        <p:spPr>
          <a:xfrm>
            <a:off x="0" y="6389176"/>
            <a:ext cx="12192000" cy="468824"/>
          </a:xfrm>
          <a:prstGeom prst="rect">
            <a:avLst/>
          </a:prstGeom>
          <a:solidFill>
            <a:srgbClr val="33B0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04451-CA45-BD1D-7D83-BCFE88280724}"/>
              </a:ext>
            </a:extLst>
          </p:cNvPr>
          <p:cNvSpPr txBox="1"/>
          <p:nvPr userDrawn="1"/>
        </p:nvSpPr>
        <p:spPr>
          <a:xfrm>
            <a:off x="5693044" y="6482987"/>
            <a:ext cx="8059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DC6439F2-004A-46C5-914C-7226B5FA79B9}" type="slidenum">
              <a:rPr lang="ko-KR" altLang="en-US" sz="1200" smtClean="0">
                <a:solidFill>
                  <a:schemeClr val="bg1"/>
                </a:solidFill>
              </a:rPr>
              <a:t>‹#›</a:t>
            </a:fld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D24479-BC6C-CA2D-68FA-C2B0B9B651D3}"/>
              </a:ext>
            </a:extLst>
          </p:cNvPr>
          <p:cNvSpPr/>
          <p:nvPr userDrawn="1"/>
        </p:nvSpPr>
        <p:spPr>
          <a:xfrm>
            <a:off x="0" y="6096098"/>
            <a:ext cx="12192000" cy="276999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lumMod val="65000"/>
                  <a:alpha val="2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4" name="그래픽 43">
            <a:extLst>
              <a:ext uri="{FF2B5EF4-FFF2-40B4-BE49-F238E27FC236}">
                <a16:creationId xmlns:a16="http://schemas.microsoft.com/office/drawing/2014/main" id="{B7F7F848-C1DC-639F-5FFF-29D1BBB8FD4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39186" y="484570"/>
            <a:ext cx="1625126" cy="126783"/>
          </a:xfrm>
          <a:prstGeom prst="rect">
            <a:avLst/>
          </a:prstGeom>
        </p:spPr>
      </p:pic>
      <p:sp>
        <p:nvSpPr>
          <p:cNvPr id="2" name="텍스트 개체 틀 35">
            <a:extLst>
              <a:ext uri="{FF2B5EF4-FFF2-40B4-BE49-F238E27FC236}">
                <a16:creationId xmlns:a16="http://schemas.microsoft.com/office/drawing/2014/main" id="{AE4E59A3-289A-5388-672B-712DDA0BAB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5620" y="274168"/>
            <a:ext cx="4356409" cy="628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>
            <a:normAutofit/>
          </a:bodyPr>
          <a:lstStyle>
            <a:lvl1pPr marL="263525" indent="-263525">
              <a:buClr>
                <a:srgbClr val="C83288"/>
              </a:buClr>
              <a:buFont typeface="Wingdings" panose="05000000000000000000" pitchFamily="2" charset="2"/>
              <a:buChar char="l"/>
              <a:defRPr sz="2000"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제목을 입력해 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C26AD227-4D80-B3DA-526D-8F8E4AE3378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2770" y="6447143"/>
            <a:ext cx="493070" cy="300465"/>
          </a:xfrm>
          <a:prstGeom prst="rect">
            <a:avLst/>
          </a:prstGeom>
        </p:spPr>
      </p:pic>
      <p:pic>
        <p:nvPicPr>
          <p:cNvPr id="17" name="그래픽 16">
            <a:extLst>
              <a:ext uri="{FF2B5EF4-FFF2-40B4-BE49-F238E27FC236}">
                <a16:creationId xmlns:a16="http://schemas.microsoft.com/office/drawing/2014/main" id="{3061858F-7AFC-E586-4F9A-F7576F9E744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20706" y="6482987"/>
            <a:ext cx="929640" cy="24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1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7A5BBA05-5E90-83FD-632B-C3F9C07183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텍스트 개체 틀 13">
            <a:extLst>
              <a:ext uri="{FF2B5EF4-FFF2-40B4-BE49-F238E27FC236}">
                <a16:creationId xmlns:a16="http://schemas.microsoft.com/office/drawing/2014/main" id="{D12E7136-32E9-50B0-0185-38FFDD191C6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5080" y="2079828"/>
            <a:ext cx="7101840" cy="57499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 err="1"/>
              <a:t>팀명</a:t>
            </a:r>
            <a:endParaRPr lang="ko-KR" altLang="en-US" dirty="0"/>
          </a:p>
        </p:txBody>
      </p:sp>
      <p:sp>
        <p:nvSpPr>
          <p:cNvPr id="10" name="텍스트 개체 틀 13">
            <a:extLst>
              <a:ext uri="{FF2B5EF4-FFF2-40B4-BE49-F238E27FC236}">
                <a16:creationId xmlns:a16="http://schemas.microsoft.com/office/drawing/2014/main" id="{52DA8376-ED33-4B93-A748-6675D7EC63C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45080" y="2677681"/>
            <a:ext cx="7101840" cy="1594079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>
                <a:solidFill>
                  <a:srgbClr val="23427F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발표 주제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E995AA-B8C5-1CED-7D3B-CA5599917E03}"/>
              </a:ext>
            </a:extLst>
          </p:cNvPr>
          <p:cNvSpPr txBox="1"/>
          <p:nvPr userDrawn="1"/>
        </p:nvSpPr>
        <p:spPr>
          <a:xfrm>
            <a:off x="2787015" y="4666069"/>
            <a:ext cx="6617970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ko-KR" altLang="en-US" sz="2800" kern="1200" noProof="0" dirty="0">
                <a:solidFill>
                  <a:srgbClr val="23427F"/>
                </a:solidFill>
                <a:latin typeface="+mj-ea"/>
                <a:ea typeface="+mj-ea"/>
                <a:cs typeface="+mn-cs"/>
              </a:rPr>
              <a:t>감사합니다</a:t>
            </a:r>
            <a:r>
              <a:rPr lang="en-US" altLang="ko-KR" sz="2800" kern="1200" noProof="0" dirty="0">
                <a:solidFill>
                  <a:srgbClr val="23427F"/>
                </a:solidFill>
                <a:latin typeface="+mj-ea"/>
                <a:ea typeface="+mj-ea"/>
                <a:cs typeface="+mn-cs"/>
              </a:rPr>
              <a:t>.</a:t>
            </a:r>
            <a:endParaRPr lang="ko-KR" altLang="en-US" sz="2800" kern="1200" noProof="0" dirty="0">
              <a:solidFill>
                <a:srgbClr val="23427F"/>
              </a:solidFill>
              <a:latin typeface="+mj-ea"/>
              <a:ea typeface="+mj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71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8F87C0D-7A88-19FB-1E7C-46BD36302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722119-36AE-F3CD-6ABC-BB9E322D1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7EFDE5-75BA-6B89-DEAB-2BEE2BDA7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3EF06-771B-4CD6-8EEA-5F0716B0FCE4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A486DD-7687-43D9-4A1F-7AD89F9AF7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B553F6-923F-DAE7-B228-4B1C490BC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06A84-AAA6-42CB-9528-F24CD8920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25699E8-031F-B5D7-742E-E464C866D7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기반 메뉴 추천 정책 및 </a:t>
            </a:r>
            <a:endParaRPr lang="en-US" altLang="ko-KR" dirty="0"/>
          </a:p>
          <a:p>
            <a:r>
              <a:rPr lang="ko-KR" altLang="en-US" dirty="0"/>
              <a:t>급식 </a:t>
            </a:r>
            <a:r>
              <a:rPr lang="ko-KR" altLang="en-US" dirty="0" err="1"/>
              <a:t>잔반</a:t>
            </a:r>
            <a:r>
              <a:rPr lang="ko-KR" altLang="en-US" dirty="0"/>
              <a:t> 예측 모델 개발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4BE4064-82C9-834F-C932-24BFF680DD6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서천고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0191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04E1621F-1DB1-A488-8D26-D2BF996E91EF}"/>
              </a:ext>
            </a:extLst>
          </p:cNvPr>
          <p:cNvGrpSpPr/>
          <p:nvPr/>
        </p:nvGrpSpPr>
        <p:grpSpPr>
          <a:xfrm>
            <a:off x="3197010" y="1274991"/>
            <a:ext cx="2898990" cy="664931"/>
            <a:chOff x="3197010" y="1274991"/>
            <a:chExt cx="2898990" cy="664931"/>
          </a:xfrm>
        </p:grpSpPr>
        <p:sp>
          <p:nvSpPr>
            <p:cNvPr id="2" name="텍스트 개체 틀 1">
              <a:extLst>
                <a:ext uri="{FF2B5EF4-FFF2-40B4-BE49-F238E27FC236}">
                  <a16:creationId xmlns:a16="http://schemas.microsoft.com/office/drawing/2014/main" id="{343AF574-05FA-BDE0-D1A7-68EDB070F803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59093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600" dirty="0">
                  <a:latin typeface="+mj-ea"/>
                  <a:ea typeface="+mj-ea"/>
                </a:rPr>
                <a:t>서론</a:t>
              </a:r>
              <a:endPara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1AA5CE9-60C4-37BC-832A-781F3A5FBA55}"/>
                </a:ext>
              </a:extLst>
            </p:cNvPr>
            <p:cNvSpPr txBox="1"/>
            <p:nvPr/>
          </p:nvSpPr>
          <p:spPr>
            <a:xfrm>
              <a:off x="3197010" y="1274991"/>
              <a:ext cx="82867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01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179A1AD-A510-930D-14AE-BF59A8559B7A}"/>
              </a:ext>
            </a:extLst>
          </p:cNvPr>
          <p:cNvGrpSpPr/>
          <p:nvPr/>
        </p:nvGrpSpPr>
        <p:grpSpPr>
          <a:xfrm>
            <a:off x="3197010" y="3606846"/>
            <a:ext cx="2898990" cy="1163529"/>
            <a:chOff x="3197010" y="1274991"/>
            <a:chExt cx="2898990" cy="1163529"/>
          </a:xfrm>
        </p:grpSpPr>
        <p:sp>
          <p:nvSpPr>
            <p:cNvPr id="10" name="텍스트 개체 틀 1">
              <a:extLst>
                <a:ext uri="{FF2B5EF4-FFF2-40B4-BE49-F238E27FC236}">
                  <a16:creationId xmlns:a16="http://schemas.microsoft.com/office/drawing/2014/main" id="{0BA8D861-AC93-F04F-5B34-AC0EE705A608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1089529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600" dirty="0" err="1">
                  <a:latin typeface="+mj-ea"/>
                  <a:ea typeface="+mj-ea"/>
                </a:rPr>
                <a:t>잔반량</a:t>
              </a:r>
              <a:r>
                <a:rPr lang="ko-KR" altLang="en-US" sz="3600" dirty="0">
                  <a:latin typeface="+mj-ea"/>
                  <a:ea typeface="+mj-ea"/>
                </a:rPr>
                <a:t> 예측 모델</a:t>
              </a:r>
              <a:endParaRPr lang="en-US" altLang="ko-KR" sz="3600" dirty="0">
                <a:latin typeface="+mj-ea"/>
                <a:ea typeface="+mj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EBBBED-754F-9526-6AFF-7947AEE310A6}"/>
                </a:ext>
              </a:extLst>
            </p:cNvPr>
            <p:cNvSpPr txBox="1"/>
            <p:nvPr/>
          </p:nvSpPr>
          <p:spPr>
            <a:xfrm>
              <a:off x="3197010" y="1274991"/>
              <a:ext cx="82867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02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13082B7-8D72-277D-0480-D23ADC4AF9E4}"/>
              </a:ext>
            </a:extLst>
          </p:cNvPr>
          <p:cNvGrpSpPr/>
          <p:nvPr/>
        </p:nvGrpSpPr>
        <p:grpSpPr>
          <a:xfrm>
            <a:off x="6098583" y="1274991"/>
            <a:ext cx="3036707" cy="646331"/>
            <a:chOff x="3197009" y="1274991"/>
            <a:chExt cx="3036707" cy="646331"/>
          </a:xfrm>
        </p:grpSpPr>
        <p:sp>
          <p:nvSpPr>
            <p:cNvPr id="13" name="텍스트 개체 틀 1">
              <a:extLst>
                <a:ext uri="{FF2B5EF4-FFF2-40B4-BE49-F238E27FC236}">
                  <a16:creationId xmlns:a16="http://schemas.microsoft.com/office/drawing/2014/main" id="{99BFE054-3FBB-8AE0-134D-3ABBF9498EF6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341632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EEEF4E7-3C60-C99F-9687-313B62D68146}"/>
                </a:ext>
              </a:extLst>
            </p:cNvPr>
            <p:cNvSpPr txBox="1"/>
            <p:nvPr/>
          </p:nvSpPr>
          <p:spPr>
            <a:xfrm>
              <a:off x="3197009" y="1274991"/>
              <a:ext cx="303670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03 </a:t>
              </a:r>
              <a:r>
                <a:rPr lang="ko-KR" altLang="en-US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메뉴 추천 모델</a:t>
              </a:r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  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FCCDB2-F234-DEE1-3EA6-09501140B404}"/>
              </a:ext>
            </a:extLst>
          </p:cNvPr>
          <p:cNvGrpSpPr/>
          <p:nvPr/>
        </p:nvGrpSpPr>
        <p:grpSpPr>
          <a:xfrm>
            <a:off x="6098584" y="3606846"/>
            <a:ext cx="2898990" cy="1662127"/>
            <a:chOff x="3197010" y="1274991"/>
            <a:chExt cx="2898990" cy="1662127"/>
          </a:xfrm>
        </p:grpSpPr>
        <p:sp>
          <p:nvSpPr>
            <p:cNvPr id="16" name="텍스트 개체 틀 1">
              <a:extLst>
                <a:ext uri="{FF2B5EF4-FFF2-40B4-BE49-F238E27FC236}">
                  <a16:creationId xmlns:a16="http://schemas.microsoft.com/office/drawing/2014/main" id="{68246C11-BAD6-E3DA-3BCB-49C7D7E536FE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1588127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600" dirty="0">
                  <a:latin typeface="+mj-ea"/>
                  <a:ea typeface="+mj-ea"/>
                </a:rPr>
                <a:t>이미지 </a:t>
              </a:r>
              <a:r>
                <a:rPr lang="ko-KR" altLang="en-US" sz="3600" dirty="0" err="1">
                  <a:latin typeface="+mj-ea"/>
                  <a:ea typeface="+mj-ea"/>
                </a:rPr>
                <a:t>기반잔반량</a:t>
              </a:r>
              <a:r>
                <a:rPr lang="ko-KR" altLang="en-US" sz="3600" dirty="0">
                  <a:latin typeface="+mj-ea"/>
                  <a:ea typeface="+mj-ea"/>
                </a:rPr>
                <a:t> 예측 모델</a:t>
              </a:r>
              <a:endPara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67BCF-2ECB-2F29-D7FA-8B99EBB5ACA3}"/>
                </a:ext>
              </a:extLst>
            </p:cNvPr>
            <p:cNvSpPr txBox="1"/>
            <p:nvPr/>
          </p:nvSpPr>
          <p:spPr>
            <a:xfrm>
              <a:off x="3197010" y="1274991"/>
              <a:ext cx="82867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04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399CBFA-1432-DD07-F5CA-E3DDD32221C6}"/>
              </a:ext>
            </a:extLst>
          </p:cNvPr>
          <p:cNvGrpSpPr/>
          <p:nvPr/>
        </p:nvGrpSpPr>
        <p:grpSpPr>
          <a:xfrm>
            <a:off x="8822896" y="1274991"/>
            <a:ext cx="2898990" cy="664931"/>
            <a:chOff x="3197010" y="1274991"/>
            <a:chExt cx="2898990" cy="664931"/>
          </a:xfrm>
        </p:grpSpPr>
        <p:sp>
          <p:nvSpPr>
            <p:cNvPr id="19" name="텍스트 개체 틀 1">
              <a:extLst>
                <a:ext uri="{FF2B5EF4-FFF2-40B4-BE49-F238E27FC236}">
                  <a16:creationId xmlns:a16="http://schemas.microsoft.com/office/drawing/2014/main" id="{AFB27F21-9E06-7385-E90E-89DDEA36D57D}"/>
                </a:ext>
              </a:extLst>
            </p:cNvPr>
            <p:cNvSpPr txBox="1">
              <a:spLocks/>
            </p:cNvSpPr>
            <p:nvPr/>
          </p:nvSpPr>
          <p:spPr>
            <a:xfrm>
              <a:off x="3886200" y="1348991"/>
              <a:ext cx="2209800" cy="590931"/>
            </a:xfrm>
            <a:prstGeom prst="rect">
              <a:avLst/>
            </a:prstGeom>
          </p:spPr>
          <p:txBody>
            <a:bodyPr>
              <a:sp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ko-KR" altLang="en-US" sz="3600" dirty="0">
                  <a:latin typeface="+mj-ea"/>
                  <a:ea typeface="+mj-ea"/>
                </a:rPr>
                <a:t>결론</a:t>
              </a:r>
              <a:endPara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48D7A2-B9F5-DD77-A319-5F08DA29555F}"/>
                </a:ext>
              </a:extLst>
            </p:cNvPr>
            <p:cNvSpPr txBox="1"/>
            <p:nvPr/>
          </p:nvSpPr>
          <p:spPr>
            <a:xfrm>
              <a:off x="3197010" y="1274991"/>
              <a:ext cx="82867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3600" spc="-150" dirty="0">
                  <a:solidFill>
                    <a:srgbClr val="33B0E6"/>
                  </a:solidFill>
                  <a:latin typeface="+mj-ea"/>
                  <a:ea typeface="+mj-ea"/>
                </a:rPr>
                <a:t>05</a:t>
              </a:r>
              <a:endParaRPr lang="ko-KR" altLang="en-US" sz="3600" spc="-150" dirty="0">
                <a:solidFill>
                  <a:srgbClr val="33B0E6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9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411647-4FD5-B628-8FC8-65FFFFD18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 err="1"/>
              <a:t>잔반량</a:t>
            </a:r>
            <a:r>
              <a:rPr lang="ko-KR" altLang="en-US" dirty="0"/>
              <a:t> 예측 모델</a:t>
            </a:r>
          </a:p>
        </p:txBody>
      </p:sp>
      <p:sp>
        <p:nvSpPr>
          <p:cNvPr id="7" name="텍스트 개체 틀 1"/>
          <p:cNvSpPr txBox="1"/>
          <p:nvPr/>
        </p:nvSpPr>
        <p:spPr>
          <a:xfrm>
            <a:off x="1475510" y="1482591"/>
            <a:ext cx="3001880" cy="582429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 sz="3600" dirty="0">
                <a:latin typeface="+mj-ea"/>
                <a:ea typeface="+mj-ea"/>
                <a:cs typeface="+mn-cs"/>
              </a:rPr>
              <a:t>데이터 수집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80487-E0C3-BDD4-7565-C8AB907EB79E}"/>
              </a:ext>
            </a:extLst>
          </p:cNvPr>
          <p:cNvSpPr txBox="1"/>
          <p:nvPr/>
        </p:nvSpPr>
        <p:spPr>
          <a:xfrm>
            <a:off x="786320" y="1408591"/>
            <a:ext cx="828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50" dirty="0">
                <a:solidFill>
                  <a:srgbClr val="33B0E6"/>
                </a:solidFill>
                <a:latin typeface="+mj-ea"/>
                <a:ea typeface="+mj-ea"/>
              </a:rPr>
              <a:t>01</a:t>
            </a:r>
            <a:endParaRPr lang="ko-KR" altLang="en-US" sz="3600" spc="-150" dirty="0">
              <a:solidFill>
                <a:srgbClr val="33B0E6"/>
              </a:solidFill>
              <a:latin typeface="+mj-ea"/>
              <a:ea typeface="+mj-ea"/>
            </a:endParaRPr>
          </a:p>
        </p:txBody>
      </p:sp>
      <p:sp>
        <p:nvSpPr>
          <p:cNvPr id="9" name="텍스트 개체 틀 1"/>
          <p:cNvSpPr txBox="1"/>
          <p:nvPr/>
        </p:nvSpPr>
        <p:spPr>
          <a:xfrm>
            <a:off x="921328" y="2256002"/>
            <a:ext cx="5174672" cy="4247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1)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잔반량에 영향을 미치는 요소 조사</a:t>
            </a:r>
          </a:p>
        </p:txBody>
      </p:sp>
      <p:sp>
        <p:nvSpPr>
          <p:cNvPr id="11" name="텍스트 개체 틀 1"/>
          <p:cNvSpPr txBox="1"/>
          <p:nvPr/>
        </p:nvSpPr>
        <p:spPr>
          <a:xfrm>
            <a:off x="1242533" y="2698066"/>
            <a:ext cx="6749959" cy="318748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-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메뉴 선호도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: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선호도가 높을수록 식사량 증가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-&gt;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잔반량 감소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-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기온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,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계절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: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온도가 높을수록 식사량 감소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-&gt;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잔반량 증가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-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성별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: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남학생 급식 섭취량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= 108%,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여학생 급식 섭취량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= 88%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-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학년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: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학년이 높을수록 식사량 증가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-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제공량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: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제공량이 많을수록 잔반량 증가</a:t>
            </a:r>
          </a:p>
          <a:p>
            <a:pPr marL="0" lvl="0" indent="0">
              <a:lnSpc>
                <a:spcPct val="150000"/>
              </a:lnSpc>
              <a:buNone/>
              <a:defRPr/>
            </a:pP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 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-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인원</a:t>
            </a:r>
            <a:r>
              <a:rPr lang="en-US" altLang="ko-KR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: </a:t>
            </a:r>
            <a:r>
              <a: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n-cs"/>
              </a:rPr>
              <a:t>학교 행사에 따라 식사량 및 식사 인원수 변화ㅁ</a:t>
            </a:r>
          </a:p>
        </p:txBody>
      </p:sp>
    </p:spTree>
    <p:extLst>
      <p:ext uri="{BB962C8B-B14F-4D97-AF65-F5344CB8AC3E}">
        <p14:creationId xmlns:p14="http://schemas.microsoft.com/office/powerpoint/2010/main" val="309685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42DE9-97BA-375A-0C69-9909E78CDE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가로 글상자 4"/>
          <p:cNvSpPr txBox="1"/>
          <p:nvPr/>
        </p:nvSpPr>
        <p:spPr>
          <a:xfrm>
            <a:off x="411078" y="1108308"/>
            <a:ext cx="2456446" cy="2277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1.</a:t>
            </a:r>
            <a:r>
              <a:rPr lang="ko-KR" altLang="en-US" dirty="0"/>
              <a:t> 모델 구조</a:t>
            </a:r>
          </a:p>
          <a:p>
            <a:pPr lvl="0">
              <a:defRPr/>
            </a:pPr>
            <a:r>
              <a:rPr lang="ko-KR" altLang="en-US" dirty="0" err="1"/>
              <a:t>입력층</a:t>
            </a:r>
            <a:r>
              <a:rPr lang="en-US" altLang="ko-KR" dirty="0"/>
              <a:t>:</a:t>
            </a:r>
            <a:r>
              <a:rPr lang="ko-KR" altLang="en-US" dirty="0"/>
              <a:t> 변수 </a:t>
            </a:r>
            <a:r>
              <a:rPr lang="en-US" altLang="ko-KR" dirty="0"/>
              <a:t>15~20</a:t>
            </a:r>
            <a:r>
              <a:rPr lang="ko-KR" altLang="en-US" dirty="0"/>
              <a:t>개</a:t>
            </a:r>
          </a:p>
          <a:p>
            <a:pPr lvl="0">
              <a:defRPr/>
            </a:pPr>
            <a:r>
              <a:rPr lang="ko-KR" altLang="en-US" dirty="0" err="1"/>
              <a:t>은닉층</a:t>
            </a:r>
            <a:r>
              <a:rPr lang="en-US" altLang="ko-KR" dirty="0"/>
              <a:t>:</a:t>
            </a:r>
          </a:p>
          <a:p>
            <a:pPr lvl="0">
              <a:defRPr/>
            </a:pPr>
            <a:r>
              <a:rPr lang="en-US" altLang="ko-KR" dirty="0"/>
              <a:t>64</a:t>
            </a:r>
            <a:r>
              <a:rPr lang="ko-KR" altLang="en-US" dirty="0"/>
              <a:t> </a:t>
            </a:r>
            <a:r>
              <a:rPr lang="en-US" altLang="ko-KR" dirty="0"/>
              <a:t>→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32</a:t>
            </a:r>
            <a:r>
              <a:rPr lang="ko-KR" altLang="en-US" dirty="0"/>
              <a:t> </a:t>
            </a:r>
            <a:r>
              <a:rPr lang="en-US" altLang="ko-KR" dirty="0"/>
              <a:t>→</a:t>
            </a:r>
            <a:r>
              <a:rPr lang="ko-KR" altLang="en-US" dirty="0"/>
              <a:t>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0">
              <a:defRPr/>
            </a:pPr>
            <a:r>
              <a:rPr lang="en-US" altLang="ko-KR" dirty="0"/>
              <a:t>16 → </a:t>
            </a:r>
            <a:r>
              <a:rPr lang="en-US" altLang="ko-KR" dirty="0" err="1"/>
              <a:t>ReLU</a:t>
            </a: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r>
              <a:rPr lang="ko-KR" altLang="en-US" dirty="0" err="1"/>
              <a:t>출력층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선형</a:t>
            </a:r>
            <a:r>
              <a:rPr lang="en-US" altLang="ko-KR" dirty="0"/>
              <a:t>)</a:t>
            </a:r>
          </a:p>
        </p:txBody>
      </p:sp>
      <p:sp>
        <p:nvSpPr>
          <p:cNvPr id="7" name="가로 글상자 6"/>
          <p:cNvSpPr txBox="1"/>
          <p:nvPr/>
        </p:nvSpPr>
        <p:spPr>
          <a:xfrm>
            <a:off x="3098131" y="1118335"/>
            <a:ext cx="3469105" cy="1733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2.</a:t>
            </a:r>
            <a:r>
              <a:rPr lang="ko-KR" altLang="en-US" dirty="0"/>
              <a:t> 학습 설정 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손실 함수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MSE</a:t>
            </a:r>
          </a:p>
          <a:p>
            <a:pPr lvl="0">
              <a:defRPr/>
            </a:pPr>
            <a:r>
              <a:rPr lang="ko-KR" altLang="en-US" dirty="0" err="1"/>
              <a:t>옵티마이저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Adam</a:t>
            </a:r>
          </a:p>
          <a:p>
            <a:pPr lvl="0">
              <a:defRPr/>
            </a:pPr>
            <a:r>
              <a:rPr lang="ko-KR" altLang="en-US" dirty="0"/>
              <a:t>배치 크기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16</a:t>
            </a:r>
          </a:p>
          <a:p>
            <a:pPr lvl="0">
              <a:defRPr/>
            </a:pPr>
            <a:r>
              <a:rPr lang="en-US" altLang="ko-KR" dirty="0"/>
              <a:t>Epoch:</a:t>
            </a:r>
            <a:r>
              <a:rPr lang="ko-KR" altLang="en-US" dirty="0"/>
              <a:t> 최대 </a:t>
            </a:r>
            <a:r>
              <a:rPr lang="en-US" altLang="ko-KR" dirty="0"/>
              <a:t>500</a:t>
            </a:r>
          </a:p>
        </p:txBody>
      </p:sp>
      <p:sp>
        <p:nvSpPr>
          <p:cNvPr id="8" name="가로 글상자 7"/>
          <p:cNvSpPr txBox="1"/>
          <p:nvPr/>
        </p:nvSpPr>
        <p:spPr>
          <a:xfrm>
            <a:off x="5273842" y="1128361"/>
            <a:ext cx="3589421" cy="1672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과적합 방지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Early Stopping 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(patience=10, val_loss</a:t>
            </a:r>
            <a:r>
              <a:rPr lang="ko-KR" altLang="en-US"/>
              <a:t> 기준</a:t>
            </a:r>
            <a:r>
              <a:rPr lang="en-US" altLang="ko-KR"/>
              <a:t>)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/>
              <a:t>Validation Set: </a:t>
            </a:r>
            <a:r>
              <a:rPr lang="ko-KR" altLang="en-US"/>
              <a:t>학습 중 </a:t>
            </a:r>
            <a:r>
              <a:rPr lang="en-US" altLang="ko-KR"/>
              <a:t>10%</a:t>
            </a:r>
            <a:r>
              <a:rPr lang="ko-KR" altLang="en-US"/>
              <a:t> 사용</a:t>
            </a:r>
          </a:p>
        </p:txBody>
      </p:sp>
      <p:sp>
        <p:nvSpPr>
          <p:cNvPr id="9" name="가로 글상자 8"/>
          <p:cNvSpPr txBox="1"/>
          <p:nvPr/>
        </p:nvSpPr>
        <p:spPr>
          <a:xfrm>
            <a:off x="8752973" y="1148414"/>
            <a:ext cx="3048000" cy="22805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/>
              <a:t>4.</a:t>
            </a:r>
            <a:r>
              <a:rPr lang="ko-KR" altLang="en-US" dirty="0"/>
              <a:t> 데이터 분할 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en-US" altLang="ko-KR" dirty="0"/>
              <a:t>Train: 70%</a:t>
            </a:r>
          </a:p>
          <a:p>
            <a:pPr lvl="0">
              <a:defRPr/>
            </a:pPr>
            <a:r>
              <a:rPr lang="en-US" altLang="ko-KR" dirty="0"/>
              <a:t>Val: 20%</a:t>
            </a:r>
          </a:p>
          <a:p>
            <a:pPr lvl="0">
              <a:defRPr/>
            </a:pPr>
            <a:r>
              <a:rPr lang="en-US" altLang="ko-KR" dirty="0"/>
              <a:t>Test: 10%</a:t>
            </a:r>
          </a:p>
          <a:p>
            <a:pPr lvl="0">
              <a:defRPr/>
            </a:pPr>
            <a:r>
              <a:rPr lang="en-US" altLang="ko-KR" dirty="0"/>
              <a:t>Test</a:t>
            </a:r>
            <a:r>
              <a:rPr lang="ko-KR" altLang="en-US" dirty="0"/>
              <a:t>는 최종평가에만 사용</a:t>
            </a:r>
          </a:p>
          <a:p>
            <a:pPr lvl="0">
              <a:defRPr/>
            </a:pPr>
            <a:endParaRPr lang="ko-KR" altLang="en-US" dirty="0"/>
          </a:p>
          <a:p>
            <a:pPr lvl="0">
              <a:defRPr/>
            </a:pPr>
            <a:r>
              <a:rPr lang="ko-KR" altLang="en-US" dirty="0"/>
              <a:t>예측</a:t>
            </a:r>
            <a:r>
              <a:rPr lang="en-US" altLang="ko-KR" dirty="0"/>
              <a:t> vs</a:t>
            </a:r>
            <a:r>
              <a:rPr lang="ko-KR" altLang="en-US" dirty="0"/>
              <a:t> </a:t>
            </a:r>
            <a:r>
              <a:rPr lang="ko-KR" altLang="en-US" dirty="0" err="1"/>
              <a:t>실제값</a:t>
            </a:r>
            <a:r>
              <a:rPr lang="ko-KR" altLang="en-US" dirty="0"/>
              <a:t> 시각화</a:t>
            </a:r>
          </a:p>
        </p:txBody>
      </p:sp>
      <p:pic>
        <p:nvPicPr>
          <p:cNvPr id="10" name="그림 9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411078" y="3573194"/>
            <a:ext cx="6120865" cy="2627309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8B5BFA7-46AC-2676-B024-E8E6DE212C1F}"/>
              </a:ext>
            </a:extLst>
          </p:cNvPr>
          <p:cNvSpPr txBox="1"/>
          <p:nvPr/>
        </p:nvSpPr>
        <p:spPr>
          <a:xfrm>
            <a:off x="1100267" y="348168"/>
            <a:ext cx="3820075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ko-KR" altLang="en-US" sz="3600" dirty="0" err="1">
                <a:latin typeface="+mj-ea"/>
                <a:ea typeface="+mj-ea"/>
                <a:cs typeface="+mn-cs"/>
              </a:rPr>
              <a:t>잔반량</a:t>
            </a:r>
            <a:r>
              <a:rPr lang="ko-KR" altLang="en-US" sz="3600" dirty="0">
                <a:latin typeface="+mj-ea"/>
                <a:ea typeface="+mj-ea"/>
                <a:cs typeface="+mn-cs"/>
              </a:rPr>
              <a:t> 예측 모델 개발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3C564D-C665-B850-739A-C284053256B2}"/>
              </a:ext>
            </a:extLst>
          </p:cNvPr>
          <p:cNvSpPr txBox="1"/>
          <p:nvPr/>
        </p:nvSpPr>
        <p:spPr>
          <a:xfrm>
            <a:off x="411078" y="274168"/>
            <a:ext cx="8286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spc="-150" dirty="0">
                <a:solidFill>
                  <a:srgbClr val="33B0E6"/>
                </a:solidFill>
                <a:latin typeface="+mj-ea"/>
                <a:ea typeface="+mj-ea"/>
              </a:rPr>
              <a:t>02</a:t>
            </a:r>
            <a:endParaRPr lang="ko-KR" altLang="en-US" sz="3600" spc="-150" dirty="0">
              <a:solidFill>
                <a:srgbClr val="33B0E6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956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C411647-4FD5-B628-8FC8-65FFFFD187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모델 구현 과정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5AF02-2CED-7D99-ABA8-BF7A954F0405}"/>
              </a:ext>
            </a:extLst>
          </p:cNvPr>
          <p:cNvSpPr txBox="1"/>
          <p:nvPr/>
        </p:nvSpPr>
        <p:spPr>
          <a:xfrm>
            <a:off x="709613" y="1445623"/>
            <a:ext cx="1077277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1️⃣</a:t>
            </a:r>
            <a:r>
              <a:rPr lang="ko-KR" altLang="en-US" b="1" dirty="0"/>
              <a:t>데이터 수집 및 통합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400" b="1" dirty="0"/>
              <a:t>데이터 수집</a:t>
            </a:r>
            <a:endParaRPr lang="en-US" altLang="ko-KR" sz="1400" b="1" dirty="0"/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농식품</a:t>
            </a:r>
            <a:r>
              <a:rPr lang="ko-KR" altLang="en-US" sz="1400" dirty="0"/>
              <a:t> 빅데이터 거래소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급식 메뉴별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csv </a:t>
            </a:r>
            <a:r>
              <a:rPr lang="ko-KR" altLang="en-US" sz="1400" dirty="0">
                <a:sym typeface="Wingdings" panose="05000000000000000000" pitchFamily="2" charset="2"/>
              </a:rPr>
              <a:t>파일 수집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 err="1"/>
              <a:t>공공데이터포털</a:t>
            </a:r>
            <a:r>
              <a:rPr lang="ko-KR" altLang="en-US" sz="1400" dirty="0"/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식품 영양 성분 데이터 </a:t>
            </a:r>
            <a:r>
              <a:rPr lang="en-US" altLang="ko-KR" sz="1400" dirty="0">
                <a:sym typeface="Wingdings" panose="05000000000000000000" pitchFamily="2" charset="2"/>
              </a:rPr>
              <a:t>csv </a:t>
            </a:r>
            <a:r>
              <a:rPr lang="ko-KR" altLang="en-US" sz="1400" dirty="0">
                <a:sym typeface="Wingdings" panose="05000000000000000000" pitchFamily="2" charset="2"/>
              </a:rPr>
              <a:t>파일 수집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b="1" dirty="0"/>
              <a:t>CSV</a:t>
            </a:r>
            <a:r>
              <a:rPr lang="ko-KR" altLang="en-US" sz="1400" b="1" dirty="0"/>
              <a:t> 파일 통합 및 중복 제거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정제</a:t>
            </a:r>
            <a:r>
              <a:rPr lang="en-US" altLang="ko-KR" sz="1400" b="1" dirty="0"/>
              <a:t>)</a:t>
            </a:r>
          </a:p>
          <a:p>
            <a:r>
              <a:rPr lang="en-US" altLang="ko-KR" sz="1400" dirty="0"/>
              <a:t>-       </a:t>
            </a:r>
            <a:r>
              <a:rPr lang="ko-KR" altLang="en-US" sz="1400" dirty="0"/>
              <a:t>여러 개의 </a:t>
            </a:r>
            <a:r>
              <a:rPr lang="ko-KR" altLang="en-US" sz="1400" dirty="0" err="1"/>
              <a:t>잔반량</a:t>
            </a:r>
            <a:r>
              <a:rPr lang="ko-KR" altLang="en-US" sz="1400" dirty="0"/>
              <a:t> </a:t>
            </a:r>
            <a:r>
              <a:rPr lang="en-US" altLang="ko-KR" sz="1400" dirty="0"/>
              <a:t>CSV </a:t>
            </a:r>
            <a:r>
              <a:rPr lang="ko-KR" altLang="en-US" sz="1400" dirty="0"/>
              <a:t>파일을 하나의 파일로 통합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약 </a:t>
            </a:r>
            <a:r>
              <a:rPr lang="en-US" altLang="ko-KR" sz="1400" dirty="0">
                <a:sym typeface="Wingdings" panose="05000000000000000000" pitchFamily="2" charset="2"/>
              </a:rPr>
              <a:t>28</a:t>
            </a:r>
            <a:r>
              <a:rPr lang="ko-KR" altLang="en-US" sz="1400" dirty="0">
                <a:sym typeface="Wingdings" panose="05000000000000000000" pitchFamily="2" charset="2"/>
              </a:rPr>
              <a:t>만 개의 데이터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동일 메뉴가 여러 번 등장 </a:t>
            </a: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식품명을 기준으로 고유한 값만 남김 </a:t>
            </a:r>
            <a:r>
              <a:rPr lang="en-US" altLang="ko-KR" sz="1400" dirty="0">
                <a:sym typeface="Wingdings" panose="05000000000000000000" pitchFamily="2" charset="2"/>
              </a:rPr>
              <a:t> 1180</a:t>
            </a:r>
            <a:r>
              <a:rPr lang="ko-KR" altLang="en-US" sz="1400" dirty="0">
                <a:sym typeface="Wingdings" panose="05000000000000000000" pitchFamily="2" charset="2"/>
              </a:rPr>
              <a:t>개의 데이터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b="1" dirty="0"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ym typeface="Wingdings" panose="05000000000000000000" pitchFamily="2" charset="2"/>
              </a:rPr>
              <a:t>평균 </a:t>
            </a:r>
            <a:r>
              <a:rPr lang="ko-KR" altLang="en-US" sz="1400" b="1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b="1" dirty="0">
                <a:sym typeface="Wingdings" panose="05000000000000000000" pitchFamily="2" charset="2"/>
              </a:rPr>
              <a:t> 계산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ym typeface="Wingdings" panose="05000000000000000000" pitchFamily="2" charset="2"/>
              </a:rPr>
              <a:t>“</a:t>
            </a:r>
            <a:r>
              <a:rPr lang="ko-KR" altLang="en-US" sz="1400" dirty="0">
                <a:sym typeface="Wingdings" panose="05000000000000000000" pitchFamily="2" charset="2"/>
              </a:rPr>
              <a:t>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en-US" altLang="ko-KR" sz="1400" dirty="0">
                <a:sym typeface="Wingdings" panose="05000000000000000000" pitchFamily="2" charset="2"/>
              </a:rPr>
              <a:t>” = </a:t>
            </a:r>
            <a:r>
              <a:rPr lang="ko-KR" altLang="en-US" sz="1400" dirty="0">
                <a:sym typeface="Wingdings" panose="05000000000000000000" pitchFamily="2" charset="2"/>
              </a:rPr>
              <a:t>각 메뉴의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총합 </a:t>
            </a:r>
            <a:r>
              <a:rPr lang="en-US" altLang="ko-KR" sz="1400" dirty="0">
                <a:sym typeface="Wingdings" panose="05000000000000000000" pitchFamily="2" charset="2"/>
              </a:rPr>
              <a:t>/ </a:t>
            </a:r>
            <a:r>
              <a:rPr lang="ko-KR" altLang="en-US" sz="1400" dirty="0">
                <a:sym typeface="Wingdings" panose="05000000000000000000" pitchFamily="2" charset="2"/>
              </a:rPr>
              <a:t>등장 횟수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메뉴별 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CSV </a:t>
            </a:r>
            <a:r>
              <a:rPr lang="ko-KR" altLang="en-US" sz="1400" dirty="0">
                <a:sym typeface="Wingdings" panose="05000000000000000000" pitchFamily="2" charset="2"/>
              </a:rPr>
              <a:t>파일 생성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ym typeface="Wingdings" panose="05000000000000000000" pitchFamily="2" charset="2"/>
              </a:rPr>
              <a:t>데이터 병합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식품 영양 성분 데이터와 메뉴별 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데이터를 </a:t>
            </a:r>
            <a:r>
              <a:rPr lang="ko-KR" altLang="en-US" sz="1400" dirty="0" err="1">
                <a:sym typeface="Wingdings" panose="05000000000000000000" pitchFamily="2" charset="2"/>
              </a:rPr>
              <a:t>메뉴명</a:t>
            </a:r>
            <a:r>
              <a:rPr lang="en-US" altLang="ko-KR" sz="1400" dirty="0">
                <a:sym typeface="Wingdings" panose="05000000000000000000" pitchFamily="2" charset="2"/>
              </a:rPr>
              <a:t>(</a:t>
            </a:r>
            <a:r>
              <a:rPr lang="ko-KR" altLang="en-US" sz="1400" dirty="0">
                <a:sym typeface="Wingdings" panose="05000000000000000000" pitchFamily="2" charset="2"/>
              </a:rPr>
              <a:t>식품명</a:t>
            </a:r>
            <a:r>
              <a:rPr lang="en-US" altLang="ko-KR" sz="1400" dirty="0">
                <a:sym typeface="Wingdings" panose="05000000000000000000" pitchFamily="2" charset="2"/>
              </a:rPr>
              <a:t>) </a:t>
            </a:r>
            <a:r>
              <a:rPr lang="ko-KR" altLang="en-US" sz="1400" dirty="0">
                <a:sym typeface="Wingdings" panose="05000000000000000000" pitchFamily="2" charset="2"/>
              </a:rPr>
              <a:t>기준으로 병합</a:t>
            </a:r>
            <a:r>
              <a:rPr lang="en-US" altLang="ko-KR" sz="1400" dirty="0">
                <a:sym typeface="Wingdings" panose="05000000000000000000" pitchFamily="2" charset="2"/>
              </a:rPr>
              <a:t>  159</a:t>
            </a:r>
            <a:r>
              <a:rPr lang="ko-KR" altLang="en-US" sz="1400" dirty="0">
                <a:sym typeface="Wingdings" panose="05000000000000000000" pitchFamily="2" charset="2"/>
              </a:rPr>
              <a:t>개의 데이터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병합된 데이터는 메뉴별 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잔반량과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14</a:t>
            </a:r>
            <a:r>
              <a:rPr lang="ko-KR" altLang="en-US" sz="1400" dirty="0">
                <a:sym typeface="Wingdings" panose="05000000000000000000" pitchFamily="2" charset="2"/>
              </a:rPr>
              <a:t>개의 주요 영양소 정보를 포함하여 가공된 통합 데이터셋 구축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잔반</a:t>
            </a:r>
            <a:r>
              <a:rPr lang="ko-KR" altLang="en-US" sz="1400" dirty="0">
                <a:sym typeface="Wingdings" panose="05000000000000000000" pitchFamily="2" charset="2"/>
              </a:rPr>
              <a:t> 예측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추천 알고리즘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시각화의 기반 자료로 활용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endParaRPr lang="en-US" altLang="ko-KR" sz="14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EACB340-4CAA-5EB8-2864-C303ED62B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4" y="1725613"/>
            <a:ext cx="2855219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1C1A13BD-31CD-8588-3FC0-6D9FB607D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975" y="144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4B788F2-9686-6E8C-C35B-3824F9146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135" y="1445623"/>
            <a:ext cx="4581103" cy="3090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5264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842DE9-97BA-375A-0C69-9909E78CDEC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모델 구현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D06B3-AFC3-A741-F42A-0E83D794520E}"/>
              </a:ext>
            </a:extLst>
          </p:cNvPr>
          <p:cNvSpPr txBox="1"/>
          <p:nvPr/>
        </p:nvSpPr>
        <p:spPr>
          <a:xfrm>
            <a:off x="455620" y="902818"/>
            <a:ext cx="1128076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2️⃣</a:t>
            </a:r>
            <a:r>
              <a:rPr lang="ko-KR" altLang="en-US" b="1" dirty="0" err="1"/>
              <a:t>고잔반</a:t>
            </a:r>
            <a:r>
              <a:rPr lang="ko-KR" altLang="en-US" b="1" dirty="0"/>
              <a:t> 메뉴 필터링 및 대체 메뉴 추천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sz="1400" b="1" dirty="0" err="1"/>
              <a:t>고잔반</a:t>
            </a:r>
            <a:r>
              <a:rPr lang="ko-KR" altLang="en-US" sz="1400" b="1" dirty="0"/>
              <a:t> 메뉴 필터링</a:t>
            </a:r>
            <a:endParaRPr lang="en-US" altLang="ko-KR" sz="1400" b="1" dirty="0"/>
          </a:p>
          <a:p>
            <a:r>
              <a:rPr lang="en-US" altLang="ko-KR" sz="1400" dirty="0"/>
              <a:t>‘</a:t>
            </a:r>
            <a:r>
              <a:rPr lang="ko-KR" altLang="en-US" sz="1400" dirty="0"/>
              <a:t>평균 </a:t>
            </a:r>
            <a:r>
              <a:rPr lang="ko-KR" altLang="en-US" sz="1400" dirty="0" err="1"/>
              <a:t>잔반량</a:t>
            </a:r>
            <a:r>
              <a:rPr lang="ko-KR" altLang="en-US" sz="1400" dirty="0"/>
              <a:t> </a:t>
            </a:r>
            <a:r>
              <a:rPr lang="en-US" altLang="ko-KR" sz="1400" dirty="0"/>
              <a:t>&gt;= </a:t>
            </a:r>
            <a:r>
              <a:rPr lang="ko-KR" altLang="en-US" sz="1400" dirty="0" err="1"/>
              <a:t>기준값</a:t>
            </a:r>
            <a:r>
              <a:rPr lang="en-US" altLang="ko-KR" sz="1400" dirty="0"/>
              <a:t>’</a:t>
            </a:r>
            <a:r>
              <a:rPr lang="ko-KR" altLang="en-US" sz="1400" dirty="0"/>
              <a:t>인 메뉴 선별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대체 필요 대상 메뉴로 지정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b="1" dirty="0">
                <a:sym typeface="Wingdings" panose="05000000000000000000" pitchFamily="2" charset="2"/>
              </a:rPr>
              <a:t>대체 메뉴 추천</a:t>
            </a:r>
            <a:endParaRPr lang="en-US" altLang="ko-KR" sz="1400" b="1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ym typeface="Wingdings" panose="05000000000000000000" pitchFamily="2" charset="2"/>
              </a:rPr>
              <a:t>영양소 구성 비율이 유사한 메뉴 탐색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sz="1400" dirty="0">
                <a:sym typeface="Wingdings" panose="05000000000000000000" pitchFamily="2" charset="2"/>
              </a:rPr>
              <a:t>-      </a:t>
            </a:r>
            <a:r>
              <a:rPr lang="ko-KR" altLang="en-US" sz="1400" dirty="0">
                <a:sym typeface="Wingdings" panose="05000000000000000000" pitchFamily="2" charset="2"/>
              </a:rPr>
              <a:t>코사인 유사도</a:t>
            </a:r>
            <a:r>
              <a:rPr lang="en-US" altLang="ko-KR" sz="1400" dirty="0">
                <a:sym typeface="Wingdings" panose="05000000000000000000" pitchFamily="2" charset="2"/>
              </a:rPr>
              <a:t>(Cosine similarity) </a:t>
            </a:r>
            <a:r>
              <a:rPr lang="ko-KR" altLang="en-US" sz="1400" dirty="0">
                <a:sym typeface="Wingdings" panose="05000000000000000000" pitchFamily="2" charset="2"/>
              </a:rPr>
              <a:t>활용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altLang="ko-KR" sz="1400" dirty="0">
                <a:sym typeface="Wingdings" panose="05000000000000000000" pitchFamily="2" charset="2"/>
              </a:rPr>
              <a:t>‘</a:t>
            </a:r>
            <a:r>
              <a:rPr lang="ko-KR" altLang="en-US" sz="1400" dirty="0">
                <a:sym typeface="Wingdings" panose="05000000000000000000" pitchFamily="2" charset="2"/>
              </a:rPr>
              <a:t>평균 </a:t>
            </a:r>
            <a:r>
              <a:rPr lang="ko-KR" altLang="en-US" sz="1400" dirty="0" err="1">
                <a:sym typeface="Wingdings" panose="05000000000000000000" pitchFamily="2" charset="2"/>
              </a:rPr>
              <a:t>잔반량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&lt;=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기준값</a:t>
            </a:r>
            <a:r>
              <a:rPr lang="en-US" altLang="ko-KR" sz="1400" dirty="0">
                <a:sym typeface="Wingdings" panose="05000000000000000000" pitchFamily="2" charset="2"/>
              </a:rPr>
              <a:t>’</a:t>
            </a:r>
            <a:r>
              <a:rPr lang="ko-KR" altLang="en-US" sz="1400" dirty="0">
                <a:sym typeface="Wingdings" panose="05000000000000000000" pitchFamily="2" charset="2"/>
              </a:rPr>
              <a:t>인 메뉴 중 영양소 구성 비율 유사도가 높은 상위 </a:t>
            </a:r>
            <a:r>
              <a:rPr lang="en-US" altLang="ko-KR" sz="1400" dirty="0">
                <a:sym typeface="Wingdings" panose="05000000000000000000" pitchFamily="2" charset="2"/>
              </a:rPr>
              <a:t>5</a:t>
            </a:r>
            <a:r>
              <a:rPr lang="ko-KR" altLang="en-US" sz="1400" dirty="0">
                <a:sym typeface="Wingdings" panose="05000000000000000000" pitchFamily="2" charset="2"/>
              </a:rPr>
              <a:t>개 메뉴 추천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en-US" altLang="ko-KR" b="1" dirty="0"/>
              <a:t>3️⃣</a:t>
            </a:r>
            <a:r>
              <a:rPr lang="ko-KR" altLang="en-US" b="1" dirty="0"/>
              <a:t>시각화 및 군집 분석</a:t>
            </a:r>
            <a:endParaRPr lang="en-US" altLang="ko-KR" b="1" dirty="0"/>
          </a:p>
          <a:p>
            <a:endParaRPr lang="en-US" altLang="ko-KR" sz="1400" b="1" dirty="0"/>
          </a:p>
          <a:p>
            <a:r>
              <a:rPr lang="ko-KR" altLang="en-US" sz="1400" b="1" dirty="0"/>
              <a:t>평균 </a:t>
            </a:r>
            <a:r>
              <a:rPr lang="ko-KR" altLang="en-US" sz="1400" b="1" dirty="0" err="1"/>
              <a:t>잔반량</a:t>
            </a:r>
            <a:r>
              <a:rPr lang="ko-KR" altLang="en-US" sz="1400" b="1" dirty="0"/>
              <a:t> 시각화</a:t>
            </a:r>
            <a:endParaRPr lang="en-US" altLang="ko-KR" sz="1400" b="1" dirty="0"/>
          </a:p>
          <a:p>
            <a:r>
              <a:rPr lang="ko-KR" altLang="en-US" sz="1400" dirty="0" err="1"/>
              <a:t>고잔반</a:t>
            </a:r>
            <a:r>
              <a:rPr lang="ko-KR" altLang="en-US" sz="1400" dirty="0"/>
              <a:t> 메뉴의 평균 </a:t>
            </a:r>
            <a:r>
              <a:rPr lang="ko-KR" altLang="en-US" sz="1400" dirty="0" err="1"/>
              <a:t>잔반량을</a:t>
            </a:r>
            <a:r>
              <a:rPr lang="ko-KR" altLang="en-US" sz="1400" dirty="0"/>
              <a:t> 막대 그래프로 표현</a:t>
            </a:r>
            <a:endParaRPr lang="en-US" altLang="ko-KR" sz="1400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sz="1400" dirty="0">
                <a:sym typeface="Wingdings" panose="05000000000000000000" pitchFamily="2" charset="2"/>
              </a:rPr>
              <a:t>대체가 필요한 </a:t>
            </a:r>
            <a:r>
              <a:rPr lang="ko-KR" altLang="en-US" sz="1400" dirty="0" err="1">
                <a:sym typeface="Wingdings" panose="05000000000000000000" pitchFamily="2" charset="2"/>
              </a:rPr>
              <a:t>고잔반</a:t>
            </a:r>
            <a:r>
              <a:rPr lang="ko-KR" altLang="en-US" sz="1400" dirty="0">
                <a:sym typeface="Wingdings" panose="05000000000000000000" pitchFamily="2" charset="2"/>
              </a:rPr>
              <a:t> 메뉴의 우선 순위 파악 가능</a:t>
            </a:r>
            <a:endParaRPr lang="en-US" altLang="ko-KR" sz="1400" dirty="0">
              <a:sym typeface="Wingdings" panose="05000000000000000000" pitchFamily="2" charset="2"/>
            </a:endParaRP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en-US" altLang="ko-KR" sz="1400" dirty="0">
              <a:sym typeface="Wingdings" panose="05000000000000000000" pitchFamily="2" charset="2"/>
            </a:endParaRPr>
          </a:p>
          <a:p>
            <a:r>
              <a:rPr lang="ko-KR" altLang="en-US" sz="1400" b="1" dirty="0"/>
              <a:t>군집 분석</a:t>
            </a:r>
            <a:r>
              <a:rPr lang="en-US" altLang="ko-KR" sz="1400" b="1" dirty="0"/>
              <a:t>(</a:t>
            </a:r>
            <a:r>
              <a:rPr lang="en-US" altLang="ko-KR" sz="1400" b="1" dirty="0" err="1"/>
              <a:t>Clusturing</a:t>
            </a:r>
            <a:r>
              <a:rPr lang="en-US" altLang="ko-KR" sz="1400" b="1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PCA + K-Means </a:t>
            </a:r>
            <a:r>
              <a:rPr lang="ko-KR" altLang="en-US" sz="1400" dirty="0"/>
              <a:t>군집화 적용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메뉴들의 영양소 기반 </a:t>
            </a:r>
            <a:r>
              <a:rPr lang="en-US" altLang="ko-KR" sz="1400" dirty="0"/>
              <a:t>3D </a:t>
            </a:r>
            <a:r>
              <a:rPr lang="ko-KR" altLang="en-US" sz="1400" dirty="0"/>
              <a:t>군집 시각화</a:t>
            </a:r>
            <a:endParaRPr lang="en-US" altLang="ko-KR" sz="14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A070FF0-2C02-725B-59D2-B0E456441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663" y="989161"/>
            <a:ext cx="4974771" cy="248738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282B94A-17DA-AA45-EFA6-C6F57BC501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331"/>
          <a:stretch>
            <a:fillRect/>
          </a:stretch>
        </p:blipFill>
        <p:spPr>
          <a:xfrm>
            <a:off x="4918138" y="3476547"/>
            <a:ext cx="2908663" cy="28562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BCD0BE-2DC0-46D8-7FC3-5D34BAC13A60}"/>
              </a:ext>
            </a:extLst>
          </p:cNvPr>
          <p:cNvSpPr txBox="1"/>
          <p:nvPr/>
        </p:nvSpPr>
        <p:spPr>
          <a:xfrm>
            <a:off x="9965063" y="3439779"/>
            <a:ext cx="33707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err="1"/>
              <a:t>고잔반</a:t>
            </a:r>
            <a:r>
              <a:rPr lang="ko-KR" altLang="en-US" sz="1000" dirty="0"/>
              <a:t> 메뉴 평균 </a:t>
            </a:r>
            <a:r>
              <a:rPr lang="ko-KR" altLang="en-US" sz="1000" dirty="0" err="1"/>
              <a:t>잔반량</a:t>
            </a:r>
            <a:r>
              <a:rPr lang="ko-KR" altLang="en-US" sz="1000" dirty="0"/>
              <a:t> 막대그래프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9902AB-5E4F-F4A4-E72B-76DF0C659E66}"/>
              </a:ext>
            </a:extLst>
          </p:cNvPr>
          <p:cNvSpPr txBox="1"/>
          <p:nvPr/>
        </p:nvSpPr>
        <p:spPr>
          <a:xfrm>
            <a:off x="7530710" y="5868839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메뉴들의 영양소 기반 </a:t>
            </a:r>
            <a:r>
              <a:rPr lang="en-US" altLang="ko-KR" sz="1000" dirty="0"/>
              <a:t>3D </a:t>
            </a:r>
            <a:r>
              <a:rPr lang="ko-KR" altLang="en-US" sz="1000" dirty="0"/>
              <a:t>군집화</a:t>
            </a:r>
          </a:p>
        </p:txBody>
      </p:sp>
    </p:spTree>
    <p:extLst>
      <p:ext uri="{BB962C8B-B14F-4D97-AF65-F5344CB8AC3E}">
        <p14:creationId xmlns:p14="http://schemas.microsoft.com/office/powerpoint/2010/main" val="3720695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0938F-0D4C-05B7-A22F-0F616DA01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BBD8EC-0379-B750-E7EC-EEFCF1379C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모델 구현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1A5329-908E-E2C8-DF5C-F4F7A1EB942B}"/>
              </a:ext>
            </a:extLst>
          </p:cNvPr>
          <p:cNvSpPr txBox="1"/>
          <p:nvPr/>
        </p:nvSpPr>
        <p:spPr>
          <a:xfrm>
            <a:off x="455620" y="902818"/>
            <a:ext cx="112807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4️⃣</a:t>
            </a:r>
            <a:r>
              <a:rPr lang="en-US" altLang="ko-KR" b="1" dirty="0" err="1"/>
              <a:t>Streamlit</a:t>
            </a:r>
            <a:r>
              <a:rPr lang="en-US" altLang="ko-KR" b="1" dirty="0"/>
              <a:t> </a:t>
            </a:r>
            <a:r>
              <a:rPr lang="ko-KR" altLang="en-US" b="1" dirty="0"/>
              <a:t>페이지 제작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63D1E8-A82B-8546-81CB-DF25AD0E2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19" y="1333705"/>
            <a:ext cx="4356409" cy="48140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CBA85BE-7F59-C851-3FF1-6A1EFA28C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943" y="902818"/>
            <a:ext cx="4567919" cy="45679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9066CC-44E5-5959-18B2-52535B7FEAD8}"/>
              </a:ext>
            </a:extLst>
          </p:cNvPr>
          <p:cNvSpPr txBox="1"/>
          <p:nvPr/>
        </p:nvSpPr>
        <p:spPr>
          <a:xfrm>
            <a:off x="6020589" y="5156412"/>
            <a:ext cx="498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Streamlit</a:t>
            </a:r>
            <a:r>
              <a:rPr lang="en-US" altLang="ko-KR" dirty="0"/>
              <a:t> </a:t>
            </a:r>
            <a:r>
              <a:rPr lang="ko-KR" altLang="en-US" dirty="0"/>
              <a:t>페이지 </a:t>
            </a:r>
            <a:r>
              <a:rPr lang="en-US" altLang="ko-KR" dirty="0"/>
              <a:t>QR</a:t>
            </a:r>
            <a:r>
              <a:rPr lang="ko-KR" altLang="en-US" dirty="0"/>
              <a:t>코드</a:t>
            </a:r>
          </a:p>
        </p:txBody>
      </p:sp>
    </p:spTree>
    <p:extLst>
      <p:ext uri="{BB962C8B-B14F-4D97-AF65-F5344CB8AC3E}">
        <p14:creationId xmlns:p14="http://schemas.microsoft.com/office/powerpoint/2010/main" val="36467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BBF9A18-7768-97EF-2EFD-EE154FEDA6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EB677045-F523-C56B-5072-9054C4D5F03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872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470</Words>
  <Application>Microsoft Office PowerPoint</Application>
  <PresentationFormat>와이드스크린</PresentationFormat>
  <Paragraphs>98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</vt:lpstr>
      <vt:lpstr>Wingdings</vt:lpstr>
      <vt:lpstr>프리젠테이션 4 Regular</vt:lpstr>
      <vt:lpstr>프리젠테이션 7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11627</dc:creator>
  <cp:lastModifiedBy>서윤 장</cp:lastModifiedBy>
  <cp:revision>10</cp:revision>
  <dcterms:created xsi:type="dcterms:W3CDTF">2025-07-25T04:50:16Z</dcterms:created>
  <dcterms:modified xsi:type="dcterms:W3CDTF">2025-08-05T06:32:01Z</dcterms:modified>
  <cp:version/>
</cp:coreProperties>
</file>