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1" r:id="rId3"/>
    <p:sldId id="258" r:id="rId4"/>
    <p:sldId id="260" r:id="rId5"/>
    <p:sldId id="261" r:id="rId6"/>
    <p:sldId id="266" r:id="rId7"/>
    <p:sldId id="269" r:id="rId8"/>
    <p:sldId id="257" r:id="rId9"/>
    <p:sldId id="262" r:id="rId10"/>
    <p:sldId id="273" r:id="rId11"/>
    <p:sldId id="277" r:id="rId12"/>
    <p:sldId id="263" r:id="rId13"/>
    <p:sldId id="259" r:id="rId14"/>
    <p:sldId id="276" r:id="rId15"/>
    <p:sldId id="264" r:id="rId16"/>
    <p:sldId id="265" r:id="rId17"/>
    <p:sldId id="267" r:id="rId18"/>
    <p:sldId id="270" r:id="rId19"/>
    <p:sldId id="272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86" autoAdjust="0"/>
    <p:restoredTop sz="79151" autoAdjust="0"/>
  </p:normalViewPr>
  <p:slideViewPr>
    <p:cSldViewPr snapToGrid="0">
      <p:cViewPr varScale="1">
        <p:scale>
          <a:sx n="68" d="100"/>
          <a:sy n="68" d="100"/>
        </p:scale>
        <p:origin x="1368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9CB53-196F-4A40-95E0-6F1E89B89383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777F1-53BC-4D97-8627-DBE36A1CC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8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26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코호트 데이터 내 환자 정보 중 환자의 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(1:</a:t>
            </a:r>
            <a:r>
              <a:rPr lang="ko-KR" altLang="en-US" dirty="0"/>
              <a:t>남자</a:t>
            </a:r>
            <a:r>
              <a:rPr lang="en-US" altLang="ko-KR" dirty="0"/>
              <a:t>, 2:</a:t>
            </a:r>
            <a:r>
              <a:rPr lang="ko-KR" altLang="en-US" dirty="0"/>
              <a:t>여자 </a:t>
            </a:r>
            <a:r>
              <a:rPr lang="en-US" altLang="ko-KR" dirty="0"/>
              <a:t>/</a:t>
            </a:r>
            <a:r>
              <a:rPr lang="ko-KR" altLang="en-US" dirty="0"/>
              <a:t>이후 </a:t>
            </a:r>
            <a:r>
              <a:rPr lang="en-US" altLang="ko-KR" dirty="0"/>
              <a:t>binary</a:t>
            </a:r>
            <a:r>
              <a:rPr lang="ko-KR" altLang="en-US" dirty="0"/>
              <a:t>로 보정</a:t>
            </a:r>
            <a:r>
              <a:rPr lang="en-US" altLang="ko-KR" dirty="0"/>
              <a:t>), BMI(</a:t>
            </a:r>
            <a:r>
              <a:rPr lang="ko-KR" altLang="en-US" dirty="0"/>
              <a:t>체질량지수</a:t>
            </a:r>
            <a:r>
              <a:rPr lang="en-US" altLang="ko-KR" dirty="0"/>
              <a:t>, body mass index), </a:t>
            </a:r>
            <a:r>
              <a:rPr lang="ko-KR" altLang="en-US" dirty="0" err="1"/>
              <a:t>흡연력</a:t>
            </a:r>
            <a:r>
              <a:rPr lang="en-US" altLang="ko-KR" dirty="0"/>
              <a:t>(0: </a:t>
            </a:r>
            <a:r>
              <a:rPr lang="ko-KR" altLang="en-US" dirty="0" err="1"/>
              <a:t>비흡연</a:t>
            </a:r>
            <a:r>
              <a:rPr lang="en-US" altLang="ko-KR" dirty="0"/>
              <a:t>, 1: </a:t>
            </a:r>
            <a:r>
              <a:rPr lang="ko-KR" altLang="en-US" dirty="0"/>
              <a:t>과거 흡연</a:t>
            </a:r>
            <a:r>
              <a:rPr lang="en-US" altLang="ko-KR" dirty="0"/>
              <a:t>, 2: </a:t>
            </a:r>
            <a:r>
              <a:rPr lang="ko-KR" altLang="en-US" dirty="0"/>
              <a:t>현재 흡연</a:t>
            </a:r>
            <a:r>
              <a:rPr lang="en-US" altLang="ko-KR" dirty="0"/>
              <a:t>), </a:t>
            </a:r>
            <a:r>
              <a:rPr lang="ko-KR" altLang="en-US" dirty="0" err="1"/>
              <a:t>음주력</a:t>
            </a:r>
            <a:r>
              <a:rPr lang="en-US" altLang="ko-KR" dirty="0"/>
              <a:t>(0: </a:t>
            </a:r>
            <a:r>
              <a:rPr lang="ko-KR" altLang="en-US" dirty="0" err="1"/>
              <a:t>비음주</a:t>
            </a:r>
            <a:r>
              <a:rPr lang="en-US" altLang="ko-KR" dirty="0"/>
              <a:t>, 1: </a:t>
            </a:r>
            <a:r>
              <a:rPr lang="ko-KR" altLang="en-US" dirty="0"/>
              <a:t>과거 음주</a:t>
            </a:r>
            <a:r>
              <a:rPr lang="en-US" altLang="ko-KR" dirty="0"/>
              <a:t>, 2: </a:t>
            </a:r>
            <a:r>
              <a:rPr lang="ko-KR" altLang="en-US" dirty="0"/>
              <a:t>현재 음주</a:t>
            </a:r>
            <a:r>
              <a:rPr lang="en-US" altLang="ko-KR" dirty="0"/>
              <a:t>), </a:t>
            </a:r>
            <a:r>
              <a:rPr lang="ko-KR" altLang="en-US" dirty="0"/>
              <a:t>동질질환유무</a:t>
            </a:r>
            <a:r>
              <a:rPr lang="en-US" altLang="ko-KR" dirty="0"/>
              <a:t>(0:</a:t>
            </a:r>
            <a:r>
              <a:rPr lang="ko-KR" altLang="en-US" dirty="0"/>
              <a:t>무</a:t>
            </a:r>
            <a:r>
              <a:rPr lang="en-US" altLang="ko-KR" dirty="0"/>
              <a:t>, 1:</a:t>
            </a:r>
            <a:r>
              <a:rPr lang="ko-KR" altLang="en-US" dirty="0"/>
              <a:t>유</a:t>
            </a:r>
            <a:r>
              <a:rPr lang="en-US" altLang="ko-KR" dirty="0"/>
              <a:t>), </a:t>
            </a:r>
            <a:r>
              <a:rPr lang="ko-KR" altLang="en-US" dirty="0"/>
              <a:t>수술 후 합병증 유무</a:t>
            </a:r>
            <a:r>
              <a:rPr lang="en-US" altLang="ko-KR" dirty="0"/>
              <a:t>(0:</a:t>
            </a:r>
            <a:r>
              <a:rPr lang="ko-KR" altLang="en-US" dirty="0"/>
              <a:t>무</a:t>
            </a:r>
            <a:r>
              <a:rPr lang="en-US" altLang="ko-KR" dirty="0"/>
              <a:t>, 1:</a:t>
            </a:r>
            <a:r>
              <a:rPr lang="ko-KR" altLang="en-US" dirty="0"/>
              <a:t>유</a:t>
            </a:r>
            <a:r>
              <a:rPr lang="en-US" altLang="ko-KR" dirty="0"/>
              <a:t>), </a:t>
            </a:r>
            <a:r>
              <a:rPr lang="ko-KR" altLang="en-US" dirty="0"/>
              <a:t>암 병기 </a:t>
            </a:r>
            <a:r>
              <a:rPr lang="en-US" altLang="ko-KR" dirty="0"/>
              <a:t>(</a:t>
            </a:r>
            <a:r>
              <a:rPr lang="ko-KR" altLang="en-US" dirty="0" err="1"/>
              <a:t>미국공동암위원회</a:t>
            </a:r>
            <a:r>
              <a:rPr lang="ko-KR" altLang="en-US" dirty="0"/>
              <a:t> </a:t>
            </a:r>
            <a:r>
              <a:rPr lang="en-US" altLang="ko-KR" dirty="0"/>
              <a:t>AJCC</a:t>
            </a:r>
            <a:r>
              <a:rPr lang="ko-KR" altLang="en-US" dirty="0"/>
              <a:t>의 병기 분류 사용</a:t>
            </a:r>
            <a:r>
              <a:rPr lang="en-US" altLang="ko-KR" dirty="0"/>
              <a:t>, 0~4), </a:t>
            </a:r>
            <a:r>
              <a:rPr lang="ko-KR" altLang="en-US" dirty="0"/>
              <a:t>암 주 위치</a:t>
            </a:r>
            <a:r>
              <a:rPr lang="en-US" altLang="ko-KR" dirty="0"/>
              <a:t>(Colon, rectum)</a:t>
            </a:r>
            <a:r>
              <a:rPr lang="ko-KR" altLang="en-US" dirty="0"/>
              <a:t>가 보정변수 후보로 선택되었다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환자의 생존 여부와 생존 기간</a:t>
            </a:r>
            <a:r>
              <a:rPr lang="en-US" altLang="ko-KR" dirty="0"/>
              <a:t>(Overall Lifetime), </a:t>
            </a:r>
            <a:r>
              <a:rPr lang="ko-KR" altLang="en-US" dirty="0"/>
              <a:t>그리고 암 진행 여부와 </a:t>
            </a:r>
            <a:r>
              <a:rPr lang="ko-KR" altLang="en-US" dirty="0" err="1"/>
              <a:t>무진행</a:t>
            </a:r>
            <a:r>
              <a:rPr lang="ko-KR" altLang="en-US" dirty="0"/>
              <a:t> 질병 보존 기간</a:t>
            </a:r>
            <a:r>
              <a:rPr lang="en-US" altLang="ko-KR" dirty="0"/>
              <a:t>(Progression-free Lifetime) </a:t>
            </a:r>
            <a:r>
              <a:rPr lang="ko-KR" altLang="en-US" dirty="0"/>
              <a:t>정보가 생존분석의 종속변수로서 사용되었다</a:t>
            </a:r>
            <a:r>
              <a:rPr lang="en-US" altLang="ko-KR" dirty="0"/>
              <a:t>. </a:t>
            </a:r>
            <a:r>
              <a:rPr lang="ko-KR" altLang="en-US" dirty="0"/>
              <a:t>생존 및 질병 보존 기간은 대장암 진단 시점부터 중도절단 또는 사망</a:t>
            </a:r>
            <a:r>
              <a:rPr lang="en-US" altLang="ko-KR" dirty="0"/>
              <a:t>/</a:t>
            </a:r>
            <a:r>
              <a:rPr lang="ko-KR" altLang="en-US" dirty="0"/>
              <a:t>진행까지의 시간으로 계산되었다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8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Korean/traditional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western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22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대장암 환자들의 생존과 </a:t>
            </a:r>
            <a:r>
              <a:rPr lang="ko-KR" altLang="en-US" dirty="0" err="1"/>
              <a:t>식이패턴</a:t>
            </a:r>
            <a:r>
              <a:rPr lang="ko-KR" altLang="en-US" dirty="0"/>
              <a:t> 점수와의 관계를 알아보기 위해 </a:t>
            </a:r>
            <a:r>
              <a:rPr lang="en-US" altLang="ko-KR" dirty="0"/>
              <a:t>Cox </a:t>
            </a:r>
            <a:r>
              <a:rPr lang="ko-KR" altLang="en-US" dirty="0"/>
              <a:t>비례위험모형을 적합하였다</a:t>
            </a:r>
            <a:r>
              <a:rPr lang="en-US" altLang="ko-KR" dirty="0"/>
              <a:t>. AIC </a:t>
            </a:r>
            <a:r>
              <a:rPr lang="ko-KR" altLang="en-US" dirty="0"/>
              <a:t>기준 전진단계적 선택법을 적용한 결과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BMI, </a:t>
            </a:r>
            <a:r>
              <a:rPr lang="ko-KR" altLang="en-US" dirty="0"/>
              <a:t>병기에 대해 보정하였을 때 </a:t>
            </a:r>
            <a:r>
              <a:rPr lang="en-US" altLang="ko-KR" dirty="0"/>
              <a:t>AIC=902.43</a:t>
            </a:r>
            <a:r>
              <a:rPr lang="ko-KR" altLang="en-US" dirty="0"/>
              <a:t>으로 가장 낮았다</a:t>
            </a:r>
            <a:r>
              <a:rPr lang="en-US" altLang="ko-KR" dirty="0"/>
              <a:t>. </a:t>
            </a:r>
            <a:r>
              <a:rPr lang="ko-KR" altLang="en-US" dirty="0"/>
              <a:t>또한 비례위험 가정 검정을 진행한 결과</a:t>
            </a:r>
            <a:r>
              <a:rPr lang="en-US" altLang="ko-KR" dirty="0"/>
              <a:t>, 6</a:t>
            </a:r>
            <a:r>
              <a:rPr lang="ko-KR" altLang="en-US" dirty="0"/>
              <a:t>개 변수 모두에 대해 기각되지 않아 </a:t>
            </a:r>
            <a:r>
              <a:rPr lang="en-US" altLang="ko-KR" dirty="0"/>
              <a:t>Cox</a:t>
            </a:r>
            <a:r>
              <a:rPr lang="ko-KR" altLang="en-US" dirty="0"/>
              <a:t>모형 적합에 무리가 없음을 확인하였다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적합된</a:t>
            </a:r>
            <a:r>
              <a:rPr lang="ko-KR" altLang="en-US" dirty="0"/>
              <a:t> 모형 결과는 </a:t>
            </a:r>
            <a:r>
              <a:rPr lang="en-US" altLang="ko-KR" dirty="0"/>
              <a:t>[</a:t>
            </a:r>
            <a:r>
              <a:rPr lang="ko-KR" altLang="en-US" dirty="0"/>
              <a:t>표</a:t>
            </a:r>
            <a:r>
              <a:rPr lang="en-US" altLang="ko-KR" dirty="0"/>
              <a:t>4]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  <a:r>
              <a:rPr lang="ko-KR" altLang="en-US" dirty="0"/>
              <a:t>나이</a:t>
            </a:r>
            <a:r>
              <a:rPr lang="en-US" altLang="ko-KR" dirty="0"/>
              <a:t>, BMI, </a:t>
            </a:r>
            <a:r>
              <a:rPr lang="ko-KR" altLang="en-US" dirty="0"/>
              <a:t>병기에 대해 보정하였을 때 </a:t>
            </a:r>
            <a:r>
              <a:rPr lang="en-US" altLang="ko-KR" dirty="0"/>
              <a:t>Balanced, Meat &amp; Carbs, Fruits &amp; Dairy </a:t>
            </a:r>
            <a:r>
              <a:rPr lang="ko-KR" altLang="en-US" dirty="0"/>
              <a:t>세 패턴점수 모두 생존과 유의미한 관계가 없는 것으로 나타났다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육류와 패스트푸드 섭취로 특징되는 </a:t>
            </a:r>
            <a:r>
              <a:rPr lang="en-US" altLang="ko-KR" dirty="0"/>
              <a:t>Meat &amp; Carbs </a:t>
            </a:r>
            <a:r>
              <a:rPr lang="ko-KR" altLang="en-US" dirty="0"/>
              <a:t>패턴점수의 </a:t>
            </a:r>
            <a:r>
              <a:rPr lang="en-US" altLang="ko-KR" dirty="0"/>
              <a:t>1</a:t>
            </a:r>
            <a:r>
              <a:rPr lang="ko-KR" altLang="en-US" dirty="0"/>
              <a:t>단위 증가 시 사망위험비가 </a:t>
            </a:r>
            <a:r>
              <a:rPr lang="en-US" altLang="ko-KR" dirty="0"/>
              <a:t>1.11</a:t>
            </a:r>
            <a:r>
              <a:rPr lang="ko-KR" altLang="en-US" dirty="0"/>
              <a:t>로 </a:t>
            </a:r>
            <a:r>
              <a:rPr lang="en-US" altLang="ko-KR" dirty="0"/>
              <a:t>Balanced (1.01)</a:t>
            </a:r>
            <a:r>
              <a:rPr lang="ko-KR" altLang="en-US" dirty="0"/>
              <a:t>와 </a:t>
            </a:r>
            <a:r>
              <a:rPr lang="en-US" altLang="ko-KR" dirty="0" err="1"/>
              <a:t>Fruits&amp;Dairy</a:t>
            </a:r>
            <a:r>
              <a:rPr lang="en-US" altLang="ko-KR" dirty="0"/>
              <a:t> (1.07)</a:t>
            </a:r>
            <a:r>
              <a:rPr lang="ko-KR" altLang="en-US" dirty="0"/>
              <a:t>보다 높았다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식이패턴이</a:t>
            </a:r>
            <a:r>
              <a:rPr lang="ko-KR" altLang="en-US" dirty="0"/>
              <a:t> 암의 진행과도 관련이 있는지를 알아보기 위해 암의 </a:t>
            </a:r>
            <a:r>
              <a:rPr lang="ko-KR" altLang="en-US" dirty="0" err="1"/>
              <a:t>무진행</a:t>
            </a:r>
            <a:r>
              <a:rPr lang="ko-KR" altLang="en-US" dirty="0"/>
              <a:t> 여부와 기간에 대해서도 </a:t>
            </a:r>
            <a:r>
              <a:rPr lang="en-US" altLang="ko-KR" dirty="0"/>
              <a:t>Cox</a:t>
            </a:r>
            <a:r>
              <a:rPr lang="ko-KR" altLang="en-US" dirty="0"/>
              <a:t>모형을 적합하였다</a:t>
            </a:r>
            <a:r>
              <a:rPr lang="en-US" altLang="ko-KR" dirty="0"/>
              <a:t>. </a:t>
            </a:r>
            <a:r>
              <a:rPr lang="ko-KR" altLang="en-US" dirty="0"/>
              <a:t>위와 같이 전진단계적 선택법을 적용하여 선택된 보정변수들을 더한 최종 모형의 결과는 </a:t>
            </a:r>
            <a:r>
              <a:rPr lang="en-US" altLang="ko-KR" dirty="0"/>
              <a:t>[</a:t>
            </a:r>
            <a:r>
              <a:rPr lang="ko-KR" altLang="en-US" dirty="0"/>
              <a:t>표</a:t>
            </a:r>
            <a:r>
              <a:rPr lang="en-US" altLang="ko-KR" dirty="0"/>
              <a:t>5]</a:t>
            </a:r>
            <a:r>
              <a:rPr lang="ko-KR" altLang="en-US" dirty="0"/>
              <a:t>과 같다</a:t>
            </a:r>
            <a:r>
              <a:rPr lang="en-US" altLang="ko-KR" dirty="0"/>
              <a:t>. </a:t>
            </a:r>
            <a:r>
              <a:rPr lang="ko-KR" altLang="en-US" dirty="0"/>
              <a:t>나이</a:t>
            </a:r>
            <a:r>
              <a:rPr lang="en-US" altLang="ko-KR" dirty="0"/>
              <a:t>, BMI, </a:t>
            </a:r>
            <a:r>
              <a:rPr lang="ko-KR" altLang="en-US" dirty="0"/>
              <a:t>병기에 대해 보정하였을 때 </a:t>
            </a:r>
            <a:r>
              <a:rPr lang="en-US" altLang="ko-KR" dirty="0"/>
              <a:t>Balanced, Meat &amp; Carbs, Fruits &amp; Dairy </a:t>
            </a:r>
            <a:r>
              <a:rPr lang="ko-KR" altLang="en-US" dirty="0"/>
              <a:t>세 패턴점수 모두 암의 진행과도 유의미한 관계가 없는 것으로 나타났다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암 진행에 대해서도 </a:t>
            </a:r>
            <a:r>
              <a:rPr lang="en-US" altLang="ko-KR" dirty="0"/>
              <a:t>Meat &amp; Carbs </a:t>
            </a:r>
            <a:r>
              <a:rPr lang="ko-KR" altLang="en-US" dirty="0"/>
              <a:t>패턴 점수의 </a:t>
            </a:r>
            <a:r>
              <a:rPr lang="en-US" altLang="ko-KR" dirty="0"/>
              <a:t>1</a:t>
            </a:r>
            <a:r>
              <a:rPr lang="ko-KR" altLang="en-US" dirty="0"/>
              <a:t>단위 증가했을 때의 위험비가 </a:t>
            </a:r>
            <a:r>
              <a:rPr lang="en-US" altLang="ko-KR" dirty="0"/>
              <a:t>1.06</a:t>
            </a:r>
            <a:r>
              <a:rPr lang="ko-KR" altLang="en-US" dirty="0"/>
              <a:t>로 </a:t>
            </a:r>
            <a:r>
              <a:rPr lang="en-US" altLang="ko-KR" dirty="0"/>
              <a:t>Balanced (1.00)</a:t>
            </a:r>
            <a:r>
              <a:rPr lang="ko-KR" altLang="en-US" dirty="0"/>
              <a:t>와 </a:t>
            </a:r>
            <a:r>
              <a:rPr lang="en-US" altLang="ko-KR" dirty="0" err="1"/>
              <a:t>Fruits&amp;Dairy</a:t>
            </a:r>
            <a:r>
              <a:rPr lang="en-US" altLang="ko-KR" dirty="0"/>
              <a:t> (1.01)</a:t>
            </a:r>
            <a:r>
              <a:rPr lang="ko-KR" altLang="en-US" dirty="0"/>
              <a:t>보다 높았다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72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같이 주성분분석이 가지는 한계로 인해 </a:t>
            </a:r>
            <a:r>
              <a:rPr lang="ko-KR" altLang="en-US" dirty="0" err="1"/>
              <a:t>식이패턴</a:t>
            </a:r>
            <a:r>
              <a:rPr lang="ko-KR" altLang="en-US" dirty="0"/>
              <a:t> 분석에서 최근에는 </a:t>
            </a:r>
            <a:r>
              <a:rPr lang="en-US" altLang="ko-KR" dirty="0"/>
              <a:t>Reduced Rank </a:t>
            </a:r>
            <a:r>
              <a:rPr lang="ko-KR" altLang="en-US" dirty="0"/>
              <a:t>회귀가 주목받고 있다</a:t>
            </a:r>
            <a:r>
              <a:rPr lang="en-US" altLang="ko-KR" dirty="0"/>
              <a:t>. Reduced Rank</a:t>
            </a:r>
            <a:r>
              <a:rPr lang="ko-KR" altLang="en-US" dirty="0"/>
              <a:t>회귀를 사용하면 기존 정보를 활용하여 질병과 관련된 중간 변수들을 설정하고</a:t>
            </a:r>
            <a:r>
              <a:rPr lang="en-US" altLang="ko-KR" dirty="0"/>
              <a:t>, </a:t>
            </a:r>
            <a:r>
              <a:rPr lang="ko-KR" altLang="en-US" dirty="0"/>
              <a:t>이에 따라서 </a:t>
            </a:r>
            <a:r>
              <a:rPr lang="ko-KR" altLang="en-US" dirty="0" err="1"/>
              <a:t>식이패턴을</a:t>
            </a:r>
            <a:r>
              <a:rPr lang="ko-KR" altLang="en-US" dirty="0"/>
              <a:t> 추출할 수 있다</a:t>
            </a:r>
            <a:r>
              <a:rPr lang="en-US" altLang="ko-KR" dirty="0"/>
              <a:t>. </a:t>
            </a:r>
            <a:r>
              <a:rPr lang="ko-KR" altLang="en-US" dirty="0"/>
              <a:t>식품군별 섭취량 간의 분산만 설명하는 주성분분석과 달리</a:t>
            </a:r>
            <a:r>
              <a:rPr lang="en-US" altLang="ko-KR" dirty="0"/>
              <a:t>, Reduced Rank </a:t>
            </a:r>
            <a:r>
              <a:rPr lang="ko-KR" altLang="en-US" dirty="0"/>
              <a:t>회귀는 이 중간 변수들에 대한 분산을 가장 잘 설명하는 식품군 간 선형결합을 찾게 된다</a:t>
            </a:r>
            <a:r>
              <a:rPr lang="en-US" altLang="ko-KR" dirty="0"/>
              <a:t>.[6] </a:t>
            </a:r>
            <a:r>
              <a:rPr lang="ko-KR" altLang="en-US" dirty="0"/>
              <a:t>실제로 당뇨 유병률 관련 </a:t>
            </a:r>
            <a:r>
              <a:rPr lang="ko-KR" altLang="en-US" dirty="0" err="1"/>
              <a:t>식이패턴</a:t>
            </a:r>
            <a:r>
              <a:rPr lang="ko-KR" altLang="en-US" dirty="0"/>
              <a:t> 추출에 주성분분석과 </a:t>
            </a:r>
            <a:r>
              <a:rPr lang="en-US" altLang="ko-KR" dirty="0"/>
              <a:t>Reduced Rank </a:t>
            </a:r>
            <a:r>
              <a:rPr lang="ko-KR" altLang="en-US" dirty="0"/>
              <a:t>회귀를 비교한 </a:t>
            </a:r>
            <a:r>
              <a:rPr lang="en-US" altLang="ko-KR" dirty="0" err="1"/>
              <a:t>Batis</a:t>
            </a:r>
            <a:r>
              <a:rPr lang="en-US" altLang="ko-KR" dirty="0"/>
              <a:t> (2006)</a:t>
            </a:r>
            <a:r>
              <a:rPr lang="ko-KR" altLang="en-US" dirty="0"/>
              <a:t>의 연구에서는 </a:t>
            </a:r>
            <a:r>
              <a:rPr lang="en-US" altLang="ko-KR" dirty="0"/>
              <a:t>Reduced Rank </a:t>
            </a:r>
            <a:r>
              <a:rPr lang="ko-KR" altLang="en-US" dirty="0"/>
              <a:t>회귀를 통해 추출된 </a:t>
            </a:r>
            <a:r>
              <a:rPr lang="en-US" altLang="ko-KR" dirty="0"/>
              <a:t>high-wheat </a:t>
            </a:r>
            <a:r>
              <a:rPr lang="ko-KR" altLang="en-US" dirty="0"/>
              <a:t>패턴만 유병률과 유의미한 관계가 있었다</a:t>
            </a:r>
            <a:r>
              <a:rPr lang="en-US" altLang="ko-KR" dirty="0"/>
              <a:t>.[15]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4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3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8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식품</a:t>
            </a:r>
            <a:r>
              <a:rPr lang="en-US" altLang="ko-KR" dirty="0"/>
              <a:t>(</a:t>
            </a:r>
            <a:r>
              <a:rPr lang="ko-KR" altLang="en-US" dirty="0"/>
              <a:t>또는 영양소</a:t>
            </a:r>
            <a:r>
              <a:rPr lang="en-US" altLang="ko-KR" dirty="0"/>
              <a:t>)</a:t>
            </a:r>
            <a:r>
              <a:rPr lang="ko-KR" altLang="en-US" dirty="0"/>
              <a:t>에 대한 연구는 </a:t>
            </a:r>
            <a:r>
              <a:rPr lang="ko-KR" altLang="en-US" dirty="0" err="1"/>
              <a:t>다중공선성</a:t>
            </a:r>
            <a:r>
              <a:rPr lang="ko-KR" altLang="en-US" dirty="0"/>
              <a:t> 관련 문제가 있다</a:t>
            </a:r>
            <a:r>
              <a:rPr lang="en-US" altLang="ko-KR" dirty="0"/>
              <a:t>.[6]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사람들은 단일 식품만 섭취하지 않는다</a:t>
            </a:r>
            <a:r>
              <a:rPr lang="en-US" altLang="ko-KR" dirty="0"/>
              <a:t>. </a:t>
            </a:r>
            <a:r>
              <a:rPr lang="ko-KR" altLang="en-US" dirty="0"/>
              <a:t>실제 식단은 하나가 아닌 다수의 식품들로 구성되어 있기에 관심 식품과 다른 </a:t>
            </a:r>
            <a:r>
              <a:rPr lang="ko-KR" altLang="en-US" dirty="0" err="1"/>
              <a:t>식품들과의</a:t>
            </a:r>
            <a:r>
              <a:rPr lang="ko-KR" altLang="en-US" dirty="0"/>
              <a:t> 상호작용 또한 질병 위험에 영향을 끼칠 것이다</a:t>
            </a:r>
            <a:r>
              <a:rPr lang="en-US" altLang="ko-KR" dirty="0"/>
              <a:t>. </a:t>
            </a:r>
            <a:r>
              <a:rPr lang="ko-KR" altLang="en-US" dirty="0"/>
              <a:t>그러나 상호작용의 수준과 양상이 매우 복잡하고 누적적이기 때문에 이러한 구조를 모두 반영한 모형을 개발하기는 어렵다</a:t>
            </a:r>
            <a:r>
              <a:rPr lang="en-US" altLang="ko-KR" dirty="0"/>
              <a:t>. </a:t>
            </a:r>
            <a:r>
              <a:rPr lang="ko-KR" altLang="en-US" dirty="0"/>
              <a:t>두 번째는 한 개인의 식단 내에서 식품들이 서로를 대체한다는 점이다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점심마다 햄버거를 먹기 시작한다면 자연스럽게 밥과 김치의 섭취량은 그만큼 반대로 줄어들 것이다</a:t>
            </a:r>
            <a:r>
              <a:rPr lang="en-US" altLang="ko-KR" dirty="0"/>
              <a:t>. </a:t>
            </a:r>
            <a:r>
              <a:rPr lang="ko-KR" altLang="en-US" dirty="0"/>
              <a:t>다시 말해 한 식품의 섭취량은 다른 식품의 섭취량에 의해서도 일부 결정되는데</a:t>
            </a:r>
            <a:r>
              <a:rPr lang="en-US" altLang="ko-KR" dirty="0"/>
              <a:t>, </a:t>
            </a:r>
            <a:r>
              <a:rPr lang="ko-KR" altLang="en-US" dirty="0"/>
              <a:t>이 점이 고려되지 않으면 단일 식품의 고유한 영향을 분석했다고 보기 어려울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따라 영양역학 분야에서 단일식품</a:t>
            </a:r>
            <a:r>
              <a:rPr lang="en-US" altLang="ko-KR" dirty="0"/>
              <a:t>/</a:t>
            </a:r>
            <a:r>
              <a:rPr lang="ko-KR" altLang="en-US" dirty="0"/>
              <a:t>영양소 중심 분석이 아닌 </a:t>
            </a:r>
            <a:r>
              <a:rPr lang="ko-KR" altLang="en-US" dirty="0" err="1"/>
              <a:t>식이패턴</a:t>
            </a:r>
            <a:r>
              <a:rPr lang="ko-KR" altLang="en-US" dirty="0"/>
              <a:t> 분석</a:t>
            </a:r>
            <a:r>
              <a:rPr lang="en-US" altLang="ko-KR" dirty="0"/>
              <a:t>(dietary pattern analysis) </a:t>
            </a:r>
            <a:r>
              <a:rPr lang="ko-KR" altLang="en-US" dirty="0"/>
              <a:t>으로의 전환이 일어나고 있다</a:t>
            </a:r>
            <a:r>
              <a:rPr lang="en-US" altLang="ko-KR" dirty="0"/>
              <a:t>.[4] </a:t>
            </a:r>
            <a:r>
              <a:rPr lang="ko-KR" altLang="en-US" dirty="0"/>
              <a:t>이는 미국 정부가 </a:t>
            </a:r>
            <a:r>
              <a:rPr lang="en-US" altLang="ko-KR" dirty="0"/>
              <a:t>5</a:t>
            </a:r>
            <a:r>
              <a:rPr lang="ko-KR" altLang="en-US" dirty="0"/>
              <a:t>년마다 발표하는 미국인 식생활 가이드라인</a:t>
            </a:r>
            <a:r>
              <a:rPr lang="en-US" altLang="ko-KR" dirty="0"/>
              <a:t>(Food Guidelines for Americans)</a:t>
            </a:r>
            <a:r>
              <a:rPr lang="ko-KR" altLang="en-US" dirty="0"/>
              <a:t>에서 나타나는데</a:t>
            </a:r>
            <a:r>
              <a:rPr lang="en-US" altLang="ko-KR" dirty="0"/>
              <a:t>, ‘</a:t>
            </a:r>
            <a:r>
              <a:rPr lang="ko-KR" altLang="en-US" dirty="0"/>
              <a:t>포화지방 섭취는 줄이고 </a:t>
            </a:r>
            <a:r>
              <a:rPr lang="ko-KR" altLang="en-US" dirty="0" err="1"/>
              <a:t>식이섬유</a:t>
            </a:r>
            <a:r>
              <a:rPr lang="ko-KR" altLang="en-US" dirty="0"/>
              <a:t> 섭취를 늘리라’ 등 특정 영양소에 초점을 맞추었던 </a:t>
            </a:r>
            <a:r>
              <a:rPr lang="en-US" altLang="ko-KR" dirty="0"/>
              <a:t>1980</a:t>
            </a:r>
            <a:r>
              <a:rPr lang="ko-KR" altLang="en-US" dirty="0"/>
              <a:t>년의 가이드라인과 달리 </a:t>
            </a:r>
            <a:r>
              <a:rPr lang="en-US" altLang="ko-KR" dirty="0"/>
              <a:t>2015</a:t>
            </a:r>
            <a:r>
              <a:rPr lang="ko-KR" altLang="en-US" dirty="0"/>
              <a:t>년 가이드라인에서는 ‘식물 기반 </a:t>
            </a:r>
            <a:r>
              <a:rPr lang="ko-KR" altLang="en-US" dirty="0" err="1"/>
              <a:t>식이패턴의</a:t>
            </a:r>
            <a:r>
              <a:rPr lang="ko-KR" altLang="en-US" dirty="0"/>
              <a:t> 유지’ 등 식품과 </a:t>
            </a:r>
            <a:r>
              <a:rPr lang="ko-KR" altLang="en-US" dirty="0" err="1"/>
              <a:t>식이패턴에</a:t>
            </a:r>
            <a:r>
              <a:rPr lang="ko-KR" altLang="en-US" dirty="0"/>
              <a:t> 대한 내용이 주를 이루었다</a:t>
            </a:r>
            <a:r>
              <a:rPr lang="en-US" altLang="ko-KR" dirty="0"/>
              <a:t>.[6,7]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8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식이패턴</a:t>
            </a:r>
            <a:r>
              <a:rPr lang="ko-KR" altLang="en-US" dirty="0"/>
              <a:t> 분석의 방법론 또한 변화가 있었다</a:t>
            </a:r>
            <a:r>
              <a:rPr lang="en-US" altLang="ko-KR" dirty="0"/>
              <a:t>. </a:t>
            </a:r>
            <a:r>
              <a:rPr lang="ko-KR" altLang="en-US" dirty="0"/>
              <a:t>전통적인 </a:t>
            </a:r>
            <a:r>
              <a:rPr lang="ko-KR" altLang="en-US" dirty="0" err="1"/>
              <a:t>식이패턴</a:t>
            </a:r>
            <a:r>
              <a:rPr lang="ko-KR" altLang="en-US" dirty="0"/>
              <a:t> 분석에서는 ‘양질의 </a:t>
            </a:r>
            <a:r>
              <a:rPr lang="ko-KR" altLang="en-US" dirty="0" err="1"/>
              <a:t>식이패턴’에</a:t>
            </a:r>
            <a:r>
              <a:rPr lang="ko-KR" altLang="en-US" dirty="0"/>
              <a:t> 대한 기존 이론을 기반으로 </a:t>
            </a:r>
            <a:r>
              <a:rPr lang="ko-KR" altLang="en-US" dirty="0" err="1"/>
              <a:t>점수화하는</a:t>
            </a:r>
            <a:r>
              <a:rPr lang="ko-KR" altLang="en-US" dirty="0"/>
              <a:t> </a:t>
            </a:r>
            <a:r>
              <a:rPr lang="en-US" altLang="ko-KR" dirty="0"/>
              <a:t>A-priori </a:t>
            </a:r>
            <a:r>
              <a:rPr lang="ko-KR" altLang="en-US" dirty="0"/>
              <a:t>방식을 사용하였으나</a:t>
            </a:r>
            <a:r>
              <a:rPr lang="en-US" altLang="ko-KR" dirty="0"/>
              <a:t>, </a:t>
            </a:r>
            <a:r>
              <a:rPr lang="ko-KR" altLang="en-US" dirty="0" err="1"/>
              <a:t>점수표</a:t>
            </a:r>
            <a:r>
              <a:rPr lang="ko-KR" altLang="en-US" dirty="0"/>
              <a:t> 기준에 포함되지 않은 식품</a:t>
            </a:r>
            <a:r>
              <a:rPr lang="en-US" altLang="ko-KR" dirty="0"/>
              <a:t>(</a:t>
            </a:r>
            <a:r>
              <a:rPr lang="ko-KR" altLang="en-US" dirty="0"/>
              <a:t>군</a:t>
            </a:r>
            <a:r>
              <a:rPr lang="en-US" altLang="ko-KR" dirty="0"/>
              <a:t>)</a:t>
            </a:r>
            <a:r>
              <a:rPr lang="ko-KR" altLang="en-US" dirty="0"/>
              <a:t>에 대한 분석이 어렵고</a:t>
            </a:r>
            <a:r>
              <a:rPr lang="en-US" altLang="ko-KR" dirty="0"/>
              <a:t>, </a:t>
            </a:r>
            <a:r>
              <a:rPr lang="ko-KR" altLang="en-US" dirty="0" err="1"/>
              <a:t>바탕하는</a:t>
            </a:r>
            <a:r>
              <a:rPr lang="ko-KR" altLang="en-US" dirty="0"/>
              <a:t> 이론이 검정되지 않은 새로운 집단에 대해서는 적용하기 어려운 문제가 남았다</a:t>
            </a:r>
            <a:r>
              <a:rPr lang="en-US" altLang="ko-KR" dirty="0"/>
              <a:t>.[4]</a:t>
            </a:r>
          </a:p>
          <a:p>
            <a:r>
              <a:rPr lang="ko-KR" altLang="en-US" dirty="0"/>
              <a:t>따라서 직접 식이 데이터를 분석하여 패턴을 추출하는 </a:t>
            </a:r>
            <a:r>
              <a:rPr lang="en-US" altLang="ko-KR" dirty="0"/>
              <a:t>A-posteriori </a:t>
            </a:r>
            <a:r>
              <a:rPr lang="ko-KR" altLang="en-US" dirty="0"/>
              <a:t>방식이 새롭게 도입되었고</a:t>
            </a:r>
            <a:r>
              <a:rPr lang="en-US" altLang="ko-KR" dirty="0"/>
              <a:t>, </a:t>
            </a:r>
            <a:r>
              <a:rPr lang="ko-KR" altLang="en-US" dirty="0"/>
              <a:t>탐색적 요인분석</a:t>
            </a:r>
            <a:r>
              <a:rPr lang="en-US" altLang="ko-KR" dirty="0"/>
              <a:t>, </a:t>
            </a:r>
            <a:r>
              <a:rPr lang="ko-KR" altLang="en-US" dirty="0"/>
              <a:t>주성분분석</a:t>
            </a:r>
            <a:r>
              <a:rPr lang="en-US" altLang="ko-KR" dirty="0"/>
              <a:t>, k-means </a:t>
            </a:r>
            <a:r>
              <a:rPr lang="ko-KR" altLang="en-US" dirty="0"/>
              <a:t>군집분석 등 다양한 방법론들이 사용되고 있다</a:t>
            </a:r>
            <a:r>
              <a:rPr lang="en-US" altLang="ko-KR" dirty="0"/>
              <a:t>. </a:t>
            </a:r>
            <a:r>
              <a:rPr lang="ko-KR" altLang="en-US" dirty="0"/>
              <a:t>각 방법론은 모두 </a:t>
            </a:r>
            <a:r>
              <a:rPr lang="ko-KR" altLang="en-US" dirty="0" err="1"/>
              <a:t>식이패턴</a:t>
            </a:r>
            <a:r>
              <a:rPr lang="ko-KR" altLang="en-US" dirty="0"/>
              <a:t> 분석에 유효하나</a:t>
            </a:r>
            <a:r>
              <a:rPr lang="en-US" altLang="ko-KR" dirty="0"/>
              <a:t>, </a:t>
            </a:r>
            <a:r>
              <a:rPr lang="ko-KR" altLang="en-US" dirty="0"/>
              <a:t>모형에 따라 해석에 주의해야 하며 연구 목적에 맞는 방법론을 적용할 필요가 있다</a:t>
            </a:r>
            <a:r>
              <a:rPr lang="en-US" altLang="ko-KR" dirty="0"/>
              <a:t>.[6] </a:t>
            </a:r>
            <a:r>
              <a:rPr lang="ko-KR" altLang="en-US" dirty="0"/>
              <a:t>본 연구에서는 식품군이 총 </a:t>
            </a:r>
            <a:r>
              <a:rPr lang="en-US" altLang="ko-KR" dirty="0"/>
              <a:t>35</a:t>
            </a:r>
            <a:r>
              <a:rPr lang="ko-KR" altLang="en-US" dirty="0"/>
              <a:t>가지로 수가 많고 서로 공선성이 있기에 차원을 적절히 축소한 후 생존분석을 적용하기 위하여 주성분분석을 채택하였다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4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식이패턴</a:t>
            </a:r>
            <a:r>
              <a:rPr lang="ko-KR" altLang="en-US" dirty="0"/>
              <a:t> 분석은 이미 국내외 대장암 사망 위험 관련 연구에서 자주 사용되고 있다</a:t>
            </a:r>
            <a:r>
              <a:rPr lang="en-US" altLang="ko-KR" dirty="0"/>
              <a:t>. </a:t>
            </a:r>
            <a:r>
              <a:rPr lang="en-US" altLang="ko-KR" dirty="0" err="1"/>
              <a:t>Meyerhardt</a:t>
            </a:r>
            <a:r>
              <a:rPr lang="en-US" altLang="ko-KR" dirty="0"/>
              <a:t> et al (2007)</a:t>
            </a:r>
            <a:r>
              <a:rPr lang="ko-KR" altLang="en-US" dirty="0"/>
              <a:t>은 </a:t>
            </a:r>
            <a:r>
              <a:rPr lang="en-US" altLang="ko-KR" dirty="0"/>
              <a:t>1999-2001</a:t>
            </a:r>
            <a:r>
              <a:rPr lang="ko-KR" altLang="en-US" dirty="0"/>
              <a:t>년 사이 항암화학요법 치료를 받은 대장암 </a:t>
            </a:r>
            <a:r>
              <a:rPr lang="en-US" altLang="ko-KR" dirty="0"/>
              <a:t>3</a:t>
            </a:r>
            <a:r>
              <a:rPr lang="ko-KR" altLang="en-US" dirty="0"/>
              <a:t>기 암 환자들에 대해 </a:t>
            </a:r>
            <a:r>
              <a:rPr lang="ko-KR" altLang="en-US" dirty="0" err="1"/>
              <a:t>식이패턴과</a:t>
            </a:r>
            <a:r>
              <a:rPr lang="ko-KR" altLang="en-US" dirty="0"/>
              <a:t> 사망 간의 관련성을 조사하였다</a:t>
            </a:r>
            <a:r>
              <a:rPr lang="en-US" altLang="ko-KR" dirty="0"/>
              <a:t>. </a:t>
            </a:r>
            <a:r>
              <a:rPr lang="ko-KR" altLang="en-US" dirty="0"/>
              <a:t>요인분석 결과</a:t>
            </a:r>
            <a:r>
              <a:rPr lang="en-US" altLang="ko-KR" dirty="0"/>
              <a:t>, </a:t>
            </a:r>
            <a:r>
              <a:rPr lang="ko-KR" altLang="en-US" dirty="0"/>
              <a:t>과일</a:t>
            </a:r>
            <a:r>
              <a:rPr lang="en-US" altLang="ko-KR" dirty="0"/>
              <a:t>, </a:t>
            </a:r>
            <a:r>
              <a:rPr lang="ko-KR" altLang="en-US" dirty="0"/>
              <a:t>야채</a:t>
            </a:r>
            <a:r>
              <a:rPr lang="en-US" altLang="ko-KR" dirty="0"/>
              <a:t>, </a:t>
            </a:r>
            <a:r>
              <a:rPr lang="ko-KR" altLang="en-US" dirty="0"/>
              <a:t>곡물 및 가금류 및 생선을 많이 섭취하는 건강한 패턴과 육류</a:t>
            </a:r>
            <a:r>
              <a:rPr lang="en-US" altLang="ko-KR" dirty="0"/>
              <a:t>, </a:t>
            </a:r>
            <a:r>
              <a:rPr lang="ko-KR" altLang="en-US" dirty="0"/>
              <a:t>가공 곡류 및 당류 음식을 많이 섭취하는 서구적 패턴 </a:t>
            </a:r>
            <a:r>
              <a:rPr lang="en-US" altLang="ko-KR" dirty="0"/>
              <a:t>2</a:t>
            </a:r>
            <a:r>
              <a:rPr lang="ko-KR" altLang="en-US" dirty="0"/>
              <a:t>가지로 </a:t>
            </a:r>
            <a:r>
              <a:rPr lang="ko-KR" altLang="en-US" dirty="0" err="1"/>
              <a:t>나누어졌고</a:t>
            </a:r>
            <a:r>
              <a:rPr lang="en-US" altLang="ko-KR" dirty="0"/>
              <a:t>, </a:t>
            </a:r>
            <a:r>
              <a:rPr lang="ko-KR" altLang="en-US" dirty="0"/>
              <a:t>후자가 대장암 재발 및 사망 가능성이 훨씬 더 높게 나타났다</a:t>
            </a:r>
            <a:r>
              <a:rPr lang="en-US" altLang="ko-KR" dirty="0"/>
              <a:t>.[8] </a:t>
            </a:r>
            <a:r>
              <a:rPr lang="ko-KR" altLang="en-US" dirty="0"/>
              <a:t>보다 최근 연구인 </a:t>
            </a:r>
            <a:r>
              <a:rPr lang="en-US" altLang="ko-KR" dirty="0" err="1"/>
              <a:t>Guinter</a:t>
            </a:r>
            <a:r>
              <a:rPr lang="en-US" altLang="ko-KR" dirty="0"/>
              <a:t> et al (2018)</a:t>
            </a:r>
            <a:r>
              <a:rPr lang="ko-KR" altLang="en-US" dirty="0"/>
              <a:t>에서도 주성분분석을 통해 계산한 서구적 </a:t>
            </a:r>
            <a:r>
              <a:rPr lang="ko-KR" altLang="en-US" dirty="0" err="1"/>
              <a:t>식이패턴</a:t>
            </a:r>
            <a:r>
              <a:rPr lang="ko-KR" altLang="en-US" dirty="0"/>
              <a:t> 점수는 더 높은 총 사망률과 유의미한 연관성이 있었다</a:t>
            </a:r>
            <a:r>
              <a:rPr lang="en-US" altLang="ko-KR" dirty="0"/>
              <a:t>.[9]</a:t>
            </a:r>
          </a:p>
          <a:p>
            <a:r>
              <a:rPr lang="ko-KR" altLang="en-US" dirty="0"/>
              <a:t>국내 대장암 환자들에 대해서도 위와 같은 연구 결과가 일부 존재한다</a:t>
            </a:r>
            <a:r>
              <a:rPr lang="en-US" altLang="ko-KR" dirty="0"/>
              <a:t>. </a:t>
            </a:r>
            <a:r>
              <a:rPr lang="ko-KR" altLang="en-US" dirty="0"/>
              <a:t>서울 소재 병원의 신규 대장암 환자 </a:t>
            </a:r>
            <a:r>
              <a:rPr lang="en-US" altLang="ko-KR" dirty="0"/>
              <a:t>137</a:t>
            </a:r>
            <a:r>
              <a:rPr lang="ko-KR" altLang="en-US" dirty="0"/>
              <a:t>명을 대상으로 진행한 오세영</a:t>
            </a:r>
            <a:r>
              <a:rPr lang="en-US" altLang="ko-KR" dirty="0"/>
              <a:t>, </a:t>
            </a:r>
            <a:r>
              <a:rPr lang="ko-KR" altLang="en-US" dirty="0"/>
              <a:t>이지현</a:t>
            </a:r>
            <a:r>
              <a:rPr lang="en-US" altLang="ko-KR" dirty="0"/>
              <a:t>, </a:t>
            </a:r>
            <a:r>
              <a:rPr lang="ko-KR" altLang="en-US" dirty="0"/>
              <a:t>김효종 </a:t>
            </a:r>
            <a:r>
              <a:rPr lang="en-US" altLang="ko-KR" dirty="0"/>
              <a:t>(2004) </a:t>
            </a:r>
            <a:r>
              <a:rPr lang="ko-KR" altLang="en-US" dirty="0"/>
              <a:t>연구에서는 주성분분석 결과</a:t>
            </a:r>
            <a:r>
              <a:rPr lang="en-US" altLang="ko-KR" dirty="0"/>
              <a:t>, ‘</a:t>
            </a:r>
            <a:r>
              <a:rPr lang="ko-KR" altLang="en-US" dirty="0" err="1"/>
              <a:t>웰빙식</a:t>
            </a:r>
            <a:r>
              <a:rPr lang="ko-KR" altLang="en-US" dirty="0"/>
              <a:t>’</a:t>
            </a:r>
            <a:r>
              <a:rPr lang="en-US" altLang="ko-KR" dirty="0"/>
              <a:t>, ‘</a:t>
            </a:r>
            <a:r>
              <a:rPr lang="ko-KR" altLang="en-US" dirty="0"/>
              <a:t>육류와 생선’</a:t>
            </a:r>
            <a:r>
              <a:rPr lang="en-US" altLang="ko-KR" dirty="0"/>
              <a:t>, ‘</a:t>
            </a:r>
            <a:r>
              <a:rPr lang="ko-KR" altLang="en-US" dirty="0"/>
              <a:t>우유와 주스’</a:t>
            </a:r>
            <a:r>
              <a:rPr lang="en-US" altLang="ko-KR" dirty="0"/>
              <a:t>, ‘</a:t>
            </a:r>
            <a:r>
              <a:rPr lang="ko-KR" altLang="en-US" dirty="0"/>
              <a:t>돼지고기와 술’</a:t>
            </a:r>
            <a:r>
              <a:rPr lang="en-US" altLang="ko-KR" dirty="0"/>
              <a:t>, ‘</a:t>
            </a:r>
            <a:r>
              <a:rPr lang="ko-KR" altLang="en-US" dirty="0"/>
              <a:t>밥과 김치’</a:t>
            </a:r>
            <a:r>
              <a:rPr lang="en-US" altLang="ko-KR" dirty="0"/>
              <a:t>, ‘</a:t>
            </a:r>
            <a:r>
              <a:rPr lang="ko-KR" altLang="en-US" dirty="0"/>
              <a:t>케이크와 커피’ 총 </a:t>
            </a:r>
            <a:r>
              <a:rPr lang="en-US" altLang="ko-KR" dirty="0"/>
              <a:t>6</a:t>
            </a:r>
            <a:r>
              <a:rPr lang="ko-KR" altLang="en-US" dirty="0"/>
              <a:t>가지 유형이 파악되었으며</a:t>
            </a:r>
            <a:r>
              <a:rPr lang="en-US" altLang="ko-KR" dirty="0"/>
              <a:t>, </a:t>
            </a:r>
            <a:r>
              <a:rPr lang="ko-KR" altLang="en-US" dirty="0"/>
              <a:t>그 중 ‘</a:t>
            </a:r>
            <a:r>
              <a:rPr lang="ko-KR" altLang="en-US" dirty="0" err="1"/>
              <a:t>웰빙식’과</a:t>
            </a:r>
            <a:r>
              <a:rPr lang="ko-KR" altLang="en-US" dirty="0"/>
              <a:t> ‘우유와 주스’ 유형 점수가 높은 환자들은 발병위험이 더 낮게</a:t>
            </a:r>
            <a:r>
              <a:rPr lang="en-US" altLang="ko-KR" dirty="0"/>
              <a:t>, ‘</a:t>
            </a:r>
            <a:r>
              <a:rPr lang="ko-KR" altLang="en-US" dirty="0"/>
              <a:t>돼지고기와 술’</a:t>
            </a:r>
            <a:r>
              <a:rPr lang="en-US" altLang="ko-KR" dirty="0"/>
              <a:t>, ‘</a:t>
            </a:r>
            <a:r>
              <a:rPr lang="ko-KR" altLang="en-US" dirty="0"/>
              <a:t>커피와 케이크’ 유형 점수가 높은 환자들은 발병 위험이 더 높게 나타났다</a:t>
            </a:r>
            <a:r>
              <a:rPr lang="en-US" altLang="ko-KR" dirty="0"/>
              <a:t>. ‘</a:t>
            </a:r>
            <a:r>
              <a:rPr lang="ko-KR" altLang="en-US" dirty="0"/>
              <a:t>육류와 생선’ 유형 점수에서는 유의미한 관계가 나타나지 않았다</a:t>
            </a:r>
            <a:r>
              <a:rPr lang="en-US" altLang="ko-KR" dirty="0"/>
              <a:t>.[3] Park et al (2016)</a:t>
            </a:r>
            <a:r>
              <a:rPr lang="ko-KR" altLang="en-US" dirty="0"/>
              <a:t>의 대장암 환자</a:t>
            </a:r>
            <a:r>
              <a:rPr lang="en-US" altLang="ko-KR" dirty="0"/>
              <a:t>-</a:t>
            </a:r>
            <a:r>
              <a:rPr lang="ko-KR" altLang="en-US" dirty="0"/>
              <a:t>대조군 연구에서는 주성분분석을 통해 </a:t>
            </a:r>
            <a:r>
              <a:rPr lang="en-US" altLang="ko-KR" dirty="0"/>
              <a:t>Traditional, Prudent, Western 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패턴이 파악되었으며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2</a:t>
            </a:r>
            <a:r>
              <a:rPr lang="ko-KR" altLang="en-US" dirty="0"/>
              <a:t>개와 달리 </a:t>
            </a:r>
            <a:r>
              <a:rPr lang="en-US" altLang="ko-KR" dirty="0"/>
              <a:t>Western </a:t>
            </a:r>
            <a:r>
              <a:rPr lang="ko-KR" altLang="en-US" dirty="0" err="1"/>
              <a:t>식이패턴은</a:t>
            </a:r>
            <a:r>
              <a:rPr lang="ko-KR" altLang="en-US" dirty="0"/>
              <a:t> 대장암 발병위험을 높이는 것으로 나타났다</a:t>
            </a:r>
            <a:r>
              <a:rPr lang="en-US" altLang="ko-KR" dirty="0"/>
              <a:t>.[10]</a:t>
            </a:r>
          </a:p>
          <a:p>
            <a:r>
              <a:rPr lang="ko-KR" altLang="en-US" dirty="0"/>
              <a:t>하지만 두 국내 연구 모두 환자의 사망위험이나 병 진행위험이 아닌 발병위험만을 평가했으며</a:t>
            </a:r>
            <a:r>
              <a:rPr lang="en-US" altLang="ko-KR" dirty="0"/>
              <a:t>, </a:t>
            </a:r>
            <a:r>
              <a:rPr lang="ko-KR" altLang="en-US" dirty="0" err="1"/>
              <a:t>식이패턴</a:t>
            </a:r>
            <a:r>
              <a:rPr lang="ko-KR" altLang="en-US" dirty="0"/>
              <a:t> 개수와 해당 식품군이 서로 다르게 나타난 점을 고려하면</a:t>
            </a:r>
            <a:r>
              <a:rPr lang="en-US" altLang="ko-KR" dirty="0"/>
              <a:t>, </a:t>
            </a:r>
            <a:r>
              <a:rPr lang="ko-KR" altLang="en-US" dirty="0"/>
              <a:t>대장암 환자의 </a:t>
            </a:r>
            <a:r>
              <a:rPr lang="ko-KR" altLang="en-US" dirty="0" err="1"/>
              <a:t>식이패턴과</a:t>
            </a:r>
            <a:r>
              <a:rPr lang="ko-KR" altLang="en-US" dirty="0"/>
              <a:t> 생존 또는 암 진행 간의 연관성에 대한 더 많은 연구가 </a:t>
            </a:r>
            <a:r>
              <a:rPr lang="ko-KR" altLang="en-US" dirty="0" err="1"/>
              <a:t>필요해보인다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9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코호트 데이터 내 환자 정보 중 환자의 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(1:</a:t>
            </a:r>
            <a:r>
              <a:rPr lang="ko-KR" altLang="en-US" dirty="0"/>
              <a:t>남자</a:t>
            </a:r>
            <a:r>
              <a:rPr lang="en-US" altLang="ko-KR" dirty="0"/>
              <a:t>, 2:</a:t>
            </a:r>
            <a:r>
              <a:rPr lang="ko-KR" altLang="en-US" dirty="0"/>
              <a:t>여자 </a:t>
            </a:r>
            <a:r>
              <a:rPr lang="en-US" altLang="ko-KR" dirty="0"/>
              <a:t>/</a:t>
            </a:r>
            <a:r>
              <a:rPr lang="ko-KR" altLang="en-US" dirty="0"/>
              <a:t>이후 </a:t>
            </a:r>
            <a:r>
              <a:rPr lang="en-US" altLang="ko-KR" dirty="0"/>
              <a:t>binary</a:t>
            </a:r>
            <a:r>
              <a:rPr lang="ko-KR" altLang="en-US" dirty="0"/>
              <a:t>로 보정</a:t>
            </a:r>
            <a:r>
              <a:rPr lang="en-US" altLang="ko-KR" dirty="0"/>
              <a:t>), BMI(</a:t>
            </a:r>
            <a:r>
              <a:rPr lang="ko-KR" altLang="en-US" dirty="0"/>
              <a:t>체질량지수</a:t>
            </a:r>
            <a:r>
              <a:rPr lang="en-US" altLang="ko-KR" dirty="0"/>
              <a:t>, body mass index), </a:t>
            </a:r>
            <a:r>
              <a:rPr lang="ko-KR" altLang="en-US" dirty="0" err="1"/>
              <a:t>흡연력</a:t>
            </a:r>
            <a:r>
              <a:rPr lang="en-US" altLang="ko-KR" dirty="0"/>
              <a:t>(0: </a:t>
            </a:r>
            <a:r>
              <a:rPr lang="ko-KR" altLang="en-US" dirty="0" err="1"/>
              <a:t>비흡연</a:t>
            </a:r>
            <a:r>
              <a:rPr lang="en-US" altLang="ko-KR" dirty="0"/>
              <a:t>, 1: </a:t>
            </a:r>
            <a:r>
              <a:rPr lang="ko-KR" altLang="en-US" dirty="0"/>
              <a:t>과거 흡연</a:t>
            </a:r>
            <a:r>
              <a:rPr lang="en-US" altLang="ko-KR" dirty="0"/>
              <a:t>, 2: </a:t>
            </a:r>
            <a:r>
              <a:rPr lang="ko-KR" altLang="en-US" dirty="0"/>
              <a:t>현재 흡연</a:t>
            </a:r>
            <a:r>
              <a:rPr lang="en-US" altLang="ko-KR" dirty="0"/>
              <a:t>), </a:t>
            </a:r>
            <a:r>
              <a:rPr lang="ko-KR" altLang="en-US" dirty="0" err="1"/>
              <a:t>음주력</a:t>
            </a:r>
            <a:r>
              <a:rPr lang="en-US" altLang="ko-KR" dirty="0"/>
              <a:t>(0: </a:t>
            </a:r>
            <a:r>
              <a:rPr lang="ko-KR" altLang="en-US" dirty="0" err="1"/>
              <a:t>비음주</a:t>
            </a:r>
            <a:r>
              <a:rPr lang="en-US" altLang="ko-KR" dirty="0"/>
              <a:t>, 1: </a:t>
            </a:r>
            <a:r>
              <a:rPr lang="ko-KR" altLang="en-US" dirty="0"/>
              <a:t>과거 음주</a:t>
            </a:r>
            <a:r>
              <a:rPr lang="en-US" altLang="ko-KR" dirty="0"/>
              <a:t>, 2: </a:t>
            </a:r>
            <a:r>
              <a:rPr lang="ko-KR" altLang="en-US" dirty="0"/>
              <a:t>현재 음주</a:t>
            </a:r>
            <a:r>
              <a:rPr lang="en-US" altLang="ko-KR" dirty="0"/>
              <a:t>), </a:t>
            </a:r>
            <a:r>
              <a:rPr lang="ko-KR" altLang="en-US" dirty="0"/>
              <a:t>동질질환유무</a:t>
            </a:r>
            <a:r>
              <a:rPr lang="en-US" altLang="ko-KR" dirty="0"/>
              <a:t>(0:</a:t>
            </a:r>
            <a:r>
              <a:rPr lang="ko-KR" altLang="en-US" dirty="0"/>
              <a:t>무</a:t>
            </a:r>
            <a:r>
              <a:rPr lang="en-US" altLang="ko-KR" dirty="0"/>
              <a:t>, 1:</a:t>
            </a:r>
            <a:r>
              <a:rPr lang="ko-KR" altLang="en-US" dirty="0"/>
              <a:t>유</a:t>
            </a:r>
            <a:r>
              <a:rPr lang="en-US" altLang="ko-KR" dirty="0"/>
              <a:t>), </a:t>
            </a:r>
            <a:r>
              <a:rPr lang="ko-KR" altLang="en-US" dirty="0"/>
              <a:t>수술 후 합병증 유무</a:t>
            </a:r>
            <a:r>
              <a:rPr lang="en-US" altLang="ko-KR" dirty="0"/>
              <a:t>(0:</a:t>
            </a:r>
            <a:r>
              <a:rPr lang="ko-KR" altLang="en-US" dirty="0"/>
              <a:t>무</a:t>
            </a:r>
            <a:r>
              <a:rPr lang="en-US" altLang="ko-KR" dirty="0"/>
              <a:t>, 1:</a:t>
            </a:r>
            <a:r>
              <a:rPr lang="ko-KR" altLang="en-US" dirty="0"/>
              <a:t>유</a:t>
            </a:r>
            <a:r>
              <a:rPr lang="en-US" altLang="ko-KR" dirty="0"/>
              <a:t>), </a:t>
            </a:r>
            <a:r>
              <a:rPr lang="ko-KR" altLang="en-US" dirty="0"/>
              <a:t>암 병기 </a:t>
            </a:r>
            <a:r>
              <a:rPr lang="en-US" altLang="ko-KR" dirty="0"/>
              <a:t>(</a:t>
            </a:r>
            <a:r>
              <a:rPr lang="ko-KR" altLang="en-US" dirty="0" err="1"/>
              <a:t>미국공동암위원회</a:t>
            </a:r>
            <a:r>
              <a:rPr lang="ko-KR" altLang="en-US" dirty="0"/>
              <a:t> </a:t>
            </a:r>
            <a:r>
              <a:rPr lang="en-US" altLang="ko-KR" dirty="0"/>
              <a:t>AJCC</a:t>
            </a:r>
            <a:r>
              <a:rPr lang="ko-KR" altLang="en-US" dirty="0"/>
              <a:t>의 병기 분류 사용</a:t>
            </a:r>
            <a:r>
              <a:rPr lang="en-US" altLang="ko-KR" dirty="0"/>
              <a:t>, 0~4), </a:t>
            </a:r>
            <a:r>
              <a:rPr lang="ko-KR" altLang="en-US" dirty="0"/>
              <a:t>암 주 위치</a:t>
            </a:r>
            <a:r>
              <a:rPr lang="en-US" altLang="ko-KR" dirty="0"/>
              <a:t>(Colon, rectum)</a:t>
            </a:r>
            <a:r>
              <a:rPr lang="ko-KR" altLang="en-US" dirty="0"/>
              <a:t>가 보정변수 후보로 선택되었다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환자의 생존 여부와 생존 기간</a:t>
            </a:r>
            <a:r>
              <a:rPr lang="en-US" altLang="ko-KR" dirty="0"/>
              <a:t>(Overall Lifetime), </a:t>
            </a:r>
            <a:r>
              <a:rPr lang="ko-KR" altLang="en-US" dirty="0"/>
              <a:t>그리고 암 진행 여부와 </a:t>
            </a:r>
            <a:r>
              <a:rPr lang="ko-KR" altLang="en-US" dirty="0" err="1"/>
              <a:t>무진행</a:t>
            </a:r>
            <a:r>
              <a:rPr lang="ko-KR" altLang="en-US" dirty="0"/>
              <a:t> 질병 보존 기간</a:t>
            </a:r>
            <a:r>
              <a:rPr lang="en-US" altLang="ko-KR" dirty="0"/>
              <a:t>(Progression-free Lifetime) </a:t>
            </a:r>
            <a:r>
              <a:rPr lang="ko-KR" altLang="en-US" dirty="0"/>
              <a:t>정보가 생존분석의 종속변수로서 사용되었다</a:t>
            </a:r>
            <a:r>
              <a:rPr lang="en-US" altLang="ko-KR" dirty="0"/>
              <a:t>. </a:t>
            </a:r>
            <a:r>
              <a:rPr lang="ko-KR" altLang="en-US" dirty="0"/>
              <a:t>생존 및 질병 보존 기간은 대장암 진단 시점부터 중도절단 또는 사망</a:t>
            </a:r>
            <a:r>
              <a:rPr lang="en-US" altLang="ko-KR" dirty="0"/>
              <a:t>/</a:t>
            </a:r>
            <a:r>
              <a:rPr lang="ko-KR" altLang="en-US" dirty="0"/>
              <a:t>진행까지의 시간으로 계산되었다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3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6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차원이 높아질수록 데이터 사이의 거리가 멀어지고</a:t>
            </a:r>
            <a:r>
              <a:rPr lang="en-US" altLang="ko-KR" dirty="0"/>
              <a:t>, </a:t>
            </a:r>
            <a:r>
              <a:rPr lang="ko-KR" altLang="en-US" dirty="0"/>
              <a:t>빈공간이 증가하는 공간의 성김 현상</a:t>
            </a:r>
            <a:r>
              <a:rPr lang="en-US" altLang="ko-KR" dirty="0"/>
              <a:t>(Sparsity)</a:t>
            </a:r>
            <a:r>
              <a:rPr lang="ko-KR" altLang="en-US" dirty="0"/>
              <a:t>을 보임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77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77F1-53BC-4D97-8627-DBE36A1CC2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1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7FAB-016F-4992-9702-B9D3EE066F9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5BA9-03EC-429A-8AFC-BDDB330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4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97FAB-016F-4992-9702-B9D3EE066F9A}" type="datetime1">
              <a:rPr lang="ko-KR" altLang="en-US"/>
              <a:pPr lvl="0">
                <a:defRPr lang="ko-KR" altLang="en-US"/>
              </a:pPr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9C55BA9-03EC-429A-8AFC-BDDB33064C7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97FAB-016F-4992-9702-B9D3EE066F9A}" type="datetime1">
              <a:rPr lang="ko-KR" altLang="en-US"/>
              <a:pPr lvl="0">
                <a:defRPr lang="ko-KR" altLang="en-US"/>
              </a:pPr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9C55BA9-03EC-429A-8AFC-BDDB33064C7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97FAB-016F-4992-9702-B9D3EE066F9A}" type="datetime1">
              <a:rPr lang="ko-KR" altLang="en-US"/>
              <a:pPr lvl="0">
                <a:defRPr lang="ko-KR" altLang="en-US"/>
              </a:pPr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9C55BA9-03EC-429A-8AFC-BDDB33064C7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97FAB-016F-4992-9702-B9D3EE066F9A}" type="datetime1">
              <a:rPr lang="ko-KR" altLang="en-US"/>
              <a:pPr lvl="0">
                <a:defRPr lang="ko-KR" altLang="en-US"/>
              </a:pPr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9C55BA9-03EC-429A-8AFC-BDDB33064C7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97FAB-016F-4992-9702-B9D3EE066F9A}" type="datetime1">
              <a:rPr lang="ko-KR" altLang="en-US"/>
              <a:pPr lvl="0">
                <a:defRPr lang="ko-KR" altLang="en-US"/>
              </a:pPr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9C55BA9-03EC-429A-8AFC-BDDB33064C7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97FAB-016F-4992-9702-B9D3EE066F9A}" type="datetime1">
              <a:rPr lang="ko-KR" altLang="en-US"/>
              <a:pPr lvl="0">
                <a:defRPr lang="ko-KR" altLang="en-US"/>
              </a:pPr>
              <a:t>2022-08-11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9C55BA9-03EC-429A-8AFC-BDDB33064C7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97FAB-016F-4992-9702-B9D3EE066F9A}" type="datetime1">
              <a:rPr lang="ko-KR" altLang="en-US"/>
              <a:pPr lvl="0">
                <a:defRPr lang="ko-KR" altLang="en-US"/>
              </a:pPr>
              <a:t>2022-08-11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9C55BA9-03EC-429A-8AFC-BDDB33064C7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97FAB-016F-4992-9702-B9D3EE066F9A}" type="datetime1">
              <a:rPr lang="ko-KR" altLang="en-US"/>
              <a:pPr lvl="0">
                <a:defRPr lang="ko-KR" altLang="en-US"/>
              </a:pPr>
              <a:t>2022-08-11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9C55BA9-03EC-429A-8AFC-BDDB33064C7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97FAB-016F-4992-9702-B9D3EE066F9A}" type="datetime1">
              <a:rPr lang="ko-KR" altLang="en-US"/>
              <a:pPr lvl="0">
                <a:defRPr lang="ko-KR" altLang="en-US"/>
              </a:pPr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9C55BA9-03EC-429A-8AFC-BDDB33064C7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97FAB-016F-4992-9702-B9D3EE066F9A}" type="datetime1">
              <a:rPr lang="ko-KR" altLang="en-US"/>
              <a:pPr lvl="0">
                <a:defRPr lang="ko-KR" altLang="en-US"/>
              </a:pPr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9C55BA9-03EC-429A-8AFC-BDDB33064C7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7FAB-016F-4992-9702-B9D3EE066F9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5BA9-03EC-429A-8AFC-BDDB330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9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crf.org/cancer-trends/worldwide-cancer-data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etaryguidelines.gov/" TargetMode="External"/><Relationship Id="rId4" Type="http://schemas.openxmlformats.org/officeDocument/2006/relationships/hyperlink" Target="https://doi.org/10.1186/s12937-021-00692-7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36601" y="292556"/>
            <a:ext cx="7037500" cy="698099"/>
          </a:xfrm>
          <a:prstGeom prst="rect">
            <a:avLst/>
          </a:prstGeom>
          <a:solidFill>
            <a:srgbClr val="365E9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250" dirty="0">
                <a:latin typeface="HY헤드라인M"/>
                <a:ea typeface="HY헤드라인M"/>
              </a:rPr>
              <a:t>제</a:t>
            </a:r>
            <a:r>
              <a:rPr lang="en-US" altLang="ko-KR" sz="2250" dirty="0">
                <a:latin typeface="HY헤드라인M"/>
                <a:ea typeface="HY헤드라인M"/>
              </a:rPr>
              <a:t>28</a:t>
            </a:r>
            <a:r>
              <a:rPr lang="ko-KR" altLang="en-US" sz="2250" dirty="0">
                <a:latin typeface="HY헤드라인M"/>
                <a:ea typeface="HY헤드라인M"/>
              </a:rPr>
              <a:t>기 암연구소 학생인턴연구원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7090" b="10110"/>
          <a:stretch>
            <a:fillRect/>
          </a:stretch>
        </p:blipFill>
        <p:spPr>
          <a:xfrm>
            <a:off x="747213" y="292555"/>
            <a:ext cx="700945" cy="698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7146" y="1130041"/>
            <a:ext cx="8589036" cy="408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400" dirty="0">
                <a:latin typeface="HY헤드라인M"/>
                <a:ea typeface="HY헤드라인M"/>
              </a:rPr>
              <a:t>연구 제목</a:t>
            </a:r>
            <a:r>
              <a:rPr lang="en-US" altLang="ko-KR" sz="2400" dirty="0">
                <a:latin typeface="HY헤드라인M"/>
                <a:ea typeface="HY헤드라인M"/>
              </a:rPr>
              <a:t>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주성분분석을 활용한 대장암 환자 코호트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식이패턴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점수화 및 환자 생존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암 진행과의 관계 분석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400" dirty="0">
                <a:latin typeface="HY헤드라인M"/>
                <a:ea typeface="HY헤드라인M"/>
              </a:rPr>
              <a:t>연구 내용</a:t>
            </a:r>
            <a:endParaRPr lang="en-US" altLang="ko-KR" sz="2400" dirty="0">
              <a:latin typeface="HY헤드라인M"/>
              <a:ea typeface="HY헤드라인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 연구는 대장암 환자의 진단 전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식이패턴이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환자의 생존과 암 진행에 유의미한 영향이 있는지 알아보고자 하였다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식품군별 섭취량에 대해 주성분분석을 진행하여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식이패턴으로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차원을 축소한 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환자 개인별 각 패턴의 주성분 값을 해당 패턴의 점수로 하여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Cox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모형에 적합하였다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단계적 전진선택법에 의해 나이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BMI,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병기를 보정변수로 적합한 결과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‘Meat &amp; Carbs’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패턴의 위험비가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크고 다른 두 패턴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(‘Fruits &amp; Dairy’, ‘Balanced’)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비해 높았지만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결과는 유의미하지 않았다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7384"/>
              </p:ext>
            </p:extLst>
          </p:nvPr>
        </p:nvGraphicFramePr>
        <p:xfrm>
          <a:off x="754607" y="5636565"/>
          <a:ext cx="7634786" cy="98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77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책임교수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신애선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7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발표일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2022.08.12.(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금</a:t>
                      </a:r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13:00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69425" y="5054321"/>
            <a:ext cx="1519968" cy="4113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 lang="ko-KR" altLang="en-US"/>
            </a:pPr>
            <a:r>
              <a:rPr lang="ko-KR" altLang="en-US" sz="1600" dirty="0">
                <a:latin typeface="HY헤드라인M"/>
                <a:ea typeface="HY헤드라인M"/>
              </a:rPr>
              <a:t>발표자</a:t>
            </a:r>
            <a:r>
              <a:rPr lang="en-US" altLang="ko-KR" sz="1600" dirty="0">
                <a:latin typeface="HY헤드라인M"/>
                <a:ea typeface="HY헤드라인M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장서윤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8493"/>
            <a:ext cx="7886700" cy="1325563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Methods (2) - PCA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F7FC56-5F25-4E72-9890-81D6F225F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83554"/>
              </p:ext>
            </p:extLst>
          </p:nvPr>
        </p:nvGraphicFramePr>
        <p:xfrm>
          <a:off x="1336578" y="1590465"/>
          <a:ext cx="6284166" cy="12737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97738">
                  <a:extLst>
                    <a:ext uri="{9D8B030D-6E8A-4147-A177-3AD203B41FA5}">
                      <a16:colId xmlns:a16="http://schemas.microsoft.com/office/drawing/2014/main" val="3236302830"/>
                    </a:ext>
                  </a:extLst>
                </a:gridCol>
                <a:gridCol w="897738">
                  <a:extLst>
                    <a:ext uri="{9D8B030D-6E8A-4147-A177-3AD203B41FA5}">
                      <a16:colId xmlns:a16="http://schemas.microsoft.com/office/drawing/2014/main" val="4026485281"/>
                    </a:ext>
                  </a:extLst>
                </a:gridCol>
                <a:gridCol w="897738">
                  <a:extLst>
                    <a:ext uri="{9D8B030D-6E8A-4147-A177-3AD203B41FA5}">
                      <a16:colId xmlns:a16="http://schemas.microsoft.com/office/drawing/2014/main" val="2321039176"/>
                    </a:ext>
                  </a:extLst>
                </a:gridCol>
                <a:gridCol w="897738">
                  <a:extLst>
                    <a:ext uri="{9D8B030D-6E8A-4147-A177-3AD203B41FA5}">
                      <a16:colId xmlns:a16="http://schemas.microsoft.com/office/drawing/2014/main" val="1790644838"/>
                    </a:ext>
                  </a:extLst>
                </a:gridCol>
                <a:gridCol w="897738">
                  <a:extLst>
                    <a:ext uri="{9D8B030D-6E8A-4147-A177-3AD203B41FA5}">
                      <a16:colId xmlns:a16="http://schemas.microsoft.com/office/drawing/2014/main" val="2613804432"/>
                    </a:ext>
                  </a:extLst>
                </a:gridCol>
                <a:gridCol w="897738">
                  <a:extLst>
                    <a:ext uri="{9D8B030D-6E8A-4147-A177-3AD203B41FA5}">
                      <a16:colId xmlns:a16="http://schemas.microsoft.com/office/drawing/2014/main" val="1227135473"/>
                    </a:ext>
                  </a:extLst>
                </a:gridCol>
                <a:gridCol w="897738">
                  <a:extLst>
                    <a:ext uri="{9D8B030D-6E8A-4147-A177-3AD203B41FA5}">
                      <a16:colId xmlns:a16="http://schemas.microsoft.com/office/drawing/2014/main" val="2928834591"/>
                    </a:ext>
                  </a:extLst>
                </a:gridCol>
              </a:tblGrid>
              <a:tr h="318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환자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ID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잡곡밥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채소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생선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햄버거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탄산음료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고기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52021"/>
                  </a:ext>
                </a:extLst>
              </a:tr>
              <a:tr h="318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A001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80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78835"/>
                  </a:ext>
                </a:extLst>
              </a:tr>
              <a:tr h="318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A002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5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15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200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150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56295"/>
                  </a:ext>
                </a:extLst>
              </a:tr>
              <a:tr h="318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A003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100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50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60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52706"/>
                  </a:ext>
                </a:extLst>
              </a:tr>
            </a:tbl>
          </a:graphicData>
        </a:graphic>
      </p:graphicFrame>
      <p:sp>
        <p:nvSpPr>
          <p:cNvPr id="15" name="액자 14">
            <a:extLst>
              <a:ext uri="{FF2B5EF4-FFF2-40B4-BE49-F238E27FC236}">
                <a16:creationId xmlns:a16="http://schemas.microsoft.com/office/drawing/2014/main" id="{52BEFE3B-A43E-4E92-94E5-B6267F42C0E0}"/>
              </a:ext>
            </a:extLst>
          </p:cNvPr>
          <p:cNvSpPr/>
          <p:nvPr/>
        </p:nvSpPr>
        <p:spPr>
          <a:xfrm>
            <a:off x="5066456" y="1347528"/>
            <a:ext cx="1667751" cy="1683090"/>
          </a:xfrm>
          <a:prstGeom prst="frame">
            <a:avLst>
              <a:gd name="adj1" fmla="val 24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8" name="Picture 4" descr="PCA: Practical Guide to Principal Component Analysis in R &amp; Python">
            <a:extLst>
              <a:ext uri="{FF2B5EF4-FFF2-40B4-BE49-F238E27FC236}">
                <a16:creationId xmlns:a16="http://schemas.microsoft.com/office/drawing/2014/main" id="{C1D04B6E-CF8D-49BF-816A-150805B22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97" y="3735691"/>
            <a:ext cx="4422097" cy="24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882BE4-27A5-46D3-9C33-98A73E9F2454}"/>
              </a:ext>
            </a:extLst>
          </p:cNvPr>
          <p:cNvSpPr txBox="1"/>
          <p:nvPr/>
        </p:nvSpPr>
        <p:spPr>
          <a:xfrm>
            <a:off x="5461600" y="6211729"/>
            <a:ext cx="2478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햄버거 섭취량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표준화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F5662-E258-421B-9E06-783634831F71}"/>
              </a:ext>
            </a:extLst>
          </p:cNvPr>
          <p:cNvSpPr txBox="1"/>
          <p:nvPr/>
        </p:nvSpPr>
        <p:spPr>
          <a:xfrm>
            <a:off x="1807109" y="3492808"/>
            <a:ext cx="242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탄산음료 섭취량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표준화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12C82-04A4-4A4D-9CB8-5D08B7B9AEB8}"/>
              </a:ext>
            </a:extLst>
          </p:cNvPr>
          <p:cNvSpPr txBox="1"/>
          <p:nvPr/>
        </p:nvSpPr>
        <p:spPr>
          <a:xfrm>
            <a:off x="5618743" y="5086929"/>
            <a:ext cx="1203377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패스트푸드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AF7F025-E97F-42C6-8AEF-FCD5513A4D91}"/>
              </a:ext>
            </a:extLst>
          </p:cNvPr>
          <p:cNvCxnSpPr>
            <a:cxnSpLocks/>
          </p:cNvCxnSpPr>
          <p:nvPr/>
        </p:nvCxnSpPr>
        <p:spPr>
          <a:xfrm>
            <a:off x="4603018" y="3893958"/>
            <a:ext cx="0" cy="20713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A4CA613-33BC-4C13-B154-897DA1A6A2E6}"/>
              </a:ext>
            </a:extLst>
          </p:cNvPr>
          <p:cNvCxnSpPr>
            <a:cxnSpLocks/>
          </p:cNvCxnSpPr>
          <p:nvPr/>
        </p:nvCxnSpPr>
        <p:spPr>
          <a:xfrm>
            <a:off x="2383917" y="4861786"/>
            <a:ext cx="401532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9DB6CFEE-D767-434D-BCC1-A73AB59F242C}"/>
              </a:ext>
            </a:extLst>
          </p:cNvPr>
          <p:cNvSpPr/>
          <p:nvPr/>
        </p:nvSpPr>
        <p:spPr>
          <a:xfrm>
            <a:off x="4478661" y="2984210"/>
            <a:ext cx="233265" cy="425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D21D2B-6F6E-4B50-8D67-FD5D76A04222}"/>
              </a:ext>
            </a:extLst>
          </p:cNvPr>
          <p:cNvSpPr txBox="1"/>
          <p:nvPr/>
        </p:nvSpPr>
        <p:spPr>
          <a:xfrm>
            <a:off x="5581012" y="3567133"/>
            <a:ext cx="3222083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원점으로부터 거리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제곱합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분산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이 최대가 되는 방향</a:t>
            </a:r>
          </a:p>
        </p:txBody>
      </p:sp>
    </p:spTree>
    <p:extLst>
      <p:ext uri="{BB962C8B-B14F-4D97-AF65-F5344CB8AC3E}">
        <p14:creationId xmlns:p14="http://schemas.microsoft.com/office/powerpoint/2010/main" val="34161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8493"/>
            <a:ext cx="7886700" cy="1325563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Methods (2) - PCA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BA3ABD4-EC2F-4F0D-8621-E42169237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77791"/>
              </p:ext>
            </p:extLst>
          </p:nvPr>
        </p:nvGraphicFramePr>
        <p:xfrm>
          <a:off x="787270" y="4774186"/>
          <a:ext cx="5725496" cy="12531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7928">
                  <a:extLst>
                    <a:ext uri="{9D8B030D-6E8A-4147-A177-3AD203B41FA5}">
                      <a16:colId xmlns:a16="http://schemas.microsoft.com/office/drawing/2014/main" val="3236302830"/>
                    </a:ext>
                  </a:extLst>
                </a:gridCol>
                <a:gridCol w="817928">
                  <a:extLst>
                    <a:ext uri="{9D8B030D-6E8A-4147-A177-3AD203B41FA5}">
                      <a16:colId xmlns:a16="http://schemas.microsoft.com/office/drawing/2014/main" val="4026485281"/>
                    </a:ext>
                  </a:extLst>
                </a:gridCol>
                <a:gridCol w="817928">
                  <a:extLst>
                    <a:ext uri="{9D8B030D-6E8A-4147-A177-3AD203B41FA5}">
                      <a16:colId xmlns:a16="http://schemas.microsoft.com/office/drawing/2014/main" val="2321039176"/>
                    </a:ext>
                  </a:extLst>
                </a:gridCol>
                <a:gridCol w="817928">
                  <a:extLst>
                    <a:ext uri="{9D8B030D-6E8A-4147-A177-3AD203B41FA5}">
                      <a16:colId xmlns:a16="http://schemas.microsoft.com/office/drawing/2014/main" val="1790644838"/>
                    </a:ext>
                  </a:extLst>
                </a:gridCol>
                <a:gridCol w="817928">
                  <a:extLst>
                    <a:ext uri="{9D8B030D-6E8A-4147-A177-3AD203B41FA5}">
                      <a16:colId xmlns:a16="http://schemas.microsoft.com/office/drawing/2014/main" val="2613804432"/>
                    </a:ext>
                  </a:extLst>
                </a:gridCol>
                <a:gridCol w="817928">
                  <a:extLst>
                    <a:ext uri="{9D8B030D-6E8A-4147-A177-3AD203B41FA5}">
                      <a16:colId xmlns:a16="http://schemas.microsoft.com/office/drawing/2014/main" val="1227135473"/>
                    </a:ext>
                  </a:extLst>
                </a:gridCol>
                <a:gridCol w="817928">
                  <a:extLst>
                    <a:ext uri="{9D8B030D-6E8A-4147-A177-3AD203B41FA5}">
                      <a16:colId xmlns:a16="http://schemas.microsoft.com/office/drawing/2014/main" val="2928834591"/>
                    </a:ext>
                  </a:extLst>
                </a:gridCol>
              </a:tblGrid>
              <a:tr h="338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환자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ID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PC1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PC2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PC3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PC4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PC5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PC6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52021"/>
                  </a:ext>
                </a:extLst>
              </a:tr>
              <a:tr h="21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A001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5.0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0.1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78835"/>
                  </a:ext>
                </a:extLst>
              </a:tr>
              <a:tr h="21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A002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-0.2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3.9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56295"/>
                  </a:ext>
                </a:extLst>
              </a:tr>
              <a:tr h="21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A003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2.9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0.3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~~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52706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A573F66-D8A0-4C4C-A60B-4ADBFC1E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90" y="1457256"/>
            <a:ext cx="3216713" cy="10823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0BC074-3CB6-42B0-802C-227D586CEDE3}"/>
                  </a:ext>
                </a:extLst>
              </p:cNvPr>
              <p:cNvSpPr txBox="1"/>
              <p:nvPr/>
            </p:nvSpPr>
            <p:spPr>
              <a:xfrm>
                <a:off x="669002" y="1822925"/>
                <a:ext cx="5124855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=                                                                    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공분산행렬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∑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를 계산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∑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6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, </m:t>
                    </m:r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들을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고유값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분해로 찾기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단위 고유벡터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가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i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번째 주성분의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부하량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(=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방향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),</a:t>
                </a: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   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고유값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6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이 해당 주성분의 설명력을 나타냄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i="1" dirty="0">
                  <a:latin typeface="함초롬돋움" panose="020B0604000101010101" pitchFamily="50" charset="-127"/>
                  <a:ea typeface="함초롬돋움" panose="020B0604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𝑠𝑐𝑎𝑙𝑒𝑑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.. ]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→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개인별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주성분값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</a:rPr>
                  <a:t> 계산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0BC074-3CB6-42B0-802C-227D586CE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02" y="1822925"/>
                <a:ext cx="5124855" cy="2800767"/>
              </a:xfrm>
              <a:prstGeom prst="rect">
                <a:avLst/>
              </a:prstGeom>
              <a:blipFill>
                <a:blip r:embed="rId3"/>
                <a:stretch>
                  <a:fillRect l="-476" t="-654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4A568892-79A1-424C-9882-B080877ABDEB}"/>
              </a:ext>
            </a:extLst>
          </p:cNvPr>
          <p:cNvSpPr/>
          <p:nvPr/>
        </p:nvSpPr>
        <p:spPr>
          <a:xfrm>
            <a:off x="3331029" y="4735246"/>
            <a:ext cx="3181737" cy="1330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9FB5F2-00ED-4B12-B550-1899FB1A254B}"/>
              </a:ext>
            </a:extLst>
          </p:cNvPr>
          <p:cNvGrpSpPr/>
          <p:nvPr/>
        </p:nvGrpSpPr>
        <p:grpSpPr>
          <a:xfrm>
            <a:off x="5793857" y="2248958"/>
            <a:ext cx="3291722" cy="2128162"/>
            <a:chOff x="5793857" y="2248958"/>
            <a:chExt cx="3291722" cy="2128162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62D382C-4890-4484-AFB7-2E8340039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857" y="4137574"/>
              <a:ext cx="241736" cy="23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2" name="Picture 8" descr="How to read PCA biplots and scree plots - BioTuring's Blog">
              <a:extLst>
                <a:ext uri="{FF2B5EF4-FFF2-40B4-BE49-F238E27FC236}">
                  <a16:creationId xmlns:a16="http://schemas.microsoft.com/office/drawing/2014/main" id="{9B2726E3-2B67-4C9E-BA42-549468112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3857" y="2248958"/>
              <a:ext cx="3291722" cy="186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0D95988-62B9-47C3-9ECF-FFF3FCB3568B}"/>
              </a:ext>
            </a:extLst>
          </p:cNvPr>
          <p:cNvSpPr txBox="1"/>
          <p:nvPr/>
        </p:nvSpPr>
        <p:spPr>
          <a:xfrm>
            <a:off x="376723" y="6211730"/>
            <a:ext cx="1620028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Healthy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패턴 점수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37E341-AB4C-4141-A2C3-05C6CACF3939}"/>
              </a:ext>
            </a:extLst>
          </p:cNvPr>
          <p:cNvSpPr txBox="1"/>
          <p:nvPr/>
        </p:nvSpPr>
        <p:spPr>
          <a:xfrm>
            <a:off x="2521015" y="6210343"/>
            <a:ext cx="1855042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Unhealthy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패턴 점수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1D6377C-A430-49ED-ADE7-6935588BEF0F}"/>
              </a:ext>
            </a:extLst>
          </p:cNvPr>
          <p:cNvCxnSpPr>
            <a:cxnSpLocks/>
          </p:cNvCxnSpPr>
          <p:nvPr/>
        </p:nvCxnSpPr>
        <p:spPr>
          <a:xfrm flipH="1">
            <a:off x="1244470" y="6027301"/>
            <a:ext cx="752281" cy="183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9B92681-F592-4000-B19B-D78FACE2A09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864498" y="6027301"/>
            <a:ext cx="584038" cy="183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8493"/>
            <a:ext cx="7886700" cy="1325563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Methods (3) - Survival Analysis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2EC62-409F-4DA5-B9F3-432A1CF19764}"/>
              </a:ext>
            </a:extLst>
          </p:cNvPr>
          <p:cNvSpPr/>
          <p:nvPr/>
        </p:nvSpPr>
        <p:spPr>
          <a:xfrm>
            <a:off x="628650" y="1613118"/>
            <a:ext cx="80581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생존 기간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(Overall Lifetime),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무진행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질병 보존 기간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(Progression-free Lifetime)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각각에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Cox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비례위험모형 적용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검정력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높이기 위해 집단 나누지 않고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패턴별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점수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(=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주성분 값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그대로 설명변수로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→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HR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단위 증가에 따른 위험비로 해석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보정변수는 후보들 중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Forward Stepwise Selection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적용하여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AIC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가장 높은 모형에 들어간 변수 조합으로 선택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pic>
        <p:nvPicPr>
          <p:cNvPr id="5122" name="Picture 2" descr="전진 선택(Forward Selection)과 후진 제거(Backward Elimination) · Data Science">
            <a:extLst>
              <a:ext uri="{FF2B5EF4-FFF2-40B4-BE49-F238E27FC236}">
                <a16:creationId xmlns:a16="http://schemas.microsoft.com/office/drawing/2014/main" id="{B045CDC1-23FF-48EA-8513-A8270E626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32" y="3764903"/>
            <a:ext cx="2538232" cy="28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Results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086" y="4103883"/>
            <a:ext cx="4783102" cy="2083752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Elbow method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에 따라 주성분 개수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개로 선정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PCA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를 통해 식품군별 섭취량 데이터를 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가지의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식이패턴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점수로 축소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부하량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높은 식품군에 따라 각 패턴 명명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(Table3)</a:t>
            </a:r>
          </a:p>
          <a:p>
            <a:pPr lvl="1">
              <a:defRPr lang="ko-KR" altLang="en-US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Balanced: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각종 채소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생선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육류  ↑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Meat &amp; Carbs: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육류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패스트푸드 ↑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통곡물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↓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Fruits &amp; Dairy: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과일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유제품 ↑ 육류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정제곡물 ↓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04AA6B-73F5-415A-A412-19929712C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508" y="519098"/>
            <a:ext cx="2916575" cy="61122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07F7429-AB72-49D5-A0E2-24E739DABBF0}"/>
              </a:ext>
            </a:extLst>
          </p:cNvPr>
          <p:cNvGrpSpPr/>
          <p:nvPr/>
        </p:nvGrpSpPr>
        <p:grpSpPr>
          <a:xfrm>
            <a:off x="768917" y="1455670"/>
            <a:ext cx="3614876" cy="2452625"/>
            <a:chOff x="628650" y="4040249"/>
            <a:chExt cx="3614876" cy="24526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A3F069E-D6A2-4D88-B35E-230A7969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0" y="4187169"/>
              <a:ext cx="3614876" cy="2305705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1532DAD-8A74-4AD3-8697-DA20FEB67F15}"/>
                </a:ext>
              </a:extLst>
            </p:cNvPr>
            <p:cNvCxnSpPr/>
            <p:nvPr/>
          </p:nvCxnSpPr>
          <p:spPr>
            <a:xfrm>
              <a:off x="1443709" y="4040249"/>
              <a:ext cx="0" cy="24526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5DFFBB-A728-449B-9DC9-A5473282D2A5}"/>
              </a:ext>
            </a:extLst>
          </p:cNvPr>
          <p:cNvSpPr/>
          <p:nvPr/>
        </p:nvSpPr>
        <p:spPr>
          <a:xfrm>
            <a:off x="5359847" y="226626"/>
            <a:ext cx="2318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Table3.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식품군별 주성분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부하량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9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5B9E92-2B29-4956-BB53-0B8D76D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5795"/>
            <a:ext cx="7886700" cy="1325563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Results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AAA1A5-A7C3-49DC-AE72-450E152EA35A}"/>
              </a:ext>
            </a:extLst>
          </p:cNvPr>
          <p:cNvSpPr/>
          <p:nvPr/>
        </p:nvSpPr>
        <p:spPr>
          <a:xfrm>
            <a:off x="581996" y="155000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Biplot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으로 시각화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E8451BA-0E1D-40F4-ABC0-C0A8E149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7" y="2166982"/>
            <a:ext cx="4130639" cy="39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C56523-CB32-4FCA-B743-A2D0E581F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36" y="2166983"/>
            <a:ext cx="4130637" cy="394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384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Results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667154"/>
            <a:ext cx="7722248" cy="2083752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생존과의 관계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전진 단계적 선택법 의해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나이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BMI,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병기 보정변수로 선정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   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나이 많을수록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BMI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낮을수록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병기 높을수록 사망 위험 유의미하게 높음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Meat &amp; Carbs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패턴점수의 사망 위험비가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보다 크고 다른 두 패턴에 비해 높게 나타났지만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결과는 유의미하지 않았음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    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대장암 환자의 생존과 유의미하게 관련된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식이패턴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찾지 못하였음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9307B-409C-44B2-9215-A88C60006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90" y="3843399"/>
            <a:ext cx="7304360" cy="2882491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86E23E9A-6699-46E6-B917-8DB8BDC66D51}"/>
              </a:ext>
            </a:extLst>
          </p:cNvPr>
          <p:cNvSpPr/>
          <p:nvPr/>
        </p:nvSpPr>
        <p:spPr>
          <a:xfrm>
            <a:off x="4133461" y="5367327"/>
            <a:ext cx="877077" cy="1257564"/>
          </a:xfrm>
          <a:prstGeom prst="frame">
            <a:avLst>
              <a:gd name="adj1" fmla="val 71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177AE8-4A24-44A5-8B51-073C1E02F791}"/>
              </a:ext>
            </a:extLst>
          </p:cNvPr>
          <p:cNvSpPr/>
          <p:nvPr/>
        </p:nvSpPr>
        <p:spPr>
          <a:xfrm>
            <a:off x="1210990" y="3566400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Table4.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환자 생존에 대한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Cox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모형 적합 결과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4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Results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CFBC2-E212-41C6-8FAF-0CC2784DC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65" y="3787191"/>
            <a:ext cx="7395385" cy="289623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5354AA-2C9A-49AD-96F1-AB2A509C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7154"/>
            <a:ext cx="8086142" cy="2083752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암 진행과의 관계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전진 단계적 선택법 의해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나이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BMI,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병기 보정변수로 선정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   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나이 많을수록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BMI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낮을수록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병기 높을수록 암 진행 위험 유의미하게 높음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마찬가지로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Meat &amp; Carbs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패턴점수의 암 진행 위험비가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보다 크고 다른 두 패턴에 비해 높게 나타났지만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결과는 유의미하지 않았음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   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대장암 환자의 암 진행과 유의미하게 관련된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식이패턴을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찾지 못하였음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C785A4-B76A-4C9A-AF76-73D491C16539}"/>
              </a:ext>
            </a:extLst>
          </p:cNvPr>
          <p:cNvSpPr/>
          <p:nvPr/>
        </p:nvSpPr>
        <p:spPr>
          <a:xfrm>
            <a:off x="1210990" y="3566400"/>
            <a:ext cx="3010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Table5.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암 진행에 대한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Cox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모형 적합 결과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3703E3E-830E-4CD7-BCF3-0B5B009015F8}"/>
              </a:ext>
            </a:extLst>
          </p:cNvPr>
          <p:cNvSpPr/>
          <p:nvPr/>
        </p:nvSpPr>
        <p:spPr>
          <a:xfrm>
            <a:off x="4133461" y="5367327"/>
            <a:ext cx="877077" cy="1257564"/>
          </a:xfrm>
          <a:prstGeom prst="frame">
            <a:avLst>
              <a:gd name="adj1" fmla="val 71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Discussion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7153"/>
            <a:ext cx="7886700" cy="4323100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식이 정보의 바이어스 가능성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식품섭취빈도조사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: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설문지를 통한 자기보고 형식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→ 참여자들의 회상 바이어스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섭취량 계산 과정에서 오차 발생했을 가능성 有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진단 전 식이 정보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→  진단 후 식생활습관이 바뀐 경우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진단 전 섭취보다 진단 후 섭취가 생존이나 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 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진행에 더 유의미하게 작용했을 수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주성분분석의 한계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Scree plot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을 활용한 주성분 수 채택에 있어서 연구자의 주관이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들어감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독립변수들의 차원축소가 목적이기 때문에 종속 변수인 질병 관련 위험에 대한 기존 정보는 활용할 수 없음 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→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Reduced Rank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회귀모형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결과가 유의해도 패턴점수가 모든 식품군 섭취량의 선형결합 형태이기 때문에 해석이 어려움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→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k-means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군집분석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Gaussian Graphical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모형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</a:p>
          <a:p>
            <a:pPr marL="457200" lvl="1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3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References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0171"/>
            <a:ext cx="7731579" cy="4825721"/>
          </a:xfrm>
        </p:spPr>
        <p:txBody>
          <a:bodyPr>
            <a:noAutofit/>
          </a:bodyPr>
          <a:lstStyle/>
          <a:p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세계암연구재단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hlinkClick r:id="rId3"/>
              </a:rPr>
              <a:t>https://www.wcrf.org/cancer-trends/worldwide-cancer-data/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국가암등록사업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연례 보고서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(2019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년 암등록통계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).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국립암센터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오세영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이지현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김효종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.(2004).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대장암 위험도와 관련된 식생활 행동 분석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한국영양학회지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,37(3),202-209.</a:t>
            </a:r>
          </a:p>
          <a:p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Hu FB. Dietary pattern analysis: a new direction in nutritional epidemiology. </a:t>
            </a:r>
            <a:r>
              <a:rPr lang="en-US" altLang="ko-KR" sz="1200" i="1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Curr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200" i="1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Opin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200" i="1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Lipidol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2002;13(1):3-9. doi:10.1097/00041433-200202000-00002</a:t>
            </a:r>
          </a:p>
          <a:p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Hoang T, Kim H, Kim J. Dietary Intake in Association with All-Cause Mortality and Colorectal Cancer Mortality among Colorectal Cancer Survivors: A Systematic Review and Meta-Analysis of Prospective Studies. 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Cancers (Basel)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2020;12(11):3391. Published 2020 Nov 16. doi:10.3390/cancers12113391</a:t>
            </a:r>
          </a:p>
          <a:p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Zhao, J., Li, Z., Gao, Q. 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et al.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A review of statistical methods for dietary pattern analysis. </a:t>
            </a:r>
            <a:r>
              <a:rPr lang="en-US" altLang="ko-KR" sz="1200" i="1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Nutr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J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20, 37 (2021).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hlinkClick r:id="rId4"/>
              </a:rPr>
              <a:t>https://doi.org/10.1186/s12937-021-00692-7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미국인 식생활 가이드라인 홈페이지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hlinkClick r:id="rId5"/>
              </a:rPr>
              <a:t>https://www.dietaryguidelines.gov/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Meyerhardt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JA,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Niedzwiecki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D, Hollis D, et al. Association of dietary patterns with cancer recurrence and survival in patients with stage III colon cancer. 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JAMA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2007;298(7):754-764. doi:10.1001/jama.298.7.754</a:t>
            </a:r>
          </a:p>
          <a:p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Guinter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MA, McCullough ML,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Gapstur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SM, Campbell PT. Associations of Pre- and Postdiagnosis Diet Quality With Risk of Mortality Among Men and Women With Colorectal Cancer [published online ahead of print, 2018 Oct 19]. 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J Clin Oncol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2018;36(34):JCO1800714. doi:10.1200/JCO.18.00714</a:t>
            </a:r>
          </a:p>
          <a:p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Park Y, Lee J, Oh JH, Shin A, Kim J. Dietary patterns and colorectal cancer risk in a Korean population: A case-control study. 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Medicine (Baltimore)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2016;95(25):e3759.</a:t>
            </a:r>
          </a:p>
          <a:p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Gareth James, Daniela Witten, Trevor Hastie, Robert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Tibshirani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 An Introduction to Statistical Learning : with Applications in R. New York :Springer, 2013</a:t>
            </a:r>
          </a:p>
        </p:txBody>
      </p:sp>
    </p:spTree>
    <p:extLst>
      <p:ext uri="{BB962C8B-B14F-4D97-AF65-F5344CB8AC3E}">
        <p14:creationId xmlns:p14="http://schemas.microsoft.com/office/powerpoint/2010/main" val="183508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ABCF13-3E23-4FB9-AE2E-72D00F4FC7CB}"/>
              </a:ext>
            </a:extLst>
          </p:cNvPr>
          <p:cNvSpPr txBox="1">
            <a:spLocks/>
          </p:cNvSpPr>
          <p:nvPr/>
        </p:nvSpPr>
        <p:spPr>
          <a:xfrm>
            <a:off x="628650" y="1542462"/>
            <a:ext cx="7731579" cy="482572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Fox J &amp; Weisberg S. Cox Proportional-Hazards Regression for Survival Data in R.</a:t>
            </a:r>
          </a:p>
          <a:p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Naska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A,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Lagiou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A,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Lagiou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P. Dietary assessment methods in epidemiological research: current state of the art and future prospects. 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F1000Res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2017;6:926. Published 2017 Jun 16. doi:10.12688/f1000research.10703.1</a:t>
            </a:r>
          </a:p>
          <a:p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Hoffmann K, Schulze MB,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Schienkiewitz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A,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Nöthlings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U, Boeing H. Application of a New Statistical Method to Derive Dietary Patterns in Nutritional Epidemiology. 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American Journal of Epidemiology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2004;159(10):935-944. doi:10.1093/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aje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/kwh134</a:t>
            </a:r>
          </a:p>
          <a:p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Batis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C, Mendez MA, Gordon-Larsen P,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Sotres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-Alvarez D, Adair L, Popkin B. Using both principal component analysis and reduced rank regression to study dietary patterns and diabetes in Chinese adults. 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Public Health </a:t>
            </a:r>
            <a:r>
              <a:rPr lang="en-US" altLang="ko-KR" sz="1200" i="1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Nutr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2016;19(2):195-203. doi:10.1017/S1368980014003103</a:t>
            </a:r>
          </a:p>
          <a:p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Hoang T, Lee J, Kim J. Differences in Dietary Patterns Identified by the Gaussian Graphical Model in Korean Adults With and Without a Self-Reported Cancer Diagnosis. 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J </a:t>
            </a:r>
            <a:r>
              <a:rPr lang="en-US" altLang="ko-KR" sz="1200" i="1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Acad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200" i="1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Nutr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Diet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2021;121(8):1484-1496.e3. doi:10.1016/j.jand.2020.11.006</a:t>
            </a:r>
          </a:p>
          <a:p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Northstone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K, Ness AR, Emmett PM, Rogers IS. Adjusting for energy intake in dietary pattern investigations using principal components analysis. </a:t>
            </a:r>
            <a:r>
              <a:rPr lang="en-US" altLang="ko-KR" sz="1200" i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Eur J Clin </a:t>
            </a:r>
            <a:r>
              <a:rPr lang="en-US" altLang="ko-KR" sz="1200" i="1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Nutr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2008;62(7):931-938. doi:10.1038/sj.ejcn.1602789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E16782-FBFE-4F3F-9FCD-7E23291A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References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3511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646544"/>
            <a:ext cx="7886700" cy="249850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주성분분석</a:t>
            </a:r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(PCA)</a:t>
            </a:r>
            <a:r>
              <a:rPr lang="ko-KR" altLang="en-US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활용한 </a:t>
            </a:r>
            <a:b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대장암 환자 코호트 식이 패턴 점수화 및 </a:t>
            </a:r>
            <a:b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환자 생존</a:t>
            </a:r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암 진행과의 관계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B3FE3-93EB-489B-983E-A01A059E7CD9}"/>
              </a:ext>
            </a:extLst>
          </p:cNvPr>
          <p:cNvSpPr txBox="1"/>
          <p:nvPr/>
        </p:nvSpPr>
        <p:spPr>
          <a:xfrm>
            <a:off x="2161308" y="4980623"/>
            <a:ext cx="482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장서윤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EC928-4C02-46D3-A28B-4B9E0AD9A41D}"/>
              </a:ext>
            </a:extLst>
          </p:cNvPr>
          <p:cNvSpPr/>
          <p:nvPr/>
        </p:nvSpPr>
        <p:spPr>
          <a:xfrm>
            <a:off x="1460239" y="739286"/>
            <a:ext cx="6223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1F1F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 </a:t>
            </a:r>
            <a:r>
              <a:rPr lang="en-US" altLang="ko-KR" dirty="0">
                <a:solidFill>
                  <a:srgbClr val="1F1F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28</a:t>
            </a:r>
            <a:r>
              <a:rPr lang="ko-KR" altLang="en-US" dirty="0">
                <a:solidFill>
                  <a:srgbClr val="1F1F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 대학원 협동과정 종양생물학 학생 인턴 발표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2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4" y="2766218"/>
            <a:ext cx="7886700" cy="1325563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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39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8063"/>
            <a:ext cx="7886700" cy="4351338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단일 식품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영양소 분석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식이패턴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분석으로의 전환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개인의 식단은 보통 하나가 아닌 다수의 식품들로 구성되어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 식품과 다른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식품들과의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상호작용이 질병 위험에 영향을 미침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개인의 식단 내에서 식품들이 서로를 대체함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식품의 섭취량은 다른 식품의 섭취량에 의해서도 일부 결정됨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다중공선성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457200" lvl="1" indent="0">
              <a:buNone/>
              <a:defRPr lang="ko-KR" altLang="en-US"/>
            </a:pP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1980 Dietary Guidelines for Americans | Dietary Guidelines for Americans">
            <a:extLst>
              <a:ext uri="{FF2B5EF4-FFF2-40B4-BE49-F238E27FC236}">
                <a16:creationId xmlns:a16="http://schemas.microsoft.com/office/drawing/2014/main" id="{FAB90E38-338C-4DC6-BBE8-14E25719E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7" y="3429000"/>
            <a:ext cx="1735095" cy="32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20-2025 Dietary Guidelines for Americans Recommendations">
            <a:extLst>
              <a:ext uri="{FF2B5EF4-FFF2-40B4-BE49-F238E27FC236}">
                <a16:creationId xmlns:a16="http://schemas.microsoft.com/office/drawing/2014/main" id="{29020647-809E-4579-8F47-36F867FE9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997" y="3823732"/>
            <a:ext cx="3106353" cy="17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F4B3D65-6383-408D-82C0-A62BB4FC28DA}"/>
              </a:ext>
            </a:extLst>
          </p:cNvPr>
          <p:cNvSpPr/>
          <p:nvPr/>
        </p:nvSpPr>
        <p:spPr>
          <a:xfrm>
            <a:off x="3053920" y="4413309"/>
            <a:ext cx="1704513" cy="568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696EC0-204B-49B5-A15F-F1AD8F0BA5E7}"/>
              </a:ext>
            </a:extLst>
          </p:cNvPr>
          <p:cNvSpPr/>
          <p:nvPr/>
        </p:nvSpPr>
        <p:spPr>
          <a:xfrm>
            <a:off x="6841494" y="6177000"/>
            <a:ext cx="1673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(Zhao et al, 2021)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83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5247B0-3870-4D72-97A4-A164119F3CE2}"/>
              </a:ext>
            </a:extLst>
          </p:cNvPr>
          <p:cNvSpPr txBox="1">
            <a:spLocks/>
          </p:cNvSpPr>
          <p:nvPr/>
        </p:nvSpPr>
        <p:spPr>
          <a:xfrm>
            <a:off x="628650" y="1588139"/>
            <a:ext cx="7886700" cy="150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A-priori vs. A-posteriori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A-priori: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‘양질의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식이패턴’에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대한 기존 이론을 기반으로 점수화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A-posteriori: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직접 식이 데이터에서 패턴 추출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Font typeface="Arial" panose="020B0604020202020204" pitchFamily="34" charset="0"/>
              <a:buNone/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탐색적 요인분석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주성분분석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k-means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군집분석 등 다양한 기법 적용 가능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Font typeface="Arial" panose="020B0604020202020204" pitchFamily="34" charset="0"/>
              <a:buNone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목적에 맞게 사용해야 함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50" name="Picture 2" descr="K Means Clustering Simplified in Python | K Means Algorithm">
            <a:extLst>
              <a:ext uri="{FF2B5EF4-FFF2-40B4-BE49-F238E27FC236}">
                <a16:creationId xmlns:a16="http://schemas.microsoft.com/office/drawing/2014/main" id="{4ABA621A-9A2D-4631-8F36-F9C0DDA3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62" y="3328139"/>
            <a:ext cx="3535914" cy="178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 Reveal patterns among user needs with Factor Analysis | Data Science for  Human-Centered Product Design">
            <a:extLst>
              <a:ext uri="{FF2B5EF4-FFF2-40B4-BE49-F238E27FC236}">
                <a16:creationId xmlns:a16="http://schemas.microsoft.com/office/drawing/2014/main" id="{5432727D-3D9E-43EA-87B5-193B2AFD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933" y="5143393"/>
            <a:ext cx="2532888" cy="154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CA: Practical Guide to Principal Component Analysis in R &amp; Python">
            <a:extLst>
              <a:ext uri="{FF2B5EF4-FFF2-40B4-BE49-F238E27FC236}">
                <a16:creationId xmlns:a16="http://schemas.microsoft.com/office/drawing/2014/main" id="{4B47DD8E-8849-483E-9B1D-A61F6DDE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26" y="3194199"/>
            <a:ext cx="3327764" cy="185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6DDF8A22-634E-4828-80C5-96CD3C4CC166}"/>
              </a:ext>
            </a:extLst>
          </p:cNvPr>
          <p:cNvSpPr/>
          <p:nvPr/>
        </p:nvSpPr>
        <p:spPr>
          <a:xfrm>
            <a:off x="155976" y="3091649"/>
            <a:ext cx="4717865" cy="2328289"/>
          </a:xfrm>
          <a:prstGeom prst="donut">
            <a:avLst>
              <a:gd name="adj" fmla="val 3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0FE232-2EAA-4833-A99F-8A7FA4A4776A}"/>
              </a:ext>
            </a:extLst>
          </p:cNvPr>
          <p:cNvSpPr/>
          <p:nvPr/>
        </p:nvSpPr>
        <p:spPr>
          <a:xfrm>
            <a:off x="7219748" y="6104880"/>
            <a:ext cx="1499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(Hu et al, 2002)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6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FE5406-3FB6-4CB5-8312-C62C29C96352}"/>
              </a:ext>
            </a:extLst>
          </p:cNvPr>
          <p:cNvSpPr txBox="1">
            <a:spLocks/>
          </p:cNvSpPr>
          <p:nvPr/>
        </p:nvSpPr>
        <p:spPr>
          <a:xfrm>
            <a:off x="628649" y="1578427"/>
            <a:ext cx="8188779" cy="43010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대장암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식이패턴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관련 선행 연구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Meyerhardt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et al (2007)</a:t>
            </a:r>
          </a:p>
          <a:p>
            <a:pPr lvl="2">
              <a:defRPr lang="ko-KR" altLang="en-US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대장암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 환자 코호트 연구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defRPr lang="ko-KR" altLang="en-US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요인분석 →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‘Healthy’ &amp; ‘Western’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식이패턴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추출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defRPr lang="ko-KR" altLang="en-US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‘Western’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패턴의 대장암 재발 및 사망 가능성이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유의미하게 높았음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2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오세영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이지현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김효종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(2004)</a:t>
            </a:r>
          </a:p>
          <a:p>
            <a:pPr lvl="2">
              <a:defRPr lang="ko-KR" altLang="en-US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대장암 환자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대조군 연구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defRPr lang="ko-KR" altLang="en-US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주성분분석  →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웰빙식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육류와 생선’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우유와 주스’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돼지고기와 술’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밥과 김치’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케이크와 커피’ 총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식이패턴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추출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defRPr lang="ko-KR" altLang="en-US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웰빙식’과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‘우유와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주스’는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낮은 발병 위험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돼지고기와 술’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커피와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케이크’는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높은 발병 위험과 관련됨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Park et al (2016)</a:t>
            </a:r>
          </a:p>
          <a:p>
            <a:pPr lvl="2">
              <a:defRPr lang="ko-KR" altLang="en-US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대장암 환자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대조군 연구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defRPr lang="ko-KR" altLang="en-US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주성분분석  →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‘Traditional’, ‘Prudent’, ‘Western’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식이패턴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추출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defRPr lang="ko-KR" altLang="en-US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패턴과 달리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Western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식이패턴은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대장암 발병 위험을 높이는 것으로 나타남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8E9972-8BCF-4181-8ECF-7F5E813AC3A7}"/>
              </a:ext>
            </a:extLst>
          </p:cNvPr>
          <p:cNvSpPr/>
          <p:nvPr/>
        </p:nvSpPr>
        <p:spPr>
          <a:xfrm>
            <a:off x="1014046" y="5712300"/>
            <a:ext cx="5134827" cy="78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대조군 연구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코호트 연구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발병 위험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→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생존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암 진행과의 관계</a:t>
            </a:r>
          </a:p>
        </p:txBody>
      </p:sp>
    </p:spTree>
    <p:extLst>
      <p:ext uri="{BB962C8B-B14F-4D97-AF65-F5344CB8AC3E}">
        <p14:creationId xmlns:p14="http://schemas.microsoft.com/office/powerpoint/2010/main" val="310769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Methods (1) - Data Used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0427"/>
            <a:ext cx="7886700" cy="4756536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 lang="ko-KR" altLang="en-US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 lang="ko-KR" altLang="en-US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 lang="ko-KR" altLang="en-US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  <a:defRPr lang="ko-KR" altLang="en-US"/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493044-4C7C-4E80-BED9-EAE84451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97" y="1941084"/>
            <a:ext cx="4086602" cy="475653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4DD8E3-EB58-41B3-9533-50444480BFAA}"/>
              </a:ext>
            </a:extLst>
          </p:cNvPr>
          <p:cNvSpPr txBox="1">
            <a:spLocks/>
          </p:cNvSpPr>
          <p:nvPr/>
        </p:nvSpPr>
        <p:spPr>
          <a:xfrm>
            <a:off x="559958" y="1690689"/>
            <a:ext cx="4269270" cy="4414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 자료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서울대학교병원 대장암센터의 대장암 환자 코호트 데이터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조사 기간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2014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       2021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연구대상자 선정방법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환자 기본 특성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(Table1)</a:t>
            </a:r>
          </a:p>
          <a:p>
            <a:pPr marL="0" indent="0">
              <a:buNone/>
              <a:defRPr lang="ko-KR" altLang="en-US"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614B3B-E757-47B4-92DD-E46F64DF3DB6}"/>
              </a:ext>
            </a:extLst>
          </p:cNvPr>
          <p:cNvGrpSpPr/>
          <p:nvPr/>
        </p:nvGrpSpPr>
        <p:grpSpPr>
          <a:xfrm>
            <a:off x="799703" y="3572867"/>
            <a:ext cx="3858472" cy="1960416"/>
            <a:chOff x="1029130" y="3470230"/>
            <a:chExt cx="3699852" cy="19604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999349-E491-4E81-814C-7675035800EB}"/>
                </a:ext>
              </a:extLst>
            </p:cNvPr>
            <p:cNvSpPr txBox="1"/>
            <p:nvPr/>
          </p:nvSpPr>
          <p:spPr>
            <a:xfrm>
              <a:off x="1029130" y="3470230"/>
              <a:ext cx="1379036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코호트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 내 환자 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(540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명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)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F9DF2E-9F63-4301-9E64-3FC77065E637}"/>
                </a:ext>
              </a:extLst>
            </p:cNvPr>
            <p:cNvSpPr txBox="1"/>
            <p:nvPr/>
          </p:nvSpPr>
          <p:spPr>
            <a:xfrm>
              <a:off x="1085120" y="4907426"/>
              <a:ext cx="1379036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연구대상자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 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(525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명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)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BE8F4E8-C412-451F-99C2-BDDDDAABCD0E}"/>
                </a:ext>
              </a:extLst>
            </p:cNvPr>
            <p:cNvCxnSpPr>
              <a:cxnSpLocks/>
            </p:cNvCxnSpPr>
            <p:nvPr/>
          </p:nvCxnSpPr>
          <p:spPr>
            <a:xfrm>
              <a:off x="1718648" y="3993450"/>
              <a:ext cx="0" cy="841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2D31F1-86B5-4BC0-A4B8-C18BD6618E95}"/>
                </a:ext>
              </a:extLst>
            </p:cNvPr>
            <p:cNvSpPr txBox="1"/>
            <p:nvPr/>
          </p:nvSpPr>
          <p:spPr>
            <a:xfrm>
              <a:off x="2586948" y="3650603"/>
              <a:ext cx="2142034" cy="11695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제외 총 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15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명</a:t>
              </a:r>
              <a:endPara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endParaRPr>
            </a:p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(1) 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참여 중단한 경우 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(6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명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)</a:t>
              </a:r>
            </a:p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(2) 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일일 총 섭취 에너지량 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500 kcal 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미만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 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또는 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4000 kcal 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초과한 경우 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(9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명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)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D91023D-E163-4455-A6EC-7724C3433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857" y="4307318"/>
              <a:ext cx="7109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64D087-A665-48ED-B4B9-F17B5E9EA35E}"/>
              </a:ext>
            </a:extLst>
          </p:cNvPr>
          <p:cNvSpPr/>
          <p:nvPr/>
        </p:nvSpPr>
        <p:spPr>
          <a:xfrm>
            <a:off x="4829228" y="1619070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Table1.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환자 기본 특성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5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Methods (1) - Data Used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0427"/>
            <a:ext cx="7886700" cy="4756536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 lang="ko-KR" altLang="en-US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 lang="ko-KR" altLang="en-US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 lang="ko-KR" altLang="en-US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  <a:defRPr lang="ko-KR" altLang="en-US"/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4DD8E3-EB58-41B3-9533-50444480BFAA}"/>
              </a:ext>
            </a:extLst>
          </p:cNvPr>
          <p:cNvSpPr txBox="1">
            <a:spLocks/>
          </p:cNvSpPr>
          <p:nvPr/>
        </p:nvSpPr>
        <p:spPr>
          <a:xfrm>
            <a:off x="628650" y="1678921"/>
            <a:ext cx="8126757" cy="3500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진단 전 식이 정보 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총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106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가지 식품으로 구성된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식품섭취빈도조사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(Food Frequency Questionnaire)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를 통해 수집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환자들은 각 식품별로 진단 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년 간의 하루 평균 섭취빈도와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회당 섭취량을 자율적으로 기입함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→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CAN Pro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식품별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일일 섭취량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(g)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과 에너지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(kcal)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계산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알코올은 이후 음주력이 보정변수 후보에 있으므로 분석에서 제외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총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105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가지의 식품들을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35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가지 식품군으로 분류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(Table2)</a:t>
            </a:r>
          </a:p>
          <a:p>
            <a:pPr>
              <a:defRPr lang="ko-KR" altLang="en-US"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79F59A-6B06-4AE5-BC2A-660865AF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28635"/>
            <a:ext cx="8039245" cy="22263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FE246C-5964-4003-9854-76251A89DE9F}"/>
              </a:ext>
            </a:extLst>
          </p:cNvPr>
          <p:cNvSpPr/>
          <p:nvPr/>
        </p:nvSpPr>
        <p:spPr>
          <a:xfrm>
            <a:off x="6700430" y="6322554"/>
            <a:ext cx="1814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(Hoang et al, 2021)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73BF13-6C13-4743-AB2D-B962874A3320}"/>
              </a:ext>
            </a:extLst>
          </p:cNvPr>
          <p:cNvSpPr/>
          <p:nvPr/>
        </p:nvSpPr>
        <p:spPr>
          <a:xfrm>
            <a:off x="628650" y="3807173"/>
            <a:ext cx="32383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Table2. 35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가지 식품군별 포함된 식품 종류 수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52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Methods (2) - PCA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23" y="1597242"/>
            <a:ext cx="4248150" cy="4895632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Why PCA?</a:t>
            </a:r>
          </a:p>
          <a:p>
            <a:pPr lvl="1">
              <a:defRPr lang="ko-KR" altLang="en-US"/>
            </a:pP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다중공선성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설명 변수들 간 상호 관계가 복잡함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ex)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초록채소와 해조류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/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붉은육류와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가공육류 섭취량 간 양의 상관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有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lvl="1">
              <a:defRPr lang="ko-KR" altLang="en-US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차원의 저주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데이터 차원이 높아질수록 공간 상에서 급격히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멀어짐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457200" lvl="1" indent="0">
              <a:buNone/>
              <a:defRPr lang="ko-KR" altLang="en-US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indent="0">
              <a:buNone/>
              <a:defRPr lang="ko-KR" altLang="en-US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→ 차원 축소 필요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pic>
        <p:nvPicPr>
          <p:cNvPr id="4098" name="Picture 2" descr="What do you mean by Curse of Dimensionality? What are the different ways to  deal with it? | i2tutorials">
            <a:extLst>
              <a:ext uri="{FF2B5EF4-FFF2-40B4-BE49-F238E27FC236}">
                <a16:creationId xmlns:a16="http://schemas.microsoft.com/office/drawing/2014/main" id="{303B98F9-FFEF-40BD-B2D8-FE793FD5E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4242758"/>
            <a:ext cx="3628834" cy="126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9E5A65-77E5-48BF-9498-B520D4AC7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73" y="1597242"/>
            <a:ext cx="4163025" cy="4238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8493"/>
            <a:ext cx="7886700" cy="1325563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Methods (2) - PCA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2EC62-409F-4DA5-B9F3-432A1CF19764}"/>
              </a:ext>
            </a:extLst>
          </p:cNvPr>
          <p:cNvSpPr/>
          <p:nvPr/>
        </p:nvSpPr>
        <p:spPr>
          <a:xfrm>
            <a:off x="628650" y="1591260"/>
            <a:ext cx="78867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PCA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란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Principal Component Analysis,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주성분분석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개의 변수로 구성된 데이터를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서로 독립적인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k(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p)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개의 변수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(=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주성분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로 요약하는 기법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요약된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k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개의 주성분은 기존 변수의 선형결합으로 표현됨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원래 데이터의 분산을 최대한 보존하는 새로운 축을 찾고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그 축에 데이터를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정사영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(projection)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하는 방법으로 진행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F0A51F-E34C-4224-A996-DBE73F061B4E}"/>
              </a:ext>
            </a:extLst>
          </p:cNvPr>
          <p:cNvGrpSpPr/>
          <p:nvPr/>
        </p:nvGrpSpPr>
        <p:grpSpPr>
          <a:xfrm>
            <a:off x="1601428" y="3635740"/>
            <a:ext cx="6090433" cy="2663890"/>
            <a:chOff x="947305" y="3552894"/>
            <a:chExt cx="5556132" cy="2318321"/>
          </a:xfrm>
        </p:grpSpPr>
        <p:pic>
          <p:nvPicPr>
            <p:cNvPr id="1026" name="Picture 2" descr="PCA for Visualization and Dimension Reduction…. | by Sagor Saha | Medium">
              <a:extLst>
                <a:ext uri="{FF2B5EF4-FFF2-40B4-BE49-F238E27FC236}">
                  <a16:creationId xmlns:a16="http://schemas.microsoft.com/office/drawing/2014/main" id="{632DC66C-3F45-4573-B7C0-A97D06B925C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05" y="3552894"/>
              <a:ext cx="5010149" cy="2318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F3FC35-60B9-401A-ADF0-35CDE6152B0A}"/>
                </a:ext>
              </a:extLst>
            </p:cNvPr>
            <p:cNvSpPr txBox="1"/>
            <p:nvPr/>
          </p:nvSpPr>
          <p:spPr>
            <a:xfrm>
              <a:off x="5852556" y="3654187"/>
              <a:ext cx="650881" cy="26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PC1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2843BB-473F-47A5-AF58-96617BA0EEDE}"/>
                </a:ext>
              </a:extLst>
            </p:cNvPr>
            <p:cNvSpPr txBox="1"/>
            <p:nvPr/>
          </p:nvSpPr>
          <p:spPr>
            <a:xfrm>
              <a:off x="5439605" y="5224362"/>
              <a:ext cx="650881" cy="26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</a:rPr>
                <a:t>PC2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47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3139</Words>
  <Application>Microsoft Office PowerPoint</Application>
  <PresentationFormat>화면 슬라이드 쇼(4:3)</PresentationFormat>
  <Paragraphs>284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Wingdings</vt:lpstr>
      <vt:lpstr>나눔스퀘어 ExtraBold</vt:lpstr>
      <vt:lpstr>Cambria Math</vt:lpstr>
      <vt:lpstr>Calibri Light</vt:lpstr>
      <vt:lpstr>HY헤드라인M</vt:lpstr>
      <vt:lpstr>Calibri</vt:lpstr>
      <vt:lpstr>Arial</vt:lpstr>
      <vt:lpstr>나눔스퀘어</vt:lpstr>
      <vt:lpstr>맑은 고딕</vt:lpstr>
      <vt:lpstr>함초롬돋움</vt:lpstr>
      <vt:lpstr>Office 테마</vt:lpstr>
      <vt:lpstr>PowerPoint 프레젠테이션</vt:lpstr>
      <vt:lpstr>주성분분석(PCA)을 활용한  대장암 환자 코호트 식이 패턴 점수화 및  환자 생존, 암 진행과의 관계 분석</vt:lpstr>
      <vt:lpstr>Background</vt:lpstr>
      <vt:lpstr>Background</vt:lpstr>
      <vt:lpstr>Background</vt:lpstr>
      <vt:lpstr>Methods (1) - Data Used</vt:lpstr>
      <vt:lpstr>Methods (1) - Data Used</vt:lpstr>
      <vt:lpstr>Methods (2) - PCA</vt:lpstr>
      <vt:lpstr>Methods (2) - PCA</vt:lpstr>
      <vt:lpstr>Methods (2) - PCA</vt:lpstr>
      <vt:lpstr>Methods (2) - PCA</vt:lpstr>
      <vt:lpstr>Methods (3) - Survival Analysis</vt:lpstr>
      <vt:lpstr>Results</vt:lpstr>
      <vt:lpstr>Results</vt:lpstr>
      <vt:lpstr>Results</vt:lpstr>
      <vt:lpstr>Results</vt:lpstr>
      <vt:lpstr>Discussion</vt:lpstr>
      <vt:lpstr>References</vt:lpstr>
      <vt:lpstr>References</vt:lpstr>
      <vt:lpstr> 감사합니다! 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KCDF</dc:creator>
  <cp:lastModifiedBy>장서윤</cp:lastModifiedBy>
  <cp:revision>78</cp:revision>
  <dcterms:created xsi:type="dcterms:W3CDTF">2020-07-21T05:02:06Z</dcterms:created>
  <dcterms:modified xsi:type="dcterms:W3CDTF">2022-08-11T07:25:25Z</dcterms:modified>
  <cp:version>0906.0100.01</cp:version>
</cp:coreProperties>
</file>