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90" r:id="rId2"/>
    <p:sldId id="300" r:id="rId3"/>
    <p:sldId id="333" r:id="rId4"/>
    <p:sldId id="313" r:id="rId5"/>
    <p:sldId id="325" r:id="rId6"/>
    <p:sldId id="312" r:id="rId7"/>
    <p:sldId id="314" r:id="rId8"/>
    <p:sldId id="323" r:id="rId9"/>
    <p:sldId id="315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50" r:id="rId24"/>
    <p:sldId id="334" r:id="rId25"/>
    <p:sldId id="349" r:id="rId26"/>
    <p:sldId id="330" r:id="rId27"/>
    <p:sldId id="351" r:id="rId28"/>
    <p:sldId id="367" r:id="rId29"/>
    <p:sldId id="318" r:id="rId30"/>
    <p:sldId id="319" r:id="rId31"/>
    <p:sldId id="320" r:id="rId32"/>
    <p:sldId id="304" r:id="rId33"/>
  </p:sldIdLst>
  <p:sldSz cx="12192000" cy="6858000"/>
  <p:notesSz cx="6858000" cy="9144000"/>
  <p:embeddedFontLst>
    <p:embeddedFont>
      <p:font typeface="맑은 고딕" pitchFamily="50" charset="-127"/>
      <p:regular r:id="rId35"/>
      <p:bold r:id="rId36"/>
    </p:embeddedFont>
    <p:embeddedFont>
      <p:font typeface="Cambria Math" pitchFamily="18" charset="0"/>
      <p:regular r:id="rId37"/>
    </p:embeddedFont>
    <p:embeddedFont>
      <p:font typeface="함초롬돋움" pitchFamily="18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3366"/>
    <a:srgbClr val="203864"/>
    <a:srgbClr val="132771"/>
    <a:srgbClr val="1AB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909" autoAdjust="0"/>
    <p:restoredTop sz="93647" autoAdjust="0"/>
  </p:normalViewPr>
  <p:slideViewPr>
    <p:cSldViewPr snapToGrid="0" showGuides="1">
      <p:cViewPr varScale="1">
        <p:scale>
          <a:sx n="87" d="100"/>
          <a:sy n="87" d="100"/>
        </p:scale>
        <p:origin x="-989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9E86D-72E5-43A6-88E6-5D521253E2A0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C864D-E034-46D2-97A5-00074E0B82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C864D-E034-46D2-97A5-00074E0B824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6.png"/><Relationship Id="rId7" Type="http://schemas.openxmlformats.org/officeDocument/2006/relationships/image" Target="../media/image5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jee/capsto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creek.com/java-api-examples/index.php?source_dir=Curecoin-master/PeerNetwork.jav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hyperlink" Target="https://tutorials-raspberrypi.de/raspberry-pi-7-segment-anzeige-kathode-steuer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9.sv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9.svg"/><Relationship Id="rId7" Type="http://schemas.openxmlformats.org/officeDocument/2006/relationships/image" Target="../media/image13.png"/><Relationship Id="rId2" Type="http://schemas.openxmlformats.org/officeDocument/2006/relationships/image" Target="../media/image11.jpe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23" Type="http://schemas.openxmlformats.org/officeDocument/2006/relationships/image" Target="../media/image17.jpeg"/><Relationship Id="rId19" Type="http://schemas.openxmlformats.org/officeDocument/2006/relationships/image" Target="../media/image14.jpeg"/><Relationship Id="rId4" Type="http://schemas.openxmlformats.org/officeDocument/2006/relationships/image" Target="../media/image12.png"/><Relationship Id="rId2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2670817">
            <a:off x="-1367159" y="4743481"/>
            <a:ext cx="4756967" cy="2453743"/>
          </a:xfrm>
          <a:custGeom>
            <a:avLst/>
            <a:gdLst>
              <a:gd name="connsiteX0" fmla="*/ 0 w 4871608"/>
              <a:gd name="connsiteY0" fmla="*/ 0 h 2287199"/>
              <a:gd name="connsiteX1" fmla="*/ 4871608 w 4871608"/>
              <a:gd name="connsiteY1" fmla="*/ 0 h 2287199"/>
              <a:gd name="connsiteX2" fmla="*/ 4871608 w 4871608"/>
              <a:gd name="connsiteY2" fmla="*/ 2287199 h 2287199"/>
              <a:gd name="connsiteX3" fmla="*/ 0 w 4871608"/>
              <a:gd name="connsiteY3" fmla="*/ 2287199 h 2287199"/>
              <a:gd name="connsiteX4" fmla="*/ 0 w 4871608"/>
              <a:gd name="connsiteY4" fmla="*/ 0 h 2287199"/>
              <a:gd name="connsiteX0" fmla="*/ 0 w 4871608"/>
              <a:gd name="connsiteY0" fmla="*/ 0 h 2287199"/>
              <a:gd name="connsiteX1" fmla="*/ 4871608 w 4871608"/>
              <a:gd name="connsiteY1" fmla="*/ 0 h 2287199"/>
              <a:gd name="connsiteX2" fmla="*/ 4871608 w 4871608"/>
              <a:gd name="connsiteY2" fmla="*/ 2287199 h 2287199"/>
              <a:gd name="connsiteX3" fmla="*/ 1758085 w 4871608"/>
              <a:gd name="connsiteY3" fmla="*/ 1477706 h 2287199"/>
              <a:gd name="connsiteX4" fmla="*/ 0 w 4871608"/>
              <a:gd name="connsiteY4" fmla="*/ 0 h 2287199"/>
              <a:gd name="connsiteX0" fmla="*/ 0 w 4672757"/>
              <a:gd name="connsiteY0" fmla="*/ 60961 h 2287199"/>
              <a:gd name="connsiteX1" fmla="*/ 4672757 w 4672757"/>
              <a:gd name="connsiteY1" fmla="*/ 0 h 2287199"/>
              <a:gd name="connsiteX2" fmla="*/ 4672757 w 4672757"/>
              <a:gd name="connsiteY2" fmla="*/ 2287199 h 2287199"/>
              <a:gd name="connsiteX3" fmla="*/ 1559234 w 4672757"/>
              <a:gd name="connsiteY3" fmla="*/ 1477706 h 2287199"/>
              <a:gd name="connsiteX4" fmla="*/ 0 w 4672757"/>
              <a:gd name="connsiteY4" fmla="*/ 60961 h 2287199"/>
              <a:gd name="connsiteX0" fmla="*/ 0 w 4661113"/>
              <a:gd name="connsiteY0" fmla="*/ 49513 h 2287199"/>
              <a:gd name="connsiteX1" fmla="*/ 4661113 w 4661113"/>
              <a:gd name="connsiteY1" fmla="*/ 0 h 2287199"/>
              <a:gd name="connsiteX2" fmla="*/ 4661113 w 4661113"/>
              <a:gd name="connsiteY2" fmla="*/ 2287199 h 2287199"/>
              <a:gd name="connsiteX3" fmla="*/ 1547590 w 4661113"/>
              <a:gd name="connsiteY3" fmla="*/ 1477706 h 2287199"/>
              <a:gd name="connsiteX4" fmla="*/ 0 w 4661113"/>
              <a:gd name="connsiteY4" fmla="*/ 49513 h 2287199"/>
              <a:gd name="connsiteX0" fmla="*/ 0 w 4661113"/>
              <a:gd name="connsiteY0" fmla="*/ 49513 h 2287199"/>
              <a:gd name="connsiteX1" fmla="*/ 4661113 w 4661113"/>
              <a:gd name="connsiteY1" fmla="*/ 0 h 2287199"/>
              <a:gd name="connsiteX2" fmla="*/ 4661113 w 4661113"/>
              <a:gd name="connsiteY2" fmla="*/ 2287199 h 2287199"/>
              <a:gd name="connsiteX3" fmla="*/ 2210506 w 4661113"/>
              <a:gd name="connsiteY3" fmla="*/ 2276190 h 2287199"/>
              <a:gd name="connsiteX4" fmla="*/ 0 w 4661113"/>
              <a:gd name="connsiteY4" fmla="*/ 49513 h 2287199"/>
              <a:gd name="connsiteX0" fmla="*/ 0 w 4634402"/>
              <a:gd name="connsiteY0" fmla="*/ 76681 h 2287199"/>
              <a:gd name="connsiteX1" fmla="*/ 4634402 w 4634402"/>
              <a:gd name="connsiteY1" fmla="*/ 0 h 2287199"/>
              <a:gd name="connsiteX2" fmla="*/ 4634402 w 4634402"/>
              <a:gd name="connsiteY2" fmla="*/ 2287199 h 2287199"/>
              <a:gd name="connsiteX3" fmla="*/ 2183795 w 4634402"/>
              <a:gd name="connsiteY3" fmla="*/ 2276190 h 2287199"/>
              <a:gd name="connsiteX4" fmla="*/ 0 w 4634402"/>
              <a:gd name="connsiteY4" fmla="*/ 76681 h 2287199"/>
              <a:gd name="connsiteX0" fmla="*/ 0 w 4634402"/>
              <a:gd name="connsiteY0" fmla="*/ 76681 h 2276190"/>
              <a:gd name="connsiteX1" fmla="*/ 4634402 w 4634402"/>
              <a:gd name="connsiteY1" fmla="*/ 0 h 2276190"/>
              <a:gd name="connsiteX2" fmla="*/ 2183795 w 4634402"/>
              <a:gd name="connsiteY2" fmla="*/ 2276190 h 2276190"/>
              <a:gd name="connsiteX3" fmla="*/ 0 w 4634402"/>
              <a:gd name="connsiteY3" fmla="*/ 76681 h 2276190"/>
              <a:gd name="connsiteX0" fmla="*/ 0 w 4545009"/>
              <a:gd name="connsiteY0" fmla="*/ 125337 h 2324846"/>
              <a:gd name="connsiteX1" fmla="*/ 4545009 w 4545009"/>
              <a:gd name="connsiteY1" fmla="*/ 0 h 2324846"/>
              <a:gd name="connsiteX2" fmla="*/ 2183795 w 4545009"/>
              <a:gd name="connsiteY2" fmla="*/ 2324846 h 2324846"/>
              <a:gd name="connsiteX3" fmla="*/ 0 w 4545009"/>
              <a:gd name="connsiteY3" fmla="*/ 125337 h 2324846"/>
              <a:gd name="connsiteX0" fmla="*/ 0 w 4545009"/>
              <a:gd name="connsiteY0" fmla="*/ 125337 h 2327865"/>
              <a:gd name="connsiteX1" fmla="*/ 4545009 w 4545009"/>
              <a:gd name="connsiteY1" fmla="*/ 0 h 2327865"/>
              <a:gd name="connsiteX2" fmla="*/ 2186763 w 4545009"/>
              <a:gd name="connsiteY2" fmla="*/ 2327865 h 2327865"/>
              <a:gd name="connsiteX3" fmla="*/ 0 w 4545009"/>
              <a:gd name="connsiteY3" fmla="*/ 125337 h 2327865"/>
              <a:gd name="connsiteX0" fmla="*/ 0 w 4535953"/>
              <a:gd name="connsiteY0" fmla="*/ 116433 h 2327865"/>
              <a:gd name="connsiteX1" fmla="*/ 4535953 w 4535953"/>
              <a:gd name="connsiteY1" fmla="*/ 0 h 2327865"/>
              <a:gd name="connsiteX2" fmla="*/ 2177707 w 4535953"/>
              <a:gd name="connsiteY2" fmla="*/ 2327865 h 2327865"/>
              <a:gd name="connsiteX3" fmla="*/ 0 w 4535953"/>
              <a:gd name="connsiteY3" fmla="*/ 116433 h 2327865"/>
              <a:gd name="connsiteX0" fmla="*/ 0 w 4546511"/>
              <a:gd name="connsiteY0" fmla="*/ 136570 h 2327865"/>
              <a:gd name="connsiteX1" fmla="*/ 4546511 w 4546511"/>
              <a:gd name="connsiteY1" fmla="*/ 0 h 2327865"/>
              <a:gd name="connsiteX2" fmla="*/ 2188265 w 4546511"/>
              <a:gd name="connsiteY2" fmla="*/ 2327865 h 2327865"/>
              <a:gd name="connsiteX3" fmla="*/ 0 w 4546511"/>
              <a:gd name="connsiteY3" fmla="*/ 136570 h 2327865"/>
              <a:gd name="connsiteX0" fmla="*/ 0 w 4582624"/>
              <a:gd name="connsiteY0" fmla="*/ 110993 h 2302288"/>
              <a:gd name="connsiteX1" fmla="*/ 4582624 w 4582624"/>
              <a:gd name="connsiteY1" fmla="*/ 0 h 2302288"/>
              <a:gd name="connsiteX2" fmla="*/ 2188265 w 4582624"/>
              <a:gd name="connsiteY2" fmla="*/ 2302288 h 2302288"/>
              <a:gd name="connsiteX3" fmla="*/ 0 w 4582624"/>
              <a:gd name="connsiteY3" fmla="*/ 110993 h 23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624" h="2302288">
                <a:moveTo>
                  <a:pt x="0" y="110993"/>
                </a:moveTo>
                <a:lnTo>
                  <a:pt x="4582624" y="0"/>
                </a:lnTo>
                <a:lnTo>
                  <a:pt x="2188265" y="2302288"/>
                </a:lnTo>
                <a:lnTo>
                  <a:pt x="0" y="110993"/>
                </a:lnTo>
                <a:close/>
              </a:path>
            </a:pathLst>
          </a:cu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95" y="1220054"/>
            <a:ext cx="3176428" cy="3133943"/>
          </a:xfrm>
          <a:custGeom>
            <a:avLst/>
            <a:gdLst>
              <a:gd name="connsiteX0" fmla="*/ 1585175 w 3170350"/>
              <a:gd name="connsiteY0" fmla="*/ 0 h 3127418"/>
              <a:gd name="connsiteX1" fmla="*/ 3170350 w 3170350"/>
              <a:gd name="connsiteY1" fmla="*/ 1563709 h 3127418"/>
              <a:gd name="connsiteX2" fmla="*/ 1585175 w 3170350"/>
              <a:gd name="connsiteY2" fmla="*/ 3127418 h 3127418"/>
              <a:gd name="connsiteX3" fmla="*/ 0 w 3170350"/>
              <a:gd name="connsiteY3" fmla="*/ 1563709 h 312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350" h="3127418">
                <a:moveTo>
                  <a:pt x="1585175" y="0"/>
                </a:moveTo>
                <a:lnTo>
                  <a:pt x="3170350" y="1563709"/>
                </a:lnTo>
                <a:lnTo>
                  <a:pt x="1585175" y="3127418"/>
                </a:lnTo>
                <a:lnTo>
                  <a:pt x="0" y="1563709"/>
                </a:lnTo>
                <a:close/>
              </a:path>
            </a:pathLst>
          </a:custGeom>
        </p:spPr>
      </p:pic>
      <p:sp>
        <p:nvSpPr>
          <p:cNvPr id="4" name="다이아몬드 3"/>
          <p:cNvSpPr/>
          <p:nvPr/>
        </p:nvSpPr>
        <p:spPr>
          <a:xfrm>
            <a:off x="83820" y="76201"/>
            <a:ext cx="3047251" cy="3684551"/>
          </a:xfrm>
          <a:custGeom>
            <a:avLst/>
            <a:gdLst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0 w 5231994"/>
              <a:gd name="connsiteY4" fmla="*/ 2620851 h 5241701"/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1938047 w 5231994"/>
              <a:gd name="connsiteY4" fmla="*/ 4559429 h 5241701"/>
              <a:gd name="connsiteX5" fmla="*/ 0 w 5231994"/>
              <a:gd name="connsiteY5" fmla="*/ 2620851 h 5241701"/>
              <a:gd name="connsiteX0" fmla="*/ 0 w 5231994"/>
              <a:gd name="connsiteY0" fmla="*/ 2620851 h 5241701"/>
              <a:gd name="connsiteX1" fmla="*/ 2615997 w 5231994"/>
              <a:gd name="connsiteY1" fmla="*/ 0 h 5241701"/>
              <a:gd name="connsiteX2" fmla="*/ 5231994 w 5231994"/>
              <a:gd name="connsiteY2" fmla="*/ 2620851 h 5241701"/>
              <a:gd name="connsiteX3" fmla="*/ 2615997 w 5231994"/>
              <a:gd name="connsiteY3" fmla="*/ 5241701 h 5241701"/>
              <a:gd name="connsiteX4" fmla="*/ 2219987 w 5231994"/>
              <a:gd name="connsiteY4" fmla="*/ 4841369 h 5241701"/>
              <a:gd name="connsiteX5" fmla="*/ 0 w 5231994"/>
              <a:gd name="connsiteY5" fmla="*/ 2620851 h 5241701"/>
              <a:gd name="connsiteX0" fmla="*/ 0 w 3022194"/>
              <a:gd name="connsiteY0" fmla="*/ 2491311 h 5241701"/>
              <a:gd name="connsiteX1" fmla="*/ 406197 w 3022194"/>
              <a:gd name="connsiteY1" fmla="*/ 0 h 5241701"/>
              <a:gd name="connsiteX2" fmla="*/ 3022194 w 3022194"/>
              <a:gd name="connsiteY2" fmla="*/ 2620851 h 5241701"/>
              <a:gd name="connsiteX3" fmla="*/ 406197 w 3022194"/>
              <a:gd name="connsiteY3" fmla="*/ 5241701 h 5241701"/>
              <a:gd name="connsiteX4" fmla="*/ 10187 w 3022194"/>
              <a:gd name="connsiteY4" fmla="*/ 4841369 h 5241701"/>
              <a:gd name="connsiteX5" fmla="*/ 0 w 3022194"/>
              <a:gd name="connsiteY5" fmla="*/ 2491311 h 5241701"/>
              <a:gd name="connsiteX0" fmla="*/ 20589 w 3012303"/>
              <a:gd name="connsiteY0" fmla="*/ 1622631 h 5241701"/>
              <a:gd name="connsiteX1" fmla="*/ 396306 w 3012303"/>
              <a:gd name="connsiteY1" fmla="*/ 0 h 5241701"/>
              <a:gd name="connsiteX2" fmla="*/ 3012303 w 3012303"/>
              <a:gd name="connsiteY2" fmla="*/ 2620851 h 5241701"/>
              <a:gd name="connsiteX3" fmla="*/ 396306 w 3012303"/>
              <a:gd name="connsiteY3" fmla="*/ 5241701 h 5241701"/>
              <a:gd name="connsiteX4" fmla="*/ 296 w 3012303"/>
              <a:gd name="connsiteY4" fmla="*/ 4841369 h 5241701"/>
              <a:gd name="connsiteX5" fmla="*/ 20589 w 3012303"/>
              <a:gd name="connsiteY5" fmla="*/ 1622631 h 5241701"/>
              <a:gd name="connsiteX0" fmla="*/ 20589 w 3012303"/>
              <a:gd name="connsiteY0" fmla="*/ 30051 h 3649121"/>
              <a:gd name="connsiteX1" fmla="*/ 1950786 w 3012303"/>
              <a:gd name="connsiteY1" fmla="*/ 0 h 3649121"/>
              <a:gd name="connsiteX2" fmla="*/ 3012303 w 3012303"/>
              <a:gd name="connsiteY2" fmla="*/ 1028271 h 3649121"/>
              <a:gd name="connsiteX3" fmla="*/ 396306 w 3012303"/>
              <a:gd name="connsiteY3" fmla="*/ 3649121 h 3649121"/>
              <a:gd name="connsiteX4" fmla="*/ 296 w 3012303"/>
              <a:gd name="connsiteY4" fmla="*/ 3248789 h 3649121"/>
              <a:gd name="connsiteX5" fmla="*/ 20589 w 3012303"/>
              <a:gd name="connsiteY5" fmla="*/ 30051 h 3649121"/>
              <a:gd name="connsiteX0" fmla="*/ 20589 w 3012303"/>
              <a:gd name="connsiteY0" fmla="*/ 0 h 3661933"/>
              <a:gd name="connsiteX1" fmla="*/ 1950786 w 3012303"/>
              <a:gd name="connsiteY1" fmla="*/ 12812 h 3661933"/>
              <a:gd name="connsiteX2" fmla="*/ 3012303 w 3012303"/>
              <a:gd name="connsiteY2" fmla="*/ 1041083 h 3661933"/>
              <a:gd name="connsiteX3" fmla="*/ 396306 w 3012303"/>
              <a:gd name="connsiteY3" fmla="*/ 3661933 h 3661933"/>
              <a:gd name="connsiteX4" fmla="*/ 296 w 3012303"/>
              <a:gd name="connsiteY4" fmla="*/ 3261601 h 3661933"/>
              <a:gd name="connsiteX5" fmla="*/ 20589 w 3012303"/>
              <a:gd name="connsiteY5" fmla="*/ 0 h 3661933"/>
              <a:gd name="connsiteX0" fmla="*/ 2099 w 3012863"/>
              <a:gd name="connsiteY0" fmla="*/ 0 h 3666695"/>
              <a:gd name="connsiteX1" fmla="*/ 1951346 w 3012863"/>
              <a:gd name="connsiteY1" fmla="*/ 17574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66363 h 3666695"/>
              <a:gd name="connsiteX5" fmla="*/ 2099 w 3012863"/>
              <a:gd name="connsiteY5" fmla="*/ 0 h 3666695"/>
              <a:gd name="connsiteX0" fmla="*/ 2099 w 3012863"/>
              <a:gd name="connsiteY0" fmla="*/ 0 h 3666695"/>
              <a:gd name="connsiteX1" fmla="*/ 1956108 w 3012863"/>
              <a:gd name="connsiteY1" fmla="*/ 22336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66363 h 3666695"/>
              <a:gd name="connsiteX5" fmla="*/ 2099 w 3012863"/>
              <a:gd name="connsiteY5" fmla="*/ 0 h 3666695"/>
              <a:gd name="connsiteX0" fmla="*/ 2099 w 3012863"/>
              <a:gd name="connsiteY0" fmla="*/ 0 h 3666695"/>
              <a:gd name="connsiteX1" fmla="*/ 1956108 w 3012863"/>
              <a:gd name="connsiteY1" fmla="*/ 22336 h 3666695"/>
              <a:gd name="connsiteX2" fmla="*/ 3012863 w 3012863"/>
              <a:gd name="connsiteY2" fmla="*/ 1045845 h 3666695"/>
              <a:gd name="connsiteX3" fmla="*/ 396866 w 3012863"/>
              <a:gd name="connsiteY3" fmla="*/ 3666695 h 3666695"/>
              <a:gd name="connsiteX4" fmla="*/ 856 w 3012863"/>
              <a:gd name="connsiteY4" fmla="*/ 3299701 h 3666695"/>
              <a:gd name="connsiteX5" fmla="*/ 2099 w 3012863"/>
              <a:gd name="connsiteY5" fmla="*/ 0 h 3666695"/>
              <a:gd name="connsiteX0" fmla="*/ 2099 w 3017626"/>
              <a:gd name="connsiteY0" fmla="*/ 0 h 3666695"/>
              <a:gd name="connsiteX1" fmla="*/ 1956108 w 3017626"/>
              <a:gd name="connsiteY1" fmla="*/ 22336 h 3666695"/>
              <a:gd name="connsiteX2" fmla="*/ 3017626 w 3017626"/>
              <a:gd name="connsiteY2" fmla="*/ 1064895 h 3666695"/>
              <a:gd name="connsiteX3" fmla="*/ 396866 w 3017626"/>
              <a:gd name="connsiteY3" fmla="*/ 3666695 h 3666695"/>
              <a:gd name="connsiteX4" fmla="*/ 856 w 3017626"/>
              <a:gd name="connsiteY4" fmla="*/ 3299701 h 3666695"/>
              <a:gd name="connsiteX5" fmla="*/ 2099 w 3017626"/>
              <a:gd name="connsiteY5" fmla="*/ 0 h 3666695"/>
              <a:gd name="connsiteX0" fmla="*/ 2099 w 3017626"/>
              <a:gd name="connsiteY0" fmla="*/ 0 h 3666695"/>
              <a:gd name="connsiteX1" fmla="*/ 1956108 w 3017626"/>
              <a:gd name="connsiteY1" fmla="*/ 7170 h 3666695"/>
              <a:gd name="connsiteX2" fmla="*/ 3017626 w 3017626"/>
              <a:gd name="connsiteY2" fmla="*/ 1064895 h 3666695"/>
              <a:gd name="connsiteX3" fmla="*/ 396866 w 3017626"/>
              <a:gd name="connsiteY3" fmla="*/ 3666695 h 3666695"/>
              <a:gd name="connsiteX4" fmla="*/ 856 w 3017626"/>
              <a:gd name="connsiteY4" fmla="*/ 3299701 h 3666695"/>
              <a:gd name="connsiteX5" fmla="*/ 2099 w 3017626"/>
              <a:gd name="connsiteY5" fmla="*/ 0 h 366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7626" h="3666695">
                <a:moveTo>
                  <a:pt x="2099" y="0"/>
                </a:moveTo>
                <a:lnTo>
                  <a:pt x="1956108" y="7170"/>
                </a:lnTo>
                <a:lnTo>
                  <a:pt x="3017626" y="1064895"/>
                </a:lnTo>
                <a:lnTo>
                  <a:pt x="396866" y="3666695"/>
                </a:lnTo>
                <a:lnTo>
                  <a:pt x="856" y="3299701"/>
                </a:lnTo>
                <a:cubicBezTo>
                  <a:pt x="-2540" y="2516348"/>
                  <a:pt x="5495" y="783353"/>
                  <a:pt x="20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9519" y="2086946"/>
            <a:ext cx="7070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블록체인을 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이용한 </a:t>
            </a:r>
            <a:endParaRPr lang="en-US" altLang="ko-KR" sz="3600" spc="-150" dirty="0" smtClean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   </a:t>
            </a:r>
            <a:r>
              <a:rPr lang="en-US" altLang="ko-KR" sz="36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기기 </a:t>
            </a:r>
            <a:r>
              <a:rPr lang="ko-KR" altLang="en-US" sz="36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 </a:t>
            </a:r>
            <a:r>
              <a:rPr lang="ko-KR" altLang="en-US" sz="36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</a:t>
            </a:r>
            <a:endParaRPr lang="en-US" altLang="ko-KR" sz="3600" spc="-150" dirty="0" smtClean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24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24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24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85990" y="5376771"/>
            <a:ext cx="45916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팀명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학번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2015150003 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김승은 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Urban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2015150022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윤은주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  <a:endParaRPr lang="en-US" altLang="ko-KR" sz="140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2015150038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지소영</a:t>
            </a:r>
            <a:r>
              <a:rPr lang="en-US" altLang="ko-KR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서대영</a:t>
            </a:r>
          </a:p>
        </p:txBody>
      </p:sp>
      <p:sp>
        <p:nvSpPr>
          <p:cNvPr id="16" name="다이아몬드 15"/>
          <p:cNvSpPr/>
          <p:nvPr/>
        </p:nvSpPr>
        <p:spPr>
          <a:xfrm>
            <a:off x="3249182" y="262964"/>
            <a:ext cx="1864320" cy="1819049"/>
          </a:xfrm>
          <a:prstGeom prst="diamon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9719488" y="200640"/>
            <a:ext cx="2264806" cy="4360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546683" y="1245972"/>
            <a:ext cx="4119217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구성도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3" y="2177029"/>
            <a:ext cx="11934980" cy="28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(1-1)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48B0458-5CC5-4F32-B518-3B88271BF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70" y="2238857"/>
            <a:ext cx="7015709" cy="32172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3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 네트워크에 연결되어있는 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</a:t>
            </a: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스캔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(1-2)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645071"/>
                  </p:ext>
                </p:extLst>
              </p:nvPr>
            </p:nvGraphicFramePr>
            <p:xfrm>
              <a:off x="865453" y="202699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𝐼𝑝𝑆𝑐𝑎𝑛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스캔하여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연결 가능한 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IpList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파일에 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read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645071"/>
                  </p:ext>
                </p:extLst>
              </p:nvPr>
            </p:nvGraphicFramePr>
            <p:xfrm>
              <a:off x="865453" y="202699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스캔하여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연결 가능한 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IpList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파일에 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read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965611"/>
                  </p:ext>
                </p:extLst>
              </p:nvPr>
            </p:nvGraphicFramePr>
            <p:xfrm>
              <a:off x="874245" y="473502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𝐼𝑝𝑆𝑐𝑎𝑛𝑀𝑎𝑛𝑎𝑔𝑒𝑟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스레드풀을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이용하여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IpScan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Thread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에게 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task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준다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(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주기적으로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)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965611"/>
                  </p:ext>
                </p:extLst>
              </p:nvPr>
            </p:nvGraphicFramePr>
            <p:xfrm>
              <a:off x="874245" y="473502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스레드풀을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이용하여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IpScan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Thread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에게 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task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준다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(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주기적으로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)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3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 네트워크에 연결되어있는 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</a:t>
            </a: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스캔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547571"/>
                  </p:ext>
                </p:extLst>
              </p:nvPr>
            </p:nvGraphicFramePr>
            <p:xfrm>
              <a:off x="865453" y="3389792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𝐷𝐵𝐻𝑒𝑙𝑝𝑒𝑟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IpList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파일을 관리한다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547571"/>
                  </p:ext>
                </p:extLst>
              </p:nvPr>
            </p:nvGraphicFramePr>
            <p:xfrm>
              <a:off x="865453" y="3389792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2675" t="-10000" r="-143" b="-13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IpList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파일을 관리한다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47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(2-1)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B697238-76F8-4A57-BECA-686962FA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88" y="1880372"/>
            <a:ext cx="9472528" cy="4447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3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피어 네트워크 형성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(2-2)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097223"/>
                  </p:ext>
                </p:extLst>
              </p:nvPr>
            </p:nvGraphicFramePr>
            <p:xfrm>
              <a:off x="865453" y="1869237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𝑃𝑒𝑒𝑟𝑁𝑒𝑡𝑤𝑜𝑟𝑘𝑀𝑎𝑛𝑎𝑔𝑒𝑟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PeerNetwork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관리한다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</a:t>
                          </a:r>
                          <a:r>
                            <a:rPr lang="en-US" altLang="ko-KR" sz="1600" baseline="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PeerList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파일에 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read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한다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(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주기적으로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)</a:t>
                          </a:r>
                          <a:endParaRPr lang="ko-KR" altLang="en-US" sz="1600" dirty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097223"/>
                  </p:ext>
                </p:extLst>
              </p:nvPr>
            </p:nvGraphicFramePr>
            <p:xfrm>
              <a:off x="865453" y="1869237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PeerNetwork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관리한다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</a:t>
                          </a:r>
                          <a:r>
                            <a:rPr lang="en-US" altLang="ko-KR" sz="1600" baseline="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PeerList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파일에 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read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한다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(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주기적으로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)</a:t>
                          </a:r>
                          <a:endParaRPr lang="ko-KR" altLang="en-US" sz="1600" dirty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52527"/>
                  </p:ext>
                </p:extLst>
              </p:nvPr>
            </p:nvGraphicFramePr>
            <p:xfrm>
              <a:off x="874245" y="2784923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𝑃𝑒𝑒𝑟𝑁𝑒𝑡𝑤𝑜𝑟𝑘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/>
                            <a:t>서버소켓이 되어 소켓연결을 수락하고</a:t>
                          </a:r>
                          <a:r>
                            <a:rPr lang="en-US" altLang="ko-KR" sz="1600" dirty="0" smtClean="0"/>
                            <a:t>, </a:t>
                          </a:r>
                          <a:r>
                            <a:rPr lang="ko-KR" altLang="en-US" sz="1600" dirty="0" smtClean="0"/>
                            <a:t>클라</a:t>
                          </a:r>
                          <a:r>
                            <a:rPr lang="ko-KR" altLang="en-US" sz="1600" baseline="0" dirty="0" smtClean="0"/>
                            <a:t> 소켓이 되어</a:t>
                          </a:r>
                          <a:r>
                            <a:rPr lang="ko-KR" altLang="en-US" sz="1600" dirty="0" smtClean="0"/>
                            <a:t> 소켓연결을 요청한다</a:t>
                          </a:r>
                          <a:r>
                            <a:rPr lang="en-US" altLang="ko-KR" sz="1600" dirty="0" smtClean="0"/>
                            <a:t>.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152527"/>
                  </p:ext>
                </p:extLst>
              </p:nvPr>
            </p:nvGraphicFramePr>
            <p:xfrm>
              <a:off x="874245" y="2784923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675" t="-8197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/>
                            <a:t>서버소켓이 되어 소켓연결을 수락하고</a:t>
                          </a:r>
                          <a:r>
                            <a:rPr lang="en-US" altLang="ko-KR" sz="1600" dirty="0" smtClean="0"/>
                            <a:t>, </a:t>
                          </a:r>
                          <a:r>
                            <a:rPr lang="ko-KR" altLang="en-US" sz="1600" dirty="0" smtClean="0"/>
                            <a:t>클라</a:t>
                          </a:r>
                          <a:r>
                            <a:rPr lang="ko-KR" altLang="en-US" sz="1600" baseline="0" dirty="0" smtClean="0"/>
                            <a:t> 소켓이 되어</a:t>
                          </a:r>
                          <a:r>
                            <a:rPr lang="ko-KR" altLang="en-US" sz="1600" dirty="0" smtClean="0"/>
                            <a:t> 소켓연결을 요청한다</a:t>
                          </a:r>
                          <a:r>
                            <a:rPr lang="en-US" altLang="ko-KR" sz="1600" dirty="0" smtClean="0"/>
                            <a:t>.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375443"/>
                  </p:ext>
                </p:extLst>
              </p:nvPr>
            </p:nvGraphicFramePr>
            <p:xfrm>
              <a:off x="874245" y="3700609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𝑃𝑒𝑒𝑟𝑇h𝑟𝑒𝑎𝑑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InputThread</a:t>
                          </a:r>
                          <a:r>
                            <a:rPr lang="ko-KR" altLang="en-US" sz="1600" dirty="0" smtClean="0"/>
                            <a:t>와 </a:t>
                          </a:r>
                          <a:r>
                            <a:rPr lang="en-US" altLang="ko-KR" sz="1600" dirty="0" err="1" smtClean="0"/>
                            <a:t>OutputThread</a:t>
                          </a:r>
                          <a:r>
                            <a:rPr lang="ko-KR" altLang="en-US" sz="1600" dirty="0" smtClean="0"/>
                            <a:t>를 관리한다</a:t>
                          </a:r>
                          <a:r>
                            <a:rPr lang="en-US" altLang="ko-KR" sz="1600" dirty="0" smtClean="0"/>
                            <a:t>.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375443"/>
                  </p:ext>
                </p:extLst>
              </p:nvPr>
            </p:nvGraphicFramePr>
            <p:xfrm>
              <a:off x="874245" y="3700609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2675" t="-10000" r="-143" b="-13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/>
                            <a:t>InputThread</a:t>
                          </a:r>
                          <a:r>
                            <a:rPr lang="ko-KR" altLang="en-US" sz="1600" dirty="0" smtClean="0"/>
                            <a:t>와 </a:t>
                          </a:r>
                          <a:r>
                            <a:rPr lang="en-US" altLang="ko-KR" sz="1600" dirty="0" err="1" smtClean="0"/>
                            <a:t>OutputThread</a:t>
                          </a:r>
                          <a:r>
                            <a:rPr lang="ko-KR" altLang="en-US" sz="1600" dirty="0" smtClean="0"/>
                            <a:t>를 관리한다</a:t>
                          </a:r>
                          <a:r>
                            <a:rPr lang="en-US" altLang="ko-KR" sz="1600" dirty="0" smtClean="0"/>
                            <a:t>.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204622"/>
                  </p:ext>
                </p:extLst>
              </p:nvPr>
            </p:nvGraphicFramePr>
            <p:xfrm>
              <a:off x="874245" y="4616295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𝐼𝑛𝑝𝑢𝑡𝑇h𝑟𝑒𝑎𝑑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/>
                            <a:t>해당 소켓으로 </a:t>
                          </a:r>
                          <a:r>
                            <a:rPr lang="ko-KR" altLang="en-US" sz="1600" dirty="0" err="1" smtClean="0"/>
                            <a:t>부터</a:t>
                          </a:r>
                          <a:r>
                            <a:rPr lang="ko-KR" altLang="en-US" sz="1600" dirty="0" smtClean="0"/>
                            <a:t> 객체를</a:t>
                          </a:r>
                          <a:r>
                            <a:rPr lang="en-US" altLang="ko-KR" sz="1600" baseline="0" dirty="0" smtClean="0"/>
                            <a:t> read</a:t>
                          </a:r>
                          <a:r>
                            <a:rPr lang="ko-KR" altLang="en-US" sz="1600" baseline="0" dirty="0" smtClean="0"/>
                            <a:t>한다</a:t>
                          </a:r>
                          <a:r>
                            <a:rPr lang="en-US" altLang="ko-KR" sz="1600" baseline="0" dirty="0" smtClean="0"/>
                            <a:t>.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204622"/>
                  </p:ext>
                </p:extLst>
              </p:nvPr>
            </p:nvGraphicFramePr>
            <p:xfrm>
              <a:off x="874245" y="4616295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/>
                            <a:t>해당 소켓으로 </a:t>
                          </a:r>
                          <a:r>
                            <a:rPr lang="ko-KR" altLang="en-US" sz="1600" dirty="0" err="1" smtClean="0"/>
                            <a:t>부터</a:t>
                          </a:r>
                          <a:r>
                            <a:rPr lang="ko-KR" altLang="en-US" sz="1600" dirty="0" smtClean="0"/>
                            <a:t> 객체를</a:t>
                          </a:r>
                          <a:r>
                            <a:rPr lang="en-US" altLang="ko-KR" sz="1600" baseline="0" dirty="0" smtClean="0"/>
                            <a:t> read</a:t>
                          </a:r>
                          <a:r>
                            <a:rPr lang="ko-KR" altLang="en-US" sz="1600" baseline="0" dirty="0" smtClean="0"/>
                            <a:t>한다</a:t>
                          </a:r>
                          <a:r>
                            <a:rPr lang="en-US" altLang="ko-KR" sz="1600" baseline="0" dirty="0" smtClean="0"/>
                            <a:t>.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042443"/>
                  </p:ext>
                </p:extLst>
              </p:nvPr>
            </p:nvGraphicFramePr>
            <p:xfrm>
              <a:off x="874245" y="553198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𝑂𝑢𝑡𝑝𝑢𝑡𝑇h𝑟𝑒𝑎𝑑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/>
                            <a:t>해당 소켓으로 객체를 </a:t>
                          </a:r>
                          <a:r>
                            <a:rPr lang="en-US" altLang="ko-KR" sz="1600" dirty="0" smtClean="0"/>
                            <a:t>write</a:t>
                          </a:r>
                          <a:r>
                            <a:rPr lang="ko-KR" altLang="en-US" sz="1600" dirty="0" smtClean="0"/>
                            <a:t>한다</a:t>
                          </a:r>
                          <a:r>
                            <a:rPr lang="en-US" altLang="ko-KR" sz="1600" dirty="0" smtClean="0"/>
                            <a:t>.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042443"/>
                  </p:ext>
                </p:extLst>
              </p:nvPr>
            </p:nvGraphicFramePr>
            <p:xfrm>
              <a:off x="874245" y="553198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/>
                            <a:t>해당 소켓으로 객체를 </a:t>
                          </a:r>
                          <a:r>
                            <a:rPr lang="en-US" altLang="ko-KR" sz="1600" dirty="0" smtClean="0"/>
                            <a:t>write</a:t>
                          </a:r>
                          <a:r>
                            <a:rPr lang="ko-KR" altLang="en-US" sz="1600" dirty="0" smtClean="0"/>
                            <a:t>한다</a:t>
                          </a:r>
                          <a:r>
                            <a:rPr lang="en-US" altLang="ko-KR" sz="1600" dirty="0" smtClean="0"/>
                            <a:t>.</a:t>
                          </a:r>
                          <a:endParaRPr lang="ko-KR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3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피어 네트워크 형성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E87C619-232A-4D1B-A7D0-D382B75B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84" y="1366371"/>
            <a:ext cx="8639175" cy="526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(3-1)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3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의뢰 송신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수신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(3-2)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11950"/>
                  </p:ext>
                </p:extLst>
              </p:nvPr>
            </p:nvGraphicFramePr>
            <p:xfrm>
              <a:off x="865453" y="193559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𝑅𝑃𝐶𝑀𝑎𝑛𝑎𝑔𝑒𝑟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RPC</a:t>
                          </a:r>
                          <a:r>
                            <a:rPr lang="ko-KR" altLang="en-US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관리한다</a:t>
                          </a:r>
                          <a:r>
                            <a:rPr lang="en-US" altLang="ko-KR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</a:t>
                          </a:r>
                          <a:r>
                            <a:rPr lang="ko-KR" altLang="en-US" sz="1600" baseline="0" dirty="0" err="1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피어들을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매개변수로 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RPC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의 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request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함수를 호출한다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effectLst/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11950"/>
                  </p:ext>
                </p:extLst>
              </p:nvPr>
            </p:nvGraphicFramePr>
            <p:xfrm>
              <a:off x="865453" y="193559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RPC</a:t>
                          </a:r>
                          <a:r>
                            <a:rPr lang="ko-KR" altLang="en-US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관리한다</a:t>
                          </a:r>
                          <a:r>
                            <a:rPr lang="en-US" altLang="ko-KR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</a:t>
                          </a:r>
                          <a:r>
                            <a:rPr lang="ko-KR" altLang="en-US" sz="1600" baseline="0" dirty="0" err="1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피어들을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매개변수로 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RPC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의 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request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함수를 호출한다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effectLst/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871399"/>
                  </p:ext>
                </p:extLst>
              </p:nvPr>
            </p:nvGraphicFramePr>
            <p:xfrm>
              <a:off x="874245" y="3004132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𝑅𝑃𝐶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서버소켓을 열어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소켓연결을 수락한다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</a:t>
                          </a:r>
                          <a:r>
                            <a:rPr lang="ko-KR" altLang="en-US" sz="1600" baseline="0" dirty="0" err="1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피어들에게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블록을 의뢰한다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effectLst/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871399"/>
                  </p:ext>
                </p:extLst>
              </p:nvPr>
            </p:nvGraphicFramePr>
            <p:xfrm>
              <a:off x="874245" y="3004132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675" t="-8197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서버소켓을 열어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소켓연결을 수락한다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</a:t>
                          </a:r>
                          <a:r>
                            <a:rPr lang="ko-KR" altLang="en-US" sz="1600" baseline="0" dirty="0" err="1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피어들에게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블록을 의뢰한다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effectLst/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45371"/>
                  </p:ext>
                </p:extLst>
              </p:nvPr>
            </p:nvGraphicFramePr>
            <p:xfrm>
              <a:off x="874245" y="4072674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𝑅𝑃𝐶𝑇h𝑟𝑒𝑎𝑑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블록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의뢰를 수신한다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effectLst/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45371"/>
                  </p:ext>
                </p:extLst>
              </p:nvPr>
            </p:nvGraphicFramePr>
            <p:xfrm>
              <a:off x="874245" y="4072674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2675" t="-10000" r="-143" b="-13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블록</a:t>
                          </a:r>
                          <a:r>
                            <a:rPr lang="ko-KR" altLang="en-US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의뢰를 수신한다</a:t>
                          </a:r>
                          <a:r>
                            <a:rPr lang="en-US" altLang="ko-KR" sz="1600" baseline="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effectLst/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979216"/>
                  </p:ext>
                </p:extLst>
              </p:nvPr>
            </p:nvGraphicFramePr>
            <p:xfrm>
              <a:off x="874245" y="5141215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𝐷𝐵𝐻𝑒𝑙𝑝𝑒𝑟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PeerList</a:t>
                          </a:r>
                          <a:r>
                            <a:rPr lang="ko-KR" altLang="en-US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파일을 관리한다</a:t>
                          </a:r>
                          <a:r>
                            <a:rPr lang="en-US" altLang="ko-KR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effectLst/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979216"/>
                  </p:ext>
                </p:extLst>
              </p:nvPr>
            </p:nvGraphicFramePr>
            <p:xfrm>
              <a:off x="874245" y="5141215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PeerList</a:t>
                          </a:r>
                          <a:r>
                            <a:rPr lang="ko-KR" altLang="en-US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파일을 관리한다</a:t>
                          </a:r>
                          <a:r>
                            <a:rPr lang="en-US" altLang="ko-KR" sz="1600" dirty="0" smtClean="0">
                              <a:effectLst/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effectLst/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3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의뢰 송신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수신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7AD6A9C-AF24-4BC4-AACE-4821C1F9A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90" y="1051474"/>
            <a:ext cx="8339565" cy="5575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(4-1)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3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생성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브로드캐스트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(4-2)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3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생성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브로드캐스트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399038"/>
                  </p:ext>
                </p:extLst>
              </p:nvPr>
            </p:nvGraphicFramePr>
            <p:xfrm>
              <a:off x="865453" y="1869237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𝑅𝑃𝐶𝑇h𝑟𝑒𝑎𝑑</m:t>
                                </m:r>
                              </m:oMath>
                            </m:oMathPara>
                          </a14:m>
                          <a:endParaRPr lang="ko-KR" altLang="en-US" sz="160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의뢰 받은 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transaction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을 매개변수로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BlockGenerator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생성한다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399038"/>
                  </p:ext>
                </p:extLst>
              </p:nvPr>
            </p:nvGraphicFramePr>
            <p:xfrm>
              <a:off x="865453" y="1869237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의뢰 받은 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transaction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을 매개변수로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BlockGenerator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를 생성한다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 smtClean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935323"/>
                  </p:ext>
                </p:extLst>
              </p:nvPr>
            </p:nvGraphicFramePr>
            <p:xfrm>
              <a:off x="874245" y="2784923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𝐵𝑙𝑜𝑐𝑘𝐺𝑒𝑛𝑒𝑟𝑎𝑡𝑜𝑟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블록 객체를 만든다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935323"/>
                  </p:ext>
                </p:extLst>
              </p:nvPr>
            </p:nvGraphicFramePr>
            <p:xfrm>
              <a:off x="874245" y="2784923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2675" t="-8197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블록 객체를 만든다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868490"/>
                  </p:ext>
                </p:extLst>
              </p:nvPr>
            </p:nvGraphicFramePr>
            <p:xfrm>
              <a:off x="874245" y="3700609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𝐵𝑙𝑜𝑐𝑘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블록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마이닝을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수행한다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868490"/>
                  </p:ext>
                </p:extLst>
              </p:nvPr>
            </p:nvGraphicFramePr>
            <p:xfrm>
              <a:off x="874245" y="3700609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2675" t="-10000" r="-143" b="-13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블록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마이닝을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수행한다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523654"/>
                  </p:ext>
                </p:extLst>
              </p:nvPr>
            </p:nvGraphicFramePr>
            <p:xfrm>
              <a:off x="874245" y="4616295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𝐷𝐵𝐻𝑒𝑙𝑝𝑒𝑟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PeerList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파일을 관리한다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523654"/>
                  </p:ext>
                </p:extLst>
              </p:nvPr>
            </p:nvGraphicFramePr>
            <p:xfrm>
              <a:off x="874245" y="4616295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PeerList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파일을 관리한다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491059"/>
                  </p:ext>
                </p:extLst>
              </p:nvPr>
            </p:nvGraphicFramePr>
            <p:xfrm>
              <a:off x="874245" y="553198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𝑃𝑒𝑒𝑟𝑁𝑒𝑡𝑤𝑜𝑟𝑘𝑀𝑎𝑛𝑎𝑔𝑒𝑟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매개변수로 받은 블록을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피어들에게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브로드캐스트한다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491059"/>
                  </p:ext>
                </p:extLst>
              </p:nvPr>
            </p:nvGraphicFramePr>
            <p:xfrm>
              <a:off x="874245" y="553198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매개변수로 받은 블록을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피어들에게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브로드캐스트한다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07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AB3D32F-4DEB-412A-8B63-47987233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84" y="1116254"/>
            <a:ext cx="8134350" cy="5353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(5-1)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86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브로드캐스트된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블록 수신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시간 설정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55" y="76201"/>
            <a:ext cx="10131290" cy="6690360"/>
          </a:xfrm>
          <a:prstGeom prst="rect">
            <a:avLst/>
          </a:prstGeom>
        </p:spPr>
      </p:pic>
      <p:sp>
        <p:nvSpPr>
          <p:cNvPr id="18" name="순서도: 저장 데이터 17"/>
          <p:cNvSpPr/>
          <p:nvPr/>
        </p:nvSpPr>
        <p:spPr>
          <a:xfrm>
            <a:off x="83820" y="76201"/>
            <a:ext cx="8107679" cy="669036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951 w 10000"/>
              <a:gd name="connsiteY2" fmla="*/ 509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61 w 8794"/>
              <a:gd name="connsiteY0" fmla="*/ 0 h 10000"/>
              <a:gd name="connsiteX1" fmla="*/ 8794 w 8794"/>
              <a:gd name="connsiteY1" fmla="*/ 0 h 10000"/>
              <a:gd name="connsiteX2" fmla="*/ 6745 w 8794"/>
              <a:gd name="connsiteY2" fmla="*/ 5096 h 10000"/>
              <a:gd name="connsiteX3" fmla="*/ 8794 w 8794"/>
              <a:gd name="connsiteY3" fmla="*/ 10000 h 10000"/>
              <a:gd name="connsiteX4" fmla="*/ 461 w 8794"/>
              <a:gd name="connsiteY4" fmla="*/ 10000 h 10000"/>
              <a:gd name="connsiteX5" fmla="*/ 285 w 8794"/>
              <a:gd name="connsiteY5" fmla="*/ 5208 h 10000"/>
              <a:gd name="connsiteX6" fmla="*/ 461 w 8794"/>
              <a:gd name="connsiteY6" fmla="*/ 0 h 10000"/>
              <a:gd name="connsiteX0" fmla="*/ 772 w 10248"/>
              <a:gd name="connsiteY0" fmla="*/ 0 h 10000"/>
              <a:gd name="connsiteX1" fmla="*/ 10248 w 10248"/>
              <a:gd name="connsiteY1" fmla="*/ 0 h 10000"/>
              <a:gd name="connsiteX2" fmla="*/ 7918 w 10248"/>
              <a:gd name="connsiteY2" fmla="*/ 5096 h 10000"/>
              <a:gd name="connsiteX3" fmla="*/ 10248 w 10248"/>
              <a:gd name="connsiteY3" fmla="*/ 10000 h 10000"/>
              <a:gd name="connsiteX4" fmla="*/ 772 w 10248"/>
              <a:gd name="connsiteY4" fmla="*/ 10000 h 10000"/>
              <a:gd name="connsiteX5" fmla="*/ 572 w 10248"/>
              <a:gd name="connsiteY5" fmla="*/ 5208 h 10000"/>
              <a:gd name="connsiteX6" fmla="*/ 772 w 10248"/>
              <a:gd name="connsiteY6" fmla="*/ 0 h 10000"/>
              <a:gd name="connsiteX0" fmla="*/ 772 w 10248"/>
              <a:gd name="connsiteY0" fmla="*/ 0 h 10000"/>
              <a:gd name="connsiteX1" fmla="*/ 10248 w 10248"/>
              <a:gd name="connsiteY1" fmla="*/ 0 h 10000"/>
              <a:gd name="connsiteX2" fmla="*/ 7918 w 10248"/>
              <a:gd name="connsiteY2" fmla="*/ 5096 h 10000"/>
              <a:gd name="connsiteX3" fmla="*/ 10248 w 10248"/>
              <a:gd name="connsiteY3" fmla="*/ 10000 h 10000"/>
              <a:gd name="connsiteX4" fmla="*/ 772 w 10248"/>
              <a:gd name="connsiteY4" fmla="*/ 10000 h 10000"/>
              <a:gd name="connsiteX5" fmla="*/ 572 w 10248"/>
              <a:gd name="connsiteY5" fmla="*/ 5208 h 10000"/>
              <a:gd name="connsiteX6" fmla="*/ 772 w 10248"/>
              <a:gd name="connsiteY6" fmla="*/ 0 h 10000"/>
              <a:gd name="connsiteX0" fmla="*/ 783 w 10259"/>
              <a:gd name="connsiteY0" fmla="*/ 0 h 10000"/>
              <a:gd name="connsiteX1" fmla="*/ 10259 w 10259"/>
              <a:gd name="connsiteY1" fmla="*/ 0 h 10000"/>
              <a:gd name="connsiteX2" fmla="*/ 7929 w 10259"/>
              <a:gd name="connsiteY2" fmla="*/ 5096 h 10000"/>
              <a:gd name="connsiteX3" fmla="*/ 10259 w 10259"/>
              <a:gd name="connsiteY3" fmla="*/ 10000 h 10000"/>
              <a:gd name="connsiteX4" fmla="*/ 783 w 10259"/>
              <a:gd name="connsiteY4" fmla="*/ 10000 h 10000"/>
              <a:gd name="connsiteX5" fmla="*/ 548 w 10259"/>
              <a:gd name="connsiteY5" fmla="*/ 5185 h 10000"/>
              <a:gd name="connsiteX6" fmla="*/ 783 w 10259"/>
              <a:gd name="connsiteY6" fmla="*/ 0 h 10000"/>
              <a:gd name="connsiteX0" fmla="*/ 754 w 10230"/>
              <a:gd name="connsiteY0" fmla="*/ 0 h 10000"/>
              <a:gd name="connsiteX1" fmla="*/ 10230 w 10230"/>
              <a:gd name="connsiteY1" fmla="*/ 0 h 10000"/>
              <a:gd name="connsiteX2" fmla="*/ 7900 w 10230"/>
              <a:gd name="connsiteY2" fmla="*/ 5096 h 10000"/>
              <a:gd name="connsiteX3" fmla="*/ 10230 w 10230"/>
              <a:gd name="connsiteY3" fmla="*/ 10000 h 10000"/>
              <a:gd name="connsiteX4" fmla="*/ 754 w 10230"/>
              <a:gd name="connsiteY4" fmla="*/ 10000 h 10000"/>
              <a:gd name="connsiteX5" fmla="*/ 519 w 10230"/>
              <a:gd name="connsiteY5" fmla="*/ 5185 h 10000"/>
              <a:gd name="connsiteX6" fmla="*/ 754 w 10230"/>
              <a:gd name="connsiteY6" fmla="*/ 0 h 10000"/>
              <a:gd name="connsiteX0" fmla="*/ 670 w 10146"/>
              <a:gd name="connsiteY0" fmla="*/ 0 h 10000"/>
              <a:gd name="connsiteX1" fmla="*/ 10146 w 10146"/>
              <a:gd name="connsiteY1" fmla="*/ 0 h 10000"/>
              <a:gd name="connsiteX2" fmla="*/ 7816 w 10146"/>
              <a:gd name="connsiteY2" fmla="*/ 5096 h 10000"/>
              <a:gd name="connsiteX3" fmla="*/ 10146 w 10146"/>
              <a:gd name="connsiteY3" fmla="*/ 10000 h 10000"/>
              <a:gd name="connsiteX4" fmla="*/ 670 w 10146"/>
              <a:gd name="connsiteY4" fmla="*/ 10000 h 10000"/>
              <a:gd name="connsiteX5" fmla="*/ 762 w 10146"/>
              <a:gd name="connsiteY5" fmla="*/ 5416 h 10000"/>
              <a:gd name="connsiteX6" fmla="*/ 670 w 10146"/>
              <a:gd name="connsiteY6" fmla="*/ 0 h 10000"/>
              <a:gd name="connsiteX0" fmla="*/ 443 w 9919"/>
              <a:gd name="connsiteY0" fmla="*/ 0 h 10000"/>
              <a:gd name="connsiteX1" fmla="*/ 9919 w 9919"/>
              <a:gd name="connsiteY1" fmla="*/ 0 h 10000"/>
              <a:gd name="connsiteX2" fmla="*/ 7589 w 9919"/>
              <a:gd name="connsiteY2" fmla="*/ 5096 h 10000"/>
              <a:gd name="connsiteX3" fmla="*/ 9919 w 9919"/>
              <a:gd name="connsiteY3" fmla="*/ 10000 h 10000"/>
              <a:gd name="connsiteX4" fmla="*/ 443 w 9919"/>
              <a:gd name="connsiteY4" fmla="*/ 10000 h 10000"/>
              <a:gd name="connsiteX5" fmla="*/ 535 w 9919"/>
              <a:gd name="connsiteY5" fmla="*/ 5416 h 10000"/>
              <a:gd name="connsiteX6" fmla="*/ 443 w 9919"/>
              <a:gd name="connsiteY6" fmla="*/ 0 h 10000"/>
              <a:gd name="connsiteX0" fmla="*/ 1194 w 10747"/>
              <a:gd name="connsiteY0" fmla="*/ 0 h 10000"/>
              <a:gd name="connsiteX1" fmla="*/ 10747 w 10747"/>
              <a:gd name="connsiteY1" fmla="*/ 0 h 10000"/>
              <a:gd name="connsiteX2" fmla="*/ 8398 w 10747"/>
              <a:gd name="connsiteY2" fmla="*/ 5096 h 10000"/>
              <a:gd name="connsiteX3" fmla="*/ 10747 w 10747"/>
              <a:gd name="connsiteY3" fmla="*/ 10000 h 10000"/>
              <a:gd name="connsiteX4" fmla="*/ 1194 w 10747"/>
              <a:gd name="connsiteY4" fmla="*/ 10000 h 10000"/>
              <a:gd name="connsiteX5" fmla="*/ 1194 w 10747"/>
              <a:gd name="connsiteY5" fmla="*/ 0 h 10000"/>
              <a:gd name="connsiteX0" fmla="*/ 708 w 10261"/>
              <a:gd name="connsiteY0" fmla="*/ 0 h 10000"/>
              <a:gd name="connsiteX1" fmla="*/ 10261 w 10261"/>
              <a:gd name="connsiteY1" fmla="*/ 0 h 10000"/>
              <a:gd name="connsiteX2" fmla="*/ 7912 w 10261"/>
              <a:gd name="connsiteY2" fmla="*/ 5096 h 10000"/>
              <a:gd name="connsiteX3" fmla="*/ 10261 w 10261"/>
              <a:gd name="connsiteY3" fmla="*/ 10000 h 10000"/>
              <a:gd name="connsiteX4" fmla="*/ 708 w 10261"/>
              <a:gd name="connsiteY4" fmla="*/ 10000 h 10000"/>
              <a:gd name="connsiteX5" fmla="*/ 708 w 10261"/>
              <a:gd name="connsiteY5" fmla="*/ 0 h 10000"/>
              <a:gd name="connsiteX0" fmla="*/ 0 w 9553"/>
              <a:gd name="connsiteY0" fmla="*/ 0 h 10000"/>
              <a:gd name="connsiteX1" fmla="*/ 9553 w 9553"/>
              <a:gd name="connsiteY1" fmla="*/ 0 h 10000"/>
              <a:gd name="connsiteX2" fmla="*/ 7204 w 9553"/>
              <a:gd name="connsiteY2" fmla="*/ 5096 h 10000"/>
              <a:gd name="connsiteX3" fmla="*/ 9553 w 9553"/>
              <a:gd name="connsiteY3" fmla="*/ 10000 h 10000"/>
              <a:gd name="connsiteX4" fmla="*/ 0 w 9553"/>
              <a:gd name="connsiteY4" fmla="*/ 10000 h 10000"/>
              <a:gd name="connsiteX5" fmla="*/ 0 w 9553"/>
              <a:gd name="connsiteY5" fmla="*/ 0 h 10000"/>
              <a:gd name="connsiteX0" fmla="*/ 168 w 10000"/>
              <a:gd name="connsiteY0" fmla="*/ 12 h 10000"/>
              <a:gd name="connsiteX1" fmla="*/ 10000 w 10000"/>
              <a:gd name="connsiteY1" fmla="*/ 0 h 10000"/>
              <a:gd name="connsiteX2" fmla="*/ 7541 w 10000"/>
              <a:gd name="connsiteY2" fmla="*/ 5096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8 w 10000"/>
              <a:gd name="connsiteY5" fmla="*/ 12 h 10000"/>
              <a:gd name="connsiteX0" fmla="*/ 93 w 10000"/>
              <a:gd name="connsiteY0" fmla="*/ 12 h 10000"/>
              <a:gd name="connsiteX1" fmla="*/ 10000 w 10000"/>
              <a:gd name="connsiteY1" fmla="*/ 0 h 10000"/>
              <a:gd name="connsiteX2" fmla="*/ 7541 w 10000"/>
              <a:gd name="connsiteY2" fmla="*/ 5096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93 w 10000"/>
              <a:gd name="connsiteY5" fmla="*/ 12 h 10000"/>
              <a:gd name="connsiteX0" fmla="*/ 4 w 9911"/>
              <a:gd name="connsiteY0" fmla="*/ 12 h 10000"/>
              <a:gd name="connsiteX1" fmla="*/ 9911 w 9911"/>
              <a:gd name="connsiteY1" fmla="*/ 0 h 10000"/>
              <a:gd name="connsiteX2" fmla="*/ 7452 w 9911"/>
              <a:gd name="connsiteY2" fmla="*/ 5096 h 10000"/>
              <a:gd name="connsiteX3" fmla="*/ 9911 w 9911"/>
              <a:gd name="connsiteY3" fmla="*/ 10000 h 10000"/>
              <a:gd name="connsiteX4" fmla="*/ 116 w 9911"/>
              <a:gd name="connsiteY4" fmla="*/ 10000 h 10000"/>
              <a:gd name="connsiteX5" fmla="*/ 4 w 9911"/>
              <a:gd name="connsiteY5" fmla="*/ 12 h 10000"/>
              <a:gd name="connsiteX0" fmla="*/ 10 w 10006"/>
              <a:gd name="connsiteY0" fmla="*/ 12 h 10000"/>
              <a:gd name="connsiteX1" fmla="*/ 10006 w 10006"/>
              <a:gd name="connsiteY1" fmla="*/ 0 h 10000"/>
              <a:gd name="connsiteX2" fmla="*/ 7525 w 10006"/>
              <a:gd name="connsiteY2" fmla="*/ 5096 h 10000"/>
              <a:gd name="connsiteX3" fmla="*/ 10006 w 10006"/>
              <a:gd name="connsiteY3" fmla="*/ 10000 h 10000"/>
              <a:gd name="connsiteX4" fmla="*/ 1 w 10006"/>
              <a:gd name="connsiteY4" fmla="*/ 10000 h 10000"/>
              <a:gd name="connsiteX5" fmla="*/ 10 w 10006"/>
              <a:gd name="connsiteY5" fmla="*/ 12 h 10000"/>
              <a:gd name="connsiteX0" fmla="*/ 10 w 10006"/>
              <a:gd name="connsiteY0" fmla="*/ 12 h 10000"/>
              <a:gd name="connsiteX1" fmla="*/ 10006 w 10006"/>
              <a:gd name="connsiteY1" fmla="*/ 0 h 10000"/>
              <a:gd name="connsiteX2" fmla="*/ 7525 w 10006"/>
              <a:gd name="connsiteY2" fmla="*/ 5096 h 10000"/>
              <a:gd name="connsiteX3" fmla="*/ 10006 w 10006"/>
              <a:gd name="connsiteY3" fmla="*/ 10000 h 10000"/>
              <a:gd name="connsiteX4" fmla="*/ 1 w 10006"/>
              <a:gd name="connsiteY4" fmla="*/ 10000 h 10000"/>
              <a:gd name="connsiteX5" fmla="*/ 10 w 10006"/>
              <a:gd name="connsiteY5" fmla="*/ 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000">
                <a:moveTo>
                  <a:pt x="10" y="12"/>
                </a:moveTo>
                <a:lnTo>
                  <a:pt x="10006" y="0"/>
                </a:lnTo>
                <a:cubicBezTo>
                  <a:pt x="8789" y="509"/>
                  <a:pt x="7525" y="2335"/>
                  <a:pt x="7525" y="5096"/>
                </a:cubicBezTo>
                <a:cubicBezTo>
                  <a:pt x="7525" y="7857"/>
                  <a:pt x="8953" y="9481"/>
                  <a:pt x="10006" y="10000"/>
                </a:cubicBezTo>
                <a:lnTo>
                  <a:pt x="1" y="10000"/>
                </a:lnTo>
                <a:cubicBezTo>
                  <a:pt x="32" y="6671"/>
                  <a:pt x="-21" y="3341"/>
                  <a:pt x="10" y="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6062" y="4560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110" y="1506817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26988" y="1240206"/>
            <a:ext cx="4149812" cy="0"/>
          </a:xfrm>
          <a:prstGeom prst="line">
            <a:avLst/>
          </a:prstGeom>
          <a:ln w="1905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6110" y="1992297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6110" y="2477777"/>
            <a:ext cx="385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6110" y="3448737"/>
            <a:ext cx="406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 상세 설계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6110" y="3934217"/>
            <a:ext cx="413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6110" y="4905177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08.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6110" y="5390657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수행일정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6109" y="5876136"/>
            <a:ext cx="406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참고문헌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49" name="직사각형 4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110" y="2963257"/>
            <a:ext cx="339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04. </a:t>
            </a:r>
            <a:r>
              <a:rPr lang="ko-KR" altLang="en-US" sz="20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6110" y="4419697"/>
            <a:ext cx="413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07. </a:t>
            </a:r>
            <a:r>
              <a:rPr lang="ko-KR" altLang="en-US" sz="20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환경 설계</a:t>
            </a:r>
            <a:endParaRPr lang="ko-KR" altLang="en-US" sz="2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0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(5-2)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486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브로드캐스트된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블록 수신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시간 설정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639421"/>
                  </p:ext>
                </p:extLst>
              </p:nvPr>
            </p:nvGraphicFramePr>
            <p:xfrm>
              <a:off x="865453" y="1869237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𝐼𝑛𝑝𝑢𝑡𝑇h𝑟𝑒𝑎𝑑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블록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객체를 수신하여 </a:t>
                          </a:r>
                          <a:r>
                            <a:rPr lang="en-US" altLang="ko-KR" sz="1600" baseline="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Blockchain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객체의 </a:t>
                          </a:r>
                          <a:r>
                            <a:rPr lang="en-US" altLang="ko-KR" sz="1600" baseline="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block_queue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에 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add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한다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639421"/>
                  </p:ext>
                </p:extLst>
              </p:nvPr>
            </p:nvGraphicFramePr>
            <p:xfrm>
              <a:off x="865453" y="1869237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블록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객체를 수신하여 </a:t>
                          </a:r>
                          <a:r>
                            <a:rPr lang="en-US" altLang="ko-KR" sz="1600" baseline="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Blockchain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객체의 </a:t>
                          </a:r>
                          <a:r>
                            <a:rPr lang="en-US" altLang="ko-KR" sz="1600" baseline="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block_queue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에 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add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한다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6699130"/>
                  </p:ext>
                </p:extLst>
              </p:nvPr>
            </p:nvGraphicFramePr>
            <p:xfrm>
              <a:off x="874245" y="2784923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𝐵𝑙𝑜𝑐𝑘𝑐h𝑎𝑖𝑛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Block_queue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에 있는 블록들의 유효성을 확인한 뒤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Blockchain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파일에 추가한다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6699130"/>
                  </p:ext>
                </p:extLst>
              </p:nvPr>
            </p:nvGraphicFramePr>
            <p:xfrm>
              <a:off x="874245" y="2784923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2675" t="-8197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Block_queue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에 있는 블록들의 유효성을 확인한 뒤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Blockchain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파일에 추가한다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570632"/>
                  </p:ext>
                </p:extLst>
              </p:nvPr>
            </p:nvGraphicFramePr>
            <p:xfrm>
              <a:off x="874245" y="3700609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𝐷𝐵𝐻𝑒𝑙𝑝𝑒𝑟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Blockchain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파일을 관리한다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570632"/>
                  </p:ext>
                </p:extLst>
              </p:nvPr>
            </p:nvGraphicFramePr>
            <p:xfrm>
              <a:off x="874245" y="3700609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2675" t="-10000" r="-143" b="-13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Blockchain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</a:t>
                          </a:r>
                          <a:r>
                            <a:rPr lang="ko-KR" altLang="en-US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파일을 관리한다</a:t>
                          </a:r>
                          <a:r>
                            <a:rPr lang="en-US" altLang="ko-KR" sz="1600" baseline="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301586"/>
                  </p:ext>
                </p:extLst>
              </p:nvPr>
            </p:nvGraphicFramePr>
            <p:xfrm>
              <a:off x="874245" y="4616295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𝐵𝑙𝑜𝑐𝑘𝑅𝑒𝑐𝑒𝑝𝑡𝑖𝑜𝑛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Blockchain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파일의 블록 높이를 체크한다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높이가 변하면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timeSync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()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함수 호출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301586"/>
                  </p:ext>
                </p:extLst>
              </p:nvPr>
            </p:nvGraphicFramePr>
            <p:xfrm>
              <a:off x="874245" y="4616295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Blockchain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파일의 블록 높이를 체크한다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높이가 변하면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timeSync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()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함수 호출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937176"/>
                  </p:ext>
                </p:extLst>
              </p:nvPr>
            </p:nvGraphicFramePr>
            <p:xfrm>
              <a:off x="874245" y="553198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𝑇𝑖𝑚𝑒𝑆𝑦𝑛𝑐𝑟𝑜𝑛𝑖𝑧𝑎𝑡𝑖𝑜𝑛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시스템 시간을 설정한다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0937176"/>
                  </p:ext>
                </p:extLst>
              </p:nvPr>
            </p:nvGraphicFramePr>
            <p:xfrm>
              <a:off x="874245" y="553198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시스템 시간을 설정한다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75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(6-1)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868B804-538E-48AE-8CA5-8F56A570D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73" y="2343150"/>
            <a:ext cx="7442577" cy="239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4" y="1314922"/>
            <a:ext cx="558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 서버로부터 표준 시간 수신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시간 </a:t>
            </a:r>
            <a:r>
              <a:rPr lang="ko-KR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47590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(6-2)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4" y="1314922"/>
            <a:ext cx="565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 서버로부터 표준 시간 수신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시간 설정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16542"/>
                  </p:ext>
                </p:extLst>
              </p:nvPr>
            </p:nvGraphicFramePr>
            <p:xfrm>
              <a:off x="865453" y="202699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</a:t>
                          </a:r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Interface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𝑇𝑖𝑚𝑒𝑆𝑒𝑟𝑣𝑒𝑟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타임서버의 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hostname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16542"/>
                  </p:ext>
                </p:extLst>
              </p:nvPr>
            </p:nvGraphicFramePr>
            <p:xfrm>
              <a:off x="865453" y="202699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</a:t>
                          </a:r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Interface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2691" t="-10000" b="-13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타임서버의 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hostname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4676535"/>
                  </p:ext>
                </p:extLst>
              </p:nvPr>
            </p:nvGraphicFramePr>
            <p:xfrm>
              <a:off x="874245" y="473502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𝑇𝑖𝑚𝑒𝑆𝑦𝑛𝑐𝑟𝑜𝑛𝑖𝑧𝑎𝑡𝑖𝑜𝑛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시스템 시간을 설정한다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4676535"/>
                  </p:ext>
                </p:extLst>
              </p:nvPr>
            </p:nvGraphicFramePr>
            <p:xfrm>
              <a:off x="874245" y="4735020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2675" t="-9836" r="-143" b="-13114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시스템 시간을 설정한다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4789068"/>
                  </p:ext>
                </p:extLst>
              </p:nvPr>
            </p:nvGraphicFramePr>
            <p:xfrm>
              <a:off x="865453" y="3389792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함초롬돋움" panose="02030504000101010101" pitchFamily="18" charset="-127"/>
                                    <a:cs typeface="함초롬돋움" panose="02030504000101010101" pitchFamily="18" charset="-127"/>
                                  </a:rPr>
                                  <m:t>𝑇𝑖𝑚𝑒𝑅𝑒𝑐𝑒𝑝𝑡𝑖𝑜𝑛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타임서버로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부터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표준시간을 수신한다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(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주기적으로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)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timeSync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()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함수 호출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4789068"/>
                  </p:ext>
                </p:extLst>
              </p:nvPr>
            </p:nvGraphicFramePr>
            <p:xfrm>
              <a:off x="865453" y="3389792"/>
              <a:ext cx="10441446" cy="7366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23818"/>
                    <a:gridCol w="8517628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Java Class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2675" t="-10000" r="-143" b="-13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주요 기능</a:t>
                          </a:r>
                          <a:endParaRPr lang="ko-KR" altLang="en-US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타임서버로 </a:t>
                          </a:r>
                          <a:r>
                            <a:rPr lang="ko-KR" altLang="en-US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부터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 표준시간을 수신한다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 (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주기적으로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) </a:t>
                          </a:r>
                          <a:r>
                            <a:rPr lang="en-US" altLang="ko-KR" sz="1600" dirty="0" err="1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timeSync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()</a:t>
                          </a:r>
                          <a:r>
                            <a:rPr lang="ko-KR" altLang="en-US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함수 호출</a:t>
                          </a:r>
                          <a:r>
                            <a:rPr lang="en-US" altLang="ko-KR" sz="1600" dirty="0" smtClean="0">
                              <a:latin typeface="함초롬돋움" panose="02030504000101010101" pitchFamily="18" charset="-127"/>
                              <a:ea typeface="함초롬돋움" panose="02030504000101010101" pitchFamily="18" charset="-127"/>
                              <a:cs typeface="함초롬돋움" panose="02030504000101010101" pitchFamily="18" charset="-127"/>
                            </a:rPr>
                            <a:t>.</a:t>
                          </a:r>
                          <a:endParaRPr lang="ko-KR" altLang="en-US" sz="1600" dirty="0">
                            <a:latin typeface="함초롬돋움" panose="02030504000101010101" pitchFamily="18" charset="-127"/>
                            <a:ea typeface="함초롬돋움" panose="02030504000101010101" pitchFamily="18" charset="-127"/>
                            <a:cs typeface="함초롬돋움" panose="02030504000101010101" pitchFamily="18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79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086375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모듈 상세 설계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en-US" altLang="ko-KR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" t="1899" r="5775" b="1419"/>
          <a:stretch/>
        </p:blipFill>
        <p:spPr>
          <a:xfrm>
            <a:off x="9463408" y="2342931"/>
            <a:ext cx="2077081" cy="3885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" t="1981" r="5726" b="1331"/>
          <a:stretch/>
        </p:blipFill>
        <p:spPr>
          <a:xfrm>
            <a:off x="6867084" y="2342929"/>
            <a:ext cx="2077081" cy="38852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4" y="1314922"/>
            <a:ext cx="10364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</a:t>
            </a:r>
            <a:r>
              <a:rPr lang="en-US" altLang="ko-KR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6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스튜디오를 이용한 시간동기화 어플리케이션을 통해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스마트폰으로도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 동기화를 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시각적으로 </a:t>
            </a:r>
            <a:r>
              <a:rPr lang="ko-KR" altLang="en-US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</a:t>
            </a:r>
            <a:endParaRPr lang="en-US" altLang="ko-KR" sz="2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8376" y="2320991"/>
            <a:ext cx="595026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 참여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어플리케이션을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실행하면 즉시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동기화에 참여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  <a:defRPr/>
            </a:pP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차단</a:t>
            </a: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옵션을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이용해 서버와의 연결이 차단된 상황에서의 시간동기화를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  <a:defRPr/>
            </a:pP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현재시간 확인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화면으로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시간동기화가 되고 있는 시간을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  <a:defRPr/>
            </a:pP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확인</a:t>
            </a: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블록체인에 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 모든 블록을 확인 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sz="14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9025575" y="4153779"/>
            <a:ext cx="356423" cy="26358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604083" y="2989464"/>
            <a:ext cx="332104" cy="557098"/>
            <a:chOff x="8604083" y="2989464"/>
            <a:chExt cx="332104" cy="557098"/>
          </a:xfrm>
        </p:grpSpPr>
        <p:sp>
          <p:nvSpPr>
            <p:cNvPr id="10" name="폭발 1 9"/>
            <p:cNvSpPr/>
            <p:nvPr/>
          </p:nvSpPr>
          <p:spPr>
            <a:xfrm>
              <a:off x="8644300" y="2989464"/>
              <a:ext cx="192783" cy="327353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083" y="3107013"/>
              <a:ext cx="332104" cy="439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0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81183" y="1230520"/>
            <a:ext cx="10357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디바이스는 </a:t>
            </a:r>
            <a:r>
              <a:rPr kumimoji="0" lang="ko-KR" alt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시각은 모듈에 출력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PC, Android 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 </a:t>
            </a:r>
            <a:r>
              <a:rPr lang="ko-KR" altLang="en-US" sz="1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스마트폰으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구현한다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6" y="4455768"/>
            <a:ext cx="2945947" cy="178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6" y="2231084"/>
            <a:ext cx="2945948" cy="203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17433"/>
              </p:ext>
            </p:extLst>
          </p:nvPr>
        </p:nvGraphicFramePr>
        <p:xfrm>
          <a:off x="4218493" y="4710576"/>
          <a:ext cx="4680520" cy="1259840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699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0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-Digit 7-Segment Display Module –MAX7219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드라이버 장착여부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5V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46173"/>
              </p:ext>
            </p:extLst>
          </p:nvPr>
        </p:nvGraphicFramePr>
        <p:xfrm>
          <a:off x="4218493" y="2170460"/>
          <a:ext cx="4680520" cy="2221365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16997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0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1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 Model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CPU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1.2GHz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메모리용량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1GB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USB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포트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WIFI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내장여부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OS</a:t>
                      </a:r>
                      <a:endParaRPr lang="ko-KR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Linux</a:t>
                      </a:r>
                      <a:endParaRPr lang="ko-KR" altLang="en-US" sz="14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9255899" y="2123072"/>
            <a:ext cx="2040333" cy="1736294"/>
            <a:chOff x="8971881" y="2795920"/>
            <a:chExt cx="2847765" cy="242340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8" r="10162"/>
            <a:stretch/>
          </p:blipFill>
          <p:spPr>
            <a:xfrm>
              <a:off x="8971881" y="2795920"/>
              <a:ext cx="2847765" cy="242340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34" r="67143" b="15366"/>
            <a:stretch/>
          </p:blipFill>
          <p:spPr>
            <a:xfrm>
              <a:off x="9492881" y="3098799"/>
              <a:ext cx="1007479" cy="1808481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9255899" y="4032139"/>
            <a:ext cx="2213463" cy="2213463"/>
            <a:chOff x="2905899" y="493897"/>
            <a:chExt cx="6350000" cy="635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899" y="493897"/>
              <a:ext cx="6350000" cy="635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22" b="19223"/>
            <a:stretch/>
          </p:blipFill>
          <p:spPr>
            <a:xfrm>
              <a:off x="3633648" y="1358953"/>
              <a:ext cx="4871524" cy="270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0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1230999"/>
            <a:ext cx="10357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졸업작품 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 </a:t>
            </a: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</a:p>
          <a:p>
            <a:pPr>
              <a:lnSpc>
                <a:spcPct val="200000"/>
              </a:lnSpc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600" dirty="0">
                <a:hlinkClick r:id="rId3"/>
              </a:rPr>
              <a:t>https://github.com/syjee/capstone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6" y="2576245"/>
            <a:ext cx="1035743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팀원별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 ID</a:t>
            </a:r>
            <a:endParaRPr lang="ko-KR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noProof="0" dirty="0"/>
              <a:t>팀장</a:t>
            </a:r>
            <a:r>
              <a:rPr lang="en-US" altLang="ko-KR" sz="1600" noProof="0" dirty="0"/>
              <a:t>: </a:t>
            </a:r>
            <a:r>
              <a:rPr lang="ko-KR" altLang="en-US" sz="1600" dirty="0"/>
              <a:t>윤은주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   -  ID: </a:t>
            </a:r>
            <a:r>
              <a:rPr lang="en-US" altLang="ko-KR" sz="1600" dirty="0" smtClean="0"/>
              <a:t>yunej96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/>
              <a:t>팀원</a:t>
            </a:r>
            <a:r>
              <a:rPr lang="en-US" altLang="ko-KR" sz="1600" dirty="0"/>
              <a:t>: </a:t>
            </a:r>
            <a:r>
              <a:rPr lang="ko-KR" altLang="en-US" sz="1600" dirty="0"/>
              <a:t>지소영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   -  ID: </a:t>
            </a:r>
            <a:r>
              <a:rPr lang="en-US" altLang="ko-KR" sz="1600" dirty="0" err="1" smtClean="0"/>
              <a:t>syjee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/>
              <a:t>팀원</a:t>
            </a:r>
            <a:r>
              <a:rPr lang="en-US" altLang="ko-KR" sz="1600" dirty="0"/>
              <a:t>: </a:t>
            </a:r>
            <a:r>
              <a:rPr lang="ko-KR" altLang="en-US" sz="1600" dirty="0"/>
              <a:t>김승은</a:t>
            </a:r>
            <a:endParaRPr lang="en-US" altLang="ko-KR" sz="1600" dirty="0"/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   -  ID: </a:t>
            </a:r>
            <a:r>
              <a:rPr lang="en-US" altLang="ko-KR" sz="1600" dirty="0" err="1"/>
              <a:t>seoungeun</a:t>
            </a:r>
            <a:endParaRPr lang="en-US" altLang="ko-KR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2666485"/>
            <a:ext cx="254305" cy="2543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" r="3915"/>
          <a:stretch/>
        </p:blipFill>
        <p:spPr>
          <a:xfrm>
            <a:off x="4671061" y="1516970"/>
            <a:ext cx="6816992" cy="44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환경 및 개발 방법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580448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방법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marR="0" lvl="0" indent="-180975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라즈비안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OS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환경에서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JAVA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8-Digit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7-Segment Module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현재 시간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와이파이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에그를 통한 디바이스 간의 통신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42925" indent="-180975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PC(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화면보호기 프로그램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스마트폰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(App)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JAVA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개발</a:t>
            </a:r>
            <a:endParaRPr lang="en-US" altLang="ko-KR" sz="14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Curecoin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블록체인을 참고하여 구축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Stratum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계층구조를 가지는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사용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286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NTP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타임서버로부터 표준시각정보 수신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Android Studio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이용한</a:t>
            </a:r>
            <a:r>
              <a:rPr lang="en-US" altLang="ko-KR" sz="1400" noProof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동기화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 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708600"/>
            <a:ext cx="4477068" cy="20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환경 설계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10519687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 및 방법</a:t>
            </a: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연결 여부에 따라 데모 수행</a:t>
            </a:r>
            <a:endParaRPr lang="en-US" altLang="ko-KR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500" dirty="0" err="1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와이파이에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연결된 </a:t>
            </a:r>
            <a:r>
              <a:rPr lang="ko-KR" altLang="en-US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기기간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통신</a:t>
            </a:r>
            <a:endParaRPr lang="en-US" altLang="ko-KR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</a:t>
            </a:r>
            <a:endParaRPr lang="en-US" altLang="ko-KR" sz="16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500" dirty="0" err="1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라즈베리파이의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FND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모듈을 이용하여 시간 동기화를 </a:t>
            </a:r>
            <a:r>
              <a:rPr lang="ko-KR" altLang="en-US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시각적으로 확인할 수 있도록 함</a:t>
            </a:r>
            <a:endParaRPr lang="en-US" altLang="ko-KR" sz="1500" dirty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모바일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기기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시간동기화 작업을 수행하는 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Android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어플리케이션을 구현하여 </a:t>
            </a:r>
            <a:r>
              <a:rPr lang="ko-KR" altLang="en-US" sz="1500" dirty="0" err="1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스마트폰으로도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동기화 작업이 가능하게 함</a:t>
            </a:r>
            <a:endParaRPr lang="en-US" altLang="ko-KR" sz="1500" dirty="0" smtClean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-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어플리케이션은 타임서버와의 </a:t>
            </a:r>
            <a:r>
              <a:rPr lang="ko-KR" altLang="en-US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연결을 끊거나 다시 연결하는 옵션을 이용해 서버와 연결이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끊긴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된 상황 모두를 보임</a:t>
            </a:r>
            <a:endParaRPr lang="en-US" altLang="ko-KR" sz="1500" dirty="0" smtClean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-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블록체인의 </a:t>
            </a:r>
            <a:r>
              <a:rPr lang="ko-KR" altLang="en-US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블록을 확인할 </a:t>
            </a:r>
            <a:r>
              <a:rPr lang="ko-KR" altLang="en-US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있음</a:t>
            </a:r>
            <a:endParaRPr lang="en-US" altLang="ko-KR" sz="1500" dirty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PC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화면 보호기 프로그램을 이용해 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PC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시간 동기화를 시각적으로 확인할 수 있도록 함</a:t>
            </a:r>
            <a:endParaRPr lang="en-US" altLang="ko-KR" sz="1500" dirty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환경 설계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230999"/>
            <a:ext cx="10519687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</a:t>
            </a:r>
            <a:r>
              <a:rPr lang="ko-KR" altLang="en-US" sz="2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</a:t>
            </a:r>
            <a:endParaRPr lang="en-US" altLang="ko-KR" sz="20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NTP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타임서버와 연결되었을 때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en-US" altLang="ko-KR" sz="14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5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라즈베리파이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PC, </a:t>
            </a:r>
            <a:r>
              <a:rPr lang="ko-KR" altLang="en-US" sz="15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기기간의 시간동기화가 진행되고 있는 상태를 보여준다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endParaRPr lang="en-US" altLang="ko-KR" sz="15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(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개의 기기가 타임서버와 연결되어 표준시각 수신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2"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NTP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타임서버와 연결되지 않았을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때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 </a:t>
            </a:r>
            <a:r>
              <a:rPr lang="ko-KR" altLang="en-US" sz="1500" dirty="0" err="1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스마트폰과</a:t>
            </a:r>
            <a:r>
              <a:rPr lang="ko-KR" altLang="en-US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서버의 연결이 끊어지는 상황을 만든다</a:t>
            </a:r>
            <a:r>
              <a:rPr lang="en-US" altLang="ko-KR" sz="15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500" dirty="0">
              <a:solidFill>
                <a:prstClr val="black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이러한 상태에서도 기기간의 시간동기화가 유지됨을 보여준다</a:t>
            </a:r>
            <a:r>
              <a:rPr lang="en-US" altLang="ko-KR" sz="1500" dirty="0">
                <a:solidFill>
                  <a:prstClr val="black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 startAt="3"/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새로운 디바이스가 추가되었을 때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- 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새로운 기기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5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스마트폰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Wi-Fi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연결하고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어플리케이션 설치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및 실행을 통해 블록체인 네트워크에 접속</a:t>
            </a: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시간 동기화에 </a:t>
            </a: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en-US" altLang="ko-KR" sz="1500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</a:t>
            </a: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참여시킨다</a:t>
            </a:r>
            <a:r>
              <a:rPr lang="en-US" altLang="ko-KR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(</a:t>
            </a:r>
            <a:r>
              <a:rPr lang="ko-KR" altLang="en-US" sz="15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어플은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백그라운드에서 </a:t>
            </a: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실행</a:t>
            </a:r>
            <a:r>
              <a:rPr lang="en-US" altLang="ko-KR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- </a:t>
            </a: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실행된 </a:t>
            </a:r>
            <a:r>
              <a:rPr lang="ko-KR" altLang="en-US" sz="15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어플로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블록체인 </a:t>
            </a:r>
            <a:r>
              <a:rPr lang="ko-KR" altLang="en-US" sz="15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노드를</a:t>
            </a:r>
            <a:r>
              <a:rPr lang="ko-KR" altLang="en-US" sz="1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확인할 수 있다</a:t>
            </a:r>
            <a:r>
              <a:rPr lang="en-US" altLang="ko-KR" sz="1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125" y="1321239"/>
            <a:ext cx="254305" cy="2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08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 분담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74437"/>
              </p:ext>
            </p:extLst>
          </p:nvPr>
        </p:nvGraphicFramePr>
        <p:xfrm>
          <a:off x="1451329" y="1410004"/>
          <a:ext cx="9289340" cy="4543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4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43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43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47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김승은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윤은주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지소영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3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통신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통신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알고리즘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라즈베리파이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모듈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Blockchain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4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디바이스 간 데이터 송수신 등 단위 테스트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통합 테스트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/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유지보수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3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문서화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계획서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제안서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보고서 문서작성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42225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 smtClean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</a:t>
            </a:r>
            <a:r>
              <a:rPr lang="en-US" altLang="ko-KR" sz="1500" spc="-150" dirty="0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with </a:t>
            </a:r>
            <a:r>
              <a:rPr lang="en-US" altLang="ko-KR" sz="1500" spc="-150" dirty="0" err="1" smtClean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59" y="1302439"/>
            <a:ext cx="3705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지난 발표에서의 지적 사항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제목에서 주어가 생략됨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 대상 구체화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동기화를 적용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9256"/>
            <a:ext cx="252730" cy="2527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8759" y="3628174"/>
            <a:ext cx="105567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지적 사항에 대한 답변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시간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동기화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대상을 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기기로 구체화함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디바이스들은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주소를 이용하여 통신 가능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시간 동기화를 적용할 데모 시나리오를 구체화함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” 07.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데모 환경 설계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”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구현과 관련된 모듈 기술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”05.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시스템 모듈 상세 설계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”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라즈베리파이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뿐만 아니라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스마트폰을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디바이스로 포함시킴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3711872"/>
            <a:ext cx="252730" cy="2527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2997" y="1320607"/>
            <a:ext cx="44747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+mj-ea"/>
              <a:buAutoNum type="circleNumDbPlain" startAt="4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</a:t>
            </a:r>
            <a:r>
              <a:rPr lang="ko-KR" altLang="en-US" sz="1600" dirty="0" smtClean="0">
                <a:ln w="0"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자세하게 수정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응용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수정한 내용 작성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사용되는 기기의 수가 적음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1539"/>
              </p:ext>
            </p:extLst>
          </p:nvPr>
        </p:nvGraphicFramePr>
        <p:xfrm>
          <a:off x="976545" y="1607855"/>
          <a:ext cx="10204703" cy="424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8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082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5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추진사항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7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</a:t>
                      </a:r>
                      <a:r>
                        <a:rPr lang="ko-KR" alt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사전조사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자료수집 및 분석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정의 및 분석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시스템설계 및 상세설계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시스템설계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상세설계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코딩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시험 및 데모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유니트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시험 </a:t>
                      </a:r>
                      <a:r>
                        <a:rPr lang="en-US" altLang="ko-KR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 </a:t>
                      </a:r>
                      <a:r>
                        <a:rPr lang="ko-KR" altLang="en-US" sz="12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프로토타입</a:t>
                      </a: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완성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 통합</a:t>
                      </a: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테스트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완전성 보강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산업기술대전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산업기술대전 참가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종합설계보고서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졸업작품 결과보고서 작성</a:t>
                      </a:r>
                      <a:endParaRPr lang="en-US" altLang="ko-KR" sz="12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수행일정 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708342" y="2371237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6420617" y="1027060"/>
            <a:ext cx="431792" cy="558301"/>
            <a:chOff x="6368293" y="1052736"/>
            <a:chExt cx="723987" cy="936104"/>
          </a:xfrm>
        </p:grpSpPr>
        <p:grpSp>
          <p:nvGrpSpPr>
            <p:cNvPr id="76" name="그룹 75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수정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920233" y="1027060"/>
            <a:ext cx="431792" cy="558301"/>
            <a:chOff x="6368293" y="1052736"/>
            <a:chExt cx="723987" cy="936104"/>
          </a:xfrm>
        </p:grpSpPr>
        <p:grpSp>
          <p:nvGrpSpPr>
            <p:cNvPr id="82" name="그룹 81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5" name="이등변 삼각형 84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937788" y="1027060"/>
            <a:ext cx="431792" cy="558301"/>
            <a:chOff x="6368293" y="1052736"/>
            <a:chExt cx="723987" cy="936104"/>
          </a:xfrm>
        </p:grpSpPr>
        <p:grpSp>
          <p:nvGrpSpPr>
            <p:cNvPr id="88" name="그룹 87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1" name="이등변 삼각형 90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9927065" y="1027060"/>
            <a:ext cx="431792" cy="558301"/>
            <a:chOff x="6368293" y="1052736"/>
            <a:chExt cx="723987" cy="936104"/>
          </a:xfrm>
        </p:grpSpPr>
        <p:grpSp>
          <p:nvGrpSpPr>
            <p:cNvPr id="94" name="그룹 93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99" name="직선 연결선 98"/>
          <p:cNvCxnSpPr/>
          <p:nvPr/>
        </p:nvCxnSpPr>
        <p:spPr>
          <a:xfrm>
            <a:off x="5708342" y="2771287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708342" y="3009412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898842" y="3365012"/>
            <a:ext cx="49867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060767" y="3590437"/>
            <a:ext cx="66707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606871" y="3971437"/>
            <a:ext cx="167117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724157" y="4365137"/>
            <a:ext cx="149961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724775" y="4596912"/>
            <a:ext cx="10858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8810625" y="4790587"/>
            <a:ext cx="14199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10448925" y="5203337"/>
            <a:ext cx="228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10601325" y="5616087"/>
            <a:ext cx="57992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048165" y="1027060"/>
            <a:ext cx="431792" cy="558301"/>
            <a:chOff x="6368293" y="1052736"/>
            <a:chExt cx="723987" cy="936104"/>
          </a:xfrm>
        </p:grpSpPr>
        <p:grpSp>
          <p:nvGrpSpPr>
            <p:cNvPr id="57" name="그룹 56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0" name="이등변 삼각형 59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368293" y="1254260"/>
              <a:ext cx="723573" cy="387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ko-KR" altLang="en-US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882655" y="957266"/>
            <a:ext cx="485771" cy="628095"/>
            <a:chOff x="6368293" y="1052736"/>
            <a:chExt cx="723987" cy="936104"/>
          </a:xfrm>
        </p:grpSpPr>
        <p:grpSp>
          <p:nvGrpSpPr>
            <p:cNvPr id="24" name="그룹 23"/>
            <p:cNvGrpSpPr/>
            <p:nvPr/>
          </p:nvGrpSpPr>
          <p:grpSpPr>
            <a:xfrm>
              <a:off x="6372200" y="1052736"/>
              <a:ext cx="720080" cy="936104"/>
              <a:chOff x="2048355" y="1052736"/>
              <a:chExt cx="720080" cy="93610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2265363" y="1916832"/>
                <a:ext cx="288032" cy="72008"/>
              </a:xfrm>
              <a:prstGeom prst="ellipse">
                <a:avLst/>
              </a:prstGeom>
              <a:solidFill>
                <a:srgbClr val="B0B3B8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10800000">
                <a:off x="2298223" y="1671778"/>
                <a:ext cx="216024" cy="288032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8355" y="1052736"/>
                <a:ext cx="720080" cy="7512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ko-KR" altLang="en-US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3F4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68293" y="1254260"/>
              <a:ext cx="723573" cy="344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>
                  <a:ln>
                    <a:solidFill>
                      <a:srgbClr val="687C8E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NOW</a:t>
              </a:r>
              <a:endParaRPr lang="ko-KR" altLang="en-US" sz="1000" b="1" dirty="0">
                <a:ln>
                  <a:solidFill>
                    <a:srgbClr val="687C8E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1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2845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 smtClean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필요기술 및 참고문헌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583614" y="1308572"/>
            <a:ext cx="1090391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1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Curecoin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CURE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코인으로 유통되고 있음</a:t>
            </a:r>
            <a:endParaRPr lang="en-US" altLang="ko-KR" sz="1400" noProof="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2014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ko-KR" altLang="en-US" sz="14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런칭</a:t>
            </a:r>
            <a:endParaRPr lang="en-US" altLang="ko-KR" sz="1400" noProof="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SHA256 </a:t>
            </a:r>
            <a:r>
              <a:rPr lang="ko-KR" altLang="en-US" sz="1400" noProof="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400" noProof="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en-US" altLang="ko-KR" sz="1400" dirty="0"/>
              <a:t>The MIT License (MIT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https://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/>
              </a:rPr>
              <a:t>www.programcreek.com/java-api-examples/index.php?source_dir=Curecoin-master/PeerNetwork.java</a:t>
            </a: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85750" latinLnBrk="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noProof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Raspberry Pi Tutorials</a:t>
            </a:r>
            <a:endParaRPr lang="en-US" altLang="ko-KR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https://tutorials-raspberrypi.de/raspberry-pi-7-segment-anzeige-kathode-steuern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/</a:t>
            </a:r>
            <a:endParaRPr lang="en-US" altLang="ko-KR" sz="14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lvl="0" indent="-285750" latinLnBrk="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그림으로 쉽게 설명하는</a:t>
            </a:r>
            <a:r>
              <a:rPr lang="en-US" altLang="ko-KR" sz="1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</a:t>
            </a:r>
            <a:r>
              <a:rPr lang="ko-KR" altLang="en-US" sz="1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프로그래밍</a:t>
            </a:r>
            <a:endParaRPr lang="en-US" altLang="ko-KR" sz="16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천</a:t>
            </a:r>
            <a:r>
              <a:rPr lang="ko-KR" altLang="en-US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인국 저</a:t>
            </a:r>
            <a:r>
              <a:rPr lang="en-US" altLang="ko-KR" sz="1400" dirty="0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 smtClean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생능출판사</a:t>
            </a:r>
            <a:endParaRPr lang="en-US" altLang="ko-KR" sz="1600" dirty="0" smtClean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5" y="3143823"/>
            <a:ext cx="7135661" cy="114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s://postfiles.pstatic.net/MjAxNzA3MTFfMTc3/MDAxNDk5NzAzMzkzMzQw.hgM3vjKVmy5GGLj6uM4i3Wlc8bYLC_Oea_hVzvrp5Msg.z6jWSuxX7OghpF139pJBQj_y3zAds9Sbo4mi1d78u8wg.PNG.jruits/20170711011627.png?type=w77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1646" r="3565"/>
          <a:stretch/>
        </p:blipFill>
        <p:spPr bwMode="auto">
          <a:xfrm>
            <a:off x="8349956" y="1445482"/>
            <a:ext cx="2981943" cy="257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4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76201"/>
            <a:ext cx="12024359" cy="66903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84649" y="2764538"/>
            <a:ext cx="3822700" cy="13136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</a:t>
            </a:r>
            <a:endParaRPr lang="ko-KR" altLang="en-US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9719488" y="200640"/>
            <a:ext cx="2264806" cy="43600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1155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759" y="1292698"/>
            <a:ext cx="105567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배경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일상생활에서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수강신청이나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송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같이 시간정확도가 중요한 상황에서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종종 발생하는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시간차는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불편함의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원인이 됨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천재지변과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최악의 상황에서 서버와 연결이 끊어지면 기기간의 시간 동기화를 할 수 없음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시간동기화는 서버로부터 시간정보를 받아오는 중앙관리시스템인데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각 디바이스들이 신뢰도 있는 시간정보를 주고 받는다면 이를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시스템으로 만들 수 있지 않을까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의문을 가짐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 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따라 전자 기기간의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시간차를 없애기 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 동기화 시스템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필요성을 느낌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서버와 연결이 끊어진 상황에서도 기기간의 상호작용을 통해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시간동기화를 할 수 있는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분산형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필요성을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9256"/>
            <a:ext cx="252730" cy="2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개요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8759" y="1292698"/>
            <a:ext cx="107060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목표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일부 디바이스가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 표준시각을 수신하고 있다면 나머지 디바이스들은 블록체인을 이용해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서버로부터 표준시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수신할 수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없는 경우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DB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정보를 통해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사이클 내에서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자체적으로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동기화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유지할 수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3913333"/>
            <a:ext cx="252730" cy="252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8760" y="3809379"/>
            <a:ext cx="104107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 개발 효과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어떠한 원인으로 서버와의 네트워크 연결이 끊겼을 때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시간동기화를 보장할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 있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기존처럼 타임서버에 접근 제한을 두지 않아도 서버의 과부하 가능성을 제거할 수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타임서버가 해킹 당해도 블록체인을 이용한 디바이스들은 해킹으로부터 안전함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시간동기화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뿐만 아니라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동기화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필요한 분야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  <a:r>
              <a:rPr lang="ko-KR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가능함</a:t>
            </a:r>
            <a:endParaRPr lang="ko-KR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9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연구 및 사례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1271"/>
              </p:ext>
            </p:extLst>
          </p:nvPr>
        </p:nvGraphicFramePr>
        <p:xfrm>
          <a:off x="1058885" y="1347572"/>
          <a:ext cx="10115550" cy="4780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6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연구 및 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우수성 및 </a:t>
                      </a:r>
                      <a:r>
                        <a:rPr lang="ko-KR" altLang="en-US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차별점</a:t>
                      </a:r>
                      <a:endParaRPr lang="ko-KR" altLang="en-US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1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블록체인을 이용한 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가상화폐거래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ex) </a:t>
                      </a:r>
                      <a:r>
                        <a:rPr lang="ko-KR" altLang="en-US" sz="12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사토시</a:t>
                      </a:r>
                      <a:r>
                        <a:rPr lang="ko-KR" altLang="en-US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나카모토</a:t>
                      </a:r>
                      <a:endParaRPr lang="en-US" altLang="ko-KR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           -P2P</a:t>
                      </a:r>
                      <a:r>
                        <a:rPr lang="en-US" altLang="ko-KR" sz="12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전자</a:t>
                      </a:r>
                      <a:r>
                        <a:rPr lang="en-US" altLang="ko-KR" sz="12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화폐 시스템</a:t>
                      </a:r>
                      <a:endParaRPr lang="en-US" altLang="ko-KR" sz="1200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정부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은행 없이 분산 시스템으로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peer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들이 서로 신뢰하고 가상화폐를 거래할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블록체인은 주로 가상화폐 거래에 사용되는 기술인데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이를 전자 기기들간의 시간 동기화에 적용함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557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동기화 시스템 및 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이를 이용한 시간 동기화 방법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NDSL </a:t>
                      </a:r>
                      <a:r>
                        <a:rPr lang="ko-KR" altLang="en-US" sz="12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특허기술 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위성으로부터 송신된 </a:t>
                      </a: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시각정보를 이용하여 단일 마스터 </a:t>
                      </a:r>
                      <a:r>
                        <a:rPr lang="ko-KR" altLang="en-US" sz="14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클럭에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대해 복수 개의 </a:t>
                      </a:r>
                      <a:r>
                        <a:rPr lang="ko-KR" altLang="en-US" sz="14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슬레이브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클럭을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동기화하기 위한 </a:t>
                      </a:r>
                      <a:r>
                        <a:rPr lang="en-US" altLang="ko-KR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 </a:t>
                      </a:r>
                      <a:r>
                        <a:rPr lang="ko-KR" altLang="en-US" sz="1400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동기화 시스템 및 이를 이용한 시간 동기화 방법에 관한 것임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재밍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공격을 받게 되면 강력한 방해전파로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GPS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정보를 수신하지 못하고</a:t>
                      </a:r>
                      <a:r>
                        <a:rPr lang="en-US" altLang="ko-KR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시간 동기 기반의 통신 서비스는 일시적으로 마비됨</a:t>
                      </a:r>
                      <a:endParaRPr lang="en-US" altLang="ko-KR" sz="1400" baseline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서버와의 연결이 끊어져도 </a:t>
                      </a:r>
                      <a:endParaRPr lang="en-US" altLang="ko-KR" sz="1400" baseline="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시간 동기화를 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유지할 수 있음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한국표준과학연구원의</a:t>
                      </a:r>
                      <a:endParaRPr lang="en-US" altLang="ko-KR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UTCk3.1 </a:t>
                      </a:r>
                      <a:r>
                        <a:rPr lang="ko-KR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2000"/>
                        </a:lnSpc>
                        <a:buFontTx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사용자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시각을 인터넷을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통하여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Tx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한국표준시에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맞추는데 사용함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Tx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dirty="0" err="1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한국표준시와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시각과의 차이를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비교 </a:t>
                      </a: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   </a:t>
                      </a: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할 수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있고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동기화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도 가능함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2000"/>
                        </a:lnSpc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네트워크</a:t>
                      </a:r>
                      <a:r>
                        <a:rPr lang="ko-KR" altLang="en-US" sz="1400" baseline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연결이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끊어진 상황에서는 사용할 수 없음</a:t>
                      </a:r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본 시스템은 서버와의 연결이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끊어져도</a:t>
                      </a:r>
                      <a:endParaRPr lang="en-US" altLang="ko-KR" sz="14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ts val="2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시간</a:t>
                      </a:r>
                      <a:r>
                        <a:rPr lang="en-US" altLang="ko-KR" sz="14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  <a:sym typeface="Wingdings" panose="05000000000000000000" pitchFamily="2" charset="2"/>
                        </a:rPr>
                        <a:t>동기화를 유지할 수 있음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A00C42-D4A9-417A-AB5E-0EE78FE83C4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963209" y="2029132"/>
            <a:ext cx="1" cy="609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E16E994-D7A7-4230-A35A-54F83DF5975F}"/>
              </a:ext>
            </a:extLst>
          </p:cNvPr>
          <p:cNvSpPr txBox="1"/>
          <p:nvPr/>
        </p:nvSpPr>
        <p:spPr>
          <a:xfrm>
            <a:off x="6096000" y="211062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887F7E-40A6-4789-9F02-7CA63143F910}"/>
              </a:ext>
            </a:extLst>
          </p:cNvPr>
          <p:cNvSpPr txBox="1"/>
          <p:nvPr/>
        </p:nvSpPr>
        <p:spPr>
          <a:xfrm>
            <a:off x="3587552" y="4607223"/>
            <a:ext cx="5016894" cy="15234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디바이스들이 수행하는 일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</a:t>
            </a:r>
            <a:r>
              <a:rPr lang="ko-KR" altLang="en-US" sz="12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브로드캐스팅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 블록을 블록체인에 업데이트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시각과 표준 시각의 오차가 있을 경우 계산 후 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갱신주기를 설정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트랜잭션이 유효하면 시간갱신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9657F14-B0D7-4330-B1D7-3E7BA097B467}"/>
              </a:ext>
            </a:extLst>
          </p:cNvPr>
          <p:cNvSpPr txBox="1"/>
          <p:nvPr/>
        </p:nvSpPr>
        <p:spPr>
          <a:xfrm>
            <a:off x="4627704" y="1629022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452A85-D5D4-4508-90D1-9D800EF99226}"/>
              </a:ext>
            </a:extLst>
          </p:cNvPr>
          <p:cNvSpPr txBox="1"/>
          <p:nvPr/>
        </p:nvSpPr>
        <p:spPr>
          <a:xfrm>
            <a:off x="4744208" y="2638459"/>
            <a:ext cx="243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1300C9F-0BB4-4A70-B7DA-15F2E3C35EB4}"/>
              </a:ext>
            </a:extLst>
          </p:cNvPr>
          <p:cNvCxnSpPr>
            <a:cxnSpLocks/>
          </p:cNvCxnSpPr>
          <p:nvPr/>
        </p:nvCxnSpPr>
        <p:spPr>
          <a:xfrm flipV="1">
            <a:off x="2658224" y="3688707"/>
            <a:ext cx="2322850" cy="3876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1BE894-E3B0-4752-A92C-9697D21A0310}"/>
              </a:ext>
            </a:extLst>
          </p:cNvPr>
          <p:cNvSpPr txBox="1"/>
          <p:nvPr/>
        </p:nvSpPr>
        <p:spPr>
          <a:xfrm rot="21048845">
            <a:off x="2984520" y="3512641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pic>
        <p:nvPicPr>
          <p:cNvPr id="32" name="그래픽 35" descr="데이터베이스">
            <a:extLst>
              <a:ext uri="{FF2B5EF4-FFF2-40B4-BE49-F238E27FC236}">
                <a16:creationId xmlns:a16="http://schemas.microsoft.com/office/drawing/2014/main" xmlns="" id="{A3CC19B1-DA8C-436A-8D31-B54E3F2D7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55310" y="711786"/>
            <a:ext cx="1564857" cy="972468"/>
          </a:xfrm>
          <a:prstGeom prst="rect">
            <a:avLst/>
          </a:prstGeom>
        </p:spPr>
      </p:pic>
      <p:pic>
        <p:nvPicPr>
          <p:cNvPr id="42" name="그래픽 39" descr="스마트폰">
            <a:extLst>
              <a:ext uri="{FF2B5EF4-FFF2-40B4-BE49-F238E27FC236}">
                <a16:creationId xmlns:a16="http://schemas.microsoft.com/office/drawing/2014/main" xmlns="" id="{A8FDE73A-FE20-458A-B4CE-A495CD165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77495" y="3404003"/>
            <a:ext cx="1493505" cy="14042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37B0693-92F5-4CD1-AE34-939EE9AAD110}"/>
              </a:ext>
            </a:extLst>
          </p:cNvPr>
          <p:cNvSpPr txBox="1"/>
          <p:nvPr/>
        </p:nvSpPr>
        <p:spPr>
          <a:xfrm>
            <a:off x="8809431" y="2959344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10841" y="2978868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9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2FB7BD8F-8908-46BB-8EF6-B1E9D2C0F881}"/>
              </a:ext>
            </a:extLst>
          </p:cNvPr>
          <p:cNvCxnSpPr>
            <a:cxnSpLocks/>
          </p:cNvCxnSpPr>
          <p:nvPr/>
        </p:nvCxnSpPr>
        <p:spPr>
          <a:xfrm flipV="1">
            <a:off x="114300" y="4286429"/>
            <a:ext cx="937083" cy="46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CC9F3724-48B0-4802-B711-27898B9BD119}"/>
              </a:ext>
            </a:extLst>
          </p:cNvPr>
          <p:cNvCxnSpPr>
            <a:cxnSpLocks/>
          </p:cNvCxnSpPr>
          <p:nvPr/>
        </p:nvCxnSpPr>
        <p:spPr>
          <a:xfrm>
            <a:off x="10696575" y="4355033"/>
            <a:ext cx="1386268" cy="4662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그래픽 61" descr="태블릿">
            <a:extLst>
              <a:ext uri="{FF2B5EF4-FFF2-40B4-BE49-F238E27FC236}">
                <a16:creationId xmlns:a16="http://schemas.microsoft.com/office/drawing/2014/main" xmlns="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68142" y="3196206"/>
            <a:ext cx="1547949" cy="1547949"/>
          </a:xfrm>
          <a:prstGeom prst="rect">
            <a:avLst/>
          </a:prstGeom>
        </p:spPr>
      </p:pic>
      <p:pic>
        <p:nvPicPr>
          <p:cNvPr id="48" name="그래픽 36" descr="모니터">
            <a:extLst>
              <a:ext uri="{FF2B5EF4-FFF2-40B4-BE49-F238E27FC236}">
                <a16:creationId xmlns:a16="http://schemas.microsoft.com/office/drawing/2014/main" xmlns="" id="{6C47EE6E-9DDD-45CF-BE69-229D162349C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085851" y="2865935"/>
            <a:ext cx="1705476" cy="1705476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6E0250B4-4394-4E53-A607-CE931696EB2E}"/>
              </a:ext>
            </a:extLst>
          </p:cNvPr>
          <p:cNvCxnSpPr>
            <a:cxnSpLocks/>
            <a:stCxn id="48" idx="3"/>
            <a:endCxn id="42" idx="1"/>
          </p:cNvCxnSpPr>
          <p:nvPr/>
        </p:nvCxnSpPr>
        <p:spPr>
          <a:xfrm>
            <a:off x="6791327" y="3718673"/>
            <a:ext cx="2586168" cy="3874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CF3CE5B-9C22-4EDB-AE88-BC52205FF351}"/>
              </a:ext>
            </a:extLst>
          </p:cNvPr>
          <p:cNvSpPr txBox="1"/>
          <p:nvPr/>
        </p:nvSpPr>
        <p:spPr>
          <a:xfrm rot="447021">
            <a:off x="7337589" y="359131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30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noProof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9628591" y="248919"/>
            <a:ext cx="2286746" cy="2286746"/>
            <a:chOff x="9628591" y="248919"/>
            <a:chExt cx="2286746" cy="2286746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" t="5549" b="4283"/>
            <a:stretch/>
          </p:blipFill>
          <p:spPr>
            <a:xfrm>
              <a:off x="10063488" y="805590"/>
              <a:ext cx="1416952" cy="1294344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0" name="순서도: 연결자 29"/>
            <p:cNvSpPr/>
            <p:nvPr/>
          </p:nvSpPr>
          <p:spPr>
            <a:xfrm>
              <a:off x="9628591" y="248919"/>
              <a:ext cx="2286746" cy="2286746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1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수행 시나리오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6E0250B4-4394-4E53-A607-CE931696EB2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791327" y="3718673"/>
            <a:ext cx="2586168" cy="3874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래픽 39" descr="스마트폰">
            <a:extLst>
              <a:ext uri="{FF2B5EF4-FFF2-40B4-BE49-F238E27FC236}">
                <a16:creationId xmlns:a16="http://schemas.microsoft.com/office/drawing/2014/main" xmlns="" id="{A8FDE73A-FE20-458A-B4CE-A495CD1655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377495" y="3404003"/>
            <a:ext cx="1493505" cy="1404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37B0693-92F5-4CD1-AE34-939EE9AAD110}"/>
              </a:ext>
            </a:extLst>
          </p:cNvPr>
          <p:cNvSpPr txBox="1"/>
          <p:nvPr/>
        </p:nvSpPr>
        <p:spPr>
          <a:xfrm>
            <a:off x="8809431" y="2959344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2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413755-5631-4D23-B7FF-5ADD1E276DE2}"/>
              </a:ext>
            </a:extLst>
          </p:cNvPr>
          <p:cNvSpPr txBox="1"/>
          <p:nvPr/>
        </p:nvSpPr>
        <p:spPr>
          <a:xfrm>
            <a:off x="510841" y="2978868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9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A1300C9F-0BB4-4A70-B7DA-15F2E3C35EB4}"/>
              </a:ext>
            </a:extLst>
          </p:cNvPr>
          <p:cNvCxnSpPr>
            <a:cxnSpLocks/>
          </p:cNvCxnSpPr>
          <p:nvPr/>
        </p:nvCxnSpPr>
        <p:spPr>
          <a:xfrm flipV="1">
            <a:off x="2658224" y="3688707"/>
            <a:ext cx="2322850" cy="3876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1BE894-E3B0-4752-A92C-9697D21A0310}"/>
              </a:ext>
            </a:extLst>
          </p:cNvPr>
          <p:cNvSpPr txBox="1"/>
          <p:nvPr/>
        </p:nvSpPr>
        <p:spPr>
          <a:xfrm rot="21048845">
            <a:off x="2984520" y="3512641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CF3CE5B-9C22-4EDB-AE88-BC52205FF351}"/>
              </a:ext>
            </a:extLst>
          </p:cNvPr>
          <p:cNvSpPr txBox="1"/>
          <p:nvPr/>
        </p:nvSpPr>
        <p:spPr>
          <a:xfrm rot="447021">
            <a:off x="7337589" y="359131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863015" y="1314922"/>
            <a:ext cx="31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연결 </a:t>
            </a:r>
            <a:r>
              <a:rPr lang="en-US" altLang="ko-KR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B7BD8F-8908-46BB-8EF6-B1E9D2C0F881}"/>
              </a:ext>
            </a:extLst>
          </p:cNvPr>
          <p:cNvCxnSpPr>
            <a:cxnSpLocks/>
          </p:cNvCxnSpPr>
          <p:nvPr/>
        </p:nvCxnSpPr>
        <p:spPr>
          <a:xfrm flipV="1">
            <a:off x="114300" y="4286429"/>
            <a:ext cx="937083" cy="46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CC9F3724-48B0-4802-B711-27898B9BD119}"/>
              </a:ext>
            </a:extLst>
          </p:cNvPr>
          <p:cNvCxnSpPr>
            <a:cxnSpLocks/>
          </p:cNvCxnSpPr>
          <p:nvPr/>
        </p:nvCxnSpPr>
        <p:spPr>
          <a:xfrm>
            <a:off x="10696575" y="4355033"/>
            <a:ext cx="1386268" cy="4662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그래픽 61" descr="태블릿">
            <a:extLst>
              <a:ext uri="{FF2B5EF4-FFF2-40B4-BE49-F238E27FC236}">
                <a16:creationId xmlns:a16="http://schemas.microsoft.com/office/drawing/2014/main" xmlns="" id="{DBAEF2D5-0CC9-449B-996B-228B160431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8142" y="3196206"/>
            <a:ext cx="1547949" cy="154794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16E994-D7A7-4230-A35A-54F83DF5975F}"/>
              </a:ext>
            </a:extLst>
          </p:cNvPr>
          <p:cNvSpPr txBox="1"/>
          <p:nvPr/>
        </p:nvSpPr>
        <p:spPr>
          <a:xfrm>
            <a:off x="6096000" y="2110620"/>
            <a:ext cx="1900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 시간 전달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9657F14-B0D7-4330-B1D7-3E7BA097B467}"/>
              </a:ext>
            </a:extLst>
          </p:cNvPr>
          <p:cNvSpPr txBox="1"/>
          <p:nvPr/>
        </p:nvSpPr>
        <p:spPr>
          <a:xfrm>
            <a:off x="4627704" y="1629022"/>
            <a:ext cx="267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C452A85-D5D4-4508-90D1-9D800EF99226}"/>
              </a:ext>
            </a:extLst>
          </p:cNvPr>
          <p:cNvSpPr txBox="1"/>
          <p:nvPr/>
        </p:nvSpPr>
        <p:spPr>
          <a:xfrm>
            <a:off x="4744208" y="2638459"/>
            <a:ext cx="243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Device 1 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3" name="그래픽 35" descr="데이터베이스">
            <a:extLst>
              <a:ext uri="{FF2B5EF4-FFF2-40B4-BE49-F238E27FC236}">
                <a16:creationId xmlns:a16="http://schemas.microsoft.com/office/drawing/2014/main" xmlns="" id="{A3CC19B1-DA8C-436A-8D31-B54E3F2D7E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155310" y="711786"/>
            <a:ext cx="1564857" cy="972468"/>
          </a:xfrm>
          <a:prstGeom prst="rect">
            <a:avLst/>
          </a:prstGeom>
        </p:spPr>
      </p:pic>
      <p:pic>
        <p:nvPicPr>
          <p:cNvPr id="64" name="그래픽 36" descr="모니터">
            <a:extLst>
              <a:ext uri="{FF2B5EF4-FFF2-40B4-BE49-F238E27FC236}">
                <a16:creationId xmlns:a16="http://schemas.microsoft.com/office/drawing/2014/main" xmlns="" id="{6C47EE6E-9DDD-45CF-BE69-229D162349C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085851" y="2865935"/>
            <a:ext cx="1705476" cy="1705476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6A00C42-D4A9-417A-AB5E-0EE78FE83C4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5963209" y="2029132"/>
            <a:ext cx="1" cy="6093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CE36B5E9-ED34-401C-BB4B-032982B2178D}"/>
              </a:ext>
            </a:extLst>
          </p:cNvPr>
          <p:cNvCxnSpPr>
            <a:cxnSpLocks/>
          </p:cNvCxnSpPr>
          <p:nvPr/>
        </p:nvCxnSpPr>
        <p:spPr>
          <a:xfrm>
            <a:off x="5619990" y="2095929"/>
            <a:ext cx="686436" cy="297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E36B5E9-ED34-401C-BB4B-032982B2178D}"/>
              </a:ext>
            </a:extLst>
          </p:cNvPr>
          <p:cNvCxnSpPr>
            <a:cxnSpLocks/>
          </p:cNvCxnSpPr>
          <p:nvPr/>
        </p:nvCxnSpPr>
        <p:spPr>
          <a:xfrm flipH="1">
            <a:off x="5619990" y="2098017"/>
            <a:ext cx="686436" cy="297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4887F7E-40A6-4789-9F02-7CA63143F910}"/>
              </a:ext>
            </a:extLst>
          </p:cNvPr>
          <p:cNvSpPr txBox="1"/>
          <p:nvPr/>
        </p:nvSpPr>
        <p:spPr>
          <a:xfrm>
            <a:off x="1351310" y="1860545"/>
            <a:ext cx="3544541" cy="8872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설정된 갱신주기가 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상대적으로 긴 디바이스의 시간을 기준으로 시간동기화를 유지한다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4887F7E-40A6-4789-9F02-7CA63143F910}"/>
              </a:ext>
            </a:extLst>
          </p:cNvPr>
          <p:cNvSpPr txBox="1"/>
          <p:nvPr/>
        </p:nvSpPr>
        <p:spPr>
          <a:xfrm>
            <a:off x="3587553" y="4607223"/>
            <a:ext cx="5017496" cy="15234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디바이스들이 수행하는 일 </a:t>
            </a: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 </a:t>
            </a:r>
            <a:r>
              <a:rPr lang="ko-KR" altLang="en-US" sz="12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브로드캐스팅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된 블록을 블록체인에 업데이트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시각과 표준 시각의 오차가 있을 경우 계산 후 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DB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누적된 오차로 갱신주기를 설정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트랜잭션이 유효하면 시간갱신</a:t>
            </a: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932" y="1396652"/>
            <a:ext cx="252730" cy="25273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628591" y="248919"/>
            <a:ext cx="2286746" cy="2286746"/>
            <a:chOff x="9628591" y="248919"/>
            <a:chExt cx="2286746" cy="228674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" t="5549" b="4283"/>
            <a:stretch/>
          </p:blipFill>
          <p:spPr>
            <a:xfrm>
              <a:off x="10063488" y="805590"/>
              <a:ext cx="1416952" cy="1294344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3" name="순서도: 연결자 32"/>
            <p:cNvSpPr/>
            <p:nvPr/>
          </p:nvSpPr>
          <p:spPr>
            <a:xfrm>
              <a:off x="9628591" y="248919"/>
              <a:ext cx="2286746" cy="2286746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8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549" b="4283"/>
          <a:stretch/>
        </p:blipFill>
        <p:spPr>
          <a:xfrm>
            <a:off x="6829080" y="2925541"/>
            <a:ext cx="1928980" cy="1762067"/>
          </a:xfrm>
          <a:prstGeom prst="rect">
            <a:avLst/>
          </a:prstGeom>
          <a:ln w="12700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4080" y="232589"/>
            <a:ext cx="9380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5400" b="1" spc="30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1936" y="70757"/>
            <a:ext cx="0" cy="599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1643" y="220477"/>
            <a:ext cx="1448745" cy="175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3820" y="76201"/>
            <a:ext cx="12024359" cy="66903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36982" r="6647" b="19139"/>
          <a:stretch/>
        </p:blipFill>
        <p:spPr>
          <a:xfrm>
            <a:off x="10231227" y="6394450"/>
            <a:ext cx="1873717" cy="360716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25400"/>
          </a:effectLst>
        </p:spPr>
      </p:pic>
      <p:sp>
        <p:nvSpPr>
          <p:cNvPr id="7" name="TextBox 6"/>
          <p:cNvSpPr txBox="1"/>
          <p:nvPr/>
        </p:nvSpPr>
        <p:spPr>
          <a:xfrm>
            <a:off x="1256280" y="305313"/>
            <a:ext cx="3924216" cy="6924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n w="3175">
                  <a:solidFill>
                    <a:schemeClr val="bg1">
                      <a:alpha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2400" spc="300" dirty="0">
              <a:ln w="3175">
                <a:solidFill>
                  <a:schemeClr val="bg1">
                    <a:alpha val="1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Synchronization of</a:t>
            </a:r>
            <a:r>
              <a:rPr lang="ko-KR" altLang="en-US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en-US" altLang="ko-KR" sz="1500" spc="-150" dirty="0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devices with </a:t>
            </a:r>
            <a:r>
              <a:rPr lang="en-US" altLang="ko-KR" sz="1500" spc="-150" dirty="0" err="1">
                <a:ln w="3175"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Blockchain</a:t>
            </a:r>
            <a:endParaRPr lang="ko-KR" altLang="en-US" sz="1500" spc="-150" dirty="0">
              <a:ln w="3175"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" name="그래픽 70" descr="데이터베이스">
            <a:extLst>
              <a:ext uri="{FF2B5EF4-FFF2-40B4-BE49-F238E27FC236}">
                <a16:creationId xmlns:a16="http://schemas.microsoft.com/office/drawing/2014/main" xmlns="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83387" y="3143284"/>
            <a:ext cx="1111823" cy="66116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EDDC7AC-C802-47F2-81F9-116CCBD591C4}"/>
              </a:ext>
            </a:extLst>
          </p:cNvPr>
          <p:cNvCxnSpPr>
            <a:stCxn id="262" idx="4"/>
            <a:endCxn id="82" idx="0"/>
          </p:cNvCxnSpPr>
          <p:nvPr/>
        </p:nvCxnSpPr>
        <p:spPr>
          <a:xfrm flipH="1">
            <a:off x="7018538" y="2537657"/>
            <a:ext cx="754781" cy="250429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C3D4F54-5334-4C47-80D3-6D0AD0E349DA}"/>
              </a:ext>
            </a:extLst>
          </p:cNvPr>
          <p:cNvCxnSpPr>
            <a:stCxn id="262" idx="4"/>
            <a:endCxn id="398" idx="7"/>
          </p:cNvCxnSpPr>
          <p:nvPr/>
        </p:nvCxnSpPr>
        <p:spPr>
          <a:xfrm flipH="1">
            <a:off x="5899862" y="2537657"/>
            <a:ext cx="1873457" cy="203714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3FB72A5-95E9-48EF-8787-CDB68C051D86}"/>
              </a:ext>
            </a:extLst>
          </p:cNvPr>
          <p:cNvCxnSpPr>
            <a:cxnSpLocks/>
            <a:stCxn id="262" idx="4"/>
            <a:endCxn id="378" idx="0"/>
          </p:cNvCxnSpPr>
          <p:nvPr/>
        </p:nvCxnSpPr>
        <p:spPr>
          <a:xfrm>
            <a:off x="7773319" y="2537657"/>
            <a:ext cx="846438" cy="242643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C7B6749E-1DF2-4FF4-8264-79315B3F664D}"/>
              </a:ext>
            </a:extLst>
          </p:cNvPr>
          <p:cNvCxnSpPr>
            <a:stCxn id="262" idx="4"/>
            <a:endCxn id="408" idx="6"/>
          </p:cNvCxnSpPr>
          <p:nvPr/>
        </p:nvCxnSpPr>
        <p:spPr>
          <a:xfrm flipH="1">
            <a:off x="5664741" y="2537657"/>
            <a:ext cx="2108578" cy="98173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6BD3B0E-FF97-477E-8B0C-ED965DE3364C}"/>
              </a:ext>
            </a:extLst>
          </p:cNvPr>
          <p:cNvCxnSpPr>
            <a:stCxn id="262" idx="4"/>
            <a:endCxn id="376" idx="1"/>
          </p:cNvCxnSpPr>
          <p:nvPr/>
        </p:nvCxnSpPr>
        <p:spPr>
          <a:xfrm>
            <a:off x="7773319" y="2537657"/>
            <a:ext cx="1944876" cy="189067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F6E25093-28F5-4113-A211-C982071B8FE9}"/>
              </a:ext>
            </a:extLst>
          </p:cNvPr>
          <p:cNvCxnSpPr>
            <a:cxnSpLocks/>
            <a:stCxn id="262" idx="4"/>
            <a:endCxn id="425" idx="5"/>
          </p:cNvCxnSpPr>
          <p:nvPr/>
        </p:nvCxnSpPr>
        <p:spPr>
          <a:xfrm flipH="1">
            <a:off x="6613549" y="2537657"/>
            <a:ext cx="1159770" cy="27197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262" idx="4"/>
            <a:endCxn id="216" idx="2"/>
          </p:cNvCxnSpPr>
          <p:nvPr/>
        </p:nvCxnSpPr>
        <p:spPr>
          <a:xfrm>
            <a:off x="7773319" y="2537657"/>
            <a:ext cx="2132896" cy="758014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E841258-D3C6-428D-B521-8ED2F153D65F}"/>
              </a:ext>
            </a:extLst>
          </p:cNvPr>
          <p:cNvCxnSpPr>
            <a:cxnSpLocks/>
            <a:stCxn id="408" idx="6"/>
            <a:endCxn id="425" idx="5"/>
          </p:cNvCxnSpPr>
          <p:nvPr/>
        </p:nvCxnSpPr>
        <p:spPr>
          <a:xfrm flipV="1">
            <a:off x="5664741" y="2809631"/>
            <a:ext cx="948808" cy="70976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F4F7F30-A7E0-4642-B13A-267F779BF251}"/>
              </a:ext>
            </a:extLst>
          </p:cNvPr>
          <p:cNvCxnSpPr>
            <a:stCxn id="408" idx="6"/>
            <a:endCxn id="216" idx="2"/>
          </p:cNvCxnSpPr>
          <p:nvPr/>
        </p:nvCxnSpPr>
        <p:spPr>
          <a:xfrm flipV="1">
            <a:off x="5664741" y="3295671"/>
            <a:ext cx="4241474" cy="223721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36551F85-E4AA-4EE4-B88E-F1364C4B1612}"/>
              </a:ext>
            </a:extLst>
          </p:cNvPr>
          <p:cNvCxnSpPr>
            <a:stCxn id="408" idx="6"/>
            <a:endCxn id="376" idx="1"/>
          </p:cNvCxnSpPr>
          <p:nvPr/>
        </p:nvCxnSpPr>
        <p:spPr>
          <a:xfrm>
            <a:off x="5664741" y="3519392"/>
            <a:ext cx="4053454" cy="90893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D2EB1E2-F030-4C3C-89E0-22EAC087846C}"/>
              </a:ext>
            </a:extLst>
          </p:cNvPr>
          <p:cNvCxnSpPr>
            <a:stCxn id="408" idx="6"/>
            <a:endCxn id="378" idx="0"/>
          </p:cNvCxnSpPr>
          <p:nvPr/>
        </p:nvCxnSpPr>
        <p:spPr>
          <a:xfrm>
            <a:off x="5664741" y="3519392"/>
            <a:ext cx="2955016" cy="144469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A34D0B1B-00C4-4D22-978A-8F99FBCFBA4B}"/>
              </a:ext>
            </a:extLst>
          </p:cNvPr>
          <p:cNvCxnSpPr>
            <a:cxnSpLocks/>
            <a:stCxn id="408" idx="6"/>
            <a:endCxn id="82" idx="0"/>
          </p:cNvCxnSpPr>
          <p:nvPr/>
        </p:nvCxnSpPr>
        <p:spPr>
          <a:xfrm>
            <a:off x="5664741" y="3519392"/>
            <a:ext cx="1353797" cy="152256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B318F33C-913D-47A8-B8A8-EB048892F4B9}"/>
              </a:ext>
            </a:extLst>
          </p:cNvPr>
          <p:cNvCxnSpPr>
            <a:stCxn id="398" idx="7"/>
            <a:endCxn id="408" idx="6"/>
          </p:cNvCxnSpPr>
          <p:nvPr/>
        </p:nvCxnSpPr>
        <p:spPr>
          <a:xfrm flipH="1" flipV="1">
            <a:off x="5664741" y="3519392"/>
            <a:ext cx="235121" cy="105540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7A5A19F-9B63-411A-8B9A-D6FC15604A7E}"/>
              </a:ext>
            </a:extLst>
          </p:cNvPr>
          <p:cNvCxnSpPr>
            <a:cxnSpLocks/>
            <a:stCxn id="398" idx="7"/>
            <a:endCxn id="425" idx="5"/>
          </p:cNvCxnSpPr>
          <p:nvPr/>
        </p:nvCxnSpPr>
        <p:spPr>
          <a:xfrm flipV="1">
            <a:off x="5899862" y="2809631"/>
            <a:ext cx="713687" cy="176516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19DFFF1-47FB-48FB-A9D9-99D0BE7E085A}"/>
              </a:ext>
            </a:extLst>
          </p:cNvPr>
          <p:cNvCxnSpPr>
            <a:stCxn id="398" idx="7"/>
            <a:endCxn id="216" idx="2"/>
          </p:cNvCxnSpPr>
          <p:nvPr/>
        </p:nvCxnSpPr>
        <p:spPr>
          <a:xfrm flipV="1">
            <a:off x="5899862" y="3295671"/>
            <a:ext cx="4006353" cy="127912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BEDE9CD-2A6E-4086-8DD4-DADCE6584975}"/>
              </a:ext>
            </a:extLst>
          </p:cNvPr>
          <p:cNvCxnSpPr>
            <a:stCxn id="398" idx="7"/>
            <a:endCxn id="376" idx="1"/>
          </p:cNvCxnSpPr>
          <p:nvPr/>
        </p:nvCxnSpPr>
        <p:spPr>
          <a:xfrm flipV="1">
            <a:off x="5899862" y="4428329"/>
            <a:ext cx="3818333" cy="14647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E3A153FC-ABFF-4388-9836-F44914CBB251}"/>
              </a:ext>
            </a:extLst>
          </p:cNvPr>
          <p:cNvCxnSpPr>
            <a:stCxn id="398" idx="7"/>
            <a:endCxn id="378" idx="0"/>
          </p:cNvCxnSpPr>
          <p:nvPr/>
        </p:nvCxnSpPr>
        <p:spPr>
          <a:xfrm>
            <a:off x="5899862" y="4574799"/>
            <a:ext cx="2719895" cy="38928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ACA1EC00-15A0-402B-8A3D-6FC5BE884149}"/>
              </a:ext>
            </a:extLst>
          </p:cNvPr>
          <p:cNvCxnSpPr>
            <a:stCxn id="398" idx="7"/>
            <a:endCxn id="82" idx="0"/>
          </p:cNvCxnSpPr>
          <p:nvPr/>
        </p:nvCxnSpPr>
        <p:spPr>
          <a:xfrm>
            <a:off x="5899862" y="4574799"/>
            <a:ext cx="1118676" cy="46715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5E5CFBD-5109-456F-8AE8-B8999EA9F6A4}"/>
              </a:ext>
            </a:extLst>
          </p:cNvPr>
          <p:cNvCxnSpPr>
            <a:stCxn id="82" idx="0"/>
            <a:endCxn id="425" idx="5"/>
          </p:cNvCxnSpPr>
          <p:nvPr/>
        </p:nvCxnSpPr>
        <p:spPr>
          <a:xfrm flipH="1" flipV="1">
            <a:off x="6613549" y="2809631"/>
            <a:ext cx="404989" cy="223232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BFAB271C-8A1B-479A-9DA1-2F4EEDC46B83}"/>
              </a:ext>
            </a:extLst>
          </p:cNvPr>
          <p:cNvCxnSpPr>
            <a:stCxn id="82" idx="0"/>
            <a:endCxn id="216" idx="2"/>
          </p:cNvCxnSpPr>
          <p:nvPr/>
        </p:nvCxnSpPr>
        <p:spPr>
          <a:xfrm flipV="1">
            <a:off x="7018538" y="3295671"/>
            <a:ext cx="2887677" cy="174628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DB1E3C5-442E-4AA4-8F65-922C5CFFDB38}"/>
              </a:ext>
            </a:extLst>
          </p:cNvPr>
          <p:cNvCxnSpPr>
            <a:stCxn id="82" idx="0"/>
            <a:endCxn id="376" idx="1"/>
          </p:cNvCxnSpPr>
          <p:nvPr/>
        </p:nvCxnSpPr>
        <p:spPr>
          <a:xfrm flipV="1">
            <a:off x="7018538" y="4428329"/>
            <a:ext cx="2699657" cy="61362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52C3ED24-3BE6-455F-927E-9193F994081A}"/>
              </a:ext>
            </a:extLst>
          </p:cNvPr>
          <p:cNvCxnSpPr>
            <a:stCxn id="82" idx="0"/>
            <a:endCxn id="378" idx="0"/>
          </p:cNvCxnSpPr>
          <p:nvPr/>
        </p:nvCxnSpPr>
        <p:spPr>
          <a:xfrm flipV="1">
            <a:off x="7018538" y="4964087"/>
            <a:ext cx="1601219" cy="77867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6F02A3CB-632D-4A29-AC3D-656F270B16CF}"/>
              </a:ext>
            </a:extLst>
          </p:cNvPr>
          <p:cNvCxnSpPr>
            <a:stCxn id="378" idx="0"/>
            <a:endCxn id="425" idx="5"/>
          </p:cNvCxnSpPr>
          <p:nvPr/>
        </p:nvCxnSpPr>
        <p:spPr>
          <a:xfrm flipH="1" flipV="1">
            <a:off x="6613549" y="2809631"/>
            <a:ext cx="2006208" cy="215445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8C0E83C-EFE4-49A8-995A-D1BAA529190F}"/>
              </a:ext>
            </a:extLst>
          </p:cNvPr>
          <p:cNvCxnSpPr>
            <a:stCxn id="378" idx="0"/>
            <a:endCxn id="216" idx="2"/>
          </p:cNvCxnSpPr>
          <p:nvPr/>
        </p:nvCxnSpPr>
        <p:spPr>
          <a:xfrm flipV="1">
            <a:off x="8619757" y="3295671"/>
            <a:ext cx="1286458" cy="1668416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08E21FA-0579-4D7C-B240-9FCE531287CE}"/>
              </a:ext>
            </a:extLst>
          </p:cNvPr>
          <p:cNvCxnSpPr>
            <a:stCxn id="378" idx="0"/>
            <a:endCxn id="376" idx="1"/>
          </p:cNvCxnSpPr>
          <p:nvPr/>
        </p:nvCxnSpPr>
        <p:spPr>
          <a:xfrm flipV="1">
            <a:off x="8619757" y="4428329"/>
            <a:ext cx="1098438" cy="53575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F281476-736D-4E6A-B727-642EE75DC7DC}"/>
              </a:ext>
            </a:extLst>
          </p:cNvPr>
          <p:cNvCxnSpPr>
            <a:stCxn id="376" idx="1"/>
            <a:endCxn id="425" idx="5"/>
          </p:cNvCxnSpPr>
          <p:nvPr/>
        </p:nvCxnSpPr>
        <p:spPr>
          <a:xfrm flipH="1" flipV="1">
            <a:off x="6613549" y="2809631"/>
            <a:ext cx="3104646" cy="161869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C50E946B-EEB9-4EB2-9759-324E371AFB3C}"/>
              </a:ext>
            </a:extLst>
          </p:cNvPr>
          <p:cNvCxnSpPr>
            <a:stCxn id="376" idx="1"/>
            <a:endCxn id="216" idx="2"/>
          </p:cNvCxnSpPr>
          <p:nvPr/>
        </p:nvCxnSpPr>
        <p:spPr>
          <a:xfrm flipV="1">
            <a:off x="9718195" y="3295671"/>
            <a:ext cx="188020" cy="113265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58DD466B-AD1B-4613-80E4-7322F9960DF8}"/>
              </a:ext>
            </a:extLst>
          </p:cNvPr>
          <p:cNvCxnSpPr>
            <a:cxnSpLocks/>
            <a:stCxn id="20" idx="3"/>
            <a:endCxn id="408" idx="2"/>
          </p:cNvCxnSpPr>
          <p:nvPr/>
        </p:nvCxnSpPr>
        <p:spPr>
          <a:xfrm>
            <a:off x="3695210" y="3473865"/>
            <a:ext cx="906591" cy="45527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46FF344-374D-4AE1-AF29-B4342F07CCBE}"/>
              </a:ext>
            </a:extLst>
          </p:cNvPr>
          <p:cNvSpPr txBox="1"/>
          <p:nvPr/>
        </p:nvSpPr>
        <p:spPr>
          <a:xfrm>
            <a:off x="2621583" y="3777480"/>
            <a:ext cx="101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A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C7B72E32-30A9-4297-9760-7E2C2D6F54A8}"/>
              </a:ext>
            </a:extLst>
          </p:cNvPr>
          <p:cNvCxnSpPr>
            <a:stCxn id="425" idx="5"/>
            <a:endCxn id="216" idx="2"/>
          </p:cNvCxnSpPr>
          <p:nvPr/>
        </p:nvCxnSpPr>
        <p:spPr>
          <a:xfrm>
            <a:off x="6613549" y="2809631"/>
            <a:ext cx="3292666" cy="48604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9E928E1-33CD-4C85-BDFF-C1551FB72707}"/>
              </a:ext>
            </a:extLst>
          </p:cNvPr>
          <p:cNvSpPr txBox="1"/>
          <p:nvPr/>
        </p:nvSpPr>
        <p:spPr>
          <a:xfrm>
            <a:off x="546683" y="1245972"/>
            <a:ext cx="411921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시스템 구성도</a:t>
            </a:r>
            <a:endParaRPr lang="en-US" altLang="ko-K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- 3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디바이스가 각각 다른 서버로부터    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표준시각을 수신함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통신망에 연결된 디바이스들 간에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시간동기화를 수행</a:t>
            </a:r>
            <a:endParaRPr lang="en-US" altLang="ko-KR" sz="1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xmlns="" id="{58DD466B-AD1B-4613-80E4-7322F9960DF8}"/>
              </a:ext>
            </a:extLst>
          </p:cNvPr>
          <p:cNvCxnSpPr>
            <a:cxnSpLocks/>
            <a:stCxn id="243" idx="3"/>
            <a:endCxn id="82" idx="2"/>
          </p:cNvCxnSpPr>
          <p:nvPr/>
        </p:nvCxnSpPr>
        <p:spPr>
          <a:xfrm flipV="1">
            <a:off x="4143354" y="5573424"/>
            <a:ext cx="2343714" cy="24286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xmlns="" id="{58DD466B-AD1B-4613-80E4-7322F9960DF8}"/>
              </a:ext>
            </a:extLst>
          </p:cNvPr>
          <p:cNvCxnSpPr>
            <a:cxnSpLocks/>
            <a:stCxn id="237" idx="3"/>
            <a:endCxn id="398" idx="2"/>
          </p:cNvCxnSpPr>
          <p:nvPr/>
        </p:nvCxnSpPr>
        <p:spPr>
          <a:xfrm>
            <a:off x="3069727" y="4758910"/>
            <a:ext cx="1922859" cy="191695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4601801" y="2987922"/>
            <a:ext cx="1062940" cy="1062940"/>
            <a:chOff x="2982976" y="3940901"/>
            <a:chExt cx="1062940" cy="1062940"/>
          </a:xfrm>
        </p:grpSpPr>
        <p:grpSp>
          <p:nvGrpSpPr>
            <p:cNvPr id="544" name="그룹 543"/>
            <p:cNvGrpSpPr/>
            <p:nvPr/>
          </p:nvGrpSpPr>
          <p:grpSpPr>
            <a:xfrm>
              <a:off x="2982976" y="3940901"/>
              <a:ext cx="1062940" cy="1062940"/>
              <a:chOff x="2947089" y="3750826"/>
              <a:chExt cx="1062940" cy="1062940"/>
            </a:xfrm>
          </p:grpSpPr>
          <p:pic>
            <p:nvPicPr>
              <p:cNvPr id="12" name="그래픽 62" descr="스마트폰">
                <a:extLst>
                  <a:ext uri="{FF2B5EF4-FFF2-40B4-BE49-F238E27FC236}">
                    <a16:creationId xmlns:a16="http://schemas.microsoft.com/office/drawing/2014/main" xmlns="" id="{A21BF8F1-D5F0-47D6-B64C-62D385176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437" y="3906188"/>
                <a:ext cx="827040" cy="740890"/>
              </a:xfrm>
              <a:prstGeom prst="rect">
                <a:avLst/>
              </a:prstGeom>
            </p:spPr>
          </p:pic>
          <p:sp>
            <p:nvSpPr>
              <p:cNvPr id="408" name="순서도: 연결자 407"/>
              <p:cNvSpPr/>
              <p:nvPr/>
            </p:nvSpPr>
            <p:spPr>
              <a:xfrm>
                <a:off x="2947089" y="3750826"/>
                <a:ext cx="1062940" cy="1062940"/>
              </a:xfrm>
              <a:prstGeom prst="flowChartConnector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211" y="4292994"/>
              <a:ext cx="298799" cy="338050"/>
            </a:xfrm>
            <a:prstGeom prst="rect">
              <a:avLst/>
            </a:prstGeom>
          </p:spPr>
        </p:pic>
      </p:grpSp>
      <p:grpSp>
        <p:nvGrpSpPr>
          <p:cNvPr id="257" name="그룹 256"/>
          <p:cNvGrpSpPr/>
          <p:nvPr/>
        </p:nvGrpSpPr>
        <p:grpSpPr>
          <a:xfrm>
            <a:off x="5706273" y="1902355"/>
            <a:ext cx="1062940" cy="1062940"/>
            <a:chOff x="4124476" y="2712155"/>
            <a:chExt cx="1062940" cy="1062940"/>
          </a:xfrm>
        </p:grpSpPr>
        <p:grpSp>
          <p:nvGrpSpPr>
            <p:cNvPr id="545" name="그룹 544"/>
            <p:cNvGrpSpPr/>
            <p:nvPr/>
          </p:nvGrpSpPr>
          <p:grpSpPr>
            <a:xfrm>
              <a:off x="4124476" y="2712155"/>
              <a:ext cx="1062940" cy="1062940"/>
              <a:chOff x="4843533" y="2561596"/>
              <a:chExt cx="1062940" cy="1062940"/>
            </a:xfrm>
          </p:grpSpPr>
          <p:pic>
            <p:nvPicPr>
              <p:cNvPr id="10" name="그래픽 60" descr="모니터">
                <a:extLst>
                  <a:ext uri="{FF2B5EF4-FFF2-40B4-BE49-F238E27FC236}">
                    <a16:creationId xmlns:a16="http://schemas.microsoft.com/office/drawing/2014/main" xmlns="" id="{0D8FAC51-4F0D-4B13-A2D3-7D539F80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4960306" y="2694124"/>
                <a:ext cx="827040" cy="827040"/>
              </a:xfrm>
              <a:prstGeom prst="rect">
                <a:avLst/>
              </a:prstGeom>
            </p:spPr>
          </p:pic>
          <p:sp>
            <p:nvSpPr>
              <p:cNvPr id="425" name="순서도: 연결자 424"/>
              <p:cNvSpPr/>
              <p:nvPr/>
            </p:nvSpPr>
            <p:spPr>
              <a:xfrm>
                <a:off x="4843533" y="2561596"/>
                <a:ext cx="1062940" cy="1062940"/>
              </a:xfrm>
              <a:prstGeom prst="flowChartConnector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4" t="35420" r="36738" b="37082"/>
            <a:stretch/>
          </p:blipFill>
          <p:spPr>
            <a:xfrm>
              <a:off x="4377372" y="3070833"/>
              <a:ext cx="546936" cy="255297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7241849" y="1474717"/>
            <a:ext cx="1062940" cy="1062940"/>
            <a:chOff x="5955287" y="2186200"/>
            <a:chExt cx="1062940" cy="1062940"/>
          </a:xfrm>
        </p:grpSpPr>
        <p:sp>
          <p:nvSpPr>
            <p:cNvPr id="262" name="순서도: 연결자 261"/>
            <p:cNvSpPr/>
            <p:nvPr/>
          </p:nvSpPr>
          <p:spPr>
            <a:xfrm>
              <a:off x="5955287" y="2186200"/>
              <a:ext cx="1062940" cy="1062940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9"/>
            <a:stretch/>
          </p:blipFill>
          <p:spPr>
            <a:xfrm>
              <a:off x="6201318" y="2371861"/>
              <a:ext cx="569063" cy="699200"/>
            </a:xfrm>
            <a:prstGeom prst="rect">
              <a:avLst/>
            </a:prstGeom>
          </p:spPr>
        </p:pic>
      </p:grpSp>
      <p:sp>
        <p:nvSpPr>
          <p:cNvPr id="378" name="순서도: 연결자 377"/>
          <p:cNvSpPr/>
          <p:nvPr/>
        </p:nvSpPr>
        <p:spPr>
          <a:xfrm>
            <a:off x="8088287" y="4964087"/>
            <a:ext cx="1062940" cy="1062940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6" name="그룹 255"/>
          <p:cNvGrpSpPr/>
          <p:nvPr/>
        </p:nvGrpSpPr>
        <p:grpSpPr>
          <a:xfrm>
            <a:off x="9562531" y="4272665"/>
            <a:ext cx="1062940" cy="1062940"/>
            <a:chOff x="8945155" y="3897402"/>
            <a:chExt cx="1062940" cy="1062940"/>
          </a:xfrm>
        </p:grpSpPr>
        <p:sp>
          <p:nvSpPr>
            <p:cNvPr id="376" name="순서도: 연결자 375"/>
            <p:cNvSpPr/>
            <p:nvPr/>
          </p:nvSpPr>
          <p:spPr>
            <a:xfrm>
              <a:off x="8945155" y="3897402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79"/>
            <a:stretch/>
          </p:blipFill>
          <p:spPr>
            <a:xfrm>
              <a:off x="9192093" y="4072753"/>
              <a:ext cx="569063" cy="699200"/>
            </a:xfrm>
            <a:prstGeom prst="rect">
              <a:avLst/>
            </a:prstGeom>
          </p:spPr>
        </p:pic>
      </p:grpSp>
      <p:sp>
        <p:nvSpPr>
          <p:cNvPr id="216" name="순서도: 연결자 215"/>
          <p:cNvSpPr/>
          <p:nvPr/>
        </p:nvSpPr>
        <p:spPr>
          <a:xfrm>
            <a:off x="9906215" y="2764201"/>
            <a:ext cx="1062940" cy="1062940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연결자 123"/>
          <p:cNvSpPr/>
          <p:nvPr/>
        </p:nvSpPr>
        <p:spPr>
          <a:xfrm>
            <a:off x="8818074" y="1727363"/>
            <a:ext cx="1062940" cy="1062940"/>
          </a:xfrm>
          <a:prstGeom prst="flowChartConnector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124" idx="3"/>
            <a:endCxn id="262" idx="4"/>
          </p:cNvCxnSpPr>
          <p:nvPr/>
        </p:nvCxnSpPr>
        <p:spPr>
          <a:xfrm flipH="1" flipV="1">
            <a:off x="7773319" y="2537657"/>
            <a:ext cx="1200419" cy="9698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124" idx="3"/>
            <a:endCxn id="425" idx="5"/>
          </p:cNvCxnSpPr>
          <p:nvPr/>
        </p:nvCxnSpPr>
        <p:spPr>
          <a:xfrm flipH="1">
            <a:off x="6613549" y="2634639"/>
            <a:ext cx="2360189" cy="17499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124" idx="3"/>
            <a:endCxn id="408" idx="6"/>
          </p:cNvCxnSpPr>
          <p:nvPr/>
        </p:nvCxnSpPr>
        <p:spPr>
          <a:xfrm flipH="1">
            <a:off x="5664741" y="2634639"/>
            <a:ext cx="3308997" cy="884753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398" idx="7"/>
            <a:endCxn id="124" idx="3"/>
          </p:cNvCxnSpPr>
          <p:nvPr/>
        </p:nvCxnSpPr>
        <p:spPr>
          <a:xfrm flipV="1">
            <a:off x="5899862" y="2634639"/>
            <a:ext cx="3073876" cy="194016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124" idx="3"/>
            <a:endCxn id="82" idx="0"/>
          </p:cNvCxnSpPr>
          <p:nvPr/>
        </p:nvCxnSpPr>
        <p:spPr>
          <a:xfrm flipH="1">
            <a:off x="7018538" y="2634639"/>
            <a:ext cx="1955200" cy="2407315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378" idx="0"/>
            <a:endCxn id="124" idx="3"/>
          </p:cNvCxnSpPr>
          <p:nvPr/>
        </p:nvCxnSpPr>
        <p:spPr>
          <a:xfrm flipV="1">
            <a:off x="8619757" y="2634639"/>
            <a:ext cx="353981" cy="2329448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376" idx="1"/>
            <a:endCxn id="124" idx="3"/>
          </p:cNvCxnSpPr>
          <p:nvPr/>
        </p:nvCxnSpPr>
        <p:spPr>
          <a:xfrm flipH="1" flipV="1">
            <a:off x="8973738" y="2634639"/>
            <a:ext cx="744457" cy="1793690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xmlns="" id="{436102A7-B248-4A8F-992C-A4858C2A70B2}"/>
              </a:ext>
            </a:extLst>
          </p:cNvPr>
          <p:cNvCxnSpPr>
            <a:stCxn id="216" idx="2"/>
            <a:endCxn id="124" idx="3"/>
          </p:cNvCxnSpPr>
          <p:nvPr/>
        </p:nvCxnSpPr>
        <p:spPr>
          <a:xfrm flipH="1" flipV="1">
            <a:off x="8973738" y="2634639"/>
            <a:ext cx="932477" cy="661032"/>
          </a:xfrm>
          <a:prstGeom prst="straightConnector1">
            <a:avLst/>
          </a:prstGeom>
          <a:ln w="127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직사각형 562"/>
          <p:cNvSpPr/>
          <p:nvPr/>
        </p:nvSpPr>
        <p:spPr>
          <a:xfrm>
            <a:off x="4407475" y="1327151"/>
            <a:ext cx="6749476" cy="488950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4" name="TextBox 563"/>
          <p:cNvSpPr txBox="1"/>
          <p:nvPr/>
        </p:nvSpPr>
        <p:spPr>
          <a:xfrm>
            <a:off x="9323864" y="953766"/>
            <a:ext cx="183308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Home Network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7" name="그래픽 70" descr="데이터베이스">
            <a:extLst>
              <a:ext uri="{FF2B5EF4-FFF2-40B4-BE49-F238E27FC236}">
                <a16:creationId xmlns:a16="http://schemas.microsoft.com/office/drawing/2014/main" xmlns="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957904" y="4428329"/>
            <a:ext cx="1111823" cy="661162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A46FF344-374D-4AE1-AF29-B4342F07CCBE}"/>
              </a:ext>
            </a:extLst>
          </p:cNvPr>
          <p:cNvSpPr txBox="1"/>
          <p:nvPr/>
        </p:nvSpPr>
        <p:spPr>
          <a:xfrm>
            <a:off x="1996100" y="5062525"/>
            <a:ext cx="101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43" name="그래픽 70" descr="데이터베이스">
            <a:extLst>
              <a:ext uri="{FF2B5EF4-FFF2-40B4-BE49-F238E27FC236}">
                <a16:creationId xmlns:a16="http://schemas.microsoft.com/office/drawing/2014/main" xmlns="" id="{75DE9047-FDCB-4EBF-9530-10B44FA46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031531" y="5485709"/>
            <a:ext cx="1111823" cy="661162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A46FF344-374D-4AE1-AF29-B4342F07CCBE}"/>
              </a:ext>
            </a:extLst>
          </p:cNvPr>
          <p:cNvSpPr txBox="1"/>
          <p:nvPr/>
        </p:nvSpPr>
        <p:spPr>
          <a:xfrm>
            <a:off x="3069727" y="6119905"/>
            <a:ext cx="1014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4992586" y="4419135"/>
            <a:ext cx="1062940" cy="1062940"/>
            <a:chOff x="4992586" y="4419135"/>
            <a:chExt cx="1062940" cy="1062940"/>
          </a:xfrm>
        </p:grpSpPr>
        <p:sp>
          <p:nvSpPr>
            <p:cNvPr id="398" name="순서도: 연결자 397"/>
            <p:cNvSpPr/>
            <p:nvPr/>
          </p:nvSpPr>
          <p:spPr>
            <a:xfrm>
              <a:off x="4992586" y="4419135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8" name="그래픽 62" descr="스마트폰">
              <a:extLst>
                <a:ext uri="{FF2B5EF4-FFF2-40B4-BE49-F238E27FC236}">
                  <a16:creationId xmlns:a16="http://schemas.microsoft.com/office/drawing/2014/main" xmlns="" id="{A21BF8F1-D5F0-47D6-B64C-62D3851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5110536" y="4576357"/>
              <a:ext cx="827040" cy="740890"/>
            </a:xfrm>
            <a:prstGeom prst="rect">
              <a:avLst/>
            </a:prstGeom>
          </p:spPr>
        </p:pic>
        <p:pic>
          <p:nvPicPr>
            <p:cNvPr id="249" name="그림 24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423" y="4773088"/>
              <a:ext cx="298799" cy="338050"/>
            </a:xfrm>
            <a:prstGeom prst="rect">
              <a:avLst/>
            </a:prstGeom>
          </p:spPr>
        </p:pic>
      </p:grpSp>
      <p:pic>
        <p:nvPicPr>
          <p:cNvPr id="250" name="그래픽 60" descr="모니터">
            <a:extLst>
              <a:ext uri="{FF2B5EF4-FFF2-40B4-BE49-F238E27FC236}">
                <a16:creationId xmlns:a16="http://schemas.microsoft.com/office/drawing/2014/main" xmlns="" id="{0D8FAC51-4F0D-4B13-A2D3-7D539F80709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931128" y="1870731"/>
            <a:ext cx="827040" cy="827040"/>
          </a:xfrm>
          <a:prstGeom prst="rect">
            <a:avLst/>
          </a:prstGeom>
          <a:ln>
            <a:noFill/>
          </a:ln>
        </p:spPr>
      </p:pic>
      <p:pic>
        <p:nvPicPr>
          <p:cNvPr id="251" name="그림 25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t="35420" r="36738" b="37082"/>
          <a:stretch/>
        </p:blipFill>
        <p:spPr>
          <a:xfrm>
            <a:off x="9065375" y="2106211"/>
            <a:ext cx="546936" cy="255297"/>
          </a:xfrm>
          <a:prstGeom prst="rect">
            <a:avLst/>
          </a:prstGeom>
        </p:spPr>
      </p:pic>
      <p:pic>
        <p:nvPicPr>
          <p:cNvPr id="252" name="그림 25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9"/>
          <a:stretch/>
        </p:blipFill>
        <p:spPr>
          <a:xfrm>
            <a:off x="10154377" y="2952455"/>
            <a:ext cx="569063" cy="699200"/>
          </a:xfrm>
          <a:prstGeom prst="rect">
            <a:avLst/>
          </a:prstGeom>
        </p:spPr>
      </p:pic>
      <p:pic>
        <p:nvPicPr>
          <p:cNvPr id="253" name="그래픽 60" descr="모니터">
            <a:extLst>
              <a:ext uri="{FF2B5EF4-FFF2-40B4-BE49-F238E27FC236}">
                <a16:creationId xmlns:a16="http://schemas.microsoft.com/office/drawing/2014/main" xmlns="" id="{0D8FAC51-4F0D-4B13-A2D3-7D539F80709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207773" y="5106614"/>
            <a:ext cx="827040" cy="827040"/>
          </a:xfrm>
          <a:prstGeom prst="rect">
            <a:avLst/>
          </a:prstGeom>
          <a:ln>
            <a:noFill/>
          </a:ln>
        </p:spPr>
      </p:pic>
      <p:pic>
        <p:nvPicPr>
          <p:cNvPr id="254" name="그림 25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t="35420" r="36738" b="37082"/>
          <a:stretch/>
        </p:blipFill>
        <p:spPr>
          <a:xfrm>
            <a:off x="8343896" y="5332764"/>
            <a:ext cx="546936" cy="255297"/>
          </a:xfrm>
          <a:prstGeom prst="rect">
            <a:avLst/>
          </a:prstGeom>
        </p:spPr>
      </p:pic>
      <p:grpSp>
        <p:nvGrpSpPr>
          <p:cNvPr id="130" name="그룹 129"/>
          <p:cNvGrpSpPr/>
          <p:nvPr/>
        </p:nvGrpSpPr>
        <p:grpSpPr>
          <a:xfrm>
            <a:off x="6487068" y="5041954"/>
            <a:ext cx="1062940" cy="1062940"/>
            <a:chOff x="6487068" y="5041954"/>
            <a:chExt cx="1062940" cy="1062940"/>
          </a:xfrm>
        </p:grpSpPr>
        <p:sp>
          <p:nvSpPr>
            <p:cNvPr id="82" name="순서도: 연결자 81"/>
            <p:cNvSpPr/>
            <p:nvPr/>
          </p:nvSpPr>
          <p:spPr>
            <a:xfrm>
              <a:off x="6487068" y="5041954"/>
              <a:ext cx="1062940" cy="1062940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5" name="그래픽 62" descr="스마트폰">
              <a:extLst>
                <a:ext uri="{FF2B5EF4-FFF2-40B4-BE49-F238E27FC236}">
                  <a16:creationId xmlns:a16="http://schemas.microsoft.com/office/drawing/2014/main" xmlns="" id="{A21BF8F1-D5F0-47D6-B64C-62D3851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6611827" y="5190640"/>
              <a:ext cx="827040" cy="740890"/>
            </a:xfrm>
            <a:prstGeom prst="rect">
              <a:avLst/>
            </a:prstGeom>
          </p:spPr>
        </p:pic>
        <p:pic>
          <p:nvPicPr>
            <p:cNvPr id="288" name="그림 28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947" y="5394302"/>
              <a:ext cx="298799" cy="338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1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2010</Words>
  <Application>Microsoft Office PowerPoint</Application>
  <PresentationFormat>사용자 지정</PresentationFormat>
  <Paragraphs>473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Arial</vt:lpstr>
      <vt:lpstr>맑은 고딕</vt:lpstr>
      <vt:lpstr>배달의민족 주아</vt:lpstr>
      <vt:lpstr>Wingdings</vt:lpstr>
      <vt:lpstr>Cambria Math</vt:lpstr>
      <vt:lpstr>나눔바른고딕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soyoung ji</cp:lastModifiedBy>
  <cp:revision>950</cp:revision>
  <dcterms:created xsi:type="dcterms:W3CDTF">2017-01-14T23:40:12Z</dcterms:created>
  <dcterms:modified xsi:type="dcterms:W3CDTF">2018-02-21T13:40:40Z</dcterms:modified>
</cp:coreProperties>
</file>