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90" r:id="rId2"/>
    <p:sldId id="300" r:id="rId3"/>
    <p:sldId id="313" r:id="rId4"/>
    <p:sldId id="325" r:id="rId5"/>
    <p:sldId id="312" r:id="rId6"/>
    <p:sldId id="314" r:id="rId7"/>
    <p:sldId id="323" r:id="rId8"/>
    <p:sldId id="315" r:id="rId9"/>
    <p:sldId id="324" r:id="rId10"/>
    <p:sldId id="316" r:id="rId11"/>
    <p:sldId id="330" r:id="rId12"/>
    <p:sldId id="327" r:id="rId13"/>
    <p:sldId id="317" r:id="rId14"/>
    <p:sldId id="331" r:id="rId15"/>
    <p:sldId id="318" r:id="rId16"/>
    <p:sldId id="319" r:id="rId17"/>
    <p:sldId id="320" r:id="rId18"/>
    <p:sldId id="321" r:id="rId19"/>
    <p:sldId id="332" r:id="rId20"/>
    <p:sldId id="30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203864"/>
    <a:srgbClr val="132771"/>
    <a:srgbClr val="1AB2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92" autoAdjust="0"/>
    <p:restoredTop sz="93647" autoAdjust="0"/>
  </p:normalViewPr>
  <p:slideViewPr>
    <p:cSldViewPr snapToGrid="0" showGuides="1">
      <p:cViewPr varScale="1">
        <p:scale>
          <a:sx n="63" d="100"/>
          <a:sy n="63" d="100"/>
        </p:scale>
        <p:origin x="722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9E86D-72E5-43A6-88E6-5D521253E2A0}" type="datetimeFigureOut">
              <a:rPr lang="ko-KR" altLang="en-US" smtClean="0"/>
              <a:pPr/>
              <a:t>2018-01-23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C864D-E034-46D2-97A5-00074E0B82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453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C864D-E034-46D2-97A5-00074E0B824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710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pPr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9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pPr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52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pPr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86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pPr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51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pPr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8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pPr/>
              <a:t>2018-01-23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54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pPr/>
              <a:t>2018-01-23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14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pPr/>
              <a:t>2018-01-23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56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pPr/>
              <a:t>2018-01-23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36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pPr/>
              <a:t>2018-01-23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48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pPr/>
              <a:t>2018-01-23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4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4A7F6-0A58-455D-AEEC-FF44AE59CC1A}" type="datetimeFigureOut">
              <a:rPr lang="ko-KR" altLang="en-US" smtClean="0"/>
              <a:pPr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A5B6B-23B3-41EE-ACA1-D320BABAC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32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17.svg"/><Relationship Id="rId3" Type="http://schemas.openxmlformats.org/officeDocument/2006/relationships/image" Target="../media/image5.png"/><Relationship Id="rId7" Type="http://schemas.openxmlformats.org/officeDocument/2006/relationships/image" Target="../media/image11.svg"/><Relationship Id="rId12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15.svg"/><Relationship Id="rId5" Type="http://schemas.openxmlformats.org/officeDocument/2006/relationships/image" Target="../media/image29.svg"/><Relationship Id="rId10" Type="http://schemas.openxmlformats.org/officeDocument/2006/relationships/image" Target="../media/image29.png"/><Relationship Id="rId4" Type="http://schemas.openxmlformats.org/officeDocument/2006/relationships/image" Target="../media/image26.png"/><Relationship Id="rId9" Type="http://schemas.openxmlformats.org/officeDocument/2006/relationships/image" Target="../media/image2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ocko.io/platfor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s://tutorials-raspberrypi.de/raspberry-pi-7-segment-anzeige-kathode-steuern/" TargetMode="External"/><Relationship Id="rId4" Type="http://schemas.openxmlformats.org/officeDocument/2006/relationships/hyperlink" Target="https://www.programcreek.com/java-api-examples/index.php?source_dir=Curecoin-master/PeerNetwork.java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hyperlink" Target="https://github.com/syjee/capston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5.png"/><Relationship Id="rId5" Type="http://schemas.openxmlformats.org/officeDocument/2006/relationships/image" Target="../media/image7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5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9.sv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5.png"/><Relationship Id="rId18" Type="http://schemas.openxmlformats.org/officeDocument/2006/relationships/image" Target="../media/image27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21.svg"/><Relationship Id="rId17" Type="http://schemas.openxmlformats.org/officeDocument/2006/relationships/image" Target="../media/image17.png"/><Relationship Id="rId2" Type="http://schemas.openxmlformats.org/officeDocument/2006/relationships/image" Target="../media/image4.png"/><Relationship Id="rId16" Type="http://schemas.openxmlformats.org/officeDocument/2006/relationships/image" Target="../media/image25.svg"/><Relationship Id="rId20" Type="http://schemas.openxmlformats.org/officeDocument/2006/relationships/image" Target="../media/image2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10" Type="http://schemas.openxmlformats.org/officeDocument/2006/relationships/image" Target="../media/image19.svg"/><Relationship Id="rId19" Type="http://schemas.openxmlformats.org/officeDocument/2006/relationships/image" Target="../media/image18.png"/><Relationship Id="rId4" Type="http://schemas.openxmlformats.org/officeDocument/2006/relationships/image" Target="../media/image15.svg"/><Relationship Id="rId9" Type="http://schemas.openxmlformats.org/officeDocument/2006/relationships/image" Target="../media/image13.png"/><Relationship Id="rId14" Type="http://schemas.openxmlformats.org/officeDocument/2006/relationships/image" Target="../media/image2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1.svg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 rot="2670817">
            <a:off x="-1367159" y="4743481"/>
            <a:ext cx="4756967" cy="2453743"/>
          </a:xfrm>
          <a:custGeom>
            <a:avLst/>
            <a:gdLst>
              <a:gd name="connsiteX0" fmla="*/ 0 w 4871608"/>
              <a:gd name="connsiteY0" fmla="*/ 0 h 2287199"/>
              <a:gd name="connsiteX1" fmla="*/ 4871608 w 4871608"/>
              <a:gd name="connsiteY1" fmla="*/ 0 h 2287199"/>
              <a:gd name="connsiteX2" fmla="*/ 4871608 w 4871608"/>
              <a:gd name="connsiteY2" fmla="*/ 2287199 h 2287199"/>
              <a:gd name="connsiteX3" fmla="*/ 0 w 4871608"/>
              <a:gd name="connsiteY3" fmla="*/ 2287199 h 2287199"/>
              <a:gd name="connsiteX4" fmla="*/ 0 w 4871608"/>
              <a:gd name="connsiteY4" fmla="*/ 0 h 2287199"/>
              <a:gd name="connsiteX0" fmla="*/ 0 w 4871608"/>
              <a:gd name="connsiteY0" fmla="*/ 0 h 2287199"/>
              <a:gd name="connsiteX1" fmla="*/ 4871608 w 4871608"/>
              <a:gd name="connsiteY1" fmla="*/ 0 h 2287199"/>
              <a:gd name="connsiteX2" fmla="*/ 4871608 w 4871608"/>
              <a:gd name="connsiteY2" fmla="*/ 2287199 h 2287199"/>
              <a:gd name="connsiteX3" fmla="*/ 1758085 w 4871608"/>
              <a:gd name="connsiteY3" fmla="*/ 1477706 h 2287199"/>
              <a:gd name="connsiteX4" fmla="*/ 0 w 4871608"/>
              <a:gd name="connsiteY4" fmla="*/ 0 h 2287199"/>
              <a:gd name="connsiteX0" fmla="*/ 0 w 4672757"/>
              <a:gd name="connsiteY0" fmla="*/ 60961 h 2287199"/>
              <a:gd name="connsiteX1" fmla="*/ 4672757 w 4672757"/>
              <a:gd name="connsiteY1" fmla="*/ 0 h 2287199"/>
              <a:gd name="connsiteX2" fmla="*/ 4672757 w 4672757"/>
              <a:gd name="connsiteY2" fmla="*/ 2287199 h 2287199"/>
              <a:gd name="connsiteX3" fmla="*/ 1559234 w 4672757"/>
              <a:gd name="connsiteY3" fmla="*/ 1477706 h 2287199"/>
              <a:gd name="connsiteX4" fmla="*/ 0 w 4672757"/>
              <a:gd name="connsiteY4" fmla="*/ 60961 h 2287199"/>
              <a:gd name="connsiteX0" fmla="*/ 0 w 4661113"/>
              <a:gd name="connsiteY0" fmla="*/ 49513 h 2287199"/>
              <a:gd name="connsiteX1" fmla="*/ 4661113 w 4661113"/>
              <a:gd name="connsiteY1" fmla="*/ 0 h 2287199"/>
              <a:gd name="connsiteX2" fmla="*/ 4661113 w 4661113"/>
              <a:gd name="connsiteY2" fmla="*/ 2287199 h 2287199"/>
              <a:gd name="connsiteX3" fmla="*/ 1547590 w 4661113"/>
              <a:gd name="connsiteY3" fmla="*/ 1477706 h 2287199"/>
              <a:gd name="connsiteX4" fmla="*/ 0 w 4661113"/>
              <a:gd name="connsiteY4" fmla="*/ 49513 h 2287199"/>
              <a:gd name="connsiteX0" fmla="*/ 0 w 4661113"/>
              <a:gd name="connsiteY0" fmla="*/ 49513 h 2287199"/>
              <a:gd name="connsiteX1" fmla="*/ 4661113 w 4661113"/>
              <a:gd name="connsiteY1" fmla="*/ 0 h 2287199"/>
              <a:gd name="connsiteX2" fmla="*/ 4661113 w 4661113"/>
              <a:gd name="connsiteY2" fmla="*/ 2287199 h 2287199"/>
              <a:gd name="connsiteX3" fmla="*/ 2210506 w 4661113"/>
              <a:gd name="connsiteY3" fmla="*/ 2276190 h 2287199"/>
              <a:gd name="connsiteX4" fmla="*/ 0 w 4661113"/>
              <a:gd name="connsiteY4" fmla="*/ 49513 h 2287199"/>
              <a:gd name="connsiteX0" fmla="*/ 0 w 4634402"/>
              <a:gd name="connsiteY0" fmla="*/ 76681 h 2287199"/>
              <a:gd name="connsiteX1" fmla="*/ 4634402 w 4634402"/>
              <a:gd name="connsiteY1" fmla="*/ 0 h 2287199"/>
              <a:gd name="connsiteX2" fmla="*/ 4634402 w 4634402"/>
              <a:gd name="connsiteY2" fmla="*/ 2287199 h 2287199"/>
              <a:gd name="connsiteX3" fmla="*/ 2183795 w 4634402"/>
              <a:gd name="connsiteY3" fmla="*/ 2276190 h 2287199"/>
              <a:gd name="connsiteX4" fmla="*/ 0 w 4634402"/>
              <a:gd name="connsiteY4" fmla="*/ 76681 h 2287199"/>
              <a:gd name="connsiteX0" fmla="*/ 0 w 4634402"/>
              <a:gd name="connsiteY0" fmla="*/ 76681 h 2276190"/>
              <a:gd name="connsiteX1" fmla="*/ 4634402 w 4634402"/>
              <a:gd name="connsiteY1" fmla="*/ 0 h 2276190"/>
              <a:gd name="connsiteX2" fmla="*/ 2183795 w 4634402"/>
              <a:gd name="connsiteY2" fmla="*/ 2276190 h 2276190"/>
              <a:gd name="connsiteX3" fmla="*/ 0 w 4634402"/>
              <a:gd name="connsiteY3" fmla="*/ 76681 h 2276190"/>
              <a:gd name="connsiteX0" fmla="*/ 0 w 4545009"/>
              <a:gd name="connsiteY0" fmla="*/ 125337 h 2324846"/>
              <a:gd name="connsiteX1" fmla="*/ 4545009 w 4545009"/>
              <a:gd name="connsiteY1" fmla="*/ 0 h 2324846"/>
              <a:gd name="connsiteX2" fmla="*/ 2183795 w 4545009"/>
              <a:gd name="connsiteY2" fmla="*/ 2324846 h 2324846"/>
              <a:gd name="connsiteX3" fmla="*/ 0 w 4545009"/>
              <a:gd name="connsiteY3" fmla="*/ 125337 h 2324846"/>
              <a:gd name="connsiteX0" fmla="*/ 0 w 4545009"/>
              <a:gd name="connsiteY0" fmla="*/ 125337 h 2327865"/>
              <a:gd name="connsiteX1" fmla="*/ 4545009 w 4545009"/>
              <a:gd name="connsiteY1" fmla="*/ 0 h 2327865"/>
              <a:gd name="connsiteX2" fmla="*/ 2186763 w 4545009"/>
              <a:gd name="connsiteY2" fmla="*/ 2327865 h 2327865"/>
              <a:gd name="connsiteX3" fmla="*/ 0 w 4545009"/>
              <a:gd name="connsiteY3" fmla="*/ 125337 h 2327865"/>
              <a:gd name="connsiteX0" fmla="*/ 0 w 4535953"/>
              <a:gd name="connsiteY0" fmla="*/ 116433 h 2327865"/>
              <a:gd name="connsiteX1" fmla="*/ 4535953 w 4535953"/>
              <a:gd name="connsiteY1" fmla="*/ 0 h 2327865"/>
              <a:gd name="connsiteX2" fmla="*/ 2177707 w 4535953"/>
              <a:gd name="connsiteY2" fmla="*/ 2327865 h 2327865"/>
              <a:gd name="connsiteX3" fmla="*/ 0 w 4535953"/>
              <a:gd name="connsiteY3" fmla="*/ 116433 h 2327865"/>
              <a:gd name="connsiteX0" fmla="*/ 0 w 4546511"/>
              <a:gd name="connsiteY0" fmla="*/ 136570 h 2327865"/>
              <a:gd name="connsiteX1" fmla="*/ 4546511 w 4546511"/>
              <a:gd name="connsiteY1" fmla="*/ 0 h 2327865"/>
              <a:gd name="connsiteX2" fmla="*/ 2188265 w 4546511"/>
              <a:gd name="connsiteY2" fmla="*/ 2327865 h 2327865"/>
              <a:gd name="connsiteX3" fmla="*/ 0 w 4546511"/>
              <a:gd name="connsiteY3" fmla="*/ 136570 h 2327865"/>
              <a:gd name="connsiteX0" fmla="*/ 0 w 4582624"/>
              <a:gd name="connsiteY0" fmla="*/ 110993 h 2302288"/>
              <a:gd name="connsiteX1" fmla="*/ 4582624 w 4582624"/>
              <a:gd name="connsiteY1" fmla="*/ 0 h 2302288"/>
              <a:gd name="connsiteX2" fmla="*/ 2188265 w 4582624"/>
              <a:gd name="connsiteY2" fmla="*/ 2302288 h 2302288"/>
              <a:gd name="connsiteX3" fmla="*/ 0 w 4582624"/>
              <a:gd name="connsiteY3" fmla="*/ 110993 h 2302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2624" h="2302288">
                <a:moveTo>
                  <a:pt x="0" y="110993"/>
                </a:moveTo>
                <a:lnTo>
                  <a:pt x="4582624" y="0"/>
                </a:lnTo>
                <a:lnTo>
                  <a:pt x="2188265" y="2302288"/>
                </a:lnTo>
                <a:lnTo>
                  <a:pt x="0" y="110993"/>
                </a:lnTo>
                <a:close/>
              </a:path>
            </a:pathLst>
          </a:cu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995" y="1220054"/>
            <a:ext cx="3176428" cy="3133943"/>
          </a:xfrm>
          <a:custGeom>
            <a:avLst/>
            <a:gdLst>
              <a:gd name="connsiteX0" fmla="*/ 1585175 w 3170350"/>
              <a:gd name="connsiteY0" fmla="*/ 0 h 3127418"/>
              <a:gd name="connsiteX1" fmla="*/ 3170350 w 3170350"/>
              <a:gd name="connsiteY1" fmla="*/ 1563709 h 3127418"/>
              <a:gd name="connsiteX2" fmla="*/ 1585175 w 3170350"/>
              <a:gd name="connsiteY2" fmla="*/ 3127418 h 3127418"/>
              <a:gd name="connsiteX3" fmla="*/ 0 w 3170350"/>
              <a:gd name="connsiteY3" fmla="*/ 1563709 h 312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0350" h="3127418">
                <a:moveTo>
                  <a:pt x="1585175" y="0"/>
                </a:moveTo>
                <a:lnTo>
                  <a:pt x="3170350" y="1563709"/>
                </a:lnTo>
                <a:lnTo>
                  <a:pt x="1585175" y="3127418"/>
                </a:lnTo>
                <a:lnTo>
                  <a:pt x="0" y="1563709"/>
                </a:lnTo>
                <a:close/>
              </a:path>
            </a:pathLst>
          </a:custGeom>
        </p:spPr>
      </p:pic>
      <p:sp>
        <p:nvSpPr>
          <p:cNvPr id="4" name="다이아몬드 3"/>
          <p:cNvSpPr/>
          <p:nvPr/>
        </p:nvSpPr>
        <p:spPr>
          <a:xfrm>
            <a:off x="83820" y="76201"/>
            <a:ext cx="3047251" cy="3684551"/>
          </a:xfrm>
          <a:custGeom>
            <a:avLst/>
            <a:gdLst>
              <a:gd name="connsiteX0" fmla="*/ 0 w 5231994"/>
              <a:gd name="connsiteY0" fmla="*/ 2620851 h 5241701"/>
              <a:gd name="connsiteX1" fmla="*/ 2615997 w 5231994"/>
              <a:gd name="connsiteY1" fmla="*/ 0 h 5241701"/>
              <a:gd name="connsiteX2" fmla="*/ 5231994 w 5231994"/>
              <a:gd name="connsiteY2" fmla="*/ 2620851 h 5241701"/>
              <a:gd name="connsiteX3" fmla="*/ 2615997 w 5231994"/>
              <a:gd name="connsiteY3" fmla="*/ 5241701 h 5241701"/>
              <a:gd name="connsiteX4" fmla="*/ 0 w 5231994"/>
              <a:gd name="connsiteY4" fmla="*/ 2620851 h 5241701"/>
              <a:gd name="connsiteX0" fmla="*/ 0 w 5231994"/>
              <a:gd name="connsiteY0" fmla="*/ 2620851 h 5241701"/>
              <a:gd name="connsiteX1" fmla="*/ 2615997 w 5231994"/>
              <a:gd name="connsiteY1" fmla="*/ 0 h 5241701"/>
              <a:gd name="connsiteX2" fmla="*/ 5231994 w 5231994"/>
              <a:gd name="connsiteY2" fmla="*/ 2620851 h 5241701"/>
              <a:gd name="connsiteX3" fmla="*/ 2615997 w 5231994"/>
              <a:gd name="connsiteY3" fmla="*/ 5241701 h 5241701"/>
              <a:gd name="connsiteX4" fmla="*/ 1938047 w 5231994"/>
              <a:gd name="connsiteY4" fmla="*/ 4559429 h 5241701"/>
              <a:gd name="connsiteX5" fmla="*/ 0 w 5231994"/>
              <a:gd name="connsiteY5" fmla="*/ 2620851 h 5241701"/>
              <a:gd name="connsiteX0" fmla="*/ 0 w 5231994"/>
              <a:gd name="connsiteY0" fmla="*/ 2620851 h 5241701"/>
              <a:gd name="connsiteX1" fmla="*/ 2615997 w 5231994"/>
              <a:gd name="connsiteY1" fmla="*/ 0 h 5241701"/>
              <a:gd name="connsiteX2" fmla="*/ 5231994 w 5231994"/>
              <a:gd name="connsiteY2" fmla="*/ 2620851 h 5241701"/>
              <a:gd name="connsiteX3" fmla="*/ 2615997 w 5231994"/>
              <a:gd name="connsiteY3" fmla="*/ 5241701 h 5241701"/>
              <a:gd name="connsiteX4" fmla="*/ 2219987 w 5231994"/>
              <a:gd name="connsiteY4" fmla="*/ 4841369 h 5241701"/>
              <a:gd name="connsiteX5" fmla="*/ 0 w 5231994"/>
              <a:gd name="connsiteY5" fmla="*/ 2620851 h 5241701"/>
              <a:gd name="connsiteX0" fmla="*/ 0 w 3022194"/>
              <a:gd name="connsiteY0" fmla="*/ 2491311 h 5241701"/>
              <a:gd name="connsiteX1" fmla="*/ 406197 w 3022194"/>
              <a:gd name="connsiteY1" fmla="*/ 0 h 5241701"/>
              <a:gd name="connsiteX2" fmla="*/ 3022194 w 3022194"/>
              <a:gd name="connsiteY2" fmla="*/ 2620851 h 5241701"/>
              <a:gd name="connsiteX3" fmla="*/ 406197 w 3022194"/>
              <a:gd name="connsiteY3" fmla="*/ 5241701 h 5241701"/>
              <a:gd name="connsiteX4" fmla="*/ 10187 w 3022194"/>
              <a:gd name="connsiteY4" fmla="*/ 4841369 h 5241701"/>
              <a:gd name="connsiteX5" fmla="*/ 0 w 3022194"/>
              <a:gd name="connsiteY5" fmla="*/ 2491311 h 5241701"/>
              <a:gd name="connsiteX0" fmla="*/ 20589 w 3012303"/>
              <a:gd name="connsiteY0" fmla="*/ 1622631 h 5241701"/>
              <a:gd name="connsiteX1" fmla="*/ 396306 w 3012303"/>
              <a:gd name="connsiteY1" fmla="*/ 0 h 5241701"/>
              <a:gd name="connsiteX2" fmla="*/ 3012303 w 3012303"/>
              <a:gd name="connsiteY2" fmla="*/ 2620851 h 5241701"/>
              <a:gd name="connsiteX3" fmla="*/ 396306 w 3012303"/>
              <a:gd name="connsiteY3" fmla="*/ 5241701 h 5241701"/>
              <a:gd name="connsiteX4" fmla="*/ 296 w 3012303"/>
              <a:gd name="connsiteY4" fmla="*/ 4841369 h 5241701"/>
              <a:gd name="connsiteX5" fmla="*/ 20589 w 3012303"/>
              <a:gd name="connsiteY5" fmla="*/ 1622631 h 5241701"/>
              <a:gd name="connsiteX0" fmla="*/ 20589 w 3012303"/>
              <a:gd name="connsiteY0" fmla="*/ 30051 h 3649121"/>
              <a:gd name="connsiteX1" fmla="*/ 1950786 w 3012303"/>
              <a:gd name="connsiteY1" fmla="*/ 0 h 3649121"/>
              <a:gd name="connsiteX2" fmla="*/ 3012303 w 3012303"/>
              <a:gd name="connsiteY2" fmla="*/ 1028271 h 3649121"/>
              <a:gd name="connsiteX3" fmla="*/ 396306 w 3012303"/>
              <a:gd name="connsiteY3" fmla="*/ 3649121 h 3649121"/>
              <a:gd name="connsiteX4" fmla="*/ 296 w 3012303"/>
              <a:gd name="connsiteY4" fmla="*/ 3248789 h 3649121"/>
              <a:gd name="connsiteX5" fmla="*/ 20589 w 3012303"/>
              <a:gd name="connsiteY5" fmla="*/ 30051 h 3649121"/>
              <a:gd name="connsiteX0" fmla="*/ 20589 w 3012303"/>
              <a:gd name="connsiteY0" fmla="*/ 0 h 3661933"/>
              <a:gd name="connsiteX1" fmla="*/ 1950786 w 3012303"/>
              <a:gd name="connsiteY1" fmla="*/ 12812 h 3661933"/>
              <a:gd name="connsiteX2" fmla="*/ 3012303 w 3012303"/>
              <a:gd name="connsiteY2" fmla="*/ 1041083 h 3661933"/>
              <a:gd name="connsiteX3" fmla="*/ 396306 w 3012303"/>
              <a:gd name="connsiteY3" fmla="*/ 3661933 h 3661933"/>
              <a:gd name="connsiteX4" fmla="*/ 296 w 3012303"/>
              <a:gd name="connsiteY4" fmla="*/ 3261601 h 3661933"/>
              <a:gd name="connsiteX5" fmla="*/ 20589 w 3012303"/>
              <a:gd name="connsiteY5" fmla="*/ 0 h 3661933"/>
              <a:gd name="connsiteX0" fmla="*/ 2099 w 3012863"/>
              <a:gd name="connsiteY0" fmla="*/ 0 h 3666695"/>
              <a:gd name="connsiteX1" fmla="*/ 1951346 w 3012863"/>
              <a:gd name="connsiteY1" fmla="*/ 17574 h 3666695"/>
              <a:gd name="connsiteX2" fmla="*/ 3012863 w 3012863"/>
              <a:gd name="connsiteY2" fmla="*/ 1045845 h 3666695"/>
              <a:gd name="connsiteX3" fmla="*/ 396866 w 3012863"/>
              <a:gd name="connsiteY3" fmla="*/ 3666695 h 3666695"/>
              <a:gd name="connsiteX4" fmla="*/ 856 w 3012863"/>
              <a:gd name="connsiteY4" fmla="*/ 3266363 h 3666695"/>
              <a:gd name="connsiteX5" fmla="*/ 2099 w 3012863"/>
              <a:gd name="connsiteY5" fmla="*/ 0 h 3666695"/>
              <a:gd name="connsiteX0" fmla="*/ 2099 w 3012863"/>
              <a:gd name="connsiteY0" fmla="*/ 0 h 3666695"/>
              <a:gd name="connsiteX1" fmla="*/ 1956108 w 3012863"/>
              <a:gd name="connsiteY1" fmla="*/ 22336 h 3666695"/>
              <a:gd name="connsiteX2" fmla="*/ 3012863 w 3012863"/>
              <a:gd name="connsiteY2" fmla="*/ 1045845 h 3666695"/>
              <a:gd name="connsiteX3" fmla="*/ 396866 w 3012863"/>
              <a:gd name="connsiteY3" fmla="*/ 3666695 h 3666695"/>
              <a:gd name="connsiteX4" fmla="*/ 856 w 3012863"/>
              <a:gd name="connsiteY4" fmla="*/ 3266363 h 3666695"/>
              <a:gd name="connsiteX5" fmla="*/ 2099 w 3012863"/>
              <a:gd name="connsiteY5" fmla="*/ 0 h 3666695"/>
              <a:gd name="connsiteX0" fmla="*/ 2099 w 3012863"/>
              <a:gd name="connsiteY0" fmla="*/ 0 h 3666695"/>
              <a:gd name="connsiteX1" fmla="*/ 1956108 w 3012863"/>
              <a:gd name="connsiteY1" fmla="*/ 22336 h 3666695"/>
              <a:gd name="connsiteX2" fmla="*/ 3012863 w 3012863"/>
              <a:gd name="connsiteY2" fmla="*/ 1045845 h 3666695"/>
              <a:gd name="connsiteX3" fmla="*/ 396866 w 3012863"/>
              <a:gd name="connsiteY3" fmla="*/ 3666695 h 3666695"/>
              <a:gd name="connsiteX4" fmla="*/ 856 w 3012863"/>
              <a:gd name="connsiteY4" fmla="*/ 3299701 h 3666695"/>
              <a:gd name="connsiteX5" fmla="*/ 2099 w 3012863"/>
              <a:gd name="connsiteY5" fmla="*/ 0 h 3666695"/>
              <a:gd name="connsiteX0" fmla="*/ 2099 w 3017626"/>
              <a:gd name="connsiteY0" fmla="*/ 0 h 3666695"/>
              <a:gd name="connsiteX1" fmla="*/ 1956108 w 3017626"/>
              <a:gd name="connsiteY1" fmla="*/ 22336 h 3666695"/>
              <a:gd name="connsiteX2" fmla="*/ 3017626 w 3017626"/>
              <a:gd name="connsiteY2" fmla="*/ 1064895 h 3666695"/>
              <a:gd name="connsiteX3" fmla="*/ 396866 w 3017626"/>
              <a:gd name="connsiteY3" fmla="*/ 3666695 h 3666695"/>
              <a:gd name="connsiteX4" fmla="*/ 856 w 3017626"/>
              <a:gd name="connsiteY4" fmla="*/ 3299701 h 3666695"/>
              <a:gd name="connsiteX5" fmla="*/ 2099 w 3017626"/>
              <a:gd name="connsiteY5" fmla="*/ 0 h 3666695"/>
              <a:gd name="connsiteX0" fmla="*/ 2099 w 3017626"/>
              <a:gd name="connsiteY0" fmla="*/ 0 h 3666695"/>
              <a:gd name="connsiteX1" fmla="*/ 1956108 w 3017626"/>
              <a:gd name="connsiteY1" fmla="*/ 7170 h 3666695"/>
              <a:gd name="connsiteX2" fmla="*/ 3017626 w 3017626"/>
              <a:gd name="connsiteY2" fmla="*/ 1064895 h 3666695"/>
              <a:gd name="connsiteX3" fmla="*/ 396866 w 3017626"/>
              <a:gd name="connsiteY3" fmla="*/ 3666695 h 3666695"/>
              <a:gd name="connsiteX4" fmla="*/ 856 w 3017626"/>
              <a:gd name="connsiteY4" fmla="*/ 3299701 h 3666695"/>
              <a:gd name="connsiteX5" fmla="*/ 2099 w 3017626"/>
              <a:gd name="connsiteY5" fmla="*/ 0 h 366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7626" h="3666695">
                <a:moveTo>
                  <a:pt x="2099" y="0"/>
                </a:moveTo>
                <a:lnTo>
                  <a:pt x="1956108" y="7170"/>
                </a:lnTo>
                <a:lnTo>
                  <a:pt x="3017626" y="1064895"/>
                </a:lnTo>
                <a:lnTo>
                  <a:pt x="396866" y="3666695"/>
                </a:lnTo>
                <a:lnTo>
                  <a:pt x="856" y="3299701"/>
                </a:lnTo>
                <a:cubicBezTo>
                  <a:pt x="-2540" y="2516348"/>
                  <a:pt x="5495" y="783353"/>
                  <a:pt x="2099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9519" y="2086946"/>
            <a:ext cx="70705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블록체인을 </a:t>
            </a:r>
            <a:r>
              <a:rPr lang="ko-KR" altLang="en-US" sz="3600" spc="-150" dirty="0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이용한 </a:t>
            </a:r>
            <a:endParaRPr lang="en-US" altLang="ko-KR" sz="3600" spc="-150" dirty="0" smtClean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3600" spc="-150" dirty="0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en-US" altLang="ko-KR" sz="3600" spc="-150" dirty="0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en-US" altLang="ko-KR" sz="3600" spc="-150" dirty="0" err="1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IoT</a:t>
            </a:r>
            <a:r>
              <a:rPr lang="ko-KR" altLang="en-US" sz="3600" spc="-150" dirty="0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기기 </a:t>
            </a:r>
            <a:r>
              <a:rPr lang="ko-KR" altLang="en-US" sz="36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간 </a:t>
            </a:r>
            <a:r>
              <a:rPr lang="ko-KR" altLang="en-US" sz="3600" spc="-150" dirty="0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 동기화</a:t>
            </a:r>
            <a:endParaRPr lang="en-US" altLang="ko-KR" sz="3600" spc="-150" dirty="0" smtClean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spc="-150" dirty="0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</a:t>
            </a:r>
            <a:r>
              <a:rPr lang="en-US" altLang="ko-KR" sz="2400" spc="-150" dirty="0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Synchronization of</a:t>
            </a:r>
            <a:r>
              <a:rPr lang="ko-KR" altLang="en-US" sz="2400" spc="-150" dirty="0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spc="-150" dirty="0" err="1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IoT</a:t>
            </a:r>
            <a:r>
              <a:rPr lang="en-US" altLang="ko-KR" sz="2400" spc="-150" dirty="0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devices with </a:t>
            </a:r>
            <a:r>
              <a:rPr lang="en-US" altLang="ko-KR" sz="2400" spc="-150" dirty="0" err="1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24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285990" y="5376771"/>
            <a:ext cx="459162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팀명</a:t>
            </a:r>
            <a:r>
              <a:rPr lang="en-US" altLang="ko-KR" sz="140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40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학번</a:t>
            </a:r>
            <a:r>
              <a:rPr lang="en-US" altLang="ko-KR" sz="140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ko-KR" altLang="en-US" sz="140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이름</a:t>
            </a:r>
            <a:r>
              <a:rPr lang="en-US" altLang="ko-KR" sz="140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40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지도교수</a:t>
            </a:r>
            <a:endParaRPr lang="en-US" altLang="ko-KR" sz="140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2015150003 	</a:t>
            </a:r>
            <a:r>
              <a:rPr lang="ko-KR" altLang="en-US" sz="140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김승은 </a:t>
            </a:r>
            <a:r>
              <a:rPr lang="en-US" altLang="ko-KR" sz="140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40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서대영</a:t>
            </a:r>
            <a:r>
              <a:rPr lang="en-US" altLang="ko-KR" sz="140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Urban</a:t>
            </a:r>
            <a:r>
              <a:rPr lang="en-US" altLang="ko-KR" sz="140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2015150022	</a:t>
            </a:r>
            <a:r>
              <a:rPr lang="ko-KR" altLang="en-US" sz="140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윤은주</a:t>
            </a:r>
            <a:r>
              <a:rPr lang="en-US" altLang="ko-KR" sz="140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40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서대영</a:t>
            </a:r>
            <a:endParaRPr lang="en-US" altLang="ko-KR" sz="140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2015150038	</a:t>
            </a:r>
            <a:r>
              <a:rPr lang="ko-KR" altLang="en-US" sz="140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지소영</a:t>
            </a:r>
            <a:r>
              <a:rPr lang="en-US" altLang="ko-KR" sz="140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40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서대영</a:t>
            </a:r>
          </a:p>
        </p:txBody>
      </p:sp>
      <p:sp>
        <p:nvSpPr>
          <p:cNvPr id="16" name="다이아몬드 15"/>
          <p:cNvSpPr/>
          <p:nvPr/>
        </p:nvSpPr>
        <p:spPr>
          <a:xfrm>
            <a:off x="3249182" y="262964"/>
            <a:ext cx="1864320" cy="1819049"/>
          </a:xfrm>
          <a:prstGeom prst="diamond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9719488" y="200640"/>
            <a:ext cx="2264806" cy="43600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96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4080" y="232589"/>
            <a:ext cx="938077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05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3871573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환경 및 개발 방법 </a:t>
            </a:r>
            <a:endParaRPr lang="en-US" altLang="ko-KR" sz="2400" spc="300" dirty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Synchronization with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9E928E1-33CD-4C85-BDFF-C1551FB72707}"/>
              </a:ext>
            </a:extLst>
          </p:cNvPr>
          <p:cNvSpPr txBox="1"/>
          <p:nvPr/>
        </p:nvSpPr>
        <p:spPr>
          <a:xfrm>
            <a:off x="863016" y="1230999"/>
            <a:ext cx="103574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환경</a:t>
            </a:r>
            <a:endParaRPr lang="en-US" altLang="ko-KR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 디바이스는 </a:t>
            </a:r>
            <a:r>
              <a:rPr kumimoji="0" lang="ko-KR" altLang="en-US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라즈베리파이로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구현하고</a:t>
            </a:r>
            <a:r>
              <a:rPr lang="en-US" altLang="ko-KR" sz="1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시각은 모듈에 출력한다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2125" y="1321239"/>
            <a:ext cx="254305" cy="254305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254" y="4397291"/>
            <a:ext cx="3063099" cy="1861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778" y="2211816"/>
            <a:ext cx="3060576" cy="2113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938253"/>
              </p:ext>
            </p:extLst>
          </p:nvPr>
        </p:nvGraphicFramePr>
        <p:xfrm>
          <a:off x="5678993" y="4697876"/>
          <a:ext cx="4680520" cy="1259840"/>
        </p:xfrm>
        <a:graphic>
          <a:graphicData uri="http://schemas.openxmlformats.org/drawingml/2006/table">
            <a:tbl>
              <a:tblPr firstCol="1">
                <a:tableStyleId>{2D5ABB26-0587-4C30-8999-92F81FD0307C}</a:tableStyleId>
              </a:tblPr>
              <a:tblGrid>
                <a:gridCol w="16997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08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96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모델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8</a:t>
                      </a:r>
                      <a:r>
                        <a:rPr lang="en-US" altLang="ko-KR" sz="1400" baseline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-Digit 7-Segment Display Module –MAX7219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드라이버 장착여부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O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전압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5V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441661"/>
              </p:ext>
            </p:extLst>
          </p:nvPr>
        </p:nvGraphicFramePr>
        <p:xfrm>
          <a:off x="5678993" y="2157760"/>
          <a:ext cx="4680520" cy="2221365"/>
        </p:xfrm>
        <a:graphic>
          <a:graphicData uri="http://schemas.openxmlformats.org/drawingml/2006/table">
            <a:tbl>
              <a:tblPr firstCol="1">
                <a:tableStyleId>{2D5ABB26-0587-4C30-8999-92F81FD0307C}</a:tableStyleId>
              </a:tblPr>
              <a:tblGrid>
                <a:gridCol w="16997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08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71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모델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라즈베리파이</a:t>
                      </a:r>
                      <a:r>
                        <a:rPr lang="ko-KR" altLang="en-US" sz="14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3 Model</a:t>
                      </a:r>
                      <a:r>
                        <a:rPr lang="ko-KR" altLang="en-US" sz="14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B</a:t>
                      </a:r>
                      <a:endParaRPr lang="ko-KR" altLang="en-US" sz="14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CPU </a:t>
                      </a:r>
                      <a:r>
                        <a:rPr lang="ko-KR" alt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1.2GHz</a:t>
                      </a:r>
                      <a:endParaRPr lang="ko-KR" altLang="en-US" sz="14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메모리용량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1GB</a:t>
                      </a:r>
                      <a:endParaRPr lang="ko-KR" altLang="en-US" sz="14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USB </a:t>
                      </a:r>
                      <a:r>
                        <a:rPr lang="ko-KR" alt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포트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4</a:t>
                      </a:r>
                      <a:endParaRPr lang="ko-KR" altLang="en-US" sz="14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WIFI </a:t>
                      </a:r>
                      <a:r>
                        <a:rPr lang="ko-KR" alt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내장여부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O</a:t>
                      </a:r>
                      <a:endParaRPr lang="ko-KR" altLang="en-US" sz="14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OS</a:t>
                      </a:r>
                      <a:endParaRPr lang="ko-KR" altLang="en-US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Linux</a:t>
                      </a:r>
                      <a:endParaRPr lang="ko-KR" altLang="en-US" sz="14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77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4080" y="232589"/>
            <a:ext cx="938077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05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3871573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환경 및 개발 방법 </a:t>
            </a:r>
            <a:endParaRPr lang="en-US" altLang="ko-KR" sz="2400" spc="300" dirty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Synchronization with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9E928E1-33CD-4C85-BDFF-C1551FB72707}"/>
              </a:ext>
            </a:extLst>
          </p:cNvPr>
          <p:cNvSpPr txBox="1"/>
          <p:nvPr/>
        </p:nvSpPr>
        <p:spPr>
          <a:xfrm>
            <a:off x="863015" y="1230999"/>
            <a:ext cx="5804485" cy="527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방법</a:t>
            </a:r>
            <a:endParaRPr lang="en-US" altLang="ko-KR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Device</a:t>
            </a:r>
          </a:p>
          <a:p>
            <a:pPr marL="542925" marR="0" lvl="0" indent="-180975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라즈베리파이</a:t>
            </a:r>
            <a:r>
              <a:rPr lang="ko-KR" altLang="en-US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사용</a:t>
            </a:r>
            <a:r>
              <a:rPr lang="en-US" altLang="ko-KR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4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라즈비안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OS 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환경에서</a:t>
            </a:r>
            <a:r>
              <a:rPr lang="en-US" altLang="ko-KR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JAVA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542925" indent="-180975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8-Digit </a:t>
            </a:r>
            <a:r>
              <a:rPr lang="en-US" altLang="ko-KR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7-Segment Module</a:t>
            </a:r>
            <a:r>
              <a:rPr lang="ko-KR" altLang="en-US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이용하여 현재 시간 </a:t>
            </a:r>
            <a:r>
              <a:rPr lang="ko-KR" altLang="en-US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</a:t>
            </a:r>
            <a:endParaRPr lang="en-US" altLang="ko-KR" sz="1400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542925" indent="-180975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와이파이</a:t>
            </a:r>
            <a:r>
              <a:rPr lang="ko-KR" altLang="en-US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에그를 통한 디바이스 간의 통신</a:t>
            </a:r>
            <a:endParaRPr lang="en-US" altLang="ko-KR" sz="1400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542925" indent="-180975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push-switch button</a:t>
            </a:r>
            <a:r>
              <a:rPr lang="ko-KR" altLang="en-US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이용한 서버 통신 연결 제어</a:t>
            </a: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628650" marR="0" lvl="0" indent="-2667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LED</a:t>
            </a:r>
            <a:r>
              <a:rPr lang="ko-KR" altLang="en-US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이용한 서버 통신 연결 상태 확인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kumimoji="0" lang="en-US" altLang="ko-KR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6286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Curecoin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블록체인을 참고하여 구축</a:t>
            </a:r>
            <a:endParaRPr lang="en-US" altLang="ko-K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Server</a:t>
            </a:r>
            <a:endParaRPr lang="en-US" altLang="ko-K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6286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Stratum </a:t>
            </a:r>
            <a:r>
              <a:rPr lang="ko-KR" altLang="en-US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계층구조를 가지는 </a:t>
            </a:r>
            <a:r>
              <a:rPr lang="en-US" altLang="ko-KR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NTP </a:t>
            </a:r>
            <a:r>
              <a:rPr lang="ko-KR" altLang="en-US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서버 사용</a:t>
            </a:r>
            <a:endParaRPr lang="en-US" altLang="ko-KR" sz="1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6286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NTP </a:t>
            </a:r>
            <a:r>
              <a:rPr lang="ko-KR" altLang="en-US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타임서버로부터 표준시각정보 수신</a:t>
            </a:r>
            <a:endParaRPr lang="en-US" altLang="ko-KR" sz="1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</a:t>
            </a:r>
            <a:endParaRPr lang="en-US" altLang="ko-KR" sz="1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6286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MySQL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이용한 </a:t>
            </a: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구축</a:t>
            </a: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122" y="3409950"/>
            <a:ext cx="4929186" cy="229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2125" y="1321239"/>
            <a:ext cx="254305" cy="25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98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순서도: 연결자 112"/>
          <p:cNvSpPr/>
          <p:nvPr/>
        </p:nvSpPr>
        <p:spPr>
          <a:xfrm>
            <a:off x="863016" y="2923434"/>
            <a:ext cx="1062940" cy="1062940"/>
          </a:xfrm>
          <a:prstGeom prst="flowChartConnector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4080" y="232589"/>
            <a:ext cx="938077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05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3871573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환경 및 개발 방법 </a:t>
            </a:r>
            <a:endParaRPr lang="en-US" altLang="ko-KR" sz="2400" spc="300" dirty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Synchronization with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59E928E1-33CD-4C85-BDFF-C1551FB72707}"/>
              </a:ext>
            </a:extLst>
          </p:cNvPr>
          <p:cNvSpPr txBox="1"/>
          <p:nvPr/>
        </p:nvSpPr>
        <p:spPr>
          <a:xfrm>
            <a:off x="863016" y="1230999"/>
            <a:ext cx="2762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방법</a:t>
            </a:r>
            <a:endParaRPr lang="en-US" altLang="ko-KR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2125" y="1321239"/>
            <a:ext cx="254305" cy="254305"/>
          </a:xfrm>
          <a:prstGeom prst="rect">
            <a:avLst/>
          </a:prstGeom>
        </p:spPr>
      </p:pic>
      <p:pic>
        <p:nvPicPr>
          <p:cNvPr id="24" name="그래픽 60" descr="모니터">
            <a:extLst>
              <a:ext uri="{FF2B5EF4-FFF2-40B4-BE49-F238E27FC236}">
                <a16:creationId xmlns="" xmlns:a16="http://schemas.microsoft.com/office/drawing/2014/main" id="{0D8FAC51-4F0D-4B13-A2D3-7D539F8070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1534" y="2993564"/>
            <a:ext cx="948080" cy="948080"/>
          </a:xfrm>
          <a:prstGeom prst="rect">
            <a:avLst/>
          </a:prstGeom>
        </p:spPr>
      </p:pic>
      <p:pic>
        <p:nvPicPr>
          <p:cNvPr id="25" name="그래픽 61" descr="태블릿">
            <a:extLst>
              <a:ext uri="{FF2B5EF4-FFF2-40B4-BE49-F238E27FC236}">
                <a16:creationId xmlns="" xmlns:a16="http://schemas.microsoft.com/office/drawing/2014/main" id="{DBAEF2D5-0CC9-449B-996B-228B1604316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79986" y="2993564"/>
            <a:ext cx="948080" cy="948080"/>
          </a:xfrm>
          <a:prstGeom prst="rect">
            <a:avLst/>
          </a:prstGeom>
        </p:spPr>
      </p:pic>
      <p:pic>
        <p:nvPicPr>
          <p:cNvPr id="26" name="그래픽 62" descr="스마트폰">
            <a:extLst>
              <a:ext uri="{FF2B5EF4-FFF2-40B4-BE49-F238E27FC236}">
                <a16:creationId xmlns="" xmlns:a16="http://schemas.microsoft.com/office/drawing/2014/main" id="{A21BF8F1-D5F0-47D6-B64C-62D38517636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6639" y="5113313"/>
            <a:ext cx="895693" cy="837590"/>
          </a:xfrm>
          <a:prstGeom prst="rect">
            <a:avLst/>
          </a:prstGeom>
        </p:spPr>
      </p:pic>
      <p:pic>
        <p:nvPicPr>
          <p:cNvPr id="27" name="그래픽 67" descr="텔레비전">
            <a:extLst>
              <a:ext uri="{FF2B5EF4-FFF2-40B4-BE49-F238E27FC236}">
                <a16:creationId xmlns="" xmlns:a16="http://schemas.microsoft.com/office/drawing/2014/main" id="{2A115374-8611-4B47-8B84-B8C227828C1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32372" y="5107597"/>
            <a:ext cx="843306" cy="843306"/>
          </a:xfrm>
          <a:prstGeom prst="rect">
            <a:avLst/>
          </a:prstGeom>
        </p:spPr>
      </p:pic>
      <p:cxnSp>
        <p:nvCxnSpPr>
          <p:cNvPr id="28" name="직선 연결선 27"/>
          <p:cNvCxnSpPr>
            <a:stCxn id="113" idx="4"/>
            <a:endCxn id="144" idx="0"/>
          </p:cNvCxnSpPr>
          <p:nvPr/>
        </p:nvCxnSpPr>
        <p:spPr>
          <a:xfrm>
            <a:off x="1394486" y="3986374"/>
            <a:ext cx="0" cy="1011406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20" idx="4"/>
            <a:endCxn id="129" idx="0"/>
          </p:cNvCxnSpPr>
          <p:nvPr/>
        </p:nvCxnSpPr>
        <p:spPr>
          <a:xfrm>
            <a:off x="4854025" y="3986374"/>
            <a:ext cx="0" cy="1011406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13" idx="6"/>
            <a:endCxn id="120" idx="2"/>
          </p:cNvCxnSpPr>
          <p:nvPr/>
        </p:nvCxnSpPr>
        <p:spPr>
          <a:xfrm>
            <a:off x="1925956" y="3454904"/>
            <a:ext cx="2396599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44" idx="6"/>
            <a:endCxn id="129" idx="2"/>
          </p:cNvCxnSpPr>
          <p:nvPr/>
        </p:nvCxnSpPr>
        <p:spPr>
          <a:xfrm>
            <a:off x="1925956" y="5529250"/>
            <a:ext cx="2396599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13" idx="5"/>
            <a:endCxn id="129" idx="1"/>
          </p:cNvCxnSpPr>
          <p:nvPr/>
        </p:nvCxnSpPr>
        <p:spPr>
          <a:xfrm>
            <a:off x="1770292" y="3830710"/>
            <a:ext cx="2707927" cy="1322734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20" idx="3"/>
            <a:endCxn id="144" idx="7"/>
          </p:cNvCxnSpPr>
          <p:nvPr/>
        </p:nvCxnSpPr>
        <p:spPr>
          <a:xfrm flipH="1">
            <a:off x="1770292" y="3830710"/>
            <a:ext cx="2707927" cy="1322734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그래픽 70" descr="데이터베이스">
            <a:extLst>
              <a:ext uri="{FF2B5EF4-FFF2-40B4-BE49-F238E27FC236}">
                <a16:creationId xmlns="" xmlns:a16="http://schemas.microsoft.com/office/drawing/2014/main" id="{75DE9047-FDCB-4EBF-9530-10B44FA46F7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64056" y="1718711"/>
            <a:ext cx="1338130" cy="795739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89657F14-B0D7-4330-B1D7-3E7BA097B467}"/>
              </a:ext>
            </a:extLst>
          </p:cNvPr>
          <p:cNvSpPr txBox="1"/>
          <p:nvPr/>
        </p:nvSpPr>
        <p:spPr>
          <a:xfrm>
            <a:off x="3022483" y="2484450"/>
            <a:ext cx="101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Server A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="" xmlns:a16="http://schemas.microsoft.com/office/drawing/2014/main" id="{46A00C42-D4A9-417A-AB5E-0EE78FE83C41}"/>
              </a:ext>
            </a:extLst>
          </p:cNvPr>
          <p:cNvCxnSpPr>
            <a:cxnSpLocks/>
            <a:stCxn id="90" idx="1"/>
            <a:endCxn id="113" idx="7"/>
          </p:cNvCxnSpPr>
          <p:nvPr/>
        </p:nvCxnSpPr>
        <p:spPr>
          <a:xfrm flipH="1">
            <a:off x="1770292" y="2638339"/>
            <a:ext cx="1252191" cy="44075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0" name="순서도: 연결자 119"/>
          <p:cNvSpPr/>
          <p:nvPr/>
        </p:nvSpPr>
        <p:spPr>
          <a:xfrm>
            <a:off x="4322555" y="2923434"/>
            <a:ext cx="1062940" cy="1062940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순서도: 연결자 128"/>
          <p:cNvSpPr/>
          <p:nvPr/>
        </p:nvSpPr>
        <p:spPr>
          <a:xfrm>
            <a:off x="4322555" y="4997780"/>
            <a:ext cx="1062940" cy="1062940"/>
          </a:xfrm>
          <a:prstGeom prst="flowChartConnecto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순서도: 연결자 143"/>
          <p:cNvSpPr/>
          <p:nvPr/>
        </p:nvSpPr>
        <p:spPr>
          <a:xfrm>
            <a:off x="863016" y="4997780"/>
            <a:ext cx="1062940" cy="1062940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TextBox 167">
            <a:extLst>
              <a:ext uri="{FF2B5EF4-FFF2-40B4-BE49-F238E27FC236}">
                <a16:creationId xmlns="" xmlns:a16="http://schemas.microsoft.com/office/drawing/2014/main" id="{89657F14-B0D7-4330-B1D7-3E7BA097B467}"/>
              </a:ext>
            </a:extLst>
          </p:cNvPr>
          <p:cNvSpPr txBox="1"/>
          <p:nvPr/>
        </p:nvSpPr>
        <p:spPr>
          <a:xfrm>
            <a:off x="879727" y="2560789"/>
            <a:ext cx="101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Device C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="" xmlns:a16="http://schemas.microsoft.com/office/drawing/2014/main" id="{89657F14-B0D7-4330-B1D7-3E7BA097B467}"/>
              </a:ext>
            </a:extLst>
          </p:cNvPr>
          <p:cNvSpPr txBox="1"/>
          <p:nvPr/>
        </p:nvSpPr>
        <p:spPr>
          <a:xfrm>
            <a:off x="4344418" y="2560789"/>
            <a:ext cx="101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Device D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="" xmlns:a16="http://schemas.microsoft.com/office/drawing/2014/main" id="{89657F14-B0D7-4330-B1D7-3E7BA097B467}"/>
              </a:ext>
            </a:extLst>
          </p:cNvPr>
          <p:cNvSpPr txBox="1"/>
          <p:nvPr/>
        </p:nvSpPr>
        <p:spPr>
          <a:xfrm>
            <a:off x="4345097" y="6036052"/>
            <a:ext cx="101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Device A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="" xmlns:a16="http://schemas.microsoft.com/office/drawing/2014/main" id="{89657F14-B0D7-4330-B1D7-3E7BA097B467}"/>
              </a:ext>
            </a:extLst>
          </p:cNvPr>
          <p:cNvSpPr txBox="1"/>
          <p:nvPr/>
        </p:nvSpPr>
        <p:spPr>
          <a:xfrm>
            <a:off x="879726" y="6036052"/>
            <a:ext cx="101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Device B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="" xmlns:a16="http://schemas.microsoft.com/office/drawing/2014/main" id="{9E9F91B9-B3ED-4C97-BF83-C153BF4F5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260420"/>
              </p:ext>
            </p:extLst>
          </p:nvPr>
        </p:nvGraphicFramePr>
        <p:xfrm>
          <a:off x="6449788" y="754192"/>
          <a:ext cx="2177104" cy="2145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104">
                  <a:extLst>
                    <a:ext uri="{9D8B030D-6E8A-4147-A177-3AD203B41FA5}">
                      <a16:colId xmlns="" xmlns:a16="http://schemas.microsoft.com/office/drawing/2014/main" val="1703210153"/>
                    </a:ext>
                  </a:extLst>
                </a:gridCol>
              </a:tblGrid>
              <a:tr h="3793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Prev</a:t>
                      </a:r>
                      <a:r>
                        <a:rPr lang="en-US" altLang="ko-KR" sz="17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Hash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87130" marR="87130" marT="43565" marB="43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00826030"/>
                  </a:ext>
                </a:extLst>
              </a:tr>
              <a:tr h="1381994">
                <a:tc>
                  <a:txBody>
                    <a:bodyPr/>
                    <a:lstStyle/>
                    <a:p>
                      <a:pPr algn="ctr" latinLnBrk="1"/>
                      <a:endParaRPr lang="en-US" altLang="ko-KR" sz="17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endParaRPr lang="en-US" altLang="ko-KR" sz="17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7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Transaction</a:t>
                      </a:r>
                      <a:endParaRPr lang="ko-KR" altLang="en-US" sz="17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87130" marR="87130" marT="43565" marB="43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60615175"/>
                  </a:ext>
                </a:extLst>
              </a:tr>
              <a:tr h="383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Proof of work</a:t>
                      </a:r>
                      <a:endParaRPr lang="ko-KR" altLang="en-US" sz="17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87130" marR="87130" marT="43565" marB="43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8516389"/>
                  </a:ext>
                </a:extLst>
              </a:tr>
            </a:tbl>
          </a:graphicData>
        </a:graphic>
      </p:graphicFrame>
      <p:cxnSp>
        <p:nvCxnSpPr>
          <p:cNvPr id="37" name="연결선: 꺾임 9">
            <a:extLst>
              <a:ext uri="{FF2B5EF4-FFF2-40B4-BE49-F238E27FC236}">
                <a16:creationId xmlns="" xmlns:a16="http://schemas.microsoft.com/office/drawing/2014/main" id="{E70A5BB8-994B-45C4-8929-6ECBE1C6CD8E}"/>
              </a:ext>
            </a:extLst>
          </p:cNvPr>
          <p:cNvCxnSpPr>
            <a:cxnSpLocks/>
            <a:stCxn id="36" idx="2"/>
            <a:endCxn id="41" idx="0"/>
          </p:cNvCxnSpPr>
          <p:nvPr/>
        </p:nvCxnSpPr>
        <p:spPr>
          <a:xfrm rot="5400000" flipH="1" flipV="1">
            <a:off x="8791289" y="1201876"/>
            <a:ext cx="444518" cy="2950416"/>
          </a:xfrm>
          <a:prstGeom prst="bentConnector5">
            <a:avLst>
              <a:gd name="adj1" fmla="val -51426"/>
              <a:gd name="adj2" fmla="val 50000"/>
              <a:gd name="adj3" fmla="val 151426"/>
            </a:avLst>
          </a:prstGeom>
          <a:ln w="28575">
            <a:solidFill>
              <a:schemeClr val="tx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13">
            <a:extLst>
              <a:ext uri="{FF2B5EF4-FFF2-40B4-BE49-F238E27FC236}">
                <a16:creationId xmlns="" xmlns:a16="http://schemas.microsoft.com/office/drawing/2014/main" id="{11DAC6E6-AE68-4270-9120-1A6AC58A7FA8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 rot="5400000" flipH="1">
            <a:off x="8835330" y="2946550"/>
            <a:ext cx="350678" cy="2956175"/>
          </a:xfrm>
          <a:prstGeom prst="bentConnector5">
            <a:avLst>
              <a:gd name="adj1" fmla="val -65188"/>
              <a:gd name="adj2" fmla="val 50000"/>
              <a:gd name="adj3" fmla="val 165188"/>
            </a:avLst>
          </a:prstGeom>
          <a:ln w="28575">
            <a:solidFill>
              <a:schemeClr val="tx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40">
            <a:extLst>
              <a:ext uri="{FF2B5EF4-FFF2-40B4-BE49-F238E27FC236}">
                <a16:creationId xmlns="" xmlns:a16="http://schemas.microsoft.com/office/drawing/2014/main" id="{9EDC6DC6-0D2A-4145-8D57-16BAE3F8A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248835"/>
              </p:ext>
            </p:extLst>
          </p:nvPr>
        </p:nvGraphicFramePr>
        <p:xfrm>
          <a:off x="9400204" y="2454825"/>
          <a:ext cx="2177104" cy="2145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104">
                  <a:extLst>
                    <a:ext uri="{9D8B030D-6E8A-4147-A177-3AD203B41FA5}">
                      <a16:colId xmlns="" xmlns:a16="http://schemas.microsoft.com/office/drawing/2014/main" val="1667952741"/>
                    </a:ext>
                  </a:extLst>
                </a:gridCol>
              </a:tblGrid>
              <a:tr h="3793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Prev</a:t>
                      </a:r>
                      <a:r>
                        <a:rPr lang="en-US" altLang="ko-KR" sz="17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Hash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87130" marR="87130" marT="43565" marB="43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54740328"/>
                  </a:ext>
                </a:extLst>
              </a:tr>
              <a:tr h="1381994">
                <a:tc>
                  <a:txBody>
                    <a:bodyPr/>
                    <a:lstStyle/>
                    <a:p>
                      <a:pPr algn="ctr" latinLnBrk="1"/>
                      <a:endParaRPr lang="en-US" altLang="ko-KR" sz="17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endParaRPr lang="en-US" altLang="ko-KR" sz="17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7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Transaction</a:t>
                      </a:r>
                      <a:endParaRPr lang="ko-KR" altLang="en-US" sz="17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87130" marR="87130" marT="43565" marB="43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13346386"/>
                  </a:ext>
                </a:extLst>
              </a:tr>
              <a:tr h="383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Proof of work</a:t>
                      </a:r>
                      <a:endParaRPr lang="ko-KR" altLang="en-US" sz="17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87130" marR="87130" marT="43565" marB="43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87489176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="" xmlns:a16="http://schemas.microsoft.com/office/drawing/2014/main" id="{3310E506-2737-456D-BB8F-6D4AF0DF8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254210"/>
              </p:ext>
            </p:extLst>
          </p:nvPr>
        </p:nvGraphicFramePr>
        <p:xfrm>
          <a:off x="6444029" y="4249298"/>
          <a:ext cx="2177104" cy="2145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104">
                  <a:extLst>
                    <a:ext uri="{9D8B030D-6E8A-4147-A177-3AD203B41FA5}">
                      <a16:colId xmlns="" xmlns:a16="http://schemas.microsoft.com/office/drawing/2014/main" val="1667952741"/>
                    </a:ext>
                  </a:extLst>
                </a:gridCol>
              </a:tblGrid>
              <a:tr h="3793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Prev</a:t>
                      </a:r>
                      <a:r>
                        <a:rPr lang="en-US" altLang="ko-KR" sz="17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Hash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87130" marR="87130" marT="43565" marB="43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54740328"/>
                  </a:ext>
                </a:extLst>
              </a:tr>
              <a:tr h="1381994">
                <a:tc>
                  <a:txBody>
                    <a:bodyPr/>
                    <a:lstStyle/>
                    <a:p>
                      <a:pPr algn="ctr" latinLnBrk="1"/>
                      <a:endParaRPr lang="en-US" altLang="ko-KR" sz="17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endParaRPr lang="en-US" altLang="ko-KR" sz="17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7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Transaction</a:t>
                      </a:r>
                      <a:endParaRPr lang="ko-KR" altLang="en-US" sz="17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87130" marR="87130" marT="43565" marB="43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13346386"/>
                  </a:ext>
                </a:extLst>
              </a:tr>
              <a:tr h="383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Proof of work</a:t>
                      </a:r>
                      <a:endParaRPr lang="ko-KR" altLang="en-US" sz="17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87130" marR="87130" marT="43565" marB="435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87489176"/>
                  </a:ext>
                </a:extLst>
              </a:tr>
            </a:tbl>
          </a:graphicData>
        </a:graphic>
      </p:graphicFrame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35009E2D-3FD2-4983-8B2D-CC184C50A8E6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7538340" y="220477"/>
            <a:ext cx="0" cy="533715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35009E2D-3FD2-4983-8B2D-CC184C50A8E6}"/>
              </a:ext>
            </a:extLst>
          </p:cNvPr>
          <p:cNvCxnSpPr>
            <a:cxnSpLocks/>
          </p:cNvCxnSpPr>
          <p:nvPr/>
        </p:nvCxnSpPr>
        <p:spPr>
          <a:xfrm flipV="1">
            <a:off x="7484497" y="6391084"/>
            <a:ext cx="0" cy="329292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89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4080" y="232589"/>
            <a:ext cx="938077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05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3871573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환경 및 개발 방법 </a:t>
            </a:r>
            <a:endParaRPr lang="en-US" altLang="ko-KR" sz="2400" spc="300" dirty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Synchronization with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9E928E1-33CD-4C85-BDFF-C1551FB72707}"/>
              </a:ext>
            </a:extLst>
          </p:cNvPr>
          <p:cNvSpPr txBox="1"/>
          <p:nvPr/>
        </p:nvSpPr>
        <p:spPr>
          <a:xfrm>
            <a:off x="863014" y="1230999"/>
            <a:ext cx="1132898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방법 </a:t>
            </a:r>
            <a:r>
              <a:rPr lang="en-US" altLang="ko-KR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en-US" altLang="ko-KR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r>
              <a:rPr lang="en-US" altLang="ko-KR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핵심기술</a:t>
            </a:r>
            <a:endParaRPr lang="en-US" altLang="ko-KR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lvl="0" indent="-342900">
              <a:lnSpc>
                <a:spcPct val="2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600" dirty="0" err="1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공개키와</a:t>
            </a:r>
            <a:r>
              <a:rPr lang="ko-KR" altLang="en-US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개인키 </a:t>
            </a:r>
            <a:endParaRPr lang="en-US" altLang="ko-KR" sz="1600" dirty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ko-KR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- </a:t>
            </a:r>
            <a:r>
              <a:rPr lang="ko-KR" altLang="en-US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블록 체인에 누군가가 데이터를 보낼 때는 실명으로 써야 하고</a:t>
            </a:r>
            <a:r>
              <a:rPr lang="en-US" altLang="ko-KR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 개인이 블록체인</a:t>
            </a:r>
            <a:r>
              <a:rPr lang="en-US" altLang="ko-KR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네트워크에 들어왔을 때 </a:t>
            </a:r>
            <a:endParaRPr lang="en-US" altLang="ko-KR" sz="1600" dirty="0" smtClean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6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발급한 </a:t>
            </a:r>
            <a:r>
              <a:rPr lang="ko-KR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공개키와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개인키를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자신의 것이라고 입증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하면서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자신이 가지고 있는 기술을 명시한다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분산화 네트워크 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-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보통 시스템의 보안이 쉽게 뚫리는 경우는 기존 시스템이 중앙화 되어 있기 때문이다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lvl="0">
              <a:lnSpc>
                <a:spcPct val="200000"/>
              </a:lnSpc>
              <a:defRPr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-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시스템을 분산화해서 처리하면 개인이 모두 동등한 지위를 가지고 모든 사용자가 네트워크 서비스를 제공하는 </a:t>
            </a:r>
            <a:endParaRPr lang="en-US" altLang="ko-KR" sz="1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역할을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분담하게 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2125" y="1321239"/>
            <a:ext cx="254305" cy="25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0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4080" y="232589"/>
            <a:ext cx="938077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05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3871573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환경 및 개발 방법 </a:t>
            </a:r>
            <a:endParaRPr lang="en-US" altLang="ko-KR" sz="2400" spc="300" dirty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Synchronization with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9E928E1-33CD-4C85-BDFF-C1551FB72707}"/>
              </a:ext>
            </a:extLst>
          </p:cNvPr>
          <p:cNvSpPr txBox="1"/>
          <p:nvPr/>
        </p:nvSpPr>
        <p:spPr>
          <a:xfrm>
            <a:off x="863015" y="1230999"/>
            <a:ext cx="105193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방법 </a:t>
            </a:r>
            <a:r>
              <a:rPr lang="en-US" altLang="ko-KR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en-US" altLang="ko-KR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r>
              <a:rPr lang="en-US" altLang="ko-KR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핵심기술</a:t>
            </a:r>
            <a:endParaRPr lang="en-US" altLang="ko-KR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lvl="0" indent="-285750">
              <a:lnSpc>
                <a:spcPct val="2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600" dirty="0" err="1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머클트리</a:t>
            </a:r>
            <a:endParaRPr lang="en-US" altLang="ko-KR" sz="1600" dirty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ko-KR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- </a:t>
            </a:r>
            <a:r>
              <a:rPr lang="ko-KR" altLang="en-US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블록 체인 에서는 </a:t>
            </a:r>
            <a:r>
              <a:rPr lang="ko-KR" altLang="en-US" sz="1600" dirty="0" err="1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해싱을</a:t>
            </a:r>
            <a:r>
              <a:rPr lang="ko-KR" altLang="en-US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통해 블록을 연결한다</a:t>
            </a:r>
            <a:r>
              <a:rPr lang="en-US" altLang="ko-KR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 lvl="0">
              <a:lnSpc>
                <a:spcPct val="200000"/>
              </a:lnSpc>
              <a:defRPr/>
            </a:pPr>
            <a:r>
              <a:rPr lang="en-US" altLang="ko-KR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- </a:t>
            </a:r>
            <a:r>
              <a:rPr lang="ko-KR" altLang="en-US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다음 블록을 만들 때 블록은 이전 블록의 해시를 반드시 포함해야 한다</a:t>
            </a:r>
            <a:r>
              <a:rPr lang="en-US" altLang="ko-KR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en-US" altLang="ko-KR" sz="16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하나의 </a:t>
            </a:r>
            <a:r>
              <a:rPr lang="ko-KR" altLang="en-US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블록을 봐도 이전 블록들이 어떤 건지 알 수 있다</a:t>
            </a:r>
            <a:r>
              <a:rPr lang="en-US" altLang="ko-KR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en-US" altLang="ko-KR" sz="16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하나의 </a:t>
            </a:r>
            <a:r>
              <a:rPr lang="ko-KR" altLang="en-US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블록을 변조하기 위해서는 체인 블록의 전부를 변조해야만 한다</a:t>
            </a:r>
            <a:r>
              <a:rPr lang="en-US" altLang="ko-KR" sz="16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1600" dirty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ko-KR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- </a:t>
            </a:r>
            <a:r>
              <a:rPr lang="ko-KR" altLang="en-US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 번 기록된 데이터는 변경할 수 없고</a:t>
            </a:r>
            <a:r>
              <a:rPr lang="en-US" altLang="ko-KR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블록은 안전하다</a:t>
            </a:r>
            <a:r>
              <a:rPr lang="en-US" altLang="ko-KR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en-US" altLang="ko-KR" sz="16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보안 </a:t>
            </a:r>
            <a:r>
              <a:rPr lang="ko-KR" altLang="en-US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강화</a:t>
            </a:r>
            <a:r>
              <a:rPr lang="en-US" altLang="ko-KR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비용절감  </a:t>
            </a:r>
            <a:endParaRPr lang="en-US" altLang="ko-KR" sz="1600" dirty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defRPr/>
            </a:pPr>
            <a:endParaRPr lang="en-US" altLang="ko-KR" sz="1600" dirty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defRPr/>
            </a:pPr>
            <a:endParaRPr lang="en-US" altLang="ko-KR" sz="1600" dirty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lvl="0" indent="-342900">
              <a:lnSpc>
                <a:spcPct val="250000"/>
              </a:lnSpc>
              <a:buFont typeface="Wingdings" panose="05000000000000000000" pitchFamily="2" charset="2"/>
              <a:buChar char="§"/>
              <a:defRPr/>
            </a:pPr>
            <a:endParaRPr lang="en-US" altLang="ko-KR" sz="1600" dirty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2125" y="1321239"/>
            <a:ext cx="254305" cy="25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4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4080" y="232589"/>
            <a:ext cx="938077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06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3147400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업무 분담</a:t>
            </a:r>
            <a:endParaRPr lang="en-US" altLang="ko-KR" sz="2400" spc="300" dirty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Synchronization with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081801"/>
              </p:ext>
            </p:extLst>
          </p:nvPr>
        </p:nvGraphicFramePr>
        <p:xfrm>
          <a:off x="1451329" y="1410004"/>
          <a:ext cx="9289340" cy="45431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62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9437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943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9437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7475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김승은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윤은주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지소영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937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자료조사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Blockchain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기술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767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시리얼 통신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DB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알고리즘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라즈베리파이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모듈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91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시리얼 통신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Blockchain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DB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알고리즘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Blockchain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라즈베리파이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모듈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Blockchain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91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시리얼 통신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Blockchain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DB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알고리즘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Blockchain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라즈베리파이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모듈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Blockchain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849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디바이스 간 데이터 송수신 등 단위 테스트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통합 테스트</a:t>
                      </a:r>
                      <a:r>
                        <a:rPr lang="en-US" altLang="ko-KR" sz="1400" baseline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/ </a:t>
                      </a:r>
                      <a:r>
                        <a:rPr lang="ko-KR" altLang="en-US" sz="1400" baseline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유지보수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433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문서화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계획서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/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제안서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/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보고서 문서작성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7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01539"/>
              </p:ext>
            </p:extLst>
          </p:nvPr>
        </p:nvGraphicFramePr>
        <p:xfrm>
          <a:off x="976545" y="1607855"/>
          <a:ext cx="10204703" cy="4240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74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783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08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069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082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082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082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082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082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082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0082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0082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0082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554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추진사항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12</a:t>
                      </a:r>
                      <a:r>
                        <a:rPr lang="ko-KR" altLang="en-US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</a:t>
                      </a:r>
                      <a:r>
                        <a:rPr lang="ko-KR" altLang="en-US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</a:t>
                      </a:r>
                      <a:r>
                        <a:rPr lang="ko-KR" altLang="en-US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3</a:t>
                      </a:r>
                      <a:r>
                        <a:rPr lang="ko-KR" altLang="en-US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4</a:t>
                      </a:r>
                      <a:r>
                        <a:rPr lang="ko-KR" altLang="en-US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5</a:t>
                      </a:r>
                      <a:r>
                        <a:rPr lang="ko-KR" altLang="en-US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6</a:t>
                      </a:r>
                      <a:r>
                        <a:rPr lang="ko-KR" altLang="en-US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7</a:t>
                      </a:r>
                      <a:r>
                        <a:rPr lang="ko-KR" altLang="en-US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8</a:t>
                      </a:r>
                      <a:r>
                        <a:rPr lang="ko-KR" altLang="en-US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9</a:t>
                      </a:r>
                      <a:r>
                        <a:rPr lang="ko-KR" altLang="en-US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10</a:t>
                      </a:r>
                      <a:r>
                        <a:rPr lang="ko-KR" altLang="en-US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8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사전조사</a:t>
                      </a:r>
                      <a:endParaRPr lang="en-US" altLang="ko-KR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자료수집 및 분석</a:t>
                      </a:r>
                      <a:endParaRPr lang="en-US" altLang="ko-KR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요구사항 정의 및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요구사항 정의 및 분석</a:t>
                      </a:r>
                      <a:endParaRPr lang="en-US" altLang="ko-KR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요구사항 명세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시스템설계 및 상세설계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aseline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시스템설계</a:t>
                      </a:r>
                      <a:endParaRPr lang="en-US" altLang="ko-KR" sz="1200" baseline="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aseline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상세설계</a:t>
                      </a:r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aseline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코딩</a:t>
                      </a:r>
                      <a:endParaRPr lang="en-US" altLang="ko-KR" sz="1200" baseline="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시험 및 데모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유니트</a:t>
                      </a:r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시험 </a:t>
                      </a:r>
                      <a:r>
                        <a:rPr lang="en-US" altLang="ko-KR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/ </a:t>
                      </a:r>
                      <a:r>
                        <a:rPr lang="ko-KR" altLang="en-US" sz="12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프로토타입</a:t>
                      </a:r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완성</a:t>
                      </a:r>
                      <a:endParaRPr lang="en-US" altLang="ko-KR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시스템 통합</a:t>
                      </a:r>
                      <a:r>
                        <a:rPr lang="ko-KR" altLang="en-US" sz="1200" baseline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테스트</a:t>
                      </a:r>
                      <a:endParaRPr lang="en-US" altLang="ko-KR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졸업작품 완전성 보강</a:t>
                      </a:r>
                      <a:endParaRPr lang="en-US" altLang="ko-KR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산업기술대전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aseline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산업기술대전 참가</a:t>
                      </a:r>
                      <a:endParaRPr lang="en-US" altLang="ko-KR" sz="1200" baseline="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종합설계보고서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aseline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졸업작품 결과보고서 작성</a:t>
                      </a:r>
                      <a:endParaRPr lang="en-US" altLang="ko-KR" sz="1200" baseline="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4080" y="232589"/>
            <a:ext cx="938077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07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3140603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종합설계 수행일정 </a:t>
            </a:r>
            <a:endParaRPr lang="en-US" altLang="ko-KR" sz="2400" spc="300" dirty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Synchronization with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708342" y="2371237"/>
            <a:ext cx="49867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그룹 74"/>
          <p:cNvGrpSpPr/>
          <p:nvPr/>
        </p:nvGrpSpPr>
        <p:grpSpPr>
          <a:xfrm>
            <a:off x="6915000" y="1027060"/>
            <a:ext cx="431792" cy="558301"/>
            <a:chOff x="6368293" y="1052736"/>
            <a:chExt cx="723987" cy="936104"/>
          </a:xfrm>
        </p:grpSpPr>
        <p:grpSp>
          <p:nvGrpSpPr>
            <p:cNvPr id="76" name="그룹 75"/>
            <p:cNvGrpSpPr/>
            <p:nvPr/>
          </p:nvGrpSpPr>
          <p:grpSpPr>
            <a:xfrm>
              <a:off x="6372200" y="1052736"/>
              <a:ext cx="720080" cy="936104"/>
              <a:chOff x="2048355" y="1052736"/>
              <a:chExt cx="720080" cy="936104"/>
            </a:xfrm>
          </p:grpSpPr>
          <p:sp>
            <p:nvSpPr>
              <p:cNvPr id="78" name="타원 77"/>
              <p:cNvSpPr/>
              <p:nvPr/>
            </p:nvSpPr>
            <p:spPr>
              <a:xfrm>
                <a:off x="2265363" y="1916832"/>
                <a:ext cx="288032" cy="72008"/>
              </a:xfrm>
              <a:prstGeom prst="ellipse">
                <a:avLst/>
              </a:prstGeom>
              <a:solidFill>
                <a:srgbClr val="B0B3B8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ko-KR" altLang="en-US" sz="4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3F4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79" name="이등변 삼각형 78"/>
              <p:cNvSpPr/>
              <p:nvPr/>
            </p:nvSpPr>
            <p:spPr>
              <a:xfrm rot="10800000">
                <a:off x="2298223" y="1671778"/>
                <a:ext cx="216024" cy="288032"/>
              </a:xfrm>
              <a:prstGeom prst="triangl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ko-KR" altLang="en-US" sz="4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3F4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2048355" y="1052736"/>
                <a:ext cx="720080" cy="751226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ko-KR" altLang="en-US" sz="4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3F4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6368293" y="1254260"/>
              <a:ext cx="723573" cy="387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ln>
                    <a:solidFill>
                      <a:srgbClr val="687C8E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2</a:t>
              </a:r>
              <a:r>
                <a:rPr lang="ko-KR" altLang="en-US" sz="900" b="1" dirty="0">
                  <a:ln>
                    <a:solidFill>
                      <a:srgbClr val="687C8E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차</a:t>
              </a:r>
              <a:endParaRPr lang="ko-KR" altLang="en-US" sz="1000" b="1" dirty="0">
                <a:ln>
                  <a:solidFill>
                    <a:srgbClr val="687C8E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7920233" y="1027060"/>
            <a:ext cx="431792" cy="558301"/>
            <a:chOff x="6368293" y="1052736"/>
            <a:chExt cx="723987" cy="936104"/>
          </a:xfrm>
        </p:grpSpPr>
        <p:grpSp>
          <p:nvGrpSpPr>
            <p:cNvPr id="82" name="그룹 81"/>
            <p:cNvGrpSpPr/>
            <p:nvPr/>
          </p:nvGrpSpPr>
          <p:grpSpPr>
            <a:xfrm>
              <a:off x="6372200" y="1052736"/>
              <a:ext cx="720080" cy="936104"/>
              <a:chOff x="2048355" y="1052736"/>
              <a:chExt cx="720080" cy="936104"/>
            </a:xfrm>
          </p:grpSpPr>
          <p:sp>
            <p:nvSpPr>
              <p:cNvPr id="84" name="타원 83"/>
              <p:cNvSpPr/>
              <p:nvPr/>
            </p:nvSpPr>
            <p:spPr>
              <a:xfrm>
                <a:off x="2265363" y="1916832"/>
                <a:ext cx="288032" cy="72008"/>
              </a:xfrm>
              <a:prstGeom prst="ellipse">
                <a:avLst/>
              </a:prstGeom>
              <a:solidFill>
                <a:srgbClr val="B0B3B8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ko-KR" altLang="en-US" sz="4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3F4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85" name="이등변 삼각형 84"/>
              <p:cNvSpPr/>
              <p:nvPr/>
            </p:nvSpPr>
            <p:spPr>
              <a:xfrm rot="10800000">
                <a:off x="2298223" y="1671778"/>
                <a:ext cx="216024" cy="288032"/>
              </a:xfrm>
              <a:prstGeom prst="triangl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ko-KR" altLang="en-US" sz="4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3F4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2048355" y="1052736"/>
                <a:ext cx="720080" cy="751226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ko-KR" altLang="en-US" sz="4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3F4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6368293" y="1254260"/>
              <a:ext cx="723573" cy="387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ln>
                    <a:solidFill>
                      <a:srgbClr val="687C8E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3</a:t>
              </a:r>
              <a:r>
                <a:rPr lang="ko-KR" altLang="en-US" sz="900" b="1" dirty="0">
                  <a:ln>
                    <a:solidFill>
                      <a:srgbClr val="687C8E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차</a:t>
              </a:r>
              <a:endParaRPr lang="ko-KR" altLang="en-US" sz="1000" b="1" dirty="0">
                <a:ln>
                  <a:solidFill>
                    <a:srgbClr val="687C8E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8937788" y="1027060"/>
            <a:ext cx="431792" cy="558301"/>
            <a:chOff x="6368293" y="1052736"/>
            <a:chExt cx="723987" cy="936104"/>
          </a:xfrm>
        </p:grpSpPr>
        <p:grpSp>
          <p:nvGrpSpPr>
            <p:cNvPr id="88" name="그룹 87"/>
            <p:cNvGrpSpPr/>
            <p:nvPr/>
          </p:nvGrpSpPr>
          <p:grpSpPr>
            <a:xfrm>
              <a:off x="6372200" y="1052736"/>
              <a:ext cx="720080" cy="936104"/>
              <a:chOff x="2048355" y="1052736"/>
              <a:chExt cx="720080" cy="936104"/>
            </a:xfrm>
          </p:grpSpPr>
          <p:sp>
            <p:nvSpPr>
              <p:cNvPr id="90" name="타원 89"/>
              <p:cNvSpPr/>
              <p:nvPr/>
            </p:nvSpPr>
            <p:spPr>
              <a:xfrm>
                <a:off x="2265363" y="1916832"/>
                <a:ext cx="288032" cy="72008"/>
              </a:xfrm>
              <a:prstGeom prst="ellipse">
                <a:avLst/>
              </a:prstGeom>
              <a:solidFill>
                <a:srgbClr val="B0B3B8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ko-KR" altLang="en-US" sz="4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3F4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91" name="이등변 삼각형 90"/>
              <p:cNvSpPr/>
              <p:nvPr/>
            </p:nvSpPr>
            <p:spPr>
              <a:xfrm rot="10800000">
                <a:off x="2298223" y="1671778"/>
                <a:ext cx="216024" cy="288032"/>
              </a:xfrm>
              <a:prstGeom prst="triangl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ko-KR" altLang="en-US" sz="4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3F4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2048355" y="1052736"/>
                <a:ext cx="720080" cy="751226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ko-KR" altLang="en-US" sz="4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3F4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6368293" y="1254260"/>
              <a:ext cx="723573" cy="387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ln>
                    <a:solidFill>
                      <a:srgbClr val="687C8E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4</a:t>
              </a:r>
              <a:r>
                <a:rPr lang="ko-KR" altLang="en-US" sz="900" b="1" dirty="0">
                  <a:ln>
                    <a:solidFill>
                      <a:srgbClr val="687C8E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차</a:t>
              </a:r>
              <a:endParaRPr lang="ko-KR" altLang="en-US" sz="1000" b="1" dirty="0">
                <a:ln>
                  <a:solidFill>
                    <a:srgbClr val="687C8E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9927065" y="1027060"/>
            <a:ext cx="431792" cy="558301"/>
            <a:chOff x="6368293" y="1052736"/>
            <a:chExt cx="723987" cy="936104"/>
          </a:xfrm>
        </p:grpSpPr>
        <p:grpSp>
          <p:nvGrpSpPr>
            <p:cNvPr id="94" name="그룹 93"/>
            <p:cNvGrpSpPr/>
            <p:nvPr/>
          </p:nvGrpSpPr>
          <p:grpSpPr>
            <a:xfrm>
              <a:off x="6372200" y="1052736"/>
              <a:ext cx="720080" cy="936104"/>
              <a:chOff x="2048355" y="1052736"/>
              <a:chExt cx="720080" cy="936104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2265363" y="1916832"/>
                <a:ext cx="288032" cy="72008"/>
              </a:xfrm>
              <a:prstGeom prst="ellipse">
                <a:avLst/>
              </a:prstGeom>
              <a:solidFill>
                <a:srgbClr val="B0B3B8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ko-KR" altLang="en-US" sz="4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3F4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97" name="이등변 삼각형 96"/>
              <p:cNvSpPr/>
              <p:nvPr/>
            </p:nvSpPr>
            <p:spPr>
              <a:xfrm rot="10800000">
                <a:off x="2298223" y="1671778"/>
                <a:ext cx="216024" cy="288032"/>
              </a:xfrm>
              <a:prstGeom prst="triangl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ko-KR" altLang="en-US" sz="4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3F4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2048355" y="1052736"/>
                <a:ext cx="720080" cy="751226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ko-KR" altLang="en-US" sz="4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3F4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6368293" y="1254260"/>
              <a:ext cx="723573" cy="387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ln>
                    <a:solidFill>
                      <a:srgbClr val="687C8E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5</a:t>
              </a:r>
              <a:r>
                <a:rPr lang="ko-KR" altLang="en-US" sz="900" b="1" dirty="0">
                  <a:ln>
                    <a:solidFill>
                      <a:srgbClr val="687C8E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차</a:t>
              </a:r>
              <a:endParaRPr lang="ko-KR" altLang="en-US" sz="1000" b="1" dirty="0">
                <a:ln>
                  <a:solidFill>
                    <a:srgbClr val="687C8E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cxnSp>
        <p:nvCxnSpPr>
          <p:cNvPr id="99" name="직선 연결선 98"/>
          <p:cNvCxnSpPr/>
          <p:nvPr/>
        </p:nvCxnSpPr>
        <p:spPr>
          <a:xfrm>
            <a:off x="5708342" y="2771287"/>
            <a:ext cx="49867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5708342" y="3009412"/>
            <a:ext cx="49867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5898842" y="3365012"/>
            <a:ext cx="49867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6060767" y="3590437"/>
            <a:ext cx="61625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6606871" y="3971437"/>
            <a:ext cx="1569389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6702121" y="4365137"/>
            <a:ext cx="152165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7724775" y="4596912"/>
            <a:ext cx="108585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8810625" y="4790587"/>
            <a:ext cx="141998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10448925" y="5203337"/>
            <a:ext cx="2286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>
            <a:off x="10601325" y="5616087"/>
            <a:ext cx="579923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6048165" y="1027060"/>
            <a:ext cx="431792" cy="558301"/>
            <a:chOff x="6368293" y="1052736"/>
            <a:chExt cx="723987" cy="936104"/>
          </a:xfrm>
        </p:grpSpPr>
        <p:grpSp>
          <p:nvGrpSpPr>
            <p:cNvPr id="57" name="그룹 56"/>
            <p:cNvGrpSpPr/>
            <p:nvPr/>
          </p:nvGrpSpPr>
          <p:grpSpPr>
            <a:xfrm>
              <a:off x="6372200" y="1052736"/>
              <a:ext cx="720080" cy="936104"/>
              <a:chOff x="2048355" y="1052736"/>
              <a:chExt cx="720080" cy="936104"/>
            </a:xfrm>
          </p:grpSpPr>
          <p:sp>
            <p:nvSpPr>
              <p:cNvPr id="59" name="타원 58"/>
              <p:cNvSpPr/>
              <p:nvPr/>
            </p:nvSpPr>
            <p:spPr>
              <a:xfrm>
                <a:off x="2265363" y="1916832"/>
                <a:ext cx="288032" cy="72008"/>
              </a:xfrm>
              <a:prstGeom prst="ellipse">
                <a:avLst/>
              </a:prstGeom>
              <a:solidFill>
                <a:srgbClr val="B0B3B8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ko-KR" altLang="en-US" sz="4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3F4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60" name="이등변 삼각형 59"/>
              <p:cNvSpPr/>
              <p:nvPr/>
            </p:nvSpPr>
            <p:spPr>
              <a:xfrm rot="10800000">
                <a:off x="2298223" y="1671778"/>
                <a:ext cx="216024" cy="288032"/>
              </a:xfrm>
              <a:prstGeom prst="triangl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ko-KR" altLang="en-US" sz="4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3F4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2048355" y="1052736"/>
                <a:ext cx="720080" cy="751226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ko-KR" altLang="en-US" sz="4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3F4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6368293" y="1254260"/>
              <a:ext cx="723573" cy="387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ln>
                    <a:solidFill>
                      <a:srgbClr val="687C8E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1</a:t>
              </a:r>
              <a:r>
                <a:rPr lang="ko-KR" altLang="en-US" sz="900" b="1" dirty="0" smtClean="0">
                  <a:ln>
                    <a:solidFill>
                      <a:srgbClr val="687C8E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차</a:t>
              </a:r>
              <a:endParaRPr lang="ko-KR" altLang="en-US" sz="1000" b="1" dirty="0">
                <a:ln>
                  <a:solidFill>
                    <a:srgbClr val="687C8E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386357" y="957266"/>
            <a:ext cx="485771" cy="628095"/>
            <a:chOff x="6368293" y="1052736"/>
            <a:chExt cx="723987" cy="936104"/>
          </a:xfrm>
        </p:grpSpPr>
        <p:grpSp>
          <p:nvGrpSpPr>
            <p:cNvPr id="24" name="그룹 23"/>
            <p:cNvGrpSpPr/>
            <p:nvPr/>
          </p:nvGrpSpPr>
          <p:grpSpPr>
            <a:xfrm>
              <a:off x="6372200" y="1052736"/>
              <a:ext cx="720080" cy="936104"/>
              <a:chOff x="2048355" y="1052736"/>
              <a:chExt cx="720080" cy="936104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2265363" y="1916832"/>
                <a:ext cx="288032" cy="72008"/>
              </a:xfrm>
              <a:prstGeom prst="ellipse">
                <a:avLst/>
              </a:prstGeom>
              <a:solidFill>
                <a:srgbClr val="B0B3B8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ko-KR" altLang="en-US" sz="4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3F4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27" name="이등변 삼각형 26"/>
              <p:cNvSpPr/>
              <p:nvPr/>
            </p:nvSpPr>
            <p:spPr>
              <a:xfrm rot="10800000">
                <a:off x="2298223" y="1671778"/>
                <a:ext cx="216024" cy="288032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ko-KR" altLang="en-US" sz="4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3F4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048355" y="1052736"/>
                <a:ext cx="720080" cy="75122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ko-KR" altLang="en-US" sz="4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3F4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6368293" y="1254260"/>
              <a:ext cx="723573" cy="344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ln>
                    <a:solidFill>
                      <a:srgbClr val="687C8E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NOW</a:t>
              </a:r>
              <a:endParaRPr lang="ko-KR" altLang="en-US" sz="1000" b="1" dirty="0">
                <a:ln>
                  <a:solidFill>
                    <a:srgbClr val="687C8E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118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4080" y="232589"/>
            <a:ext cx="938077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08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3477234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필요기술 및 참고문헌</a:t>
            </a:r>
            <a:endParaRPr lang="en-US" altLang="ko-KR" sz="2400" spc="300" dirty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Synchronization with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9E928E1-33CD-4C85-BDFF-C1551FB72707}"/>
              </a:ext>
            </a:extLst>
          </p:cNvPr>
          <p:cNvSpPr txBox="1"/>
          <p:nvPr/>
        </p:nvSpPr>
        <p:spPr>
          <a:xfrm>
            <a:off x="583614" y="1308572"/>
            <a:ext cx="10903914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BLOCKO</a:t>
            </a:r>
            <a:endParaRPr kumimoji="0" lang="en-US" altLang="ko-KR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600" noProof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en-US" altLang="ko-KR" sz="1400" noProof="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블로코의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코인스택은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비공개 블록체인 네트워크를 구성할 수 있는 모든 조건을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충족하는 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프라이빗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블록체인 솔루션</a:t>
            </a:r>
            <a:endParaRPr lang="en-US" altLang="ko-KR" sz="1400" noProof="0" dirty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- </a:t>
            </a:r>
            <a:r>
              <a:rPr lang="ko-KR" altLang="en-US" sz="1400" noProof="0" dirty="0" err="1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블로코의</a:t>
            </a:r>
            <a:r>
              <a:rPr lang="ko-KR" altLang="en-US" sz="1400" noProof="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noProof="0" dirty="0" err="1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코인스택을</a:t>
            </a:r>
            <a:r>
              <a:rPr lang="ko-KR" altLang="en-US" sz="1400" noProof="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블록체인 서비스를 구축 하는데 사용 가능함</a:t>
            </a:r>
            <a:endParaRPr lang="en-US" altLang="ko-KR" sz="1400" noProof="0" dirty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400" noProof="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-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코인스택은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REST API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뿐만 아니라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주요 플랫폼용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SDK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또한 제공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5725" lvl="0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- </a:t>
            </a:r>
            <a:r>
              <a:rPr lang="en-US" altLang="ko-KR" sz="14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3"/>
              </a:rPr>
              <a:t>https://</a:t>
            </a:r>
            <a:r>
              <a:rPr lang="en-US" altLang="ko-KR" sz="14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3"/>
              </a:rPr>
              <a:t>www.blocko.io/platform</a:t>
            </a:r>
            <a:endParaRPr lang="en-US" altLang="ko-KR" sz="1400" dirty="0" smtClean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altLang="ko-KR" sz="16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Curecoin</a:t>
            </a:r>
            <a:r>
              <a:rPr kumimoji="0" lang="en-US" altLang="ko-KR" sz="16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- </a:t>
            </a:r>
            <a:r>
              <a:rPr lang="en-US" altLang="ko-KR" sz="14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4"/>
              </a:rPr>
              <a:t>https://</a:t>
            </a:r>
            <a:r>
              <a:rPr lang="en-US" altLang="ko-KR" sz="14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4"/>
              </a:rPr>
              <a:t>www.programcreek.com/java-api-examples/index.php?source_dir=Curecoin-master/PeerNetwork.java</a:t>
            </a:r>
            <a:endParaRPr lang="en-US" altLang="ko-KR" sz="1400" dirty="0" smtClean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lvl="0" indent="-285750" latinLnBrk="0">
              <a:lnSpc>
                <a:spcPct val="2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1600" noProof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Raspberry Pi Tutorials</a:t>
            </a:r>
            <a:endParaRPr lang="en-US" altLang="ko-KR" sz="1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- </a:t>
            </a:r>
            <a:r>
              <a:rPr lang="en-US" altLang="ko-KR" sz="14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5"/>
              </a:rPr>
              <a:t>https://tutorials-raspberrypi.de/raspberry-pi-7-segment-anzeige-kathode-steuern</a:t>
            </a:r>
            <a:r>
              <a:rPr lang="en-US" altLang="ko-KR" sz="14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5"/>
              </a:rPr>
              <a:t>/</a:t>
            </a:r>
            <a:endParaRPr lang="en-US" altLang="ko-KR" sz="1200" dirty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 latinLnBrk="0">
              <a:lnSpc>
                <a:spcPct val="150000"/>
              </a:lnSpc>
              <a:defRPr/>
            </a:pPr>
            <a:endParaRPr lang="en-US" altLang="ko-KR" sz="1400" dirty="0" smtClean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877" y="1441462"/>
            <a:ext cx="2912757" cy="188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5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6192" y="244701"/>
            <a:ext cx="186390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GitHub</a:t>
            </a:r>
            <a:endParaRPr lang="ko-KR" altLang="en-US" sz="40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pic>
        <p:nvPicPr>
          <p:cNvPr id="12" name="그림 11" descr="별별별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02916" y="500166"/>
            <a:ext cx="330035" cy="316564"/>
          </a:xfrm>
          <a:prstGeom prst="rect">
            <a:avLst/>
          </a:prstGeom>
        </p:spPr>
      </p:pic>
      <p:pic>
        <p:nvPicPr>
          <p:cNvPr id="13" name="그림 12" descr="별별별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33605" y="304545"/>
            <a:ext cx="501395" cy="4809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9E928E1-33CD-4C85-BDFF-C1551FB72707}"/>
              </a:ext>
            </a:extLst>
          </p:cNvPr>
          <p:cNvSpPr txBox="1"/>
          <p:nvPr/>
        </p:nvSpPr>
        <p:spPr>
          <a:xfrm>
            <a:off x="583614" y="1270472"/>
            <a:ext cx="6922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hlinkClick r:id="rId4"/>
              </a:rPr>
              <a:t>https://github.com/syjee/capstone</a:t>
            </a:r>
            <a:endParaRPr lang="en-US" altLang="ko-KR" sz="2000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42" y="1813243"/>
            <a:ext cx="10394043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694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6192" y="244701"/>
            <a:ext cx="169950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Demo</a:t>
            </a:r>
            <a:endParaRPr lang="ko-KR" altLang="en-US" sz="36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1643" y="86055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53D0213-126F-4E29-B510-45AB8F27AC29}"/>
              </a:ext>
            </a:extLst>
          </p:cNvPr>
          <p:cNvSpPr txBox="1"/>
          <p:nvPr/>
        </p:nvSpPr>
        <p:spPr>
          <a:xfrm>
            <a:off x="533509" y="1174761"/>
            <a:ext cx="624879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서버 연결 여부에 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따라 </a:t>
            </a:r>
            <a:r>
              <a:rPr lang="ko-KR" altLang="en-US" sz="16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데모 수행</a:t>
            </a:r>
            <a:endParaRPr lang="en-US" altLang="ko-KR" sz="1600" dirty="0" smtClean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64770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dirty="0" smtClean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push-switch button</a:t>
            </a:r>
            <a:r>
              <a:rPr lang="ko-KR" altLang="en-US" sz="1400" dirty="0" smtClean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을 이용한 타임서버와의 연결 제어</a:t>
            </a:r>
            <a:endParaRPr lang="en-US" altLang="ko-KR" sz="1400" dirty="0" smtClean="0">
              <a:solidFill>
                <a:prstClr val="black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64770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dirty="0" smtClean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LED</a:t>
            </a:r>
            <a:r>
              <a:rPr lang="ko-KR" altLang="en-US" sz="1400" dirty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이용한 </a:t>
            </a:r>
            <a:r>
              <a:rPr lang="ko-KR" altLang="en-US" sz="1400" dirty="0" smtClean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타임서버와의 연결 </a:t>
            </a:r>
            <a:r>
              <a:rPr lang="ko-KR" altLang="en-US" sz="1400" dirty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상태 </a:t>
            </a:r>
            <a:r>
              <a:rPr lang="ko-KR" altLang="en-US" sz="1400" dirty="0" smtClean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확인</a:t>
            </a:r>
            <a:r>
              <a:rPr lang="en-US" altLang="ko-KR" sz="1400" dirty="0" smtClean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연결 시 </a:t>
            </a:r>
            <a:r>
              <a:rPr lang="en-US" altLang="ko-KR" sz="1400" dirty="0" smtClean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ON)</a:t>
            </a:r>
          </a:p>
          <a:p>
            <a:pPr marL="266700" indent="-2667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600" dirty="0" err="1" smtClean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와이파이에</a:t>
            </a:r>
            <a:r>
              <a:rPr lang="ko-KR" altLang="en-US" sz="1600" dirty="0" smtClean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연결된 기기간 통신</a:t>
            </a:r>
            <a:endParaRPr lang="en-US" altLang="ko-KR" sz="1600" dirty="0" smtClean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라즈베리파이</a:t>
            </a:r>
            <a:r>
              <a:rPr lang="ko-KR" altLang="en-US" sz="16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뿐만 아니라 </a:t>
            </a:r>
            <a:r>
              <a:rPr lang="ko-KR" altLang="en-US" sz="1600" dirty="0" err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스마트폰</a:t>
            </a:r>
            <a:r>
              <a:rPr lang="ko-KR" altLang="en-US" sz="16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1600" dirty="0" err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어플을</a:t>
            </a:r>
            <a:r>
              <a:rPr lang="ko-KR" altLang="en-US" sz="16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설치하여 블록체인 </a:t>
            </a:r>
            <a:endParaRPr lang="en-US" altLang="ko-KR" sz="1600" dirty="0" smtClean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6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</a:t>
            </a:r>
            <a:r>
              <a:rPr lang="ko-KR" altLang="en-US" sz="16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네트워크 접속 </a:t>
            </a:r>
            <a:r>
              <a:rPr lang="ko-KR" altLang="en-US" sz="16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가능</a:t>
            </a:r>
            <a:r>
              <a:rPr lang="en-US" altLang="ko-KR" sz="16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6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이를 </a:t>
            </a:r>
            <a:r>
              <a:rPr lang="ko-KR" altLang="en-US" sz="16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통해 블록체인을 확인할 수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16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있음</a:t>
            </a:r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11" name="그림 10" descr="별별별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27292" y="530446"/>
            <a:ext cx="330035" cy="316564"/>
          </a:xfrm>
          <a:prstGeom prst="rect">
            <a:avLst/>
          </a:prstGeom>
        </p:spPr>
      </p:pic>
      <p:pic>
        <p:nvPicPr>
          <p:cNvPr id="14" name="그림 13" descr="별별별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57981" y="334825"/>
            <a:ext cx="501395" cy="4809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53D0213-126F-4E29-B510-45AB8F27AC29}"/>
              </a:ext>
            </a:extLst>
          </p:cNvPr>
          <p:cNvSpPr txBox="1"/>
          <p:nvPr/>
        </p:nvSpPr>
        <p:spPr>
          <a:xfrm>
            <a:off x="533509" y="3275170"/>
            <a:ext cx="1120835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데모 시나리오</a:t>
            </a:r>
            <a:endParaRPr lang="en-US" altLang="ko-KR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NTP 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타임서버와 연결되었을 때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  - </a:t>
            </a:r>
            <a:r>
              <a:rPr lang="ko-KR" altLang="en-US" sz="1400" dirty="0" err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라즈베리파이</a:t>
            </a:r>
            <a:r>
              <a:rPr lang="ko-KR" altLang="en-US" sz="14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기기간의 시간동기화가 진행되고 있는 상태를 보여준다</a:t>
            </a:r>
            <a:r>
              <a:rPr lang="en-US" altLang="ko-KR" sz="14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(3</a:t>
            </a:r>
            <a:r>
              <a:rPr lang="ko-KR" altLang="en-US" sz="14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개의 기기가 타임서버와 연결되어 표준시각 수신</a:t>
            </a:r>
            <a:r>
              <a:rPr lang="en-US" altLang="ko-KR" sz="14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+mj-ea"/>
              <a:buAutoNum type="circleNumDbPlain" startAt="2"/>
            </a:pP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NTP 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타임서버와 연결되지 않았을 때 </a:t>
            </a:r>
            <a:endParaRPr lang="en-US" altLang="ko-K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4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 - </a:t>
            </a:r>
            <a:r>
              <a:rPr lang="en-US" altLang="ko-KR" sz="1400" dirty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push-switch </a:t>
            </a:r>
            <a:r>
              <a:rPr lang="en-US" altLang="ko-KR" sz="1400" dirty="0" smtClean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button</a:t>
            </a:r>
            <a:r>
              <a:rPr lang="ko-KR" altLang="en-US" sz="1400" dirty="0" smtClean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을 이용해 서버와의 연결을 끊고</a:t>
            </a:r>
            <a:r>
              <a:rPr lang="en-US" altLang="ko-KR" sz="1400" dirty="0" smtClean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LED</a:t>
            </a:r>
            <a:r>
              <a:rPr lang="ko-KR" altLang="en-US" sz="1400" dirty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</a:t>
            </a:r>
            <a:r>
              <a:rPr lang="ko-KR" altLang="en-US" sz="1400" dirty="0" smtClean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통해 서버와의 연결이 끊긴 상황을 알린다</a:t>
            </a:r>
            <a:r>
              <a:rPr lang="en-US" altLang="ko-KR" sz="1400" dirty="0" smtClean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  - </a:t>
            </a:r>
            <a:r>
              <a:rPr lang="ko-KR" altLang="en-US" sz="1400" dirty="0" smtClean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이러한 상태에서도 기기간의 시간동기화가 유지됨을 보여준다</a:t>
            </a:r>
            <a:r>
              <a:rPr lang="en-US" altLang="ko-KR" sz="1400" dirty="0" smtClean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endParaRPr lang="en-US" altLang="ko-KR" sz="1400" dirty="0" smtClean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 startAt="3"/>
            </a:pP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새로운 디바이스가 추가되었을 때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  - </a:t>
            </a:r>
            <a:r>
              <a:rPr lang="ko-KR" altLang="en-US" sz="14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새로운 기기</a:t>
            </a:r>
            <a:r>
              <a:rPr lang="en-US" altLang="ko-KR" sz="14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1400" dirty="0" err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스마트폰</a:t>
            </a:r>
            <a:r>
              <a:rPr lang="en-US" altLang="ko-KR" sz="14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r>
              <a:rPr lang="ko-KR" altLang="en-US" sz="14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</a:t>
            </a:r>
            <a:r>
              <a:rPr lang="en-US" altLang="ko-KR" sz="14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Wi-Fi</a:t>
            </a:r>
            <a:r>
              <a:rPr lang="ko-KR" altLang="en-US" sz="14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에 연결하고</a:t>
            </a:r>
            <a:r>
              <a:rPr lang="en-US" altLang="ko-KR" sz="14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4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어플리케이션 설치를 통해 시간동기화에 참여시킨다</a:t>
            </a:r>
            <a:r>
              <a:rPr lang="en-US" altLang="ko-KR" sz="14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(</a:t>
            </a:r>
            <a:r>
              <a:rPr lang="ko-KR" altLang="en-US" sz="1400" dirty="0" err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어플은</a:t>
            </a:r>
            <a:r>
              <a:rPr lang="ko-KR" altLang="en-US" sz="14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백그라운드에서 실행</a:t>
            </a:r>
            <a:r>
              <a:rPr lang="en-US" altLang="ko-KR" sz="14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6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- </a:t>
            </a:r>
            <a:r>
              <a:rPr lang="ko-KR" altLang="en-US" sz="14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실행된 </a:t>
            </a:r>
            <a:r>
              <a:rPr lang="ko-KR" altLang="en-US" sz="1400" dirty="0" err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어플로</a:t>
            </a:r>
            <a:r>
              <a:rPr lang="ko-KR" altLang="en-US" sz="14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블록체인 </a:t>
            </a:r>
            <a:r>
              <a:rPr lang="ko-KR" altLang="en-US" sz="1400" dirty="0" err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노드를</a:t>
            </a:r>
            <a:r>
              <a:rPr lang="ko-KR" altLang="en-US" sz="14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확인할 수 있다</a:t>
            </a:r>
            <a:r>
              <a:rPr lang="en-US" altLang="ko-KR" sz="14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endParaRPr lang="en-US" altLang="ko-KR" sz="12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735433" y="1066251"/>
            <a:ext cx="4679427" cy="2174002"/>
            <a:chOff x="6723322" y="1174761"/>
            <a:chExt cx="4671072" cy="2256474"/>
          </a:xfrm>
        </p:grpSpPr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A63AFD3B-9588-40FE-84DE-42CD9D64F2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49670"/>
            <a:stretch/>
          </p:blipFill>
          <p:spPr>
            <a:xfrm>
              <a:off x="6723322" y="1174761"/>
              <a:ext cx="3062575" cy="2256474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="" xmlns:a16="http://schemas.microsoft.com/office/drawing/2014/main" id="{A63AFD3B-9588-40FE-84DE-42CD9D64F2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567"/>
            <a:stretch/>
          </p:blipFill>
          <p:spPr>
            <a:xfrm>
              <a:off x="9785897" y="1174761"/>
              <a:ext cx="1608497" cy="22564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893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655" y="76201"/>
            <a:ext cx="10131290" cy="6690360"/>
          </a:xfrm>
          <a:prstGeom prst="rect">
            <a:avLst/>
          </a:prstGeom>
        </p:spPr>
      </p:pic>
      <p:sp>
        <p:nvSpPr>
          <p:cNvPr id="18" name="순서도: 저장 데이터 17"/>
          <p:cNvSpPr/>
          <p:nvPr/>
        </p:nvSpPr>
        <p:spPr>
          <a:xfrm>
            <a:off x="83820" y="76201"/>
            <a:ext cx="8107679" cy="6690360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7951 w 10000"/>
              <a:gd name="connsiteY2" fmla="*/ 5096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7951 w 10000"/>
              <a:gd name="connsiteY2" fmla="*/ 5096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7951 w 10000"/>
              <a:gd name="connsiteY2" fmla="*/ 5096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7951 w 10000"/>
              <a:gd name="connsiteY2" fmla="*/ 5096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7951 w 10000"/>
              <a:gd name="connsiteY2" fmla="*/ 5096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461 w 8794"/>
              <a:gd name="connsiteY0" fmla="*/ 0 h 10000"/>
              <a:gd name="connsiteX1" fmla="*/ 8794 w 8794"/>
              <a:gd name="connsiteY1" fmla="*/ 0 h 10000"/>
              <a:gd name="connsiteX2" fmla="*/ 6745 w 8794"/>
              <a:gd name="connsiteY2" fmla="*/ 5096 h 10000"/>
              <a:gd name="connsiteX3" fmla="*/ 8794 w 8794"/>
              <a:gd name="connsiteY3" fmla="*/ 10000 h 10000"/>
              <a:gd name="connsiteX4" fmla="*/ 461 w 8794"/>
              <a:gd name="connsiteY4" fmla="*/ 10000 h 10000"/>
              <a:gd name="connsiteX5" fmla="*/ 285 w 8794"/>
              <a:gd name="connsiteY5" fmla="*/ 5208 h 10000"/>
              <a:gd name="connsiteX6" fmla="*/ 461 w 8794"/>
              <a:gd name="connsiteY6" fmla="*/ 0 h 10000"/>
              <a:gd name="connsiteX0" fmla="*/ 772 w 10248"/>
              <a:gd name="connsiteY0" fmla="*/ 0 h 10000"/>
              <a:gd name="connsiteX1" fmla="*/ 10248 w 10248"/>
              <a:gd name="connsiteY1" fmla="*/ 0 h 10000"/>
              <a:gd name="connsiteX2" fmla="*/ 7918 w 10248"/>
              <a:gd name="connsiteY2" fmla="*/ 5096 h 10000"/>
              <a:gd name="connsiteX3" fmla="*/ 10248 w 10248"/>
              <a:gd name="connsiteY3" fmla="*/ 10000 h 10000"/>
              <a:gd name="connsiteX4" fmla="*/ 772 w 10248"/>
              <a:gd name="connsiteY4" fmla="*/ 10000 h 10000"/>
              <a:gd name="connsiteX5" fmla="*/ 572 w 10248"/>
              <a:gd name="connsiteY5" fmla="*/ 5208 h 10000"/>
              <a:gd name="connsiteX6" fmla="*/ 772 w 10248"/>
              <a:gd name="connsiteY6" fmla="*/ 0 h 10000"/>
              <a:gd name="connsiteX0" fmla="*/ 772 w 10248"/>
              <a:gd name="connsiteY0" fmla="*/ 0 h 10000"/>
              <a:gd name="connsiteX1" fmla="*/ 10248 w 10248"/>
              <a:gd name="connsiteY1" fmla="*/ 0 h 10000"/>
              <a:gd name="connsiteX2" fmla="*/ 7918 w 10248"/>
              <a:gd name="connsiteY2" fmla="*/ 5096 h 10000"/>
              <a:gd name="connsiteX3" fmla="*/ 10248 w 10248"/>
              <a:gd name="connsiteY3" fmla="*/ 10000 h 10000"/>
              <a:gd name="connsiteX4" fmla="*/ 772 w 10248"/>
              <a:gd name="connsiteY4" fmla="*/ 10000 h 10000"/>
              <a:gd name="connsiteX5" fmla="*/ 572 w 10248"/>
              <a:gd name="connsiteY5" fmla="*/ 5208 h 10000"/>
              <a:gd name="connsiteX6" fmla="*/ 772 w 10248"/>
              <a:gd name="connsiteY6" fmla="*/ 0 h 10000"/>
              <a:gd name="connsiteX0" fmla="*/ 783 w 10259"/>
              <a:gd name="connsiteY0" fmla="*/ 0 h 10000"/>
              <a:gd name="connsiteX1" fmla="*/ 10259 w 10259"/>
              <a:gd name="connsiteY1" fmla="*/ 0 h 10000"/>
              <a:gd name="connsiteX2" fmla="*/ 7929 w 10259"/>
              <a:gd name="connsiteY2" fmla="*/ 5096 h 10000"/>
              <a:gd name="connsiteX3" fmla="*/ 10259 w 10259"/>
              <a:gd name="connsiteY3" fmla="*/ 10000 h 10000"/>
              <a:gd name="connsiteX4" fmla="*/ 783 w 10259"/>
              <a:gd name="connsiteY4" fmla="*/ 10000 h 10000"/>
              <a:gd name="connsiteX5" fmla="*/ 548 w 10259"/>
              <a:gd name="connsiteY5" fmla="*/ 5185 h 10000"/>
              <a:gd name="connsiteX6" fmla="*/ 783 w 10259"/>
              <a:gd name="connsiteY6" fmla="*/ 0 h 10000"/>
              <a:gd name="connsiteX0" fmla="*/ 754 w 10230"/>
              <a:gd name="connsiteY0" fmla="*/ 0 h 10000"/>
              <a:gd name="connsiteX1" fmla="*/ 10230 w 10230"/>
              <a:gd name="connsiteY1" fmla="*/ 0 h 10000"/>
              <a:gd name="connsiteX2" fmla="*/ 7900 w 10230"/>
              <a:gd name="connsiteY2" fmla="*/ 5096 h 10000"/>
              <a:gd name="connsiteX3" fmla="*/ 10230 w 10230"/>
              <a:gd name="connsiteY3" fmla="*/ 10000 h 10000"/>
              <a:gd name="connsiteX4" fmla="*/ 754 w 10230"/>
              <a:gd name="connsiteY4" fmla="*/ 10000 h 10000"/>
              <a:gd name="connsiteX5" fmla="*/ 519 w 10230"/>
              <a:gd name="connsiteY5" fmla="*/ 5185 h 10000"/>
              <a:gd name="connsiteX6" fmla="*/ 754 w 10230"/>
              <a:gd name="connsiteY6" fmla="*/ 0 h 10000"/>
              <a:gd name="connsiteX0" fmla="*/ 670 w 10146"/>
              <a:gd name="connsiteY0" fmla="*/ 0 h 10000"/>
              <a:gd name="connsiteX1" fmla="*/ 10146 w 10146"/>
              <a:gd name="connsiteY1" fmla="*/ 0 h 10000"/>
              <a:gd name="connsiteX2" fmla="*/ 7816 w 10146"/>
              <a:gd name="connsiteY2" fmla="*/ 5096 h 10000"/>
              <a:gd name="connsiteX3" fmla="*/ 10146 w 10146"/>
              <a:gd name="connsiteY3" fmla="*/ 10000 h 10000"/>
              <a:gd name="connsiteX4" fmla="*/ 670 w 10146"/>
              <a:gd name="connsiteY4" fmla="*/ 10000 h 10000"/>
              <a:gd name="connsiteX5" fmla="*/ 762 w 10146"/>
              <a:gd name="connsiteY5" fmla="*/ 5416 h 10000"/>
              <a:gd name="connsiteX6" fmla="*/ 670 w 10146"/>
              <a:gd name="connsiteY6" fmla="*/ 0 h 10000"/>
              <a:gd name="connsiteX0" fmla="*/ 443 w 9919"/>
              <a:gd name="connsiteY0" fmla="*/ 0 h 10000"/>
              <a:gd name="connsiteX1" fmla="*/ 9919 w 9919"/>
              <a:gd name="connsiteY1" fmla="*/ 0 h 10000"/>
              <a:gd name="connsiteX2" fmla="*/ 7589 w 9919"/>
              <a:gd name="connsiteY2" fmla="*/ 5096 h 10000"/>
              <a:gd name="connsiteX3" fmla="*/ 9919 w 9919"/>
              <a:gd name="connsiteY3" fmla="*/ 10000 h 10000"/>
              <a:gd name="connsiteX4" fmla="*/ 443 w 9919"/>
              <a:gd name="connsiteY4" fmla="*/ 10000 h 10000"/>
              <a:gd name="connsiteX5" fmla="*/ 535 w 9919"/>
              <a:gd name="connsiteY5" fmla="*/ 5416 h 10000"/>
              <a:gd name="connsiteX6" fmla="*/ 443 w 9919"/>
              <a:gd name="connsiteY6" fmla="*/ 0 h 10000"/>
              <a:gd name="connsiteX0" fmla="*/ 1194 w 10747"/>
              <a:gd name="connsiteY0" fmla="*/ 0 h 10000"/>
              <a:gd name="connsiteX1" fmla="*/ 10747 w 10747"/>
              <a:gd name="connsiteY1" fmla="*/ 0 h 10000"/>
              <a:gd name="connsiteX2" fmla="*/ 8398 w 10747"/>
              <a:gd name="connsiteY2" fmla="*/ 5096 h 10000"/>
              <a:gd name="connsiteX3" fmla="*/ 10747 w 10747"/>
              <a:gd name="connsiteY3" fmla="*/ 10000 h 10000"/>
              <a:gd name="connsiteX4" fmla="*/ 1194 w 10747"/>
              <a:gd name="connsiteY4" fmla="*/ 10000 h 10000"/>
              <a:gd name="connsiteX5" fmla="*/ 1194 w 10747"/>
              <a:gd name="connsiteY5" fmla="*/ 0 h 10000"/>
              <a:gd name="connsiteX0" fmla="*/ 708 w 10261"/>
              <a:gd name="connsiteY0" fmla="*/ 0 h 10000"/>
              <a:gd name="connsiteX1" fmla="*/ 10261 w 10261"/>
              <a:gd name="connsiteY1" fmla="*/ 0 h 10000"/>
              <a:gd name="connsiteX2" fmla="*/ 7912 w 10261"/>
              <a:gd name="connsiteY2" fmla="*/ 5096 h 10000"/>
              <a:gd name="connsiteX3" fmla="*/ 10261 w 10261"/>
              <a:gd name="connsiteY3" fmla="*/ 10000 h 10000"/>
              <a:gd name="connsiteX4" fmla="*/ 708 w 10261"/>
              <a:gd name="connsiteY4" fmla="*/ 10000 h 10000"/>
              <a:gd name="connsiteX5" fmla="*/ 708 w 10261"/>
              <a:gd name="connsiteY5" fmla="*/ 0 h 10000"/>
              <a:gd name="connsiteX0" fmla="*/ 0 w 9553"/>
              <a:gd name="connsiteY0" fmla="*/ 0 h 10000"/>
              <a:gd name="connsiteX1" fmla="*/ 9553 w 9553"/>
              <a:gd name="connsiteY1" fmla="*/ 0 h 10000"/>
              <a:gd name="connsiteX2" fmla="*/ 7204 w 9553"/>
              <a:gd name="connsiteY2" fmla="*/ 5096 h 10000"/>
              <a:gd name="connsiteX3" fmla="*/ 9553 w 9553"/>
              <a:gd name="connsiteY3" fmla="*/ 10000 h 10000"/>
              <a:gd name="connsiteX4" fmla="*/ 0 w 9553"/>
              <a:gd name="connsiteY4" fmla="*/ 10000 h 10000"/>
              <a:gd name="connsiteX5" fmla="*/ 0 w 9553"/>
              <a:gd name="connsiteY5" fmla="*/ 0 h 10000"/>
              <a:gd name="connsiteX0" fmla="*/ 168 w 10000"/>
              <a:gd name="connsiteY0" fmla="*/ 12 h 10000"/>
              <a:gd name="connsiteX1" fmla="*/ 10000 w 10000"/>
              <a:gd name="connsiteY1" fmla="*/ 0 h 10000"/>
              <a:gd name="connsiteX2" fmla="*/ 7541 w 10000"/>
              <a:gd name="connsiteY2" fmla="*/ 5096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168 w 10000"/>
              <a:gd name="connsiteY5" fmla="*/ 12 h 10000"/>
              <a:gd name="connsiteX0" fmla="*/ 93 w 10000"/>
              <a:gd name="connsiteY0" fmla="*/ 12 h 10000"/>
              <a:gd name="connsiteX1" fmla="*/ 10000 w 10000"/>
              <a:gd name="connsiteY1" fmla="*/ 0 h 10000"/>
              <a:gd name="connsiteX2" fmla="*/ 7541 w 10000"/>
              <a:gd name="connsiteY2" fmla="*/ 5096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93 w 10000"/>
              <a:gd name="connsiteY5" fmla="*/ 12 h 10000"/>
              <a:gd name="connsiteX0" fmla="*/ 4 w 9911"/>
              <a:gd name="connsiteY0" fmla="*/ 12 h 10000"/>
              <a:gd name="connsiteX1" fmla="*/ 9911 w 9911"/>
              <a:gd name="connsiteY1" fmla="*/ 0 h 10000"/>
              <a:gd name="connsiteX2" fmla="*/ 7452 w 9911"/>
              <a:gd name="connsiteY2" fmla="*/ 5096 h 10000"/>
              <a:gd name="connsiteX3" fmla="*/ 9911 w 9911"/>
              <a:gd name="connsiteY3" fmla="*/ 10000 h 10000"/>
              <a:gd name="connsiteX4" fmla="*/ 116 w 9911"/>
              <a:gd name="connsiteY4" fmla="*/ 10000 h 10000"/>
              <a:gd name="connsiteX5" fmla="*/ 4 w 9911"/>
              <a:gd name="connsiteY5" fmla="*/ 12 h 10000"/>
              <a:gd name="connsiteX0" fmla="*/ 10 w 10006"/>
              <a:gd name="connsiteY0" fmla="*/ 12 h 10000"/>
              <a:gd name="connsiteX1" fmla="*/ 10006 w 10006"/>
              <a:gd name="connsiteY1" fmla="*/ 0 h 10000"/>
              <a:gd name="connsiteX2" fmla="*/ 7525 w 10006"/>
              <a:gd name="connsiteY2" fmla="*/ 5096 h 10000"/>
              <a:gd name="connsiteX3" fmla="*/ 10006 w 10006"/>
              <a:gd name="connsiteY3" fmla="*/ 10000 h 10000"/>
              <a:gd name="connsiteX4" fmla="*/ 1 w 10006"/>
              <a:gd name="connsiteY4" fmla="*/ 10000 h 10000"/>
              <a:gd name="connsiteX5" fmla="*/ 10 w 10006"/>
              <a:gd name="connsiteY5" fmla="*/ 12 h 10000"/>
              <a:gd name="connsiteX0" fmla="*/ 10 w 10006"/>
              <a:gd name="connsiteY0" fmla="*/ 12 h 10000"/>
              <a:gd name="connsiteX1" fmla="*/ 10006 w 10006"/>
              <a:gd name="connsiteY1" fmla="*/ 0 h 10000"/>
              <a:gd name="connsiteX2" fmla="*/ 7525 w 10006"/>
              <a:gd name="connsiteY2" fmla="*/ 5096 h 10000"/>
              <a:gd name="connsiteX3" fmla="*/ 10006 w 10006"/>
              <a:gd name="connsiteY3" fmla="*/ 10000 h 10000"/>
              <a:gd name="connsiteX4" fmla="*/ 1 w 10006"/>
              <a:gd name="connsiteY4" fmla="*/ 10000 h 10000"/>
              <a:gd name="connsiteX5" fmla="*/ 10 w 10006"/>
              <a:gd name="connsiteY5" fmla="*/ 1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000">
                <a:moveTo>
                  <a:pt x="10" y="12"/>
                </a:moveTo>
                <a:lnTo>
                  <a:pt x="10006" y="0"/>
                </a:lnTo>
                <a:cubicBezTo>
                  <a:pt x="8789" y="509"/>
                  <a:pt x="7525" y="2335"/>
                  <a:pt x="7525" y="5096"/>
                </a:cubicBezTo>
                <a:cubicBezTo>
                  <a:pt x="7525" y="7857"/>
                  <a:pt x="8953" y="9481"/>
                  <a:pt x="10006" y="10000"/>
                </a:cubicBezTo>
                <a:lnTo>
                  <a:pt x="1" y="10000"/>
                </a:lnTo>
                <a:cubicBezTo>
                  <a:pt x="32" y="6671"/>
                  <a:pt x="-21" y="3341"/>
                  <a:pt x="10" y="1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26062" y="456073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Contents</a:t>
            </a:r>
            <a:endParaRPr lang="ko-KR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6110" y="1550398"/>
            <a:ext cx="3390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01. </a:t>
            </a:r>
            <a:r>
              <a:rPr lang="ko-KR" altLang="en-US" sz="20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종합설계 개요</a:t>
            </a:r>
            <a:endParaRPr lang="ko-KR" altLang="en-US" sz="2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26988" y="1256832"/>
            <a:ext cx="4149812" cy="0"/>
          </a:xfrm>
          <a:prstGeom prst="line">
            <a:avLst/>
          </a:prstGeom>
          <a:ln w="19050" cap="rnd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26110" y="2135458"/>
            <a:ext cx="3390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02. </a:t>
            </a:r>
            <a:r>
              <a:rPr lang="ko-KR" altLang="en-US" sz="20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관련 연구 및 사례</a:t>
            </a:r>
            <a:endParaRPr lang="ko-KR" altLang="en-US" sz="2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26110" y="2720518"/>
            <a:ext cx="3850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03. </a:t>
            </a:r>
            <a:r>
              <a:rPr lang="ko-KR" altLang="en-US" sz="20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수행 시나리오</a:t>
            </a:r>
            <a:endParaRPr lang="ko-KR" altLang="en-US" sz="2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26110" y="3305578"/>
            <a:ext cx="3390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04. </a:t>
            </a:r>
            <a:r>
              <a:rPr lang="ko-KR" altLang="en-US" sz="20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구성도</a:t>
            </a:r>
            <a:endParaRPr lang="ko-KR" altLang="en-US" sz="2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26110" y="3890638"/>
            <a:ext cx="4132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05. </a:t>
            </a:r>
            <a:r>
              <a:rPr lang="ko-KR" altLang="en-US" sz="20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환경 및 개발 방법</a:t>
            </a:r>
            <a:endParaRPr lang="ko-KR" altLang="en-US" sz="2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6110" y="4475698"/>
            <a:ext cx="3390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06. </a:t>
            </a:r>
            <a:r>
              <a:rPr lang="ko-KR" altLang="en-US" sz="20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업무 분담</a:t>
            </a:r>
            <a:endParaRPr lang="ko-KR" altLang="en-US" sz="2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26110" y="5060758"/>
            <a:ext cx="3390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07. </a:t>
            </a:r>
            <a:r>
              <a:rPr lang="ko-KR" altLang="en-US" sz="20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종합설계 수행일정</a:t>
            </a:r>
            <a:endParaRPr lang="ko-KR" altLang="en-US" sz="2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26109" y="5645818"/>
            <a:ext cx="4068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08. </a:t>
            </a:r>
            <a:r>
              <a:rPr lang="ko-KR" altLang="en-US" sz="20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필요기술 및 참고문헌</a:t>
            </a:r>
            <a:endParaRPr lang="ko-KR" altLang="en-US" sz="2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49" name="직사각형 4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07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" y="76201"/>
            <a:ext cx="12024359" cy="669036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84649" y="2764538"/>
            <a:ext cx="3822700" cy="131368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Thank You</a:t>
            </a:r>
            <a:endParaRPr lang="ko-KR" altLang="en-US" sz="3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9719488" y="200640"/>
            <a:ext cx="2264806" cy="436006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11555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4080" y="232589"/>
            <a:ext cx="938077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01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2922595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종합설계 개요</a:t>
            </a:r>
            <a:endParaRPr lang="en-US" altLang="ko-KR" sz="2400" spc="300" dirty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Synchronization with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8759" y="1292698"/>
            <a:ext cx="1055679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연구 개발 배경</a:t>
            </a: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일상생활에서 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수강신청이나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TV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송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신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같이 시간정확도가 중요한 상황에서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종종 발생하는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시간차는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불편함의 </a:t>
            </a:r>
            <a:endParaRPr lang="en-US" altLang="ko-KR" sz="1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원인이 됨</a:t>
            </a:r>
            <a:endParaRPr lang="en-US" altLang="ko-KR" sz="1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천재지변과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같은 최악의 상황에서 서버와 연결이 끊어지면 기기간의 시간 동기화를 할 수 없음 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기존의 시간동기화는 서버로부터 시간정보를 받아오는 중앙관리시스템인데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만약 각 디바이스들이 신뢰도 있는 시간정보를 주고 받는다면 이를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분산형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시스템으로 만들 수 있지 않을까 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의문을 가짐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   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이에 따라 전자 기기간의 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시간차를 없애기 위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시간 동기화 시스템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필요성을 느낌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또한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서버와 연결이 끊어진 상황에서도 기기간의 상호작용을 통해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시간동기화를 할 수 있는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분산형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</a:t>
            </a:r>
            <a:endParaRPr lang="en-US" altLang="ko-KR" sz="1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필요성을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느낌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6932" y="1399256"/>
            <a:ext cx="252730" cy="25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4080" y="232589"/>
            <a:ext cx="938077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01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2922595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종합설계 개요</a:t>
            </a:r>
            <a:endParaRPr lang="en-US" altLang="ko-KR" sz="2400" spc="300" dirty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Synchronization with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6932" y="1396652"/>
            <a:ext cx="252730" cy="25273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28759" y="1292698"/>
            <a:ext cx="107060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연구 개발 목표</a:t>
            </a: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일부 디바이스가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서버로부터 표준시각을 수신하고 있다면 나머지 디바이스들은 블록체인을 이용해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시간동기화</a:t>
            </a:r>
            <a:endParaRPr lang="en-US" altLang="ko-KR" sz="1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lang="ko-KR" altLang="en-US" sz="16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할 수 있음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서버로부터 표준시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수신할 수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없는 경우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에도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DB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누적된 정보를 통해 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시스템의 사이클 내에서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자체적으로</a:t>
            </a:r>
            <a:endParaRPr lang="en-US" altLang="ko-KR" sz="1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ko-KR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 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동기화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유지할 수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있음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6932" y="3913333"/>
            <a:ext cx="252730" cy="25273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28760" y="3809379"/>
            <a:ext cx="104107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연구 개발 효과</a:t>
            </a: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어떠한 원인으로 서버와의 네트워크 연결이 끊겼을 때 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시간동기화를 보장할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 있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기존처럼 타임서버에 접근 제한을 두지 않아도 서버의 과부하 가능성을 제거할 수 있음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타임서버가 해킹 당해도 블록체인을 이용한 디바이스들은 해킹으로부터 안전함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시간동기화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뿐만 아니라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여러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가지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동기화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필요한 분야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응용 가능함</a:t>
            </a:r>
            <a:endParaRPr lang="ko-KR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291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4080" y="232589"/>
            <a:ext cx="938077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02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2935419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관련 연구 및 사례</a:t>
            </a:r>
            <a:endParaRPr lang="en-US" altLang="ko-KR" sz="2400" spc="300" dirty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Synchronization with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631271"/>
              </p:ext>
            </p:extLst>
          </p:nvPr>
        </p:nvGraphicFramePr>
        <p:xfrm>
          <a:off x="1058885" y="1347572"/>
          <a:ext cx="10115550" cy="47801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66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30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9782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06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연구 및 사례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우수성 및 </a:t>
                      </a:r>
                      <a:r>
                        <a:rPr lang="ko-KR" altLang="en-US" sz="18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차별점</a:t>
                      </a:r>
                      <a:endParaRPr lang="ko-KR" altLang="en-US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415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블록체인을 이용한 </a:t>
                      </a:r>
                      <a:endParaRPr lang="en-US" altLang="ko-KR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가상화폐거래</a:t>
                      </a:r>
                      <a:endParaRPr lang="en-US" altLang="ko-KR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ex) </a:t>
                      </a:r>
                      <a:r>
                        <a:rPr lang="ko-KR" altLang="en-US" sz="12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사토시</a:t>
                      </a:r>
                      <a:r>
                        <a:rPr lang="ko-KR" altLang="en-US" sz="12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12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나카모토</a:t>
                      </a:r>
                      <a:endParaRPr lang="en-US" altLang="ko-KR" sz="12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            -P2P</a:t>
                      </a:r>
                      <a:r>
                        <a:rPr lang="en-US" altLang="ko-KR" sz="1200" baseline="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전자</a:t>
                      </a:r>
                      <a:r>
                        <a:rPr lang="en-US" altLang="ko-KR" sz="1200" baseline="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화폐 시스템</a:t>
                      </a:r>
                      <a:endParaRPr lang="en-US" altLang="ko-KR" sz="12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2000"/>
                        </a:lnSpc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정부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은행 없이 분산 시스템으로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peer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들이 서로 신뢰하고 가상화폐를 거래할 수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ts val="2000"/>
                        </a:lnSpc>
                        <a:buFont typeface="Wingdings" panose="05000000000000000000" pitchFamily="2" charset="2"/>
                        <a:buChar char="à"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블록체인은 주로 가상화폐 거래에 사용되는 기술인데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본 시스템은 이를 전자 기기들간의 시간 동기화에 적용함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557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GPS </a:t>
                      </a:r>
                      <a:r>
                        <a:rPr lang="ko-KR" alt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시간 동기화 시스템 및 </a:t>
                      </a:r>
                      <a:endParaRPr lang="en-US" altLang="ko-KR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이를 이용한 시간 동기화 방법</a:t>
                      </a:r>
                      <a:endParaRPr lang="en-US" altLang="ko-KR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- NDSL </a:t>
                      </a:r>
                      <a:r>
                        <a:rPr lang="ko-KR" altLang="en-US" sz="12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특허기술 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2000"/>
                        </a:lnSpc>
                      </a:pPr>
                      <a:r>
                        <a:rPr lang="ko-KR" altLang="en-US" sz="14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위성으로부터 송신된 </a:t>
                      </a:r>
                      <a:r>
                        <a:rPr lang="en-US" altLang="ko-KR" sz="14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GPS</a:t>
                      </a:r>
                      <a:r>
                        <a:rPr lang="ko-KR" altLang="en-US" sz="14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의 시각정보를 이용하여 단일 마스터 </a:t>
                      </a:r>
                      <a:r>
                        <a:rPr lang="ko-KR" altLang="en-US" sz="14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클럭에</a:t>
                      </a:r>
                      <a:r>
                        <a:rPr lang="ko-KR" altLang="en-US" sz="14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대해 복수 개의 </a:t>
                      </a:r>
                      <a:r>
                        <a:rPr lang="ko-KR" altLang="en-US" sz="14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슬레이브</a:t>
                      </a:r>
                      <a:r>
                        <a:rPr lang="ko-KR" altLang="en-US" sz="14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14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클럭을</a:t>
                      </a:r>
                      <a:r>
                        <a:rPr lang="ko-KR" altLang="en-US" sz="14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동기화하기 위한 </a:t>
                      </a:r>
                      <a:r>
                        <a:rPr lang="en-US" altLang="ko-KR" sz="14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GPS </a:t>
                      </a:r>
                      <a:r>
                        <a:rPr lang="ko-KR" altLang="en-US" sz="14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시간 동기화 시스템 및 이를 이용한 시간 동기화 방법에 관한 것임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재밍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공격을 받게 되면 강력한 방해전파로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GPS</a:t>
                      </a:r>
                      <a:r>
                        <a:rPr lang="en-US" altLang="ko-KR" sz="1400" baseline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정보를 수신하지 못하고</a:t>
                      </a:r>
                      <a:r>
                        <a:rPr lang="en-US" altLang="ko-KR" sz="1400" baseline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baseline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시간 동기 기반의 통신 서비스는 일시적으로 마비됨</a:t>
                      </a:r>
                      <a:endParaRPr lang="en-US" altLang="ko-KR" sz="1400" baseline="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  <a:defRPr/>
                      </a:pPr>
                      <a:r>
                        <a:rPr lang="ko-KR" altLang="en-US" sz="1400" baseline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본 시스템은 서버와의 연결이 끊어져도 </a:t>
                      </a:r>
                      <a:endParaRPr lang="en-US" altLang="ko-KR" sz="1400" baseline="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14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시간 동기화를 </a:t>
                      </a:r>
                      <a:r>
                        <a:rPr lang="ko-KR" altLang="en-US" sz="1400" baseline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유지할 수 있음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63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한국표준과학연구원의</a:t>
                      </a:r>
                      <a:endParaRPr lang="en-US" altLang="ko-KR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UTCk3.1 </a:t>
                      </a:r>
                      <a:r>
                        <a:rPr lang="ko-KR" alt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ts val="2000"/>
                        </a:lnSpc>
                        <a:buFontTx/>
                        <a:buNone/>
                      </a:pPr>
                      <a:r>
                        <a:rPr lang="en-US" altLang="ko-KR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사용자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PC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의 시각을 인터넷을 </a:t>
                      </a:r>
                      <a:r>
                        <a:rPr lang="ko-KR" altLang="en-US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통하여</a:t>
                      </a:r>
                      <a:endParaRPr lang="en-US" altLang="ko-KR" sz="140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indent="0" algn="l" latinLnBrk="1">
                        <a:lnSpc>
                          <a:spcPts val="2000"/>
                        </a:lnSpc>
                        <a:buFontTx/>
                        <a:buNone/>
                      </a:pPr>
                      <a:r>
                        <a:rPr lang="en-US" altLang="ko-KR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 </a:t>
                      </a:r>
                      <a:r>
                        <a:rPr lang="ko-KR" altLang="en-US" sz="1400" dirty="0" err="1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한국표준시에</a:t>
                      </a:r>
                      <a:r>
                        <a:rPr lang="ko-KR" altLang="en-US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맞추는데 사용함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indent="0" algn="l" latinLnBrk="1">
                        <a:lnSpc>
                          <a:spcPts val="2000"/>
                        </a:lnSpc>
                        <a:buFontTx/>
                        <a:buNone/>
                      </a:pPr>
                      <a:r>
                        <a:rPr lang="en-US" altLang="ko-KR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1400" dirty="0" err="1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한국표준시와</a:t>
                      </a:r>
                      <a:r>
                        <a:rPr lang="ko-KR" altLang="en-US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PC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시각과의 차이를 </a:t>
                      </a:r>
                      <a:r>
                        <a:rPr lang="ko-KR" altLang="en-US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비교 </a:t>
                      </a:r>
                      <a:r>
                        <a:rPr lang="en-US" altLang="ko-KR" sz="14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    </a:t>
                      </a:r>
                    </a:p>
                    <a:p>
                      <a:pPr marL="0" indent="0" algn="l" latinLnBrk="1">
                        <a:lnSpc>
                          <a:spcPts val="2000"/>
                        </a:lnSpc>
                        <a:buFontTx/>
                        <a:buNone/>
                      </a:pPr>
                      <a:r>
                        <a:rPr lang="en-US" altLang="ko-KR" sz="14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 </a:t>
                      </a:r>
                      <a:r>
                        <a:rPr lang="ko-KR" altLang="en-US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할 수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있고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동기화</a:t>
                      </a:r>
                      <a:r>
                        <a:rPr lang="ko-KR" altLang="en-US" sz="1400" baseline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도 가능함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2000"/>
                        </a:lnSpc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네트워크</a:t>
                      </a:r>
                      <a:r>
                        <a:rPr lang="ko-KR" altLang="en-US" sz="1400" baseline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연결이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끊어진 상황에서는 사용할 수 없음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à"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본 시스템은 서버와의 연결이 </a:t>
                      </a:r>
                      <a:r>
                        <a:rPr lang="ko-KR" altLang="en-US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끊어져도</a:t>
                      </a:r>
                      <a:endParaRPr lang="en-US" altLang="ko-KR" sz="140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 algn="l" latinLnBrk="1">
                        <a:lnSpc>
                          <a:spcPts val="2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   </a:t>
                      </a:r>
                      <a:r>
                        <a:rPr lang="ko-KR" altLang="en-US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 시간</a:t>
                      </a:r>
                      <a:r>
                        <a:rPr lang="en-US" altLang="ko-KR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동기화를 유지할 수 있음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98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4080" y="232589"/>
            <a:ext cx="938077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03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3477234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수행 시나리오</a:t>
            </a:r>
            <a:endParaRPr lang="en-US" altLang="ko-KR" sz="2400" spc="300" dirty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Synchronization with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46A00C42-D4A9-417A-AB5E-0EE78FE83C41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5963209" y="2029132"/>
            <a:ext cx="1" cy="60932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E16E994-D7A7-4230-A35A-54F83DF5975F}"/>
              </a:ext>
            </a:extLst>
          </p:cNvPr>
          <p:cNvSpPr txBox="1"/>
          <p:nvPr/>
        </p:nvSpPr>
        <p:spPr>
          <a:xfrm>
            <a:off x="6096000" y="2110620"/>
            <a:ext cx="1900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표준 시간 전달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4887F7E-40A6-4789-9F02-7CA63143F910}"/>
              </a:ext>
            </a:extLst>
          </p:cNvPr>
          <p:cNvSpPr txBox="1"/>
          <p:nvPr/>
        </p:nvSpPr>
        <p:spPr>
          <a:xfrm>
            <a:off x="3587552" y="4607223"/>
            <a:ext cx="5016894" cy="152349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 </a:t>
            </a:r>
            <a:r>
              <a:rPr lang="ko-KR" altLang="en-US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 디바이스들이 수행하는 일 </a:t>
            </a:r>
            <a:r>
              <a:rPr lang="en-US" altLang="ko-KR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12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새로 </a:t>
            </a:r>
            <a:r>
              <a:rPr lang="ko-KR" altLang="en-US" sz="1200" dirty="0" err="1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브로드캐스팅</a:t>
            </a:r>
            <a:r>
              <a:rPr lang="ko-KR" altLang="en-US" sz="12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된 블록을 블록체인에 업데이트</a:t>
            </a:r>
            <a:endParaRPr lang="en-US" altLang="ko-KR" sz="1200" dirty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sz="12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 시각과 표준 시각의 오차가 있을 경우 계산 후 </a:t>
            </a:r>
            <a:r>
              <a:rPr lang="en-US" altLang="ko-KR" sz="12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</a:t>
            </a:r>
            <a:r>
              <a:rPr lang="ko-KR" altLang="en-US" sz="12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저장</a:t>
            </a:r>
            <a:endParaRPr lang="en-US" altLang="ko-KR" sz="1200" dirty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DB</a:t>
            </a:r>
            <a:r>
              <a:rPr lang="ko-KR" altLang="en-US" sz="12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누적된 오차로 갱신주기를 설정</a:t>
            </a:r>
            <a:endParaRPr lang="en-US" altLang="ko-KR" sz="1200" dirty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 </a:t>
            </a:r>
            <a:r>
              <a:rPr lang="ko-KR" altLang="en-US" sz="12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트랜잭션이 유효하면 시간갱신</a:t>
            </a:r>
            <a:endParaRPr lang="en-US" altLang="ko-KR" sz="1200" dirty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9657F14-B0D7-4330-B1D7-3E7BA097B467}"/>
              </a:ext>
            </a:extLst>
          </p:cNvPr>
          <p:cNvSpPr txBox="1"/>
          <p:nvPr/>
        </p:nvSpPr>
        <p:spPr>
          <a:xfrm>
            <a:off x="4627704" y="1629022"/>
            <a:ext cx="2671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Server A</a:t>
            </a:r>
            <a:endParaRPr kumimoji="0" lang="ko-KR" alt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C452A85-D5D4-4508-90D1-9D800EF99226}"/>
              </a:ext>
            </a:extLst>
          </p:cNvPr>
          <p:cNvSpPr txBox="1"/>
          <p:nvPr/>
        </p:nvSpPr>
        <p:spPr>
          <a:xfrm>
            <a:off x="4744208" y="2638459"/>
            <a:ext cx="2438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Device 1 </a:t>
            </a:r>
            <a:endParaRPr kumimoji="0" lang="ko-KR" alt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A1300C9F-0BB4-4A70-B7DA-15F2E3C35EB4}"/>
              </a:ext>
            </a:extLst>
          </p:cNvPr>
          <p:cNvCxnSpPr>
            <a:cxnSpLocks/>
          </p:cNvCxnSpPr>
          <p:nvPr/>
        </p:nvCxnSpPr>
        <p:spPr>
          <a:xfrm flipV="1">
            <a:off x="2658224" y="3688707"/>
            <a:ext cx="2322850" cy="38762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101BE894-E3B0-4752-A92C-9697D21A0310}"/>
              </a:ext>
            </a:extLst>
          </p:cNvPr>
          <p:cNvSpPr txBox="1"/>
          <p:nvPr/>
        </p:nvSpPr>
        <p:spPr>
          <a:xfrm rot="21048845">
            <a:off x="2984520" y="3512641"/>
            <a:ext cx="1900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표준 시간 전달 </a:t>
            </a:r>
          </a:p>
        </p:txBody>
      </p:sp>
      <p:pic>
        <p:nvPicPr>
          <p:cNvPr id="32" name="그래픽 35" descr="데이터베이스">
            <a:extLst>
              <a:ext uri="{FF2B5EF4-FFF2-40B4-BE49-F238E27FC236}">
                <a16:creationId xmlns="" xmlns:a16="http://schemas.microsoft.com/office/drawing/2014/main" id="{A3CC19B1-DA8C-436A-8D31-B54E3F2D7E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5310" y="711786"/>
            <a:ext cx="1564857" cy="972468"/>
          </a:xfrm>
          <a:prstGeom prst="rect">
            <a:avLst/>
          </a:prstGeom>
        </p:spPr>
      </p:pic>
      <p:pic>
        <p:nvPicPr>
          <p:cNvPr id="42" name="그래픽 39" descr="스마트폰">
            <a:extLst>
              <a:ext uri="{FF2B5EF4-FFF2-40B4-BE49-F238E27FC236}">
                <a16:creationId xmlns="" xmlns:a16="http://schemas.microsoft.com/office/drawing/2014/main" id="{A8FDE73A-FE20-458A-B4CE-A495CD16559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77495" y="3404003"/>
            <a:ext cx="1493505" cy="140420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937B0693-92F5-4CD1-AE34-939EE9AAD110}"/>
              </a:ext>
            </a:extLst>
          </p:cNvPr>
          <p:cNvSpPr txBox="1"/>
          <p:nvPr/>
        </p:nvSpPr>
        <p:spPr>
          <a:xfrm>
            <a:off x="8809431" y="2959344"/>
            <a:ext cx="2671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Device 2</a:t>
            </a:r>
            <a:endParaRPr kumimoji="0" lang="ko-KR" alt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15413755-5631-4D23-B7FF-5ADD1E276DE2}"/>
              </a:ext>
            </a:extLst>
          </p:cNvPr>
          <p:cNvSpPr txBox="1"/>
          <p:nvPr/>
        </p:nvSpPr>
        <p:spPr>
          <a:xfrm>
            <a:off x="510841" y="2978868"/>
            <a:ext cx="2671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Device 9</a:t>
            </a:r>
            <a:endParaRPr kumimoji="0" lang="ko-KR" alt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2FB7BD8F-8908-46BB-8EF6-B1E9D2C0F881}"/>
              </a:ext>
            </a:extLst>
          </p:cNvPr>
          <p:cNvCxnSpPr>
            <a:cxnSpLocks/>
          </p:cNvCxnSpPr>
          <p:nvPr/>
        </p:nvCxnSpPr>
        <p:spPr>
          <a:xfrm flipV="1">
            <a:off x="114300" y="4286429"/>
            <a:ext cx="937083" cy="46836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CC9F3724-48B0-4802-B711-27898B9BD119}"/>
              </a:ext>
            </a:extLst>
          </p:cNvPr>
          <p:cNvCxnSpPr>
            <a:cxnSpLocks/>
          </p:cNvCxnSpPr>
          <p:nvPr/>
        </p:nvCxnSpPr>
        <p:spPr>
          <a:xfrm>
            <a:off x="10696575" y="4355033"/>
            <a:ext cx="1386268" cy="46628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7" name="그래픽 61" descr="태블릿">
            <a:extLst>
              <a:ext uri="{FF2B5EF4-FFF2-40B4-BE49-F238E27FC236}">
                <a16:creationId xmlns="" xmlns:a16="http://schemas.microsoft.com/office/drawing/2014/main" id="{DBAEF2D5-0CC9-449B-996B-228B1604316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8142" y="3196206"/>
            <a:ext cx="1547949" cy="1547949"/>
          </a:xfrm>
          <a:prstGeom prst="rect">
            <a:avLst/>
          </a:prstGeom>
        </p:spPr>
      </p:pic>
      <p:pic>
        <p:nvPicPr>
          <p:cNvPr id="48" name="그래픽 36" descr="모니터">
            <a:extLst>
              <a:ext uri="{FF2B5EF4-FFF2-40B4-BE49-F238E27FC236}">
                <a16:creationId xmlns="" xmlns:a16="http://schemas.microsoft.com/office/drawing/2014/main" id="{6C47EE6E-9DDD-45CF-BE69-229D162349CA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85851" y="2865935"/>
            <a:ext cx="1705476" cy="1705476"/>
          </a:xfrm>
          <a:prstGeom prst="rect">
            <a:avLst/>
          </a:prstGeom>
        </p:spPr>
      </p:pic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6E0250B4-4394-4E53-A607-CE931696EB2E}"/>
              </a:ext>
            </a:extLst>
          </p:cNvPr>
          <p:cNvCxnSpPr>
            <a:cxnSpLocks/>
            <a:stCxn id="48" idx="3"/>
            <a:endCxn id="42" idx="1"/>
          </p:cNvCxnSpPr>
          <p:nvPr/>
        </p:nvCxnSpPr>
        <p:spPr>
          <a:xfrm>
            <a:off x="6791327" y="3718673"/>
            <a:ext cx="2586168" cy="38743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ECF3CE5B-9C22-4EDB-AE88-BC52205FF351}"/>
              </a:ext>
            </a:extLst>
          </p:cNvPr>
          <p:cNvSpPr txBox="1"/>
          <p:nvPr/>
        </p:nvSpPr>
        <p:spPr>
          <a:xfrm rot="447021">
            <a:off x="7337589" y="3591310"/>
            <a:ext cx="1900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표준 시간 전달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59E928E1-33CD-4C85-BDFF-C1551FB72707}"/>
              </a:ext>
            </a:extLst>
          </p:cNvPr>
          <p:cNvSpPr txBox="1"/>
          <p:nvPr/>
        </p:nvSpPr>
        <p:spPr>
          <a:xfrm>
            <a:off x="863015" y="1314922"/>
            <a:ext cx="306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시나리오 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noProof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en-US" altLang="ko-KR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</a:t>
            </a: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서버 연결 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</a:t>
            </a: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6932" y="1396652"/>
            <a:ext cx="252730" cy="25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12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4080" y="232589"/>
            <a:ext cx="938077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03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3477234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수행 시나리오</a:t>
            </a:r>
            <a:endParaRPr lang="en-US" altLang="ko-KR" sz="2400" spc="300" dirty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Synchronization with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6E0250B4-4394-4E53-A607-CE931696EB2E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6791327" y="3718673"/>
            <a:ext cx="2586168" cy="38743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래픽 39" descr="스마트폰">
            <a:extLst>
              <a:ext uri="{FF2B5EF4-FFF2-40B4-BE49-F238E27FC236}">
                <a16:creationId xmlns="" xmlns:a16="http://schemas.microsoft.com/office/drawing/2014/main" id="{A8FDE73A-FE20-458A-B4CE-A495CD1655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77495" y="3404003"/>
            <a:ext cx="1493505" cy="14042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937B0693-92F5-4CD1-AE34-939EE9AAD110}"/>
              </a:ext>
            </a:extLst>
          </p:cNvPr>
          <p:cNvSpPr txBox="1"/>
          <p:nvPr/>
        </p:nvSpPr>
        <p:spPr>
          <a:xfrm>
            <a:off x="8809431" y="2959344"/>
            <a:ext cx="2671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Device 2</a:t>
            </a:r>
            <a:endParaRPr kumimoji="0" lang="ko-KR" alt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5413755-5631-4D23-B7FF-5ADD1E276DE2}"/>
              </a:ext>
            </a:extLst>
          </p:cNvPr>
          <p:cNvSpPr txBox="1"/>
          <p:nvPr/>
        </p:nvSpPr>
        <p:spPr>
          <a:xfrm>
            <a:off x="510841" y="2978868"/>
            <a:ext cx="2671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Device 9</a:t>
            </a:r>
            <a:endParaRPr kumimoji="0" lang="ko-KR" alt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A1300C9F-0BB4-4A70-B7DA-15F2E3C35EB4}"/>
              </a:ext>
            </a:extLst>
          </p:cNvPr>
          <p:cNvCxnSpPr>
            <a:cxnSpLocks/>
          </p:cNvCxnSpPr>
          <p:nvPr/>
        </p:nvCxnSpPr>
        <p:spPr>
          <a:xfrm flipV="1">
            <a:off x="2658224" y="3688707"/>
            <a:ext cx="2322850" cy="38762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101BE894-E3B0-4752-A92C-9697D21A0310}"/>
              </a:ext>
            </a:extLst>
          </p:cNvPr>
          <p:cNvSpPr txBox="1"/>
          <p:nvPr/>
        </p:nvSpPr>
        <p:spPr>
          <a:xfrm rot="21048845">
            <a:off x="2984520" y="3512641"/>
            <a:ext cx="1900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표준 시간 전달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CF3CE5B-9C22-4EDB-AE88-BC52205FF351}"/>
              </a:ext>
            </a:extLst>
          </p:cNvPr>
          <p:cNvSpPr txBox="1"/>
          <p:nvPr/>
        </p:nvSpPr>
        <p:spPr>
          <a:xfrm rot="447021">
            <a:off x="7337589" y="3591310"/>
            <a:ext cx="1900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표준 시간 전달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59E928E1-33CD-4C85-BDFF-C1551FB72707}"/>
              </a:ext>
            </a:extLst>
          </p:cNvPr>
          <p:cNvSpPr txBox="1"/>
          <p:nvPr/>
        </p:nvSpPr>
        <p:spPr>
          <a:xfrm>
            <a:off x="863015" y="1314922"/>
            <a:ext cx="312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시나리오 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2)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</a:t>
            </a: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서버 연결 </a:t>
            </a:r>
            <a:r>
              <a:rPr lang="en-US" altLang="ko-KR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</a:t>
            </a:r>
            <a:endParaRPr kumimoji="0" lang="en-US" altLang="ko-KR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2FB7BD8F-8908-46BB-8EF6-B1E9D2C0F881}"/>
              </a:ext>
            </a:extLst>
          </p:cNvPr>
          <p:cNvCxnSpPr>
            <a:cxnSpLocks/>
          </p:cNvCxnSpPr>
          <p:nvPr/>
        </p:nvCxnSpPr>
        <p:spPr>
          <a:xfrm flipV="1">
            <a:off x="114300" y="4286429"/>
            <a:ext cx="937083" cy="46836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="" xmlns:a16="http://schemas.microsoft.com/office/drawing/2014/main" id="{CC9F3724-48B0-4802-B711-27898B9BD119}"/>
              </a:ext>
            </a:extLst>
          </p:cNvPr>
          <p:cNvCxnSpPr>
            <a:cxnSpLocks/>
          </p:cNvCxnSpPr>
          <p:nvPr/>
        </p:nvCxnSpPr>
        <p:spPr>
          <a:xfrm>
            <a:off x="10696575" y="4355033"/>
            <a:ext cx="1386268" cy="46628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0" name="그래픽 61" descr="태블릿">
            <a:extLst>
              <a:ext uri="{FF2B5EF4-FFF2-40B4-BE49-F238E27FC236}">
                <a16:creationId xmlns="" xmlns:a16="http://schemas.microsoft.com/office/drawing/2014/main" id="{DBAEF2D5-0CC9-449B-996B-228B1604316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8142" y="3196206"/>
            <a:ext cx="1547949" cy="1547949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2E16E994-D7A7-4230-A35A-54F83DF5975F}"/>
              </a:ext>
            </a:extLst>
          </p:cNvPr>
          <p:cNvSpPr txBox="1"/>
          <p:nvPr/>
        </p:nvSpPr>
        <p:spPr>
          <a:xfrm>
            <a:off x="6096000" y="2110620"/>
            <a:ext cx="1900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표준 시간 전달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89657F14-B0D7-4330-B1D7-3E7BA097B467}"/>
              </a:ext>
            </a:extLst>
          </p:cNvPr>
          <p:cNvSpPr txBox="1"/>
          <p:nvPr/>
        </p:nvSpPr>
        <p:spPr>
          <a:xfrm>
            <a:off x="4627704" y="1629022"/>
            <a:ext cx="2671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Server A</a:t>
            </a:r>
            <a:endParaRPr kumimoji="0" lang="ko-KR" alt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6C452A85-D5D4-4508-90D1-9D800EF99226}"/>
              </a:ext>
            </a:extLst>
          </p:cNvPr>
          <p:cNvSpPr txBox="1"/>
          <p:nvPr/>
        </p:nvSpPr>
        <p:spPr>
          <a:xfrm>
            <a:off x="4744208" y="2638459"/>
            <a:ext cx="2438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Device 1 </a:t>
            </a:r>
            <a:endParaRPr kumimoji="0" lang="ko-KR" alt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3" name="그래픽 35" descr="데이터베이스">
            <a:extLst>
              <a:ext uri="{FF2B5EF4-FFF2-40B4-BE49-F238E27FC236}">
                <a16:creationId xmlns="" xmlns:a16="http://schemas.microsoft.com/office/drawing/2014/main" id="{A3CC19B1-DA8C-436A-8D31-B54E3F2D7E9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55310" y="711786"/>
            <a:ext cx="1564857" cy="972468"/>
          </a:xfrm>
          <a:prstGeom prst="rect">
            <a:avLst/>
          </a:prstGeom>
        </p:spPr>
      </p:pic>
      <p:pic>
        <p:nvPicPr>
          <p:cNvPr id="64" name="그래픽 36" descr="모니터">
            <a:extLst>
              <a:ext uri="{FF2B5EF4-FFF2-40B4-BE49-F238E27FC236}">
                <a16:creationId xmlns="" xmlns:a16="http://schemas.microsoft.com/office/drawing/2014/main" id="{6C47EE6E-9DDD-45CF-BE69-229D162349CA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85851" y="2865935"/>
            <a:ext cx="1705476" cy="1705476"/>
          </a:xfrm>
          <a:prstGeom prst="rect">
            <a:avLst/>
          </a:prstGeom>
        </p:spPr>
      </p:pic>
      <p:cxnSp>
        <p:nvCxnSpPr>
          <p:cNvPr id="58" name="직선 화살표 연결선 57">
            <a:extLst>
              <a:ext uri="{FF2B5EF4-FFF2-40B4-BE49-F238E27FC236}">
                <a16:creationId xmlns="" xmlns:a16="http://schemas.microsoft.com/office/drawing/2014/main" id="{46A00C42-D4A9-417A-AB5E-0EE78FE83C41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5963209" y="2029132"/>
            <a:ext cx="1" cy="60932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CE36B5E9-ED34-401C-BB4B-032982B2178D}"/>
              </a:ext>
            </a:extLst>
          </p:cNvPr>
          <p:cNvCxnSpPr>
            <a:cxnSpLocks/>
          </p:cNvCxnSpPr>
          <p:nvPr/>
        </p:nvCxnSpPr>
        <p:spPr>
          <a:xfrm>
            <a:off x="5619990" y="2095929"/>
            <a:ext cx="686436" cy="2979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="" xmlns:a16="http://schemas.microsoft.com/office/drawing/2014/main" id="{CE36B5E9-ED34-401C-BB4B-032982B2178D}"/>
              </a:ext>
            </a:extLst>
          </p:cNvPr>
          <p:cNvCxnSpPr>
            <a:cxnSpLocks/>
          </p:cNvCxnSpPr>
          <p:nvPr/>
        </p:nvCxnSpPr>
        <p:spPr>
          <a:xfrm flipH="1">
            <a:off x="5619990" y="2098017"/>
            <a:ext cx="686436" cy="2979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94887F7E-40A6-4789-9F02-7CA63143F910}"/>
              </a:ext>
            </a:extLst>
          </p:cNvPr>
          <p:cNvSpPr txBox="1"/>
          <p:nvPr/>
        </p:nvSpPr>
        <p:spPr>
          <a:xfrm>
            <a:off x="7939168" y="1548302"/>
            <a:ext cx="3544541" cy="88729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누적된 오차로 설정된 갱신주기가 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상대적으로 긴 디바이스의 시간을 기준으로 시간동기화를 유지한다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94887F7E-40A6-4789-9F02-7CA63143F910}"/>
              </a:ext>
            </a:extLst>
          </p:cNvPr>
          <p:cNvSpPr txBox="1"/>
          <p:nvPr/>
        </p:nvSpPr>
        <p:spPr>
          <a:xfrm>
            <a:off x="3587553" y="4607223"/>
            <a:ext cx="5017496" cy="152349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 </a:t>
            </a:r>
            <a:r>
              <a:rPr lang="ko-KR" altLang="en-US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 디바이스들이 수행하는 일 </a:t>
            </a:r>
            <a:r>
              <a:rPr lang="en-US" altLang="ko-KR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12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새로 </a:t>
            </a:r>
            <a:r>
              <a:rPr lang="ko-KR" altLang="en-US" sz="1200" dirty="0" err="1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브로드캐스팅</a:t>
            </a:r>
            <a:r>
              <a:rPr lang="ko-KR" altLang="en-US" sz="12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된 블록을 블록체인에 업데이트</a:t>
            </a:r>
            <a:endParaRPr lang="en-US" altLang="ko-KR" sz="1200" dirty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sz="12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 시각과 표준 시각의 오차가 있을 경우 계산 후 </a:t>
            </a:r>
            <a:r>
              <a:rPr lang="en-US" altLang="ko-KR" sz="12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</a:t>
            </a:r>
            <a:r>
              <a:rPr lang="ko-KR" altLang="en-US" sz="12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저장</a:t>
            </a:r>
            <a:endParaRPr lang="en-US" altLang="ko-KR" sz="1200" dirty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DB</a:t>
            </a:r>
            <a:r>
              <a:rPr lang="ko-KR" altLang="en-US" sz="12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누적된 오차로 갱신주기를 설정</a:t>
            </a:r>
            <a:endParaRPr lang="en-US" altLang="ko-KR" sz="1200" dirty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 </a:t>
            </a:r>
            <a:r>
              <a:rPr lang="ko-KR" altLang="en-US" sz="12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트랜잭션이 유효하면 시간갱신</a:t>
            </a:r>
            <a:endParaRPr lang="en-US" altLang="ko-KR" sz="1200" dirty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6932" y="1396652"/>
            <a:ext cx="252730" cy="25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7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4080" y="232589"/>
            <a:ext cx="938077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04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2922595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구성도</a:t>
            </a:r>
            <a:endParaRPr lang="en-US" altLang="ko-KR" sz="2400" spc="300" dirty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Synchronization with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547" name="그룹 546"/>
          <p:cNvGrpSpPr/>
          <p:nvPr/>
        </p:nvGrpSpPr>
        <p:grpSpPr>
          <a:xfrm>
            <a:off x="8698764" y="2667705"/>
            <a:ext cx="1062940" cy="1062940"/>
            <a:chOff x="8919551" y="2852512"/>
            <a:chExt cx="1062940" cy="1062940"/>
          </a:xfrm>
        </p:grpSpPr>
        <p:sp>
          <p:nvSpPr>
            <p:cNvPr id="216" name="순서도: 연결자 215"/>
            <p:cNvSpPr/>
            <p:nvPr/>
          </p:nvSpPr>
          <p:spPr>
            <a:xfrm>
              <a:off x="8919551" y="2852512"/>
              <a:ext cx="1062940" cy="1062940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래픽 67" descr="텔레비전">
              <a:extLst>
                <a:ext uri="{FF2B5EF4-FFF2-40B4-BE49-F238E27FC236}">
                  <a16:creationId xmlns="" xmlns:a16="http://schemas.microsoft.com/office/drawing/2014/main" id="{2A115374-8611-4B47-8B84-B8C227828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46899" y="3001966"/>
              <a:ext cx="792690" cy="792690"/>
            </a:xfrm>
            <a:prstGeom prst="rect">
              <a:avLst/>
            </a:prstGeom>
          </p:spPr>
        </p:pic>
      </p:grpSp>
      <p:pic>
        <p:nvPicPr>
          <p:cNvPr id="20" name="그래픽 70" descr="데이터베이스">
            <a:extLst>
              <a:ext uri="{FF2B5EF4-FFF2-40B4-BE49-F238E27FC236}">
                <a16:creationId xmlns="" xmlns:a16="http://schemas.microsoft.com/office/drawing/2014/main" id="{75DE9047-FDCB-4EBF-9530-10B44FA46F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4892" y="1174620"/>
            <a:ext cx="1139005" cy="677326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="" xmlns:a16="http://schemas.microsoft.com/office/drawing/2014/main" id="{4EDDC7AC-C802-47F2-81F9-116CCBD591C4}"/>
              </a:ext>
            </a:extLst>
          </p:cNvPr>
          <p:cNvCxnSpPr>
            <a:stCxn id="262" idx="4"/>
            <a:endCxn id="379" idx="0"/>
          </p:cNvCxnSpPr>
          <p:nvPr/>
        </p:nvCxnSpPr>
        <p:spPr>
          <a:xfrm>
            <a:off x="7403999" y="3249140"/>
            <a:ext cx="2809" cy="2195737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CC3D4F54-5334-4C47-80D3-6D0AD0E349DA}"/>
              </a:ext>
            </a:extLst>
          </p:cNvPr>
          <p:cNvCxnSpPr>
            <a:stCxn id="262" idx="4"/>
            <a:endCxn id="398" idx="7"/>
          </p:cNvCxnSpPr>
          <p:nvPr/>
        </p:nvCxnSpPr>
        <p:spPr>
          <a:xfrm flipH="1">
            <a:off x="5954167" y="3249140"/>
            <a:ext cx="1449832" cy="2033623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23FB72A5-95E9-48EF-8787-CDB68C051D86}"/>
              </a:ext>
            </a:extLst>
          </p:cNvPr>
          <p:cNvCxnSpPr>
            <a:cxnSpLocks/>
            <a:stCxn id="262" idx="4"/>
            <a:endCxn id="378" idx="1"/>
          </p:cNvCxnSpPr>
          <p:nvPr/>
        </p:nvCxnSpPr>
        <p:spPr>
          <a:xfrm>
            <a:off x="7403999" y="3249140"/>
            <a:ext cx="1450429" cy="2033623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C7B6749E-1DF2-4FF4-8264-79315B3F664D}"/>
              </a:ext>
            </a:extLst>
          </p:cNvPr>
          <p:cNvCxnSpPr>
            <a:stCxn id="262" idx="4"/>
            <a:endCxn id="408" idx="6"/>
          </p:cNvCxnSpPr>
          <p:nvPr/>
        </p:nvCxnSpPr>
        <p:spPr>
          <a:xfrm flipH="1">
            <a:off x="4969508" y="3249140"/>
            <a:ext cx="2434491" cy="1178781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66BD3B0E-FF97-477E-8B0C-ED965DE3364C}"/>
              </a:ext>
            </a:extLst>
          </p:cNvPr>
          <p:cNvCxnSpPr>
            <a:stCxn id="262" idx="4"/>
            <a:endCxn id="376" idx="2"/>
          </p:cNvCxnSpPr>
          <p:nvPr/>
        </p:nvCxnSpPr>
        <p:spPr>
          <a:xfrm>
            <a:off x="7403999" y="3249140"/>
            <a:ext cx="2458398" cy="1179732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="" xmlns:a16="http://schemas.microsoft.com/office/drawing/2014/main" id="{F6E25093-28F5-4113-A211-C982071B8FE9}"/>
              </a:ext>
            </a:extLst>
          </p:cNvPr>
          <p:cNvCxnSpPr>
            <a:cxnSpLocks/>
            <a:stCxn id="262" idx="4"/>
            <a:endCxn id="425" idx="5"/>
          </p:cNvCxnSpPr>
          <p:nvPr/>
        </p:nvCxnSpPr>
        <p:spPr>
          <a:xfrm flipH="1">
            <a:off x="5955344" y="3249140"/>
            <a:ext cx="1448655" cy="325841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436102A7-B248-4A8F-992C-A4858C2A70B2}"/>
              </a:ext>
            </a:extLst>
          </p:cNvPr>
          <p:cNvCxnSpPr>
            <a:stCxn id="262" idx="4"/>
            <a:endCxn id="216" idx="3"/>
          </p:cNvCxnSpPr>
          <p:nvPr/>
        </p:nvCxnSpPr>
        <p:spPr>
          <a:xfrm>
            <a:off x="7403999" y="3249140"/>
            <a:ext cx="1450429" cy="325841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0E841258-D3C6-428D-B521-8ED2F153D65F}"/>
              </a:ext>
            </a:extLst>
          </p:cNvPr>
          <p:cNvCxnSpPr>
            <a:cxnSpLocks/>
            <a:stCxn id="408" idx="6"/>
            <a:endCxn id="425" idx="5"/>
          </p:cNvCxnSpPr>
          <p:nvPr/>
        </p:nvCxnSpPr>
        <p:spPr>
          <a:xfrm flipV="1">
            <a:off x="4969508" y="3574981"/>
            <a:ext cx="985836" cy="852940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4F4F7F30-A7E0-4642-B13A-267F779BF251}"/>
              </a:ext>
            </a:extLst>
          </p:cNvPr>
          <p:cNvCxnSpPr>
            <a:stCxn id="408" idx="6"/>
            <a:endCxn id="216" idx="3"/>
          </p:cNvCxnSpPr>
          <p:nvPr/>
        </p:nvCxnSpPr>
        <p:spPr>
          <a:xfrm flipV="1">
            <a:off x="4969508" y="3574981"/>
            <a:ext cx="3884920" cy="852940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36551F85-E4AA-4EE4-B88E-F1364C4B1612}"/>
              </a:ext>
            </a:extLst>
          </p:cNvPr>
          <p:cNvCxnSpPr>
            <a:stCxn id="408" idx="6"/>
            <a:endCxn id="376" idx="2"/>
          </p:cNvCxnSpPr>
          <p:nvPr/>
        </p:nvCxnSpPr>
        <p:spPr>
          <a:xfrm>
            <a:off x="4969508" y="4427921"/>
            <a:ext cx="4892889" cy="951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="" xmlns:a16="http://schemas.microsoft.com/office/drawing/2014/main" id="{CD2EB1E2-F030-4C3C-89E0-22EAC087846C}"/>
              </a:ext>
            </a:extLst>
          </p:cNvPr>
          <p:cNvCxnSpPr>
            <a:stCxn id="408" idx="6"/>
            <a:endCxn id="378" idx="1"/>
          </p:cNvCxnSpPr>
          <p:nvPr/>
        </p:nvCxnSpPr>
        <p:spPr>
          <a:xfrm>
            <a:off x="4969508" y="4427921"/>
            <a:ext cx="3884920" cy="854842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="" xmlns:a16="http://schemas.microsoft.com/office/drawing/2014/main" id="{A34D0B1B-00C4-4D22-978A-8F99FBCFBA4B}"/>
              </a:ext>
            </a:extLst>
          </p:cNvPr>
          <p:cNvCxnSpPr>
            <a:cxnSpLocks/>
            <a:stCxn id="408" idx="6"/>
            <a:endCxn id="379" idx="0"/>
          </p:cNvCxnSpPr>
          <p:nvPr/>
        </p:nvCxnSpPr>
        <p:spPr>
          <a:xfrm>
            <a:off x="4969508" y="4427921"/>
            <a:ext cx="2437300" cy="1016956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B318F33C-913D-47A8-B8A8-EB048892F4B9}"/>
              </a:ext>
            </a:extLst>
          </p:cNvPr>
          <p:cNvCxnSpPr>
            <a:stCxn id="398" idx="7"/>
            <a:endCxn id="408" idx="6"/>
          </p:cNvCxnSpPr>
          <p:nvPr/>
        </p:nvCxnSpPr>
        <p:spPr>
          <a:xfrm flipH="1" flipV="1">
            <a:off x="4969508" y="4427921"/>
            <a:ext cx="984659" cy="854842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="" xmlns:a16="http://schemas.microsoft.com/office/drawing/2014/main" id="{27A5A19F-9B63-411A-8B9A-D6FC15604A7E}"/>
              </a:ext>
            </a:extLst>
          </p:cNvPr>
          <p:cNvCxnSpPr>
            <a:cxnSpLocks/>
            <a:stCxn id="398" idx="7"/>
            <a:endCxn id="425" idx="5"/>
          </p:cNvCxnSpPr>
          <p:nvPr/>
        </p:nvCxnSpPr>
        <p:spPr>
          <a:xfrm flipV="1">
            <a:off x="5954167" y="3574981"/>
            <a:ext cx="1177" cy="1707782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619DFFF1-47FB-48FB-A9D9-99D0BE7E085A}"/>
              </a:ext>
            </a:extLst>
          </p:cNvPr>
          <p:cNvCxnSpPr>
            <a:stCxn id="398" idx="7"/>
            <a:endCxn id="216" idx="3"/>
          </p:cNvCxnSpPr>
          <p:nvPr/>
        </p:nvCxnSpPr>
        <p:spPr>
          <a:xfrm flipV="1">
            <a:off x="5954167" y="3574981"/>
            <a:ext cx="2900261" cy="1707782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ABEDE9CD-2A6E-4086-8DD4-DADCE6584975}"/>
              </a:ext>
            </a:extLst>
          </p:cNvPr>
          <p:cNvCxnSpPr>
            <a:stCxn id="398" idx="7"/>
            <a:endCxn id="376" idx="2"/>
          </p:cNvCxnSpPr>
          <p:nvPr/>
        </p:nvCxnSpPr>
        <p:spPr>
          <a:xfrm flipV="1">
            <a:off x="5954167" y="4428872"/>
            <a:ext cx="3908230" cy="853891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E3A153FC-ABFF-4388-9836-F44914CBB251}"/>
              </a:ext>
            </a:extLst>
          </p:cNvPr>
          <p:cNvCxnSpPr>
            <a:stCxn id="398" idx="7"/>
            <a:endCxn id="378" idx="1"/>
          </p:cNvCxnSpPr>
          <p:nvPr/>
        </p:nvCxnSpPr>
        <p:spPr>
          <a:xfrm>
            <a:off x="5954167" y="5282763"/>
            <a:ext cx="2900261" cy="0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ACA1EC00-15A0-402B-8A3D-6FC5BE884149}"/>
              </a:ext>
            </a:extLst>
          </p:cNvPr>
          <p:cNvCxnSpPr>
            <a:stCxn id="398" idx="7"/>
            <a:endCxn id="379" idx="0"/>
          </p:cNvCxnSpPr>
          <p:nvPr/>
        </p:nvCxnSpPr>
        <p:spPr>
          <a:xfrm>
            <a:off x="5954167" y="5282763"/>
            <a:ext cx="1452641" cy="162114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A5E5CFBD-5109-456F-8AE8-B8999EA9F6A4}"/>
              </a:ext>
            </a:extLst>
          </p:cNvPr>
          <p:cNvCxnSpPr>
            <a:stCxn id="379" idx="0"/>
            <a:endCxn id="425" idx="5"/>
          </p:cNvCxnSpPr>
          <p:nvPr/>
        </p:nvCxnSpPr>
        <p:spPr>
          <a:xfrm flipH="1" flipV="1">
            <a:off x="5955344" y="3574981"/>
            <a:ext cx="1451464" cy="1869896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="" xmlns:a16="http://schemas.microsoft.com/office/drawing/2014/main" id="{BFAB271C-8A1B-479A-9DA1-2F4EEDC46B83}"/>
              </a:ext>
            </a:extLst>
          </p:cNvPr>
          <p:cNvCxnSpPr>
            <a:stCxn id="379" idx="0"/>
            <a:endCxn id="216" idx="3"/>
          </p:cNvCxnSpPr>
          <p:nvPr/>
        </p:nvCxnSpPr>
        <p:spPr>
          <a:xfrm flipV="1">
            <a:off x="7406808" y="3574981"/>
            <a:ext cx="1447620" cy="1869896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="" xmlns:a16="http://schemas.microsoft.com/office/drawing/2014/main" id="{EDB1E3C5-442E-4AA4-8F65-922C5CFFDB38}"/>
              </a:ext>
            </a:extLst>
          </p:cNvPr>
          <p:cNvCxnSpPr>
            <a:stCxn id="379" idx="0"/>
            <a:endCxn id="376" idx="2"/>
          </p:cNvCxnSpPr>
          <p:nvPr/>
        </p:nvCxnSpPr>
        <p:spPr>
          <a:xfrm flipV="1">
            <a:off x="7406808" y="4428872"/>
            <a:ext cx="2455589" cy="1016005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52C3ED24-3BE6-455F-927E-9193F994081A}"/>
              </a:ext>
            </a:extLst>
          </p:cNvPr>
          <p:cNvCxnSpPr>
            <a:stCxn id="379" idx="0"/>
            <a:endCxn id="378" idx="1"/>
          </p:cNvCxnSpPr>
          <p:nvPr/>
        </p:nvCxnSpPr>
        <p:spPr>
          <a:xfrm flipV="1">
            <a:off x="7406808" y="5282763"/>
            <a:ext cx="1447620" cy="162114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="" xmlns:a16="http://schemas.microsoft.com/office/drawing/2014/main" id="{6F02A3CB-632D-4A29-AC3D-656F270B16CF}"/>
              </a:ext>
            </a:extLst>
          </p:cNvPr>
          <p:cNvCxnSpPr>
            <a:stCxn id="378" idx="1"/>
            <a:endCxn id="425" idx="5"/>
          </p:cNvCxnSpPr>
          <p:nvPr/>
        </p:nvCxnSpPr>
        <p:spPr>
          <a:xfrm flipH="1" flipV="1">
            <a:off x="5955344" y="3574981"/>
            <a:ext cx="2899084" cy="1707782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8C0E83C-EFE4-49A8-995A-D1BAA529190F}"/>
              </a:ext>
            </a:extLst>
          </p:cNvPr>
          <p:cNvCxnSpPr>
            <a:stCxn id="378" idx="1"/>
            <a:endCxn id="216" idx="3"/>
          </p:cNvCxnSpPr>
          <p:nvPr/>
        </p:nvCxnSpPr>
        <p:spPr>
          <a:xfrm flipV="1">
            <a:off x="8854428" y="3574981"/>
            <a:ext cx="0" cy="1707782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D08E21FA-0579-4D7C-B240-9FCE531287CE}"/>
              </a:ext>
            </a:extLst>
          </p:cNvPr>
          <p:cNvCxnSpPr>
            <a:stCxn id="378" idx="1"/>
            <a:endCxn id="376" idx="2"/>
          </p:cNvCxnSpPr>
          <p:nvPr/>
        </p:nvCxnSpPr>
        <p:spPr>
          <a:xfrm flipV="1">
            <a:off x="8854428" y="4428872"/>
            <a:ext cx="1007969" cy="853891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FF281476-736D-4E6A-B727-642EE75DC7DC}"/>
              </a:ext>
            </a:extLst>
          </p:cNvPr>
          <p:cNvCxnSpPr>
            <a:stCxn id="376" idx="2"/>
            <a:endCxn id="425" idx="5"/>
          </p:cNvCxnSpPr>
          <p:nvPr/>
        </p:nvCxnSpPr>
        <p:spPr>
          <a:xfrm flipH="1" flipV="1">
            <a:off x="5955344" y="3574981"/>
            <a:ext cx="3907053" cy="853891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="" xmlns:a16="http://schemas.microsoft.com/office/drawing/2014/main" id="{C50E946B-EEB9-4EB2-9759-324E371AFB3C}"/>
              </a:ext>
            </a:extLst>
          </p:cNvPr>
          <p:cNvCxnSpPr>
            <a:stCxn id="376" idx="2"/>
            <a:endCxn id="216" idx="3"/>
          </p:cNvCxnSpPr>
          <p:nvPr/>
        </p:nvCxnSpPr>
        <p:spPr>
          <a:xfrm flipH="1" flipV="1">
            <a:off x="8854428" y="3574981"/>
            <a:ext cx="1007969" cy="853891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58DD466B-AD1B-4613-80E4-7322F9960DF8}"/>
              </a:ext>
            </a:extLst>
          </p:cNvPr>
          <p:cNvCxnSpPr>
            <a:cxnSpLocks/>
            <a:stCxn id="57" idx="2"/>
            <a:endCxn id="425" idx="0"/>
          </p:cNvCxnSpPr>
          <p:nvPr/>
        </p:nvCxnSpPr>
        <p:spPr>
          <a:xfrm>
            <a:off x="5577254" y="2186442"/>
            <a:ext cx="2284" cy="481263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A46FF344-374D-4AE1-AF29-B4342F07CCBE}"/>
              </a:ext>
            </a:extLst>
          </p:cNvPr>
          <p:cNvSpPr txBox="1"/>
          <p:nvPr/>
        </p:nvSpPr>
        <p:spPr>
          <a:xfrm>
            <a:off x="5015831" y="1878665"/>
            <a:ext cx="1122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Server A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="" xmlns:a16="http://schemas.microsoft.com/office/drawing/2014/main" id="{C7B72E32-30A9-4297-9760-7E2C2D6F54A8}"/>
              </a:ext>
            </a:extLst>
          </p:cNvPr>
          <p:cNvCxnSpPr>
            <a:stCxn id="425" idx="5"/>
            <a:endCxn id="216" idx="3"/>
          </p:cNvCxnSpPr>
          <p:nvPr/>
        </p:nvCxnSpPr>
        <p:spPr>
          <a:xfrm>
            <a:off x="5955344" y="3574981"/>
            <a:ext cx="2899084" cy="0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59E928E1-33CD-4C85-BDFF-C1551FB72707}"/>
              </a:ext>
            </a:extLst>
          </p:cNvPr>
          <p:cNvSpPr txBox="1"/>
          <p:nvPr/>
        </p:nvSpPr>
        <p:spPr>
          <a:xfrm>
            <a:off x="546683" y="1245972"/>
            <a:ext cx="411921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1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전체적인 시스템 구성도</a:t>
            </a:r>
            <a:endParaRPr lang="en-US" altLang="ko-KR" sz="1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- 3</a:t>
            </a:r>
            <a:r>
              <a:rPr lang="ko-KR" altLang="en-US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개의 디바이스가 각각 다른 서버로부터    </a:t>
            </a:r>
            <a:endParaRPr lang="en-US" altLang="ko-KR" sz="1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ko-KR" altLang="en-US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표준시각을 수신함</a:t>
            </a:r>
            <a:endParaRPr lang="en-US" altLang="ko-KR" sz="1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- </a:t>
            </a:r>
            <a:r>
              <a:rPr lang="ko-KR" altLang="en-US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하나의 통신망에 연결된 디바이스들 간에</a:t>
            </a:r>
            <a:endParaRPr lang="en-US" altLang="ko-KR" sz="1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ko-KR" altLang="en-US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시간동기화를 수행</a:t>
            </a:r>
            <a:endParaRPr lang="en-US" altLang="ko-KR" sz="1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546" name="그룹 545"/>
          <p:cNvGrpSpPr/>
          <p:nvPr/>
        </p:nvGrpSpPr>
        <p:grpSpPr>
          <a:xfrm>
            <a:off x="6872529" y="2186200"/>
            <a:ext cx="1062940" cy="1062940"/>
            <a:chOff x="6875338" y="2200895"/>
            <a:chExt cx="1062940" cy="1062940"/>
          </a:xfrm>
        </p:grpSpPr>
        <p:pic>
          <p:nvPicPr>
            <p:cNvPr id="11" name="그래픽 61" descr="태블릿">
              <a:extLst>
                <a:ext uri="{FF2B5EF4-FFF2-40B4-BE49-F238E27FC236}">
                  <a16:creationId xmlns="" xmlns:a16="http://schemas.microsoft.com/office/drawing/2014/main" id="{DBAEF2D5-0CC9-449B-996B-228B16043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987971" y="2313124"/>
              <a:ext cx="827040" cy="827040"/>
            </a:xfrm>
            <a:prstGeom prst="rect">
              <a:avLst/>
            </a:prstGeom>
          </p:spPr>
        </p:pic>
        <p:sp>
          <p:nvSpPr>
            <p:cNvPr id="262" name="순서도: 연결자 261"/>
            <p:cNvSpPr/>
            <p:nvPr/>
          </p:nvSpPr>
          <p:spPr>
            <a:xfrm>
              <a:off x="6875338" y="2200895"/>
              <a:ext cx="1062940" cy="1062940"/>
            </a:xfrm>
            <a:prstGeom prst="flowChartConnector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8" name="그룹 547"/>
          <p:cNvGrpSpPr/>
          <p:nvPr/>
        </p:nvGrpSpPr>
        <p:grpSpPr>
          <a:xfrm>
            <a:off x="9862397" y="3897402"/>
            <a:ext cx="1062940" cy="1062940"/>
            <a:chOff x="9926556" y="3906188"/>
            <a:chExt cx="1062940" cy="1062940"/>
          </a:xfrm>
        </p:grpSpPr>
        <p:pic>
          <p:nvPicPr>
            <p:cNvPr id="15" name="그래픽 65" descr="라디오">
              <a:extLst>
                <a:ext uri="{FF2B5EF4-FFF2-40B4-BE49-F238E27FC236}">
                  <a16:creationId xmlns="" xmlns:a16="http://schemas.microsoft.com/office/drawing/2014/main" id="{70BDA733-AC61-43B4-883D-F204D1CA8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044160" y="3983040"/>
              <a:ext cx="827040" cy="827040"/>
            </a:xfrm>
            <a:prstGeom prst="rect">
              <a:avLst/>
            </a:prstGeom>
          </p:spPr>
        </p:pic>
        <p:sp>
          <p:nvSpPr>
            <p:cNvPr id="376" name="순서도: 연결자 375"/>
            <p:cNvSpPr/>
            <p:nvPr/>
          </p:nvSpPr>
          <p:spPr>
            <a:xfrm>
              <a:off x="9926556" y="3906188"/>
              <a:ext cx="1062940" cy="1062940"/>
            </a:xfrm>
            <a:prstGeom prst="flowChartConnector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9" name="그룹 548"/>
          <p:cNvGrpSpPr/>
          <p:nvPr/>
        </p:nvGrpSpPr>
        <p:grpSpPr>
          <a:xfrm>
            <a:off x="8698764" y="5127099"/>
            <a:ext cx="1062940" cy="1062940"/>
            <a:chOff x="8919551" y="4722126"/>
            <a:chExt cx="1062940" cy="1062940"/>
          </a:xfrm>
        </p:grpSpPr>
        <p:pic>
          <p:nvPicPr>
            <p:cNvPr id="16" name="그래픽 66" descr="프로젝터">
              <a:extLst>
                <a:ext uri="{FF2B5EF4-FFF2-40B4-BE49-F238E27FC236}">
                  <a16:creationId xmlns="" xmlns:a16="http://schemas.microsoft.com/office/drawing/2014/main" id="{A7606B9A-EBBB-47F9-8AC5-23B574805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21244" y="4842116"/>
              <a:ext cx="827040" cy="827040"/>
            </a:xfrm>
            <a:prstGeom prst="rect">
              <a:avLst/>
            </a:prstGeom>
          </p:spPr>
        </p:pic>
        <p:sp>
          <p:nvSpPr>
            <p:cNvPr id="378" name="순서도: 연결자 377"/>
            <p:cNvSpPr/>
            <p:nvPr/>
          </p:nvSpPr>
          <p:spPr>
            <a:xfrm>
              <a:off x="8919551" y="4722126"/>
              <a:ext cx="1062940" cy="1062940"/>
            </a:xfrm>
            <a:prstGeom prst="flowChartConnector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0" name="그룹 549"/>
          <p:cNvGrpSpPr/>
          <p:nvPr/>
        </p:nvGrpSpPr>
        <p:grpSpPr>
          <a:xfrm>
            <a:off x="6875338" y="5444877"/>
            <a:ext cx="1062940" cy="1062940"/>
            <a:chOff x="6875338" y="5344210"/>
            <a:chExt cx="1062940" cy="1062940"/>
          </a:xfrm>
        </p:grpSpPr>
        <p:pic>
          <p:nvPicPr>
            <p:cNvPr id="14" name="그래픽 64" descr="무선 라우터">
              <a:extLst>
                <a:ext uri="{FF2B5EF4-FFF2-40B4-BE49-F238E27FC236}">
                  <a16:creationId xmlns="" xmlns:a16="http://schemas.microsoft.com/office/drawing/2014/main" id="{5D1BBEEE-4A7A-4DD8-81B7-AFECA959D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999492" y="5450056"/>
              <a:ext cx="827040" cy="827040"/>
            </a:xfrm>
            <a:prstGeom prst="rect">
              <a:avLst/>
            </a:prstGeom>
          </p:spPr>
        </p:pic>
        <p:sp>
          <p:nvSpPr>
            <p:cNvPr id="379" name="순서도: 연결자 378"/>
            <p:cNvSpPr/>
            <p:nvPr/>
          </p:nvSpPr>
          <p:spPr>
            <a:xfrm>
              <a:off x="6875338" y="5344210"/>
              <a:ext cx="1062940" cy="1062940"/>
            </a:xfrm>
            <a:prstGeom prst="flowChartConnector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3" name="그룹 542"/>
          <p:cNvGrpSpPr/>
          <p:nvPr/>
        </p:nvGrpSpPr>
        <p:grpSpPr>
          <a:xfrm>
            <a:off x="5046891" y="5127099"/>
            <a:ext cx="1062940" cy="1062940"/>
            <a:chOff x="4813132" y="5489909"/>
            <a:chExt cx="1062940" cy="1062940"/>
          </a:xfrm>
        </p:grpSpPr>
        <p:pic>
          <p:nvPicPr>
            <p:cNvPr id="13" name="그래픽 63" descr="랩톱">
              <a:extLst>
                <a:ext uri="{FF2B5EF4-FFF2-40B4-BE49-F238E27FC236}">
                  <a16:creationId xmlns="" xmlns:a16="http://schemas.microsoft.com/office/drawing/2014/main" id="{9A2C8EA5-D6E0-485F-BD27-77F766903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936573" y="5631744"/>
              <a:ext cx="827040" cy="827040"/>
            </a:xfrm>
            <a:prstGeom prst="rect">
              <a:avLst/>
            </a:prstGeom>
          </p:spPr>
        </p:pic>
        <p:sp>
          <p:nvSpPr>
            <p:cNvPr id="398" name="순서도: 연결자 397"/>
            <p:cNvSpPr/>
            <p:nvPr/>
          </p:nvSpPr>
          <p:spPr>
            <a:xfrm>
              <a:off x="4813132" y="5489909"/>
              <a:ext cx="1062940" cy="1062940"/>
            </a:xfrm>
            <a:prstGeom prst="flowChartConnector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4" name="그룹 543"/>
          <p:cNvGrpSpPr/>
          <p:nvPr/>
        </p:nvGrpSpPr>
        <p:grpSpPr>
          <a:xfrm>
            <a:off x="3906568" y="3896451"/>
            <a:ext cx="1062940" cy="1062940"/>
            <a:chOff x="2947089" y="3750826"/>
            <a:chExt cx="1062940" cy="1062940"/>
          </a:xfrm>
        </p:grpSpPr>
        <p:pic>
          <p:nvPicPr>
            <p:cNvPr id="12" name="그래픽 62" descr="스마트폰">
              <a:extLst>
                <a:ext uri="{FF2B5EF4-FFF2-40B4-BE49-F238E27FC236}">
                  <a16:creationId xmlns="" xmlns:a16="http://schemas.microsoft.com/office/drawing/2014/main" id="{A21BF8F1-D5F0-47D6-B64C-62D385176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3074437" y="3906188"/>
              <a:ext cx="827040" cy="740890"/>
            </a:xfrm>
            <a:prstGeom prst="rect">
              <a:avLst/>
            </a:prstGeom>
          </p:spPr>
        </p:pic>
        <p:sp>
          <p:nvSpPr>
            <p:cNvPr id="408" name="순서도: 연결자 407"/>
            <p:cNvSpPr/>
            <p:nvPr/>
          </p:nvSpPr>
          <p:spPr>
            <a:xfrm>
              <a:off x="2947089" y="3750826"/>
              <a:ext cx="1062940" cy="1062940"/>
            </a:xfrm>
            <a:prstGeom prst="flowChartConnector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5" name="그룹 544"/>
          <p:cNvGrpSpPr/>
          <p:nvPr/>
        </p:nvGrpSpPr>
        <p:grpSpPr>
          <a:xfrm>
            <a:off x="5048068" y="2667705"/>
            <a:ext cx="1062940" cy="1062940"/>
            <a:chOff x="4843533" y="2561596"/>
            <a:chExt cx="1062940" cy="1062940"/>
          </a:xfrm>
        </p:grpSpPr>
        <p:pic>
          <p:nvPicPr>
            <p:cNvPr id="10" name="그래픽 60" descr="모니터">
              <a:extLst>
                <a:ext uri="{FF2B5EF4-FFF2-40B4-BE49-F238E27FC236}">
                  <a16:creationId xmlns="" xmlns:a16="http://schemas.microsoft.com/office/drawing/2014/main" id="{0D8FAC51-4F0D-4B13-A2D3-7D539F807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960306" y="2694124"/>
              <a:ext cx="827040" cy="827040"/>
            </a:xfrm>
            <a:prstGeom prst="rect">
              <a:avLst/>
            </a:prstGeom>
          </p:spPr>
        </p:pic>
        <p:sp>
          <p:nvSpPr>
            <p:cNvPr id="425" name="순서도: 연결자 424"/>
            <p:cNvSpPr/>
            <p:nvPr/>
          </p:nvSpPr>
          <p:spPr>
            <a:xfrm>
              <a:off x="4843533" y="2561596"/>
              <a:ext cx="1062940" cy="1062940"/>
            </a:xfrm>
            <a:prstGeom prst="flowChartConnector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26" name="그래픽 70" descr="데이터베이스">
            <a:extLst>
              <a:ext uri="{FF2B5EF4-FFF2-40B4-BE49-F238E27FC236}">
                <a16:creationId xmlns="" xmlns:a16="http://schemas.microsoft.com/office/drawing/2014/main" id="{75DE9047-FDCB-4EBF-9530-10B44FA46F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31881" y="1174620"/>
            <a:ext cx="1139005" cy="677326"/>
          </a:xfrm>
          <a:prstGeom prst="rect">
            <a:avLst/>
          </a:prstGeom>
        </p:spPr>
      </p:pic>
      <p:cxnSp>
        <p:nvCxnSpPr>
          <p:cNvPr id="427" name="직선 화살표 연결선 426">
            <a:extLst>
              <a:ext uri="{FF2B5EF4-FFF2-40B4-BE49-F238E27FC236}">
                <a16:creationId xmlns="" xmlns:a16="http://schemas.microsoft.com/office/drawing/2014/main" id="{58DD466B-AD1B-4613-80E4-7322F9960DF8}"/>
              </a:ext>
            </a:extLst>
          </p:cNvPr>
          <p:cNvCxnSpPr>
            <a:cxnSpLocks/>
            <a:stCxn id="428" idx="2"/>
            <a:endCxn id="216" idx="0"/>
          </p:cNvCxnSpPr>
          <p:nvPr/>
        </p:nvCxnSpPr>
        <p:spPr>
          <a:xfrm flipH="1">
            <a:off x="9230234" y="2195037"/>
            <a:ext cx="2801" cy="472668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TextBox 427">
            <a:extLst>
              <a:ext uri="{FF2B5EF4-FFF2-40B4-BE49-F238E27FC236}">
                <a16:creationId xmlns="" xmlns:a16="http://schemas.microsoft.com/office/drawing/2014/main" id="{A46FF344-374D-4AE1-AF29-B4342F07CCBE}"/>
              </a:ext>
            </a:extLst>
          </p:cNvPr>
          <p:cNvSpPr txBox="1"/>
          <p:nvPr/>
        </p:nvSpPr>
        <p:spPr>
          <a:xfrm>
            <a:off x="8707344" y="1887260"/>
            <a:ext cx="1051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Server C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29" name="그래픽 70" descr="데이터베이스">
            <a:extLst>
              <a:ext uri="{FF2B5EF4-FFF2-40B4-BE49-F238E27FC236}">
                <a16:creationId xmlns="" xmlns:a16="http://schemas.microsoft.com/office/drawing/2014/main" id="{75DE9047-FDCB-4EBF-9530-10B44FA46F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15447" y="884390"/>
            <a:ext cx="1139005" cy="677326"/>
          </a:xfrm>
          <a:prstGeom prst="rect">
            <a:avLst/>
          </a:prstGeom>
        </p:spPr>
      </p:pic>
      <p:cxnSp>
        <p:nvCxnSpPr>
          <p:cNvPr id="430" name="직선 화살표 연결선 429">
            <a:extLst>
              <a:ext uri="{FF2B5EF4-FFF2-40B4-BE49-F238E27FC236}">
                <a16:creationId xmlns="" xmlns:a16="http://schemas.microsoft.com/office/drawing/2014/main" id="{58DD466B-AD1B-4613-80E4-7322F9960DF8}"/>
              </a:ext>
            </a:extLst>
          </p:cNvPr>
          <p:cNvCxnSpPr>
            <a:cxnSpLocks/>
            <a:stCxn id="431" idx="2"/>
            <a:endCxn id="262" idx="0"/>
          </p:cNvCxnSpPr>
          <p:nvPr/>
        </p:nvCxnSpPr>
        <p:spPr>
          <a:xfrm flipH="1">
            <a:off x="7403999" y="1904807"/>
            <a:ext cx="2809" cy="281393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TextBox 430">
            <a:extLst>
              <a:ext uri="{FF2B5EF4-FFF2-40B4-BE49-F238E27FC236}">
                <a16:creationId xmlns="" xmlns:a16="http://schemas.microsoft.com/office/drawing/2014/main" id="{A46FF344-374D-4AE1-AF29-B4342F07CCBE}"/>
              </a:ext>
            </a:extLst>
          </p:cNvPr>
          <p:cNvSpPr txBox="1"/>
          <p:nvPr/>
        </p:nvSpPr>
        <p:spPr>
          <a:xfrm>
            <a:off x="6871203" y="1597030"/>
            <a:ext cx="1071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Server B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511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래픽 111" descr="줄 화살표: 일자형">
            <a:extLst>
              <a:ext uri="{FF2B5EF4-FFF2-40B4-BE49-F238E27FC236}">
                <a16:creationId xmlns="" xmlns:a16="http://schemas.microsoft.com/office/drawing/2014/main" id="{990212F6-09A6-458F-9B2D-FB1C7FA3AE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081899" y="2022493"/>
            <a:ext cx="1946385" cy="14558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4080" y="232589"/>
            <a:ext cx="938077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04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2922595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구성도</a:t>
            </a:r>
            <a:endParaRPr lang="en-US" altLang="ko-KR" sz="2400" spc="300" dirty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Synchronization with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1" name="그래픽 56" descr="데이터베이스">
            <a:extLst>
              <a:ext uri="{FF2B5EF4-FFF2-40B4-BE49-F238E27FC236}">
                <a16:creationId xmlns="" xmlns:a16="http://schemas.microsoft.com/office/drawing/2014/main" id="{731138B6-21BD-49E0-8C6A-E15FDDA5599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76487" y="3753851"/>
            <a:ext cx="1455823" cy="14558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1711F9B-521E-4736-BBC7-7D50053623E4}"/>
              </a:ext>
            </a:extLst>
          </p:cNvPr>
          <p:cNvSpPr txBox="1"/>
          <p:nvPr/>
        </p:nvSpPr>
        <p:spPr>
          <a:xfrm>
            <a:off x="2655646" y="1648326"/>
            <a:ext cx="2360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Device 1 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pic>
        <p:nvPicPr>
          <p:cNvPr id="15" name="그래픽 108" descr="데이터베이스">
            <a:extLst>
              <a:ext uri="{FF2B5EF4-FFF2-40B4-BE49-F238E27FC236}">
                <a16:creationId xmlns="" xmlns:a16="http://schemas.microsoft.com/office/drawing/2014/main" id="{1A6F155A-6EB0-4871-9AE9-DD0412887B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10781" y="3753851"/>
            <a:ext cx="1455823" cy="14558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3E9E0FE3-8E13-4714-8FE7-14C28432F48D}"/>
              </a:ext>
            </a:extLst>
          </p:cNvPr>
          <p:cNvSpPr txBox="1"/>
          <p:nvPr/>
        </p:nvSpPr>
        <p:spPr>
          <a:xfrm>
            <a:off x="7389940" y="1648326"/>
            <a:ext cx="2360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Device 2 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0" name="사각형: 둥근 모서리 55">
            <a:extLst>
              <a:ext uri="{FF2B5EF4-FFF2-40B4-BE49-F238E27FC236}">
                <a16:creationId xmlns="" xmlns:a16="http://schemas.microsoft.com/office/drawing/2014/main" id="{5A313FED-C9CC-4592-B915-2650C5282607}"/>
              </a:ext>
            </a:extLst>
          </p:cNvPr>
          <p:cNvSpPr/>
          <p:nvPr/>
        </p:nvSpPr>
        <p:spPr>
          <a:xfrm>
            <a:off x="1384466" y="1245412"/>
            <a:ext cx="3484807" cy="509275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8C0E082-05E0-4A2F-8FAF-8FF91F5E0A91}"/>
              </a:ext>
            </a:extLst>
          </p:cNvPr>
          <p:cNvSpPr/>
          <p:nvPr/>
        </p:nvSpPr>
        <p:spPr>
          <a:xfrm>
            <a:off x="1632070" y="2049480"/>
            <a:ext cx="3029813" cy="52484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Controller</a:t>
            </a:r>
            <a:endParaRPr lang="ko-KR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91711F9B-521E-4736-BBC7-7D50053623E4}"/>
              </a:ext>
            </a:extLst>
          </p:cNvPr>
          <p:cNvSpPr txBox="1"/>
          <p:nvPr/>
        </p:nvSpPr>
        <p:spPr>
          <a:xfrm>
            <a:off x="2218839" y="1360185"/>
            <a:ext cx="1940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Device 1 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5" name="그래픽 111" descr="줄 화살표: 일자형">
            <a:extLst>
              <a:ext uri="{FF2B5EF4-FFF2-40B4-BE49-F238E27FC236}">
                <a16:creationId xmlns="" xmlns:a16="http://schemas.microsoft.com/office/drawing/2014/main" id="{990212F6-09A6-458F-9B2D-FB1C7FA3AE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1900" y="2937053"/>
            <a:ext cx="1946385" cy="1455823"/>
          </a:xfrm>
          <a:prstGeom prst="rect">
            <a:avLst/>
          </a:prstGeom>
        </p:spPr>
      </p:pic>
      <p:sp>
        <p:nvSpPr>
          <p:cNvPr id="27" name="사각형: 둥근 모서리 55">
            <a:extLst>
              <a:ext uri="{FF2B5EF4-FFF2-40B4-BE49-F238E27FC236}">
                <a16:creationId xmlns="" xmlns:a16="http://schemas.microsoft.com/office/drawing/2014/main" id="{5A313FED-C9CC-4592-B915-2650C5282607}"/>
              </a:ext>
            </a:extLst>
          </p:cNvPr>
          <p:cNvSpPr/>
          <p:nvPr/>
        </p:nvSpPr>
        <p:spPr>
          <a:xfrm>
            <a:off x="7235694" y="1245412"/>
            <a:ext cx="3484807" cy="509275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48C0E082-05E0-4A2F-8FAF-8FF91F5E0A91}"/>
              </a:ext>
            </a:extLst>
          </p:cNvPr>
          <p:cNvSpPr/>
          <p:nvPr/>
        </p:nvSpPr>
        <p:spPr>
          <a:xfrm>
            <a:off x="7474106" y="2050577"/>
            <a:ext cx="3029813" cy="52484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Controller</a:t>
            </a:r>
            <a:endParaRPr lang="ko-KR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91711F9B-521E-4736-BBC7-7D50053623E4}"/>
              </a:ext>
            </a:extLst>
          </p:cNvPr>
          <p:cNvSpPr txBox="1"/>
          <p:nvPr/>
        </p:nvSpPr>
        <p:spPr>
          <a:xfrm>
            <a:off x="8068249" y="1357817"/>
            <a:ext cx="1940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Device 2  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48C0E082-05E0-4A2F-8FAF-8FF91F5E0A91}"/>
              </a:ext>
            </a:extLst>
          </p:cNvPr>
          <p:cNvSpPr/>
          <p:nvPr/>
        </p:nvSpPr>
        <p:spPr>
          <a:xfrm>
            <a:off x="7473098" y="4784956"/>
            <a:ext cx="3029813" cy="52484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 Chain</a:t>
            </a:r>
            <a:endParaRPr lang="ko-KR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647547" y="302775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통신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48C0E082-05E0-4A2F-8FAF-8FF91F5E0A91}"/>
              </a:ext>
            </a:extLst>
          </p:cNvPr>
          <p:cNvSpPr/>
          <p:nvPr/>
        </p:nvSpPr>
        <p:spPr>
          <a:xfrm>
            <a:off x="7473098" y="2699839"/>
            <a:ext cx="3029813" cy="52484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 시각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48C0E082-05E0-4A2F-8FAF-8FF91F5E0A91}"/>
              </a:ext>
            </a:extLst>
          </p:cNvPr>
          <p:cNvSpPr/>
          <p:nvPr/>
        </p:nvSpPr>
        <p:spPr>
          <a:xfrm>
            <a:off x="7473097" y="4146939"/>
            <a:ext cx="3029813" cy="52484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갱신 주기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8146915" y="3467287"/>
            <a:ext cx="1660446" cy="500683"/>
            <a:chOff x="2354859" y="4917137"/>
            <a:chExt cx="1660446" cy="460412"/>
          </a:xfrm>
        </p:grpSpPr>
        <p:pic>
          <p:nvPicPr>
            <p:cNvPr id="62" name="그래픽 111" descr="줄 화살표: 일자형">
              <a:extLst>
                <a:ext uri="{FF2B5EF4-FFF2-40B4-BE49-F238E27FC236}">
                  <a16:creationId xmlns="" xmlns:a16="http://schemas.microsoft.com/office/drawing/2014/main" id="{990212F6-09A6-458F-9B2D-FB1C7FA3A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2709900" y="4569714"/>
              <a:ext cx="452794" cy="1162875"/>
            </a:xfrm>
            <a:prstGeom prst="rect">
              <a:avLst/>
            </a:prstGeom>
          </p:spPr>
        </p:pic>
        <p:pic>
          <p:nvPicPr>
            <p:cNvPr id="63" name="그래픽 111" descr="줄 화살표: 일자형">
              <a:extLst>
                <a:ext uri="{FF2B5EF4-FFF2-40B4-BE49-F238E27FC236}">
                  <a16:creationId xmlns="" xmlns:a16="http://schemas.microsoft.com/office/drawing/2014/main" id="{990212F6-09A6-458F-9B2D-FB1C7FA3A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 flipV="1">
              <a:off x="3218634" y="4550930"/>
              <a:ext cx="430464" cy="1162878"/>
            </a:xfrm>
            <a:prstGeom prst="rect">
              <a:avLst/>
            </a:prstGeom>
          </p:spPr>
        </p:pic>
      </p:grpSp>
      <p:sp>
        <p:nvSpPr>
          <p:cNvPr id="33" name="TextBox 32"/>
          <p:cNvSpPr txBox="1"/>
          <p:nvPr/>
        </p:nvSpPr>
        <p:spPr>
          <a:xfrm>
            <a:off x="4991554" y="4571417"/>
            <a:ext cx="2093843" cy="143116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 Controller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역할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시각 비교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오차 기록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주기 설정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방문 순서 설정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블록체인 업데이트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885115" y="3651048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48C0E082-05E0-4A2F-8FAF-8FF91F5E0A91}"/>
              </a:ext>
            </a:extLst>
          </p:cNvPr>
          <p:cNvSpPr/>
          <p:nvPr/>
        </p:nvSpPr>
        <p:spPr>
          <a:xfrm>
            <a:off x="7473098" y="5432452"/>
            <a:ext cx="3029813" cy="52484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</a:t>
            </a:r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오차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48C0E082-05E0-4A2F-8FAF-8FF91F5E0A91}"/>
              </a:ext>
            </a:extLst>
          </p:cNvPr>
          <p:cNvSpPr/>
          <p:nvPr/>
        </p:nvSpPr>
        <p:spPr>
          <a:xfrm>
            <a:off x="1629244" y="4784956"/>
            <a:ext cx="3029813" cy="52484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 Chain</a:t>
            </a:r>
            <a:endParaRPr lang="ko-KR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48C0E082-05E0-4A2F-8FAF-8FF91F5E0A91}"/>
              </a:ext>
            </a:extLst>
          </p:cNvPr>
          <p:cNvSpPr/>
          <p:nvPr/>
        </p:nvSpPr>
        <p:spPr>
          <a:xfrm>
            <a:off x="1629244" y="2699839"/>
            <a:ext cx="3029813" cy="52484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 시각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8C0E082-05E0-4A2F-8FAF-8FF91F5E0A91}"/>
              </a:ext>
            </a:extLst>
          </p:cNvPr>
          <p:cNvSpPr/>
          <p:nvPr/>
        </p:nvSpPr>
        <p:spPr>
          <a:xfrm>
            <a:off x="1629243" y="4136315"/>
            <a:ext cx="3029813" cy="52484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갱신 주기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2303061" y="3440644"/>
            <a:ext cx="1660446" cy="500683"/>
            <a:chOff x="2354859" y="4917137"/>
            <a:chExt cx="1660446" cy="460412"/>
          </a:xfrm>
        </p:grpSpPr>
        <p:pic>
          <p:nvPicPr>
            <p:cNvPr id="48" name="그래픽 111" descr="줄 화살표: 일자형">
              <a:extLst>
                <a:ext uri="{FF2B5EF4-FFF2-40B4-BE49-F238E27FC236}">
                  <a16:creationId xmlns="" xmlns:a16="http://schemas.microsoft.com/office/drawing/2014/main" id="{990212F6-09A6-458F-9B2D-FB1C7FA3A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2709900" y="4569714"/>
              <a:ext cx="452794" cy="1162875"/>
            </a:xfrm>
            <a:prstGeom prst="rect">
              <a:avLst/>
            </a:prstGeom>
          </p:spPr>
        </p:pic>
        <p:pic>
          <p:nvPicPr>
            <p:cNvPr id="49" name="그래픽 111" descr="줄 화살표: 일자형">
              <a:extLst>
                <a:ext uri="{FF2B5EF4-FFF2-40B4-BE49-F238E27FC236}">
                  <a16:creationId xmlns="" xmlns:a16="http://schemas.microsoft.com/office/drawing/2014/main" id="{990212F6-09A6-458F-9B2D-FB1C7FA3A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 flipV="1">
              <a:off x="3218634" y="4550930"/>
              <a:ext cx="430464" cy="1162878"/>
            </a:xfrm>
            <a:prstGeom prst="rect">
              <a:avLst/>
            </a:prstGeom>
          </p:spPr>
        </p:pic>
      </p:grpSp>
      <p:sp>
        <p:nvSpPr>
          <p:cNvPr id="51" name="TextBox 50"/>
          <p:cNvSpPr txBox="1"/>
          <p:nvPr/>
        </p:nvSpPr>
        <p:spPr>
          <a:xfrm>
            <a:off x="4041261" y="3624405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48C0E082-05E0-4A2F-8FAF-8FF91F5E0A91}"/>
              </a:ext>
            </a:extLst>
          </p:cNvPr>
          <p:cNvSpPr/>
          <p:nvPr/>
        </p:nvSpPr>
        <p:spPr>
          <a:xfrm>
            <a:off x="1629244" y="5432452"/>
            <a:ext cx="3029813" cy="52484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</a:t>
            </a:r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오차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46964" y="4051984"/>
            <a:ext cx="3189421" cy="1979298"/>
          </a:xfrm>
          <a:prstGeom prst="rect">
            <a:avLst/>
          </a:prstGeom>
          <a:noFill/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7390492" y="4051984"/>
            <a:ext cx="3189421" cy="1979298"/>
          </a:xfrm>
          <a:prstGeom prst="rect">
            <a:avLst/>
          </a:prstGeom>
          <a:noFill/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7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5148</TotalTime>
  <Words>1319</Words>
  <Application>Microsoft Office PowerPoint</Application>
  <PresentationFormat>와이드스크린</PresentationFormat>
  <Paragraphs>336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맑은 고딕</vt:lpstr>
      <vt:lpstr>배달의민족 주아</vt:lpstr>
      <vt:lpstr>함초롬돋움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윤상림</dc:creator>
  <cp:lastModifiedBy>내문서</cp:lastModifiedBy>
  <cp:revision>652</cp:revision>
  <dcterms:created xsi:type="dcterms:W3CDTF">2017-01-14T23:40:12Z</dcterms:created>
  <dcterms:modified xsi:type="dcterms:W3CDTF">2018-01-22T22:09:32Z</dcterms:modified>
</cp:coreProperties>
</file>