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90" r:id="rId2"/>
    <p:sldId id="300" r:id="rId3"/>
    <p:sldId id="313" r:id="rId4"/>
    <p:sldId id="325" r:id="rId5"/>
    <p:sldId id="312" r:id="rId6"/>
    <p:sldId id="314" r:id="rId7"/>
    <p:sldId id="323" r:id="rId8"/>
    <p:sldId id="315" r:id="rId9"/>
    <p:sldId id="324" r:id="rId10"/>
    <p:sldId id="316" r:id="rId11"/>
    <p:sldId id="330" r:id="rId12"/>
    <p:sldId id="327" r:id="rId13"/>
    <p:sldId id="317" r:id="rId14"/>
    <p:sldId id="331" r:id="rId15"/>
    <p:sldId id="318" r:id="rId16"/>
    <p:sldId id="319" r:id="rId17"/>
    <p:sldId id="320" r:id="rId18"/>
    <p:sldId id="321" r:id="rId19"/>
    <p:sldId id="304" r:id="rId20"/>
  </p:sldIdLst>
  <p:sldSz cx="12192000" cy="6858000"/>
  <p:notesSz cx="6858000" cy="9144000"/>
  <p:embeddedFontLst>
    <p:embeddedFont>
      <p:font typeface="함초롬돋움" panose="02030504000101010101" pitchFamily="18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203864"/>
    <a:srgbClr val="132771"/>
    <a:srgbClr val="1AB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1" autoAdjust="0"/>
    <p:restoredTop sz="93647" autoAdjust="0"/>
  </p:normalViewPr>
  <p:slideViewPr>
    <p:cSldViewPr snapToGrid="0" showGuides="1">
      <p:cViewPr>
        <p:scale>
          <a:sx n="95" d="100"/>
          <a:sy n="95" d="100"/>
        </p:scale>
        <p:origin x="-278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E86D-72E5-43A6-88E6-5D521253E2A0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864D-E034-46D2-97A5-00074E0B8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C864D-E034-46D2-97A5-00074E0B82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8" Type="http://schemas.openxmlformats.org/officeDocument/2006/relationships/image" Target="../media/image29.svg"/><Relationship Id="rId3" Type="http://schemas.openxmlformats.org/officeDocument/2006/relationships/image" Target="../media/image23.pn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svg"/><Relationship Id="rId10" Type="http://schemas.openxmlformats.org/officeDocument/2006/relationships/image" Target="../media/image29.png"/><Relationship Id="rId19" Type="http://schemas.openxmlformats.org/officeDocument/2006/relationships/image" Target="../media/image11.png"/><Relationship Id="rId4" Type="http://schemas.openxmlformats.org/officeDocument/2006/relationships/image" Target="../media/image27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github.com/syjee/capston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12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9.sv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12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9.svg"/><Relationship Id="rId26" Type="http://schemas.openxmlformats.org/officeDocument/2006/relationships/image" Target="../media/image17.png"/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21" Type="http://schemas.openxmlformats.org/officeDocument/2006/relationships/image" Target="../media/image12.png"/><Relationship Id="rId12" Type="http://schemas.openxmlformats.org/officeDocument/2006/relationships/image" Target="../media/image23.svg"/><Relationship Id="rId25" Type="http://schemas.openxmlformats.org/officeDocument/2006/relationships/image" Target="../media/image16.png"/><Relationship Id="rId2" Type="http://schemas.openxmlformats.org/officeDocument/2006/relationships/image" Target="../media/image4.png"/><Relationship Id="rId20" Type="http://schemas.openxmlformats.org/officeDocument/2006/relationships/image" Target="../media/image31.sv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24" Type="http://schemas.openxmlformats.org/officeDocument/2006/relationships/image" Target="../media/image15.png"/><Relationship Id="rId23" Type="http://schemas.openxmlformats.org/officeDocument/2006/relationships/image" Target="../media/image14.png"/><Relationship Id="rId19" Type="http://schemas.openxmlformats.org/officeDocument/2006/relationships/image" Target="../media/image11.png"/><Relationship Id="rId10" Type="http://schemas.openxmlformats.org/officeDocument/2006/relationships/image" Target="../media/image21.svg"/><Relationship Id="rId22" Type="http://schemas.openxmlformats.org/officeDocument/2006/relationships/image" Target="../media/image13.png"/><Relationship Id="rId14" Type="http://schemas.openxmlformats.org/officeDocument/2006/relationships/image" Target="../media/image25.svg"/><Relationship Id="rId27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0" Type="http://schemas.openxmlformats.org/officeDocument/2006/relationships/image" Target="../media/image22.png"/><Relationship Id="rId4" Type="http://schemas.openxmlformats.org/officeDocument/2006/relationships/image" Target="../media/image33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2670817">
            <a:off x="-1367159" y="4743481"/>
            <a:ext cx="4756967" cy="2453743"/>
          </a:xfrm>
          <a:custGeom>
            <a:avLst/>
            <a:gdLst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0 w 4871608"/>
              <a:gd name="connsiteY3" fmla="*/ 2287199 h 2287199"/>
              <a:gd name="connsiteX4" fmla="*/ 0 w 4871608"/>
              <a:gd name="connsiteY4" fmla="*/ 0 h 2287199"/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1758085 w 4871608"/>
              <a:gd name="connsiteY3" fmla="*/ 1477706 h 2287199"/>
              <a:gd name="connsiteX4" fmla="*/ 0 w 4871608"/>
              <a:gd name="connsiteY4" fmla="*/ 0 h 2287199"/>
              <a:gd name="connsiteX0" fmla="*/ 0 w 4672757"/>
              <a:gd name="connsiteY0" fmla="*/ 60961 h 2287199"/>
              <a:gd name="connsiteX1" fmla="*/ 4672757 w 4672757"/>
              <a:gd name="connsiteY1" fmla="*/ 0 h 2287199"/>
              <a:gd name="connsiteX2" fmla="*/ 4672757 w 4672757"/>
              <a:gd name="connsiteY2" fmla="*/ 2287199 h 2287199"/>
              <a:gd name="connsiteX3" fmla="*/ 1559234 w 4672757"/>
              <a:gd name="connsiteY3" fmla="*/ 1477706 h 2287199"/>
              <a:gd name="connsiteX4" fmla="*/ 0 w 4672757"/>
              <a:gd name="connsiteY4" fmla="*/ 60961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1547590 w 4661113"/>
              <a:gd name="connsiteY3" fmla="*/ 1477706 h 2287199"/>
              <a:gd name="connsiteX4" fmla="*/ 0 w 4661113"/>
              <a:gd name="connsiteY4" fmla="*/ 49513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2210506 w 4661113"/>
              <a:gd name="connsiteY3" fmla="*/ 2276190 h 2287199"/>
              <a:gd name="connsiteX4" fmla="*/ 0 w 4661113"/>
              <a:gd name="connsiteY4" fmla="*/ 49513 h 2287199"/>
              <a:gd name="connsiteX0" fmla="*/ 0 w 4634402"/>
              <a:gd name="connsiteY0" fmla="*/ 76681 h 2287199"/>
              <a:gd name="connsiteX1" fmla="*/ 4634402 w 4634402"/>
              <a:gd name="connsiteY1" fmla="*/ 0 h 2287199"/>
              <a:gd name="connsiteX2" fmla="*/ 4634402 w 4634402"/>
              <a:gd name="connsiteY2" fmla="*/ 2287199 h 2287199"/>
              <a:gd name="connsiteX3" fmla="*/ 2183795 w 4634402"/>
              <a:gd name="connsiteY3" fmla="*/ 2276190 h 2287199"/>
              <a:gd name="connsiteX4" fmla="*/ 0 w 4634402"/>
              <a:gd name="connsiteY4" fmla="*/ 76681 h 2287199"/>
              <a:gd name="connsiteX0" fmla="*/ 0 w 4634402"/>
              <a:gd name="connsiteY0" fmla="*/ 76681 h 2276190"/>
              <a:gd name="connsiteX1" fmla="*/ 4634402 w 4634402"/>
              <a:gd name="connsiteY1" fmla="*/ 0 h 2276190"/>
              <a:gd name="connsiteX2" fmla="*/ 2183795 w 4634402"/>
              <a:gd name="connsiteY2" fmla="*/ 2276190 h 2276190"/>
              <a:gd name="connsiteX3" fmla="*/ 0 w 4634402"/>
              <a:gd name="connsiteY3" fmla="*/ 76681 h 2276190"/>
              <a:gd name="connsiteX0" fmla="*/ 0 w 4545009"/>
              <a:gd name="connsiteY0" fmla="*/ 125337 h 2324846"/>
              <a:gd name="connsiteX1" fmla="*/ 4545009 w 4545009"/>
              <a:gd name="connsiteY1" fmla="*/ 0 h 2324846"/>
              <a:gd name="connsiteX2" fmla="*/ 2183795 w 4545009"/>
              <a:gd name="connsiteY2" fmla="*/ 2324846 h 2324846"/>
              <a:gd name="connsiteX3" fmla="*/ 0 w 4545009"/>
              <a:gd name="connsiteY3" fmla="*/ 125337 h 2324846"/>
              <a:gd name="connsiteX0" fmla="*/ 0 w 4545009"/>
              <a:gd name="connsiteY0" fmla="*/ 125337 h 2327865"/>
              <a:gd name="connsiteX1" fmla="*/ 4545009 w 4545009"/>
              <a:gd name="connsiteY1" fmla="*/ 0 h 2327865"/>
              <a:gd name="connsiteX2" fmla="*/ 2186763 w 4545009"/>
              <a:gd name="connsiteY2" fmla="*/ 2327865 h 2327865"/>
              <a:gd name="connsiteX3" fmla="*/ 0 w 4545009"/>
              <a:gd name="connsiteY3" fmla="*/ 125337 h 2327865"/>
              <a:gd name="connsiteX0" fmla="*/ 0 w 4535953"/>
              <a:gd name="connsiteY0" fmla="*/ 116433 h 2327865"/>
              <a:gd name="connsiteX1" fmla="*/ 4535953 w 4535953"/>
              <a:gd name="connsiteY1" fmla="*/ 0 h 2327865"/>
              <a:gd name="connsiteX2" fmla="*/ 2177707 w 4535953"/>
              <a:gd name="connsiteY2" fmla="*/ 2327865 h 2327865"/>
              <a:gd name="connsiteX3" fmla="*/ 0 w 4535953"/>
              <a:gd name="connsiteY3" fmla="*/ 116433 h 2327865"/>
              <a:gd name="connsiteX0" fmla="*/ 0 w 4546511"/>
              <a:gd name="connsiteY0" fmla="*/ 136570 h 2327865"/>
              <a:gd name="connsiteX1" fmla="*/ 4546511 w 4546511"/>
              <a:gd name="connsiteY1" fmla="*/ 0 h 2327865"/>
              <a:gd name="connsiteX2" fmla="*/ 2188265 w 4546511"/>
              <a:gd name="connsiteY2" fmla="*/ 2327865 h 2327865"/>
              <a:gd name="connsiteX3" fmla="*/ 0 w 4546511"/>
              <a:gd name="connsiteY3" fmla="*/ 136570 h 2327865"/>
              <a:gd name="connsiteX0" fmla="*/ 0 w 4582624"/>
              <a:gd name="connsiteY0" fmla="*/ 110993 h 2302288"/>
              <a:gd name="connsiteX1" fmla="*/ 4582624 w 4582624"/>
              <a:gd name="connsiteY1" fmla="*/ 0 h 2302288"/>
              <a:gd name="connsiteX2" fmla="*/ 2188265 w 4582624"/>
              <a:gd name="connsiteY2" fmla="*/ 2302288 h 2302288"/>
              <a:gd name="connsiteX3" fmla="*/ 0 w 4582624"/>
              <a:gd name="connsiteY3" fmla="*/ 110993 h 23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624" h="2302288">
                <a:moveTo>
                  <a:pt x="0" y="110993"/>
                </a:moveTo>
                <a:lnTo>
                  <a:pt x="4582624" y="0"/>
                </a:lnTo>
                <a:lnTo>
                  <a:pt x="2188265" y="2302288"/>
                </a:lnTo>
                <a:lnTo>
                  <a:pt x="0" y="110993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30" y="1226110"/>
            <a:ext cx="3188705" cy="3146056"/>
          </a:xfrm>
          <a:custGeom>
            <a:avLst/>
            <a:gdLst>
              <a:gd name="connsiteX0" fmla="*/ 1585175 w 3170350"/>
              <a:gd name="connsiteY0" fmla="*/ 0 h 3127418"/>
              <a:gd name="connsiteX1" fmla="*/ 3170350 w 3170350"/>
              <a:gd name="connsiteY1" fmla="*/ 1563709 h 3127418"/>
              <a:gd name="connsiteX2" fmla="*/ 1585175 w 3170350"/>
              <a:gd name="connsiteY2" fmla="*/ 3127418 h 3127418"/>
              <a:gd name="connsiteX3" fmla="*/ 0 w 3170350"/>
              <a:gd name="connsiteY3" fmla="*/ 1563709 h 312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350" h="3127418">
                <a:moveTo>
                  <a:pt x="1585175" y="0"/>
                </a:moveTo>
                <a:lnTo>
                  <a:pt x="3170350" y="1563709"/>
                </a:lnTo>
                <a:lnTo>
                  <a:pt x="1585175" y="3127418"/>
                </a:lnTo>
                <a:lnTo>
                  <a:pt x="0" y="1563709"/>
                </a:lnTo>
                <a:close/>
              </a:path>
            </a:pathLst>
          </a:custGeom>
        </p:spPr>
      </p:pic>
      <p:sp>
        <p:nvSpPr>
          <p:cNvPr id="4" name="다이아몬드 3"/>
          <p:cNvSpPr/>
          <p:nvPr/>
        </p:nvSpPr>
        <p:spPr>
          <a:xfrm>
            <a:off x="83820" y="76201"/>
            <a:ext cx="3047251" cy="3684551"/>
          </a:xfrm>
          <a:custGeom>
            <a:avLst/>
            <a:gdLst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0 w 5231994"/>
              <a:gd name="connsiteY4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1938047 w 5231994"/>
              <a:gd name="connsiteY4" fmla="*/ 4559429 h 5241701"/>
              <a:gd name="connsiteX5" fmla="*/ 0 w 5231994"/>
              <a:gd name="connsiteY5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2219987 w 5231994"/>
              <a:gd name="connsiteY4" fmla="*/ 4841369 h 5241701"/>
              <a:gd name="connsiteX5" fmla="*/ 0 w 5231994"/>
              <a:gd name="connsiteY5" fmla="*/ 2620851 h 5241701"/>
              <a:gd name="connsiteX0" fmla="*/ 0 w 3022194"/>
              <a:gd name="connsiteY0" fmla="*/ 2491311 h 5241701"/>
              <a:gd name="connsiteX1" fmla="*/ 406197 w 3022194"/>
              <a:gd name="connsiteY1" fmla="*/ 0 h 5241701"/>
              <a:gd name="connsiteX2" fmla="*/ 3022194 w 3022194"/>
              <a:gd name="connsiteY2" fmla="*/ 2620851 h 5241701"/>
              <a:gd name="connsiteX3" fmla="*/ 406197 w 3022194"/>
              <a:gd name="connsiteY3" fmla="*/ 5241701 h 5241701"/>
              <a:gd name="connsiteX4" fmla="*/ 10187 w 3022194"/>
              <a:gd name="connsiteY4" fmla="*/ 4841369 h 5241701"/>
              <a:gd name="connsiteX5" fmla="*/ 0 w 3022194"/>
              <a:gd name="connsiteY5" fmla="*/ 2491311 h 5241701"/>
              <a:gd name="connsiteX0" fmla="*/ 20589 w 3012303"/>
              <a:gd name="connsiteY0" fmla="*/ 1622631 h 5241701"/>
              <a:gd name="connsiteX1" fmla="*/ 396306 w 3012303"/>
              <a:gd name="connsiteY1" fmla="*/ 0 h 5241701"/>
              <a:gd name="connsiteX2" fmla="*/ 3012303 w 3012303"/>
              <a:gd name="connsiteY2" fmla="*/ 2620851 h 5241701"/>
              <a:gd name="connsiteX3" fmla="*/ 396306 w 3012303"/>
              <a:gd name="connsiteY3" fmla="*/ 5241701 h 5241701"/>
              <a:gd name="connsiteX4" fmla="*/ 296 w 3012303"/>
              <a:gd name="connsiteY4" fmla="*/ 4841369 h 5241701"/>
              <a:gd name="connsiteX5" fmla="*/ 20589 w 3012303"/>
              <a:gd name="connsiteY5" fmla="*/ 1622631 h 5241701"/>
              <a:gd name="connsiteX0" fmla="*/ 20589 w 3012303"/>
              <a:gd name="connsiteY0" fmla="*/ 30051 h 3649121"/>
              <a:gd name="connsiteX1" fmla="*/ 1950786 w 3012303"/>
              <a:gd name="connsiteY1" fmla="*/ 0 h 3649121"/>
              <a:gd name="connsiteX2" fmla="*/ 3012303 w 3012303"/>
              <a:gd name="connsiteY2" fmla="*/ 1028271 h 3649121"/>
              <a:gd name="connsiteX3" fmla="*/ 396306 w 3012303"/>
              <a:gd name="connsiteY3" fmla="*/ 3649121 h 3649121"/>
              <a:gd name="connsiteX4" fmla="*/ 296 w 3012303"/>
              <a:gd name="connsiteY4" fmla="*/ 3248789 h 3649121"/>
              <a:gd name="connsiteX5" fmla="*/ 20589 w 3012303"/>
              <a:gd name="connsiteY5" fmla="*/ 30051 h 3649121"/>
              <a:gd name="connsiteX0" fmla="*/ 20589 w 3012303"/>
              <a:gd name="connsiteY0" fmla="*/ 0 h 3661933"/>
              <a:gd name="connsiteX1" fmla="*/ 1950786 w 3012303"/>
              <a:gd name="connsiteY1" fmla="*/ 12812 h 3661933"/>
              <a:gd name="connsiteX2" fmla="*/ 3012303 w 3012303"/>
              <a:gd name="connsiteY2" fmla="*/ 1041083 h 3661933"/>
              <a:gd name="connsiteX3" fmla="*/ 396306 w 3012303"/>
              <a:gd name="connsiteY3" fmla="*/ 3661933 h 3661933"/>
              <a:gd name="connsiteX4" fmla="*/ 296 w 3012303"/>
              <a:gd name="connsiteY4" fmla="*/ 3261601 h 3661933"/>
              <a:gd name="connsiteX5" fmla="*/ 20589 w 3012303"/>
              <a:gd name="connsiteY5" fmla="*/ 0 h 3661933"/>
              <a:gd name="connsiteX0" fmla="*/ 2099 w 3012863"/>
              <a:gd name="connsiteY0" fmla="*/ 0 h 3666695"/>
              <a:gd name="connsiteX1" fmla="*/ 1951346 w 3012863"/>
              <a:gd name="connsiteY1" fmla="*/ 17574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99701 h 3666695"/>
              <a:gd name="connsiteX5" fmla="*/ 2099 w 3012863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22336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7170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7626" h="3666695">
                <a:moveTo>
                  <a:pt x="2099" y="0"/>
                </a:moveTo>
                <a:lnTo>
                  <a:pt x="1956108" y="7170"/>
                </a:lnTo>
                <a:lnTo>
                  <a:pt x="3017626" y="1064895"/>
                </a:lnTo>
                <a:lnTo>
                  <a:pt x="396866" y="3666695"/>
                </a:lnTo>
                <a:lnTo>
                  <a:pt x="856" y="3299701"/>
                </a:lnTo>
                <a:cubicBezTo>
                  <a:pt x="-2540" y="2516348"/>
                  <a:pt x="5495" y="783353"/>
                  <a:pt x="20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79025" y="2225042"/>
            <a:ext cx="6899646" cy="1349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블록체인을 이용한 시간 동기화</a:t>
            </a:r>
            <a:endParaRPr lang="en-US" altLang="ko-KR" sz="4000" spc="-15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Time Synchronization with </a:t>
            </a:r>
            <a:r>
              <a:rPr lang="en-US" altLang="ko-KR" sz="32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32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85990" y="5376771"/>
            <a:ext cx="459162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팀명</a:t>
            </a:r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15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endParaRPr lang="en-US" altLang="ko-KR" sz="150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2015150003 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김승은 </a:t>
            </a:r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Urban</a:t>
            </a:r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2015150022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윤은주</a:t>
            </a:r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endParaRPr lang="en-US" altLang="ko-KR" sz="15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2015150038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지소영</a:t>
            </a:r>
            <a:r>
              <a:rPr lang="en-US" altLang="ko-KR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50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endParaRPr lang="ko-KR" altLang="en-US" sz="15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261294" y="262964"/>
            <a:ext cx="1864320" cy="1819049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디바이스는 </a:t>
            </a:r>
            <a:r>
              <a:rPr kumimoji="0" lang="ko-KR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라즈베리파이로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구현하고</a:t>
            </a:r>
            <a:r>
              <a:rPr lang="en-US" altLang="ko-K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시각은 모듈에 출력한다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54" y="4397291"/>
            <a:ext cx="3063099" cy="186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78" y="2211816"/>
            <a:ext cx="3060576" cy="211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38253"/>
              </p:ext>
            </p:extLst>
          </p:nvPr>
        </p:nvGraphicFramePr>
        <p:xfrm>
          <a:off x="5678993" y="4697876"/>
          <a:ext cx="4680520" cy="125984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699707"/>
                <a:gridCol w="2980813"/>
              </a:tblGrid>
              <a:tr h="49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-Digit 7-Segment Display Module –MAX7219</a:t>
                      </a:r>
                      <a:endParaRPr lang="ko-KR" altLang="en-US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드라이버 장착여부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전압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5V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1661"/>
              </p:ext>
            </p:extLst>
          </p:nvPr>
        </p:nvGraphicFramePr>
        <p:xfrm>
          <a:off x="5678993" y="2157760"/>
          <a:ext cx="4680520" cy="2221365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699707"/>
                <a:gridCol w="2980813"/>
              </a:tblGrid>
              <a:tr h="367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 Model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</a:t>
                      </a:r>
                      <a:endParaRPr lang="ko-KR" altLang="en-US" sz="14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CPU </a:t>
                      </a: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1.2GHz</a:t>
                      </a:r>
                      <a:endParaRPr lang="ko-KR" altLang="en-US" sz="14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메모리용량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1GB</a:t>
                      </a:r>
                      <a:endParaRPr lang="ko-KR" altLang="en-US" sz="14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USB </a:t>
                      </a: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포트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4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WIFI </a:t>
                      </a: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내장여부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4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Linux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7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580448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</a:t>
            </a:r>
          </a:p>
          <a:p>
            <a:pPr marL="542925" marR="0" lvl="0" indent="-18097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라즈베리파이를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사용하여 기기 간 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1:1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시리얼 통신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667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라즈비안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OS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환경에서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개발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667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8-Digit 7-Segment Module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현재 시간 출력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kumimoji="0" lang="en-US" altLang="ko-KR" sz="16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Blocko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CoinStack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 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</a:t>
            </a: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Stratum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계층구조를 가지는 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사용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타임서버로부터 표준시각정보 수신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이용한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구축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22" y="3409950"/>
            <a:ext cx="4929186" cy="22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순서도: 연결자 112"/>
          <p:cNvSpPr/>
          <p:nvPr/>
        </p:nvSpPr>
        <p:spPr>
          <a:xfrm>
            <a:off x="863016" y="2923434"/>
            <a:ext cx="1062940" cy="1062940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276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pic>
        <p:nvPicPr>
          <p:cNvPr id="24" name="그래픽 60" descr="모니터">
            <a:extLst>
              <a:ext uri="{FF2B5EF4-FFF2-40B4-BE49-F238E27FC236}">
                <a16:creationId xmlns:a16="http://schemas.microsoft.com/office/drawing/2014/main" xmlns="" id="{0D8FAC51-4F0D-4B13-A2D3-7D539F8070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1534" y="2993564"/>
            <a:ext cx="948080" cy="948080"/>
          </a:xfrm>
          <a:prstGeom prst="rect">
            <a:avLst/>
          </a:prstGeom>
        </p:spPr>
      </p:pic>
      <p:pic>
        <p:nvPicPr>
          <p:cNvPr id="25" name="그래픽 61" descr="태블릿">
            <a:extLst>
              <a:ext uri="{FF2B5EF4-FFF2-40B4-BE49-F238E27FC236}">
                <a16:creationId xmlns:a16="http://schemas.microsoft.com/office/drawing/2014/main" xmlns="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79986" y="2993564"/>
            <a:ext cx="948080" cy="948080"/>
          </a:xfrm>
          <a:prstGeom prst="rect">
            <a:avLst/>
          </a:prstGeom>
        </p:spPr>
      </p:pic>
      <p:pic>
        <p:nvPicPr>
          <p:cNvPr id="26" name="그래픽 62" descr="스마트폰">
            <a:extLst>
              <a:ext uri="{FF2B5EF4-FFF2-40B4-BE49-F238E27FC236}">
                <a16:creationId xmlns:a16="http://schemas.microsoft.com/office/drawing/2014/main" xmlns="" id="{A21BF8F1-D5F0-47D6-B64C-62D3851763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46639" y="5113313"/>
            <a:ext cx="895693" cy="837590"/>
          </a:xfrm>
          <a:prstGeom prst="rect">
            <a:avLst/>
          </a:prstGeom>
        </p:spPr>
      </p:pic>
      <p:pic>
        <p:nvPicPr>
          <p:cNvPr id="27" name="그래픽 67" descr="텔레비전">
            <a:extLst>
              <a:ext uri="{FF2B5EF4-FFF2-40B4-BE49-F238E27FC236}">
                <a16:creationId xmlns:a16="http://schemas.microsoft.com/office/drawing/2014/main" xmlns="" id="{2A115374-8611-4B47-8B84-B8C227828C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432372" y="5107597"/>
            <a:ext cx="843306" cy="843306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113" idx="4"/>
            <a:endCxn id="144" idx="0"/>
          </p:cNvCxnSpPr>
          <p:nvPr/>
        </p:nvCxnSpPr>
        <p:spPr>
          <a:xfrm>
            <a:off x="1394486" y="3986374"/>
            <a:ext cx="0" cy="101140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0" idx="4"/>
            <a:endCxn id="129" idx="0"/>
          </p:cNvCxnSpPr>
          <p:nvPr/>
        </p:nvCxnSpPr>
        <p:spPr>
          <a:xfrm>
            <a:off x="4854025" y="3986374"/>
            <a:ext cx="0" cy="101140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3" idx="6"/>
            <a:endCxn id="120" idx="2"/>
          </p:cNvCxnSpPr>
          <p:nvPr/>
        </p:nvCxnSpPr>
        <p:spPr>
          <a:xfrm>
            <a:off x="1925956" y="3454904"/>
            <a:ext cx="239659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4" idx="6"/>
            <a:endCxn id="129" idx="2"/>
          </p:cNvCxnSpPr>
          <p:nvPr/>
        </p:nvCxnSpPr>
        <p:spPr>
          <a:xfrm>
            <a:off x="1925956" y="5529250"/>
            <a:ext cx="239659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13" idx="5"/>
            <a:endCxn id="129" idx="1"/>
          </p:cNvCxnSpPr>
          <p:nvPr/>
        </p:nvCxnSpPr>
        <p:spPr>
          <a:xfrm>
            <a:off x="1770292" y="3830710"/>
            <a:ext cx="2707927" cy="132273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0" idx="3"/>
            <a:endCxn id="144" idx="7"/>
          </p:cNvCxnSpPr>
          <p:nvPr/>
        </p:nvCxnSpPr>
        <p:spPr>
          <a:xfrm flipH="1">
            <a:off x="1770292" y="3830710"/>
            <a:ext cx="2707927" cy="132273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64056" y="1718711"/>
            <a:ext cx="1338130" cy="79573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3022483" y="2484450"/>
            <a:ext cx="101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46A00C42-D4A9-417A-AB5E-0EE78FE83C41}"/>
              </a:ext>
            </a:extLst>
          </p:cNvPr>
          <p:cNvCxnSpPr>
            <a:cxnSpLocks/>
            <a:stCxn id="90" idx="1"/>
            <a:endCxn id="113" idx="7"/>
          </p:cNvCxnSpPr>
          <p:nvPr/>
        </p:nvCxnSpPr>
        <p:spPr>
          <a:xfrm flipH="1">
            <a:off x="1770292" y="2653727"/>
            <a:ext cx="1252191" cy="4253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순서도: 연결자 119"/>
          <p:cNvSpPr/>
          <p:nvPr/>
        </p:nvSpPr>
        <p:spPr>
          <a:xfrm>
            <a:off x="4322555" y="2923434"/>
            <a:ext cx="1062940" cy="1062940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연결자 128"/>
          <p:cNvSpPr/>
          <p:nvPr/>
        </p:nvSpPr>
        <p:spPr>
          <a:xfrm>
            <a:off x="4322555" y="4997780"/>
            <a:ext cx="1062940" cy="106294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순서도: 연결자 143"/>
          <p:cNvSpPr/>
          <p:nvPr/>
        </p:nvSpPr>
        <p:spPr>
          <a:xfrm>
            <a:off x="863016" y="4997780"/>
            <a:ext cx="1062940" cy="1062940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879727" y="2560789"/>
            <a:ext cx="101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</a:t>
            </a:r>
            <a:r>
              <a:rPr lang="en-US" altLang="ko-K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344418" y="2560789"/>
            <a:ext cx="101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</a:t>
            </a:r>
            <a:r>
              <a:rPr lang="en-US" altLang="ko-K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345097" y="6036052"/>
            <a:ext cx="101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A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879726" y="6036052"/>
            <a:ext cx="101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B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E9F91B9-B3ED-4C97-BF83-C153BF4F5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77641"/>
              </p:ext>
            </p:extLst>
          </p:nvPr>
        </p:nvGraphicFramePr>
        <p:xfrm>
          <a:off x="6342102" y="648088"/>
          <a:ext cx="2284790" cy="225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90">
                  <a:extLst>
                    <a:ext uri="{9D8B030D-6E8A-4147-A177-3AD203B41FA5}">
                      <a16:colId xmlns="" xmlns:a16="http://schemas.microsoft.com/office/drawing/2014/main" val="1703210153"/>
                    </a:ext>
                  </a:extLst>
                </a:gridCol>
              </a:tblGrid>
              <a:tr h="398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Prev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Hash</a:t>
                      </a:r>
                      <a:endParaRPr lang="ko-KR" altLang="en-U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0826030"/>
                  </a:ext>
                </a:extLst>
              </a:tr>
              <a:tr h="1450351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Transaction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0615175"/>
                  </a:ext>
                </a:extLst>
              </a:tr>
              <a:tr h="402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Proof of work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516389"/>
                  </a:ext>
                </a:extLst>
              </a:tr>
            </a:tbl>
          </a:graphicData>
        </a:graphic>
      </p:graphicFrame>
      <p:cxnSp>
        <p:nvCxnSpPr>
          <p:cNvPr id="37" name="연결선: 꺾임 9">
            <a:extLst>
              <a:ext uri="{FF2B5EF4-FFF2-40B4-BE49-F238E27FC236}">
                <a16:creationId xmlns="" xmlns:a16="http://schemas.microsoft.com/office/drawing/2014/main" id="{E70A5BB8-994B-45C4-8929-6ECBE1C6CD8E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 flipH="1" flipV="1">
            <a:off x="8646164" y="1180308"/>
            <a:ext cx="557368" cy="2880703"/>
          </a:xfrm>
          <a:prstGeom prst="bentConnector5">
            <a:avLst>
              <a:gd name="adj1" fmla="val -41014"/>
              <a:gd name="adj2" fmla="val 50000"/>
              <a:gd name="adj3" fmla="val 141014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3">
            <a:extLst>
              <a:ext uri="{FF2B5EF4-FFF2-40B4-BE49-F238E27FC236}">
                <a16:creationId xmlns="" xmlns:a16="http://schemas.microsoft.com/office/drawing/2014/main" id="{11DAC6E6-AE68-4270-9120-1A6AC58A7FA8}"/>
              </a:ext>
            </a:extLst>
          </p:cNvPr>
          <p:cNvCxnSpPr>
            <a:cxnSpLocks/>
          </p:cNvCxnSpPr>
          <p:nvPr/>
        </p:nvCxnSpPr>
        <p:spPr>
          <a:xfrm rot="5400000" flipH="1">
            <a:off x="8697494" y="2925526"/>
            <a:ext cx="450038" cy="2885374"/>
          </a:xfrm>
          <a:prstGeom prst="bentConnector5">
            <a:avLst>
              <a:gd name="adj1" fmla="val -50796"/>
              <a:gd name="adj2" fmla="val 50000"/>
              <a:gd name="adj3" fmla="val 150796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9EDC6DC6-0D2A-4145-8D57-16BAE3F8A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64968"/>
              </p:ext>
            </p:extLst>
          </p:nvPr>
        </p:nvGraphicFramePr>
        <p:xfrm>
          <a:off x="9292518" y="2348721"/>
          <a:ext cx="2284790" cy="225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90">
                  <a:extLst>
                    <a:ext uri="{9D8B030D-6E8A-4147-A177-3AD203B41FA5}">
                      <a16:colId xmlns="" xmlns:a16="http://schemas.microsoft.com/office/drawing/2014/main" val="1667952741"/>
                    </a:ext>
                  </a:extLst>
                </a:gridCol>
              </a:tblGrid>
              <a:tr h="398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Prev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Hash</a:t>
                      </a:r>
                      <a:endParaRPr lang="ko-KR" altLang="en-U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4740328"/>
                  </a:ext>
                </a:extLst>
              </a:tr>
              <a:tr h="1450351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Transaction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346386"/>
                  </a:ext>
                </a:extLst>
              </a:tr>
              <a:tr h="402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Proof of work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489176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3310E506-2737-456D-BB8F-6D4AF0DF8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94762"/>
              </p:ext>
            </p:extLst>
          </p:nvPr>
        </p:nvGraphicFramePr>
        <p:xfrm>
          <a:off x="6336343" y="4143194"/>
          <a:ext cx="2284790" cy="225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90">
                  <a:extLst>
                    <a:ext uri="{9D8B030D-6E8A-4147-A177-3AD203B41FA5}">
                      <a16:colId xmlns="" xmlns:a16="http://schemas.microsoft.com/office/drawing/2014/main" val="1667952741"/>
                    </a:ext>
                  </a:extLst>
                </a:gridCol>
              </a:tblGrid>
              <a:tr h="398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Prev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Hash</a:t>
                      </a:r>
                      <a:endParaRPr lang="ko-KR" altLang="en-U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4740328"/>
                  </a:ext>
                </a:extLst>
              </a:tr>
              <a:tr h="1450351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Transaction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346386"/>
                  </a:ext>
                </a:extLst>
              </a:tr>
              <a:tr h="402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Proof of work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7489176"/>
                  </a:ext>
                </a:extLst>
              </a:tr>
            </a:tbl>
          </a:graphicData>
        </a:graphic>
      </p:graphicFrame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35009E2D-3FD2-4983-8B2D-CC184C50A8E6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484497" y="99391"/>
            <a:ext cx="0" cy="54869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5009E2D-3FD2-4983-8B2D-CC184C50A8E6}"/>
              </a:ext>
            </a:extLst>
          </p:cNvPr>
          <p:cNvCxnSpPr>
            <a:cxnSpLocks/>
          </p:cNvCxnSpPr>
          <p:nvPr/>
        </p:nvCxnSpPr>
        <p:spPr>
          <a:xfrm flipV="1">
            <a:off x="7484497" y="6391084"/>
            <a:ext cx="0" cy="32929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105193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 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en-US" altLang="ko-KR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핵심기술</a:t>
            </a:r>
            <a:endParaRPr lang="en-US" altLang="ko-KR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공개키와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개인키 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체인에 누군가가 데이터를 보낼 때는 실명으로 써야 하고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개인이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네트워크에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들어왔을 때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발급 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</a:t>
            </a:r>
            <a:r>
              <a:rPr lang="ko-KR" alt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공개키와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개인키를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자신의 것이라고 입증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하면서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자신이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가지고 있는 기술을 명시한다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분산화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보통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보안이 쉽게 뚫리는 경우는 기존 시스템이 중앙화 되어 있기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때문이다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분산화해서 처리하면 개인이 모두 동등한 지위를 가지고 모든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네트워크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서비스를 제공하는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분담하게 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87157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105193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 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en-US" altLang="ko-KR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핵심기술</a:t>
            </a:r>
            <a:endParaRPr lang="en-US" altLang="ko-KR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머클트리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체인 에서는 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해싱을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블록을 연결한다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블록을 만들 때 블록은 이전 블록의 해시를 반드시 포함해야 한다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-&gt;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블록을 봐도 이전 블록들이 어떤 건지 알 수 있다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-&gt;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블록을 변조하기 위해서는 체인 블록의 전부를 변조해야만 한다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기록된 데이터는 변경할 수 없고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블록은 안전하다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-&gt;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보안 강화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비용절감  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78662"/>
              </p:ext>
            </p:extLst>
          </p:nvPr>
        </p:nvGraphicFramePr>
        <p:xfrm>
          <a:off x="1451329" y="1410004"/>
          <a:ext cx="9289340" cy="4667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221"/>
                <a:gridCol w="2494373"/>
                <a:gridCol w="2494373"/>
                <a:gridCol w="2494373"/>
              </a:tblGrid>
              <a:tr h="5747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김승은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윤은주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지소영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93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자료조사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r>
                        <a:rPr lang="en-US" altLang="ko-KR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기술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시리얼 통신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설계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시리얼 통신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시리얼 통신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디바이스 간 데이터 송수신 등 단위 테스트</a:t>
                      </a:r>
                      <a:endParaRPr lang="en-US" altLang="ko-KR" sz="16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통합 테스트</a:t>
                      </a:r>
                      <a:r>
                        <a:rPr lang="en-US" altLang="ko-KR" sz="16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/ </a:t>
                      </a:r>
                      <a:r>
                        <a:rPr lang="ko-KR" altLang="en-US" sz="16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유지보수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계획서 </a:t>
                      </a:r>
                      <a:r>
                        <a:rPr lang="en-US" altLang="ko-KR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제안서 </a:t>
                      </a:r>
                      <a:r>
                        <a:rPr lang="en-US" altLang="ko-KR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6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보고서 문서작성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54393"/>
              </p:ext>
            </p:extLst>
          </p:nvPr>
        </p:nvGraphicFramePr>
        <p:xfrm>
          <a:off x="976545" y="1607855"/>
          <a:ext cx="10204703" cy="424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976"/>
                <a:gridCol w="2925835"/>
                <a:gridCol w="500820"/>
                <a:gridCol w="460692"/>
                <a:gridCol w="500820"/>
                <a:gridCol w="500820"/>
                <a:gridCol w="500820"/>
                <a:gridCol w="500820"/>
                <a:gridCol w="500820"/>
                <a:gridCol w="500820"/>
                <a:gridCol w="500820"/>
                <a:gridCol w="500820"/>
                <a:gridCol w="500820"/>
              </a:tblGrid>
              <a:tr h="55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추진사항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endParaRPr lang="ko-KR" alt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8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사전조사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자료수집 및 분석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명세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 및 상세설계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</a:t>
                      </a:r>
                      <a:endParaRPr lang="en-US" altLang="ko-KR" sz="12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상세설계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코딩</a:t>
                      </a:r>
                      <a:endParaRPr lang="en-US" altLang="ko-KR" sz="12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시험 및 데모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유니트</a:t>
                      </a: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시험 </a:t>
                      </a:r>
                      <a:r>
                        <a:rPr lang="en-US" altLang="ko-KR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2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프로토타입</a:t>
                      </a: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완성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 통합</a:t>
                      </a: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테스트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완전성 보강</a:t>
                      </a:r>
                      <a:endParaRPr lang="en-US" altLang="ko-KR" sz="12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 참가</a:t>
                      </a:r>
                      <a:endParaRPr lang="en-US" altLang="ko-KR" sz="12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종합설계보고서 작성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결과보고서 작성</a:t>
                      </a:r>
                      <a:endParaRPr lang="en-US" altLang="ko-KR" sz="12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140603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 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73790" y="957266"/>
            <a:ext cx="485771" cy="628095"/>
            <a:chOff x="6368293" y="1052736"/>
            <a:chExt cx="723987" cy="936104"/>
          </a:xfrm>
        </p:grpSpPr>
        <p:grpSp>
          <p:nvGrpSpPr>
            <p:cNvPr id="24" name="그룹 2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68293" y="1254260"/>
              <a:ext cx="723573" cy="321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NOW</a:t>
              </a:r>
              <a:endParaRPr lang="ko-KR" altLang="en-US" sz="1050" b="1" dirty="0" smtClean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708342" y="237123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6915000" y="1027060"/>
            <a:ext cx="431792" cy="558301"/>
            <a:chOff x="6368293" y="1052736"/>
            <a:chExt cx="723987" cy="936104"/>
          </a:xfrm>
        </p:grpSpPr>
        <p:grpSp>
          <p:nvGrpSpPr>
            <p:cNvPr id="76" name="그룹 75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 smtClean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920233" y="1027060"/>
            <a:ext cx="431792" cy="558301"/>
            <a:chOff x="6368293" y="1052736"/>
            <a:chExt cx="723987" cy="936104"/>
          </a:xfrm>
        </p:grpSpPr>
        <p:grpSp>
          <p:nvGrpSpPr>
            <p:cNvPr id="82" name="그룹 81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 smtClean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937788" y="1027060"/>
            <a:ext cx="431792" cy="558301"/>
            <a:chOff x="6368293" y="1052736"/>
            <a:chExt cx="723987" cy="936104"/>
          </a:xfrm>
        </p:grpSpPr>
        <p:grpSp>
          <p:nvGrpSpPr>
            <p:cNvPr id="88" name="그룹 87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1" name="이등변 삼각형 90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 smtClean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927065" y="1027060"/>
            <a:ext cx="431792" cy="558301"/>
            <a:chOff x="6368293" y="1052736"/>
            <a:chExt cx="723987" cy="936104"/>
          </a:xfrm>
        </p:grpSpPr>
        <p:grpSp>
          <p:nvGrpSpPr>
            <p:cNvPr id="94" name="그룹 9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 smtClean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99" name="직선 연결선 98"/>
          <p:cNvCxnSpPr/>
          <p:nvPr/>
        </p:nvCxnSpPr>
        <p:spPr>
          <a:xfrm>
            <a:off x="5708342" y="277128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708342" y="3009412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898842" y="3365012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60767" y="3590437"/>
            <a:ext cx="61625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606871" y="3971437"/>
            <a:ext cx="15693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702121" y="4365137"/>
            <a:ext cx="15216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724775" y="4596912"/>
            <a:ext cx="10858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810625" y="4790587"/>
            <a:ext cx="1419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0448925" y="5203337"/>
            <a:ext cx="228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0601325" y="5616087"/>
            <a:ext cx="5799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477234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583614" y="1308572"/>
            <a:ext cx="6922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BLOCKO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블로코의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코인스택은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비공개 블록체인 네트워크를 구성할 수 있는 모든 조건을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충족 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블록체인 솔루션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400" noProof="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블로코의</a:t>
            </a:r>
            <a:r>
              <a:rPr lang="ko-KR" altLang="en-US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noProof="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코인스택을</a:t>
            </a:r>
            <a:r>
              <a:rPr lang="ko-KR" altLang="en-US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블록체인 서비스를 구축 하는데 사용 가능함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noProof="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코인스택은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REST API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뿐만 아니라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플랫폼용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SDK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0002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40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dApp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Layer 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블록과 트랜잭션을 생성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조회하며 스마트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컨트랙트를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데이터를 검증하여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기록함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Coinstack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Service Layer 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블록과 트랜잭션을 검증하며 합의 알고리즘을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1936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Ledger Data : </a:t>
            </a:r>
            <a:r>
              <a:rPr lang="ko-KR" altLang="en-US" sz="1400" dirty="0"/>
              <a:t>블록체인을 통해 구현되는 데이터와 비즈니스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분산원장에 </a:t>
            </a:r>
            <a:r>
              <a:rPr lang="ko-KR" altLang="en-US" sz="1400" dirty="0" smtClean="0"/>
              <a:t>저장함</a:t>
            </a:r>
            <a:endParaRPr lang="en-US" altLang="ko-KR" sz="1400" dirty="0"/>
          </a:p>
          <a:p>
            <a:pPr lvl="0">
              <a:lnSpc>
                <a:spcPct val="150000"/>
              </a:lnSpc>
              <a:defRPr/>
            </a:pPr>
            <a:r>
              <a:rPr lang="en-US" altLang="ko-KR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https://www.blocko.io/platform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17" y="1755022"/>
            <a:ext cx="3903495" cy="25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192" y="244701"/>
            <a:ext cx="186390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ko-KR" altLang="en-US" sz="40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pic>
        <p:nvPicPr>
          <p:cNvPr id="12" name="그림 11" descr="별별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9411" y="512278"/>
            <a:ext cx="330035" cy="316564"/>
          </a:xfrm>
          <a:prstGeom prst="rect">
            <a:avLst/>
          </a:prstGeom>
        </p:spPr>
      </p:pic>
      <p:pic>
        <p:nvPicPr>
          <p:cNvPr id="13" name="그림 12" descr="별별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00" y="316657"/>
            <a:ext cx="501395" cy="480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583614" y="1270472"/>
            <a:ext cx="692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hlinkClick r:id="rId4"/>
              </a:rPr>
              <a:t>https://</a:t>
            </a:r>
            <a:r>
              <a:rPr lang="en-US" altLang="ko-KR" sz="2000" dirty="0" smtClean="0">
                <a:hlinkClick r:id="rId4"/>
              </a:rPr>
              <a:t>github.com/syjee/capstone</a:t>
            </a:r>
            <a:endParaRPr lang="en-US" altLang="ko-KR" sz="20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42" y="1813243"/>
            <a:ext cx="10394043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9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76201"/>
            <a:ext cx="12024359" cy="66903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84649" y="2764538"/>
            <a:ext cx="3822700" cy="13136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</a:t>
            </a:r>
            <a:endParaRPr lang="ko-KR" altLang="en-US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1155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55" y="76201"/>
            <a:ext cx="10131290" cy="6690360"/>
          </a:xfrm>
          <a:prstGeom prst="rect">
            <a:avLst/>
          </a:prstGeom>
        </p:spPr>
      </p:pic>
      <p:sp>
        <p:nvSpPr>
          <p:cNvPr id="18" name="순서도: 저장 데이터 17"/>
          <p:cNvSpPr/>
          <p:nvPr/>
        </p:nvSpPr>
        <p:spPr>
          <a:xfrm>
            <a:off x="83820" y="76201"/>
            <a:ext cx="8107679" cy="669036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61 w 8794"/>
              <a:gd name="connsiteY0" fmla="*/ 0 h 10000"/>
              <a:gd name="connsiteX1" fmla="*/ 8794 w 8794"/>
              <a:gd name="connsiteY1" fmla="*/ 0 h 10000"/>
              <a:gd name="connsiteX2" fmla="*/ 6745 w 8794"/>
              <a:gd name="connsiteY2" fmla="*/ 5096 h 10000"/>
              <a:gd name="connsiteX3" fmla="*/ 8794 w 8794"/>
              <a:gd name="connsiteY3" fmla="*/ 10000 h 10000"/>
              <a:gd name="connsiteX4" fmla="*/ 461 w 8794"/>
              <a:gd name="connsiteY4" fmla="*/ 10000 h 10000"/>
              <a:gd name="connsiteX5" fmla="*/ 285 w 8794"/>
              <a:gd name="connsiteY5" fmla="*/ 5208 h 10000"/>
              <a:gd name="connsiteX6" fmla="*/ 461 w 8794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83 w 10259"/>
              <a:gd name="connsiteY0" fmla="*/ 0 h 10000"/>
              <a:gd name="connsiteX1" fmla="*/ 10259 w 10259"/>
              <a:gd name="connsiteY1" fmla="*/ 0 h 10000"/>
              <a:gd name="connsiteX2" fmla="*/ 7929 w 10259"/>
              <a:gd name="connsiteY2" fmla="*/ 5096 h 10000"/>
              <a:gd name="connsiteX3" fmla="*/ 10259 w 10259"/>
              <a:gd name="connsiteY3" fmla="*/ 10000 h 10000"/>
              <a:gd name="connsiteX4" fmla="*/ 783 w 10259"/>
              <a:gd name="connsiteY4" fmla="*/ 10000 h 10000"/>
              <a:gd name="connsiteX5" fmla="*/ 548 w 10259"/>
              <a:gd name="connsiteY5" fmla="*/ 5185 h 10000"/>
              <a:gd name="connsiteX6" fmla="*/ 783 w 10259"/>
              <a:gd name="connsiteY6" fmla="*/ 0 h 10000"/>
              <a:gd name="connsiteX0" fmla="*/ 754 w 10230"/>
              <a:gd name="connsiteY0" fmla="*/ 0 h 10000"/>
              <a:gd name="connsiteX1" fmla="*/ 10230 w 10230"/>
              <a:gd name="connsiteY1" fmla="*/ 0 h 10000"/>
              <a:gd name="connsiteX2" fmla="*/ 7900 w 10230"/>
              <a:gd name="connsiteY2" fmla="*/ 5096 h 10000"/>
              <a:gd name="connsiteX3" fmla="*/ 10230 w 10230"/>
              <a:gd name="connsiteY3" fmla="*/ 10000 h 10000"/>
              <a:gd name="connsiteX4" fmla="*/ 754 w 10230"/>
              <a:gd name="connsiteY4" fmla="*/ 10000 h 10000"/>
              <a:gd name="connsiteX5" fmla="*/ 519 w 10230"/>
              <a:gd name="connsiteY5" fmla="*/ 5185 h 10000"/>
              <a:gd name="connsiteX6" fmla="*/ 754 w 10230"/>
              <a:gd name="connsiteY6" fmla="*/ 0 h 10000"/>
              <a:gd name="connsiteX0" fmla="*/ 670 w 10146"/>
              <a:gd name="connsiteY0" fmla="*/ 0 h 10000"/>
              <a:gd name="connsiteX1" fmla="*/ 10146 w 10146"/>
              <a:gd name="connsiteY1" fmla="*/ 0 h 10000"/>
              <a:gd name="connsiteX2" fmla="*/ 7816 w 10146"/>
              <a:gd name="connsiteY2" fmla="*/ 5096 h 10000"/>
              <a:gd name="connsiteX3" fmla="*/ 10146 w 10146"/>
              <a:gd name="connsiteY3" fmla="*/ 10000 h 10000"/>
              <a:gd name="connsiteX4" fmla="*/ 670 w 10146"/>
              <a:gd name="connsiteY4" fmla="*/ 10000 h 10000"/>
              <a:gd name="connsiteX5" fmla="*/ 762 w 10146"/>
              <a:gd name="connsiteY5" fmla="*/ 5416 h 10000"/>
              <a:gd name="connsiteX6" fmla="*/ 670 w 10146"/>
              <a:gd name="connsiteY6" fmla="*/ 0 h 10000"/>
              <a:gd name="connsiteX0" fmla="*/ 443 w 9919"/>
              <a:gd name="connsiteY0" fmla="*/ 0 h 10000"/>
              <a:gd name="connsiteX1" fmla="*/ 9919 w 9919"/>
              <a:gd name="connsiteY1" fmla="*/ 0 h 10000"/>
              <a:gd name="connsiteX2" fmla="*/ 7589 w 9919"/>
              <a:gd name="connsiteY2" fmla="*/ 5096 h 10000"/>
              <a:gd name="connsiteX3" fmla="*/ 9919 w 9919"/>
              <a:gd name="connsiteY3" fmla="*/ 10000 h 10000"/>
              <a:gd name="connsiteX4" fmla="*/ 443 w 9919"/>
              <a:gd name="connsiteY4" fmla="*/ 10000 h 10000"/>
              <a:gd name="connsiteX5" fmla="*/ 535 w 9919"/>
              <a:gd name="connsiteY5" fmla="*/ 5416 h 10000"/>
              <a:gd name="connsiteX6" fmla="*/ 443 w 9919"/>
              <a:gd name="connsiteY6" fmla="*/ 0 h 10000"/>
              <a:gd name="connsiteX0" fmla="*/ 1194 w 10747"/>
              <a:gd name="connsiteY0" fmla="*/ 0 h 10000"/>
              <a:gd name="connsiteX1" fmla="*/ 10747 w 10747"/>
              <a:gd name="connsiteY1" fmla="*/ 0 h 10000"/>
              <a:gd name="connsiteX2" fmla="*/ 8398 w 10747"/>
              <a:gd name="connsiteY2" fmla="*/ 5096 h 10000"/>
              <a:gd name="connsiteX3" fmla="*/ 10747 w 10747"/>
              <a:gd name="connsiteY3" fmla="*/ 10000 h 10000"/>
              <a:gd name="connsiteX4" fmla="*/ 1194 w 10747"/>
              <a:gd name="connsiteY4" fmla="*/ 10000 h 10000"/>
              <a:gd name="connsiteX5" fmla="*/ 1194 w 10747"/>
              <a:gd name="connsiteY5" fmla="*/ 0 h 10000"/>
              <a:gd name="connsiteX0" fmla="*/ 708 w 10261"/>
              <a:gd name="connsiteY0" fmla="*/ 0 h 10000"/>
              <a:gd name="connsiteX1" fmla="*/ 10261 w 10261"/>
              <a:gd name="connsiteY1" fmla="*/ 0 h 10000"/>
              <a:gd name="connsiteX2" fmla="*/ 7912 w 10261"/>
              <a:gd name="connsiteY2" fmla="*/ 5096 h 10000"/>
              <a:gd name="connsiteX3" fmla="*/ 10261 w 10261"/>
              <a:gd name="connsiteY3" fmla="*/ 10000 h 10000"/>
              <a:gd name="connsiteX4" fmla="*/ 708 w 10261"/>
              <a:gd name="connsiteY4" fmla="*/ 10000 h 10000"/>
              <a:gd name="connsiteX5" fmla="*/ 708 w 10261"/>
              <a:gd name="connsiteY5" fmla="*/ 0 h 10000"/>
              <a:gd name="connsiteX0" fmla="*/ 0 w 9553"/>
              <a:gd name="connsiteY0" fmla="*/ 0 h 10000"/>
              <a:gd name="connsiteX1" fmla="*/ 9553 w 9553"/>
              <a:gd name="connsiteY1" fmla="*/ 0 h 10000"/>
              <a:gd name="connsiteX2" fmla="*/ 7204 w 9553"/>
              <a:gd name="connsiteY2" fmla="*/ 5096 h 10000"/>
              <a:gd name="connsiteX3" fmla="*/ 9553 w 9553"/>
              <a:gd name="connsiteY3" fmla="*/ 10000 h 10000"/>
              <a:gd name="connsiteX4" fmla="*/ 0 w 9553"/>
              <a:gd name="connsiteY4" fmla="*/ 10000 h 10000"/>
              <a:gd name="connsiteX5" fmla="*/ 0 w 9553"/>
              <a:gd name="connsiteY5" fmla="*/ 0 h 10000"/>
              <a:gd name="connsiteX0" fmla="*/ 168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8 w 10000"/>
              <a:gd name="connsiteY5" fmla="*/ 12 h 10000"/>
              <a:gd name="connsiteX0" fmla="*/ 93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93 w 10000"/>
              <a:gd name="connsiteY5" fmla="*/ 12 h 10000"/>
              <a:gd name="connsiteX0" fmla="*/ 4 w 9911"/>
              <a:gd name="connsiteY0" fmla="*/ 12 h 10000"/>
              <a:gd name="connsiteX1" fmla="*/ 9911 w 9911"/>
              <a:gd name="connsiteY1" fmla="*/ 0 h 10000"/>
              <a:gd name="connsiteX2" fmla="*/ 7452 w 9911"/>
              <a:gd name="connsiteY2" fmla="*/ 5096 h 10000"/>
              <a:gd name="connsiteX3" fmla="*/ 9911 w 9911"/>
              <a:gd name="connsiteY3" fmla="*/ 10000 h 10000"/>
              <a:gd name="connsiteX4" fmla="*/ 116 w 9911"/>
              <a:gd name="connsiteY4" fmla="*/ 10000 h 10000"/>
              <a:gd name="connsiteX5" fmla="*/ 4 w 9911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000">
                <a:moveTo>
                  <a:pt x="10" y="12"/>
                </a:moveTo>
                <a:lnTo>
                  <a:pt x="10006" y="0"/>
                </a:lnTo>
                <a:cubicBezTo>
                  <a:pt x="8789" y="509"/>
                  <a:pt x="7525" y="2335"/>
                  <a:pt x="7525" y="5096"/>
                </a:cubicBezTo>
                <a:cubicBezTo>
                  <a:pt x="7525" y="7857"/>
                  <a:pt x="8953" y="9481"/>
                  <a:pt x="10006" y="10000"/>
                </a:cubicBezTo>
                <a:lnTo>
                  <a:pt x="1" y="10000"/>
                </a:lnTo>
                <a:cubicBezTo>
                  <a:pt x="32" y="6671"/>
                  <a:pt x="-21" y="3341"/>
                  <a:pt x="10" y="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6062" y="4560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110" y="1550398"/>
            <a:ext cx="320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6988" y="1256832"/>
            <a:ext cx="4149812" cy="0"/>
          </a:xfrm>
          <a:prstGeom prst="line">
            <a:avLst/>
          </a:prstGeom>
          <a:ln w="1905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6110" y="2135458"/>
            <a:ext cx="320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6110" y="2720518"/>
            <a:ext cx="364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6110" y="3305578"/>
            <a:ext cx="320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6110" y="3890638"/>
            <a:ext cx="39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6110" y="4475698"/>
            <a:ext cx="320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6110" y="5060758"/>
            <a:ext cx="320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6110" y="5645818"/>
            <a:ext cx="385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49" name="직사각형 4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59" y="1292698"/>
            <a:ext cx="10556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배경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일상생활에서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수강신청이나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같이 시간정확도가 중요한 상황에서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종종 발생하는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시간차는 불편함의 원인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천재지변과 같은 최악의 상황에서 서버와 연결이 끊어지면 시간 동기화를 할 수 없음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시간동기화는 서버로부터 시간정보를 받아오는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중앙관리시스템인데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각 디바이스들이 신뢰도 있는 시간정보를 주고 받는다면 이를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시스템으로 만들 수 있지 않을까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의문을 가짐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 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따라 전자 기기간의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시간차를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없애기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 필요성을 느낌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서버와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연결이 끊어진 상황에서도 기기간의 상호작용을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수 있는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시스템의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필요성을 느낌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9256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8759" y="1292698"/>
            <a:ext cx="107060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목표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일부 디바이스가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표준시각을 수신하고 있다면 나머지 디바이스들은 블록체인을 이용해 시간동기화를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수신할 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없는 경우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DB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정보를 통해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사이클 내에서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자체적으로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유지할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 있음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3913333"/>
            <a:ext cx="252730" cy="252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8760" y="3809379"/>
            <a:ext cx="104107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효과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어떠한 원인으로 서버와의 네트워크 연결이 끊겼을 때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보장할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기존처럼 타임서버에 접근 제한을 두지 않아도 서버의 과부하 가능성을 제거할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타임서버가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해킹 당해도 블록체인을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이용한 디바이스들은 해킹으로부터 안전함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뿐만 아니라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필요한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분야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 가능함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9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67641" y="70757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35419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99266"/>
              </p:ext>
            </p:extLst>
          </p:nvPr>
        </p:nvGraphicFramePr>
        <p:xfrm>
          <a:off x="1058885" y="1347572"/>
          <a:ext cx="10115550" cy="4780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75"/>
                <a:gridCol w="3530600"/>
                <a:gridCol w="3978275"/>
              </a:tblGrid>
              <a:tr h="606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연구 및 사례</a:t>
                      </a:r>
                      <a:endParaRPr lang="ko-KR" alt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  <a:endParaRPr lang="ko-KR" alt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우수성 및 </a:t>
                      </a:r>
                      <a:r>
                        <a:rPr lang="ko-KR" altLang="en-US" sz="1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차별점</a:t>
                      </a:r>
                      <a:endParaRPr lang="ko-KR" alt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1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블록체인을 이용한 </a:t>
                      </a:r>
                      <a:endParaRPr lang="en-US" altLang="ko-KR" sz="1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가상화폐거래</a:t>
                      </a:r>
                      <a:endParaRPr lang="en-US" altLang="ko-KR" sz="1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ex) </a:t>
                      </a:r>
                      <a:r>
                        <a:rPr lang="ko-KR" altLang="en-US" sz="12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사토시</a:t>
                      </a:r>
                      <a:r>
                        <a:rPr lang="ko-KR" altLang="en-US" sz="12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나카모토</a:t>
                      </a:r>
                      <a:endParaRPr lang="en-US" altLang="ko-KR" sz="12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           -P2P</a:t>
                      </a:r>
                      <a:r>
                        <a:rPr lang="en-US" altLang="ko-KR" sz="12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전자</a:t>
                      </a:r>
                      <a:r>
                        <a:rPr lang="en-US" altLang="ko-KR" sz="12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화폐 시스템</a:t>
                      </a:r>
                      <a:endParaRPr lang="en-US" altLang="ko-KR" sz="1200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정부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은행 없이 분산 시스템으로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peer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들이 서로 신뢰하고 가상화폐를 거래할 수 있음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블록체인은 주로 가상화폐 거래에 사용되는 기술인데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이를 전자 기기들간의 시간 동기화에 적용함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 </a:t>
                      </a: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동기화 시스템 및 </a:t>
                      </a:r>
                      <a:endParaRPr lang="en-US" altLang="ko-KR" sz="1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이를 이용한 시간 동기화 방법</a:t>
                      </a:r>
                      <a:endParaRPr lang="en-US" altLang="ko-KR" sz="1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NDSL </a:t>
                      </a:r>
                      <a:r>
                        <a:rPr lang="ko-KR" altLang="en-US" sz="12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특허기술 中</a:t>
                      </a:r>
                      <a:endParaRPr lang="ko-KR" altLang="en-US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위성으로부터 송신된 </a:t>
                      </a: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시각정보를 이용하여 단일 마스터 </a:t>
                      </a:r>
                      <a:r>
                        <a:rPr lang="ko-KR" alt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클럭에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대해 복수 개의 </a:t>
                      </a:r>
                      <a:r>
                        <a:rPr lang="ko-KR" alt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슬레이브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클럭을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동기화하기 위한 </a:t>
                      </a: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 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동기화 시스템 및 이를 이용한 시간 동기화 방법에 관한 것임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재밍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공격을 받게 되면 강력한 방해전파로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정보를 수신하지 못하고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 기반의 통신 서비스는 일시적으로 마비됨</a:t>
                      </a:r>
                      <a:endParaRPr lang="en-US" altLang="ko-KR" sz="14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서버와의 연결이 끊어져도 시간 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동기화를 유지할 수 있음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한국표준과학연구원의</a:t>
                      </a:r>
                      <a:endParaRPr lang="en-US" altLang="ko-KR" sz="1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UTCk3.1 </a:t>
                      </a: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프로그램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시각을 인터넷을 통하여 한  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국표준시에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맞추는데 사용함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한국표준시와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시각과의 차이를 비교할 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수 있고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동기화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 가능함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네트워크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연결이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끊어진 상황에서는 사용할 수 없음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서버와의 연결이 끊어져도 시간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동기화를 유지할 수 있음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9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477234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A00C42-D4A9-417A-AB5E-0EE78FE83C4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887F7E-40A6-4789-9F02-7CA63143F910}"/>
              </a:ext>
            </a:extLst>
          </p:cNvPr>
          <p:cNvSpPr txBox="1"/>
          <p:nvPr/>
        </p:nvSpPr>
        <p:spPr>
          <a:xfrm>
            <a:off x="3587552" y="4607223"/>
            <a:ext cx="5016894" cy="17543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4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시각의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오차가 있을 경우 계산 후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pic>
        <p:nvPicPr>
          <p:cNvPr id="32" name="그래픽 35" descr="데이터베이스">
            <a:extLst>
              <a:ext uri="{FF2B5EF4-FFF2-40B4-BE49-F238E27FC236}">
                <a16:creationId xmlns="" xmlns:a16="http://schemas.microsoft.com/office/drawing/2014/main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42" name="그래픽 39" descr="스마트폰">
            <a:extLst>
              <a:ext uri="{FF2B5EF4-FFF2-40B4-BE49-F238E27FC236}">
                <a16:creationId xmlns="" xmlns:a16="http://schemas.microsoft.com/office/drawing/2014/main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그래픽 61" descr="태블릿">
            <a:extLst>
              <a:ext uri="{FF2B5EF4-FFF2-40B4-BE49-F238E27FC236}">
                <a16:creationId xmlns:a16="http://schemas.microsoft.com/office/drawing/2014/main" xmlns="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pic>
        <p:nvPicPr>
          <p:cNvPr id="48" name="그래픽 36" descr="모니터">
            <a:extLst>
              <a:ext uri="{FF2B5EF4-FFF2-40B4-BE49-F238E27FC236}">
                <a16:creationId xmlns="" xmlns:a16="http://schemas.microsoft.com/office/drawing/2014/main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6E0250B4-4394-4E53-A607-CE931696EB2E}"/>
              </a:ext>
            </a:extLst>
          </p:cNvPr>
          <p:cNvCxnSpPr>
            <a:cxnSpLocks/>
            <a:stCxn id="48" idx="3"/>
            <a:endCxn id="42" idx="1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6" y="131492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noProof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477234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6E0250B4-4394-4E53-A607-CE931696EB2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래픽 39" descr="스마트폰">
            <a:extLst>
              <a:ext uri="{FF2B5EF4-FFF2-40B4-BE49-F238E27FC236}">
                <a16:creationId xmlns="" xmlns:a16="http://schemas.microsoft.com/office/drawing/2014/main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863016" y="131492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그래픽 61" descr="태블릿">
            <a:extLst>
              <a:ext uri="{FF2B5EF4-FFF2-40B4-BE49-F238E27FC236}">
                <a16:creationId xmlns:a16="http://schemas.microsoft.com/office/drawing/2014/main" xmlns="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3" name="그래픽 35" descr="데이터베이스">
            <a:extLst>
              <a:ext uri="{FF2B5EF4-FFF2-40B4-BE49-F238E27FC236}">
                <a16:creationId xmlns="" xmlns:a16="http://schemas.microsoft.com/office/drawing/2014/main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64" name="그래픽 36" descr="모니터">
            <a:extLst>
              <a:ext uri="{FF2B5EF4-FFF2-40B4-BE49-F238E27FC236}">
                <a16:creationId xmlns="" xmlns:a16="http://schemas.microsoft.com/office/drawing/2014/main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46A00C42-D4A9-417A-AB5E-0EE78FE83C4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CE36B5E9-ED34-401C-BB4B-032982B2178D}"/>
              </a:ext>
            </a:extLst>
          </p:cNvPr>
          <p:cNvCxnSpPr>
            <a:cxnSpLocks/>
          </p:cNvCxnSpPr>
          <p:nvPr/>
        </p:nvCxnSpPr>
        <p:spPr>
          <a:xfrm>
            <a:off x="5619990" y="2059593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CE36B5E9-ED34-401C-BB4B-032982B2178D}"/>
              </a:ext>
            </a:extLst>
          </p:cNvPr>
          <p:cNvCxnSpPr>
            <a:cxnSpLocks/>
          </p:cNvCxnSpPr>
          <p:nvPr/>
        </p:nvCxnSpPr>
        <p:spPr>
          <a:xfrm flipH="1">
            <a:off x="5619990" y="2061681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4887F7E-40A6-4789-9F02-7CA63143F910}"/>
              </a:ext>
            </a:extLst>
          </p:cNvPr>
          <p:cNvSpPr txBox="1"/>
          <p:nvPr/>
        </p:nvSpPr>
        <p:spPr>
          <a:xfrm>
            <a:off x="7939168" y="1548302"/>
            <a:ext cx="3544541" cy="10191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설정된 갱신주기가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상대적으로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긴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디바이스의 시간을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기준으로 시간동기화를 유지한다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4887F7E-40A6-4789-9F02-7CA63143F910}"/>
              </a:ext>
            </a:extLst>
          </p:cNvPr>
          <p:cNvSpPr txBox="1"/>
          <p:nvPr/>
        </p:nvSpPr>
        <p:spPr>
          <a:xfrm>
            <a:off x="3587552" y="4607223"/>
            <a:ext cx="5016894" cy="17543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4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시각의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오차가 있을 경우 계산 후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47" name="그룹 546"/>
          <p:cNvGrpSpPr/>
          <p:nvPr/>
        </p:nvGrpSpPr>
        <p:grpSpPr>
          <a:xfrm>
            <a:off x="8698764" y="2667705"/>
            <a:ext cx="1062940" cy="1062940"/>
            <a:chOff x="8919551" y="2852512"/>
            <a:chExt cx="1062940" cy="1062940"/>
          </a:xfrm>
        </p:grpSpPr>
        <p:sp>
          <p:nvSpPr>
            <p:cNvPr id="216" name="순서도: 연결자 215"/>
            <p:cNvSpPr/>
            <p:nvPr/>
          </p:nvSpPr>
          <p:spPr>
            <a:xfrm>
              <a:off x="8919551" y="2852512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67" descr="텔레비전">
              <a:extLst>
                <a:ext uri="{FF2B5EF4-FFF2-40B4-BE49-F238E27FC236}">
                  <a16:creationId xmlns="" xmlns:a16="http://schemas.microsoft.com/office/drawing/2014/main" id="{2A115374-8611-4B47-8B84-B8C22782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046899" y="3001966"/>
              <a:ext cx="792690" cy="792690"/>
            </a:xfrm>
            <a:prstGeom prst="rect">
              <a:avLst/>
            </a:prstGeom>
          </p:spPr>
        </p:pic>
      </p:grpSp>
      <p:pic>
        <p:nvPicPr>
          <p:cNvPr id="20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84892" y="1174620"/>
            <a:ext cx="1139005" cy="6773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4EDDC7AC-C802-47F2-81F9-116CCBD591C4}"/>
              </a:ext>
            </a:extLst>
          </p:cNvPr>
          <p:cNvCxnSpPr>
            <a:stCxn id="262" idx="4"/>
            <a:endCxn id="379" idx="0"/>
          </p:cNvCxnSpPr>
          <p:nvPr/>
        </p:nvCxnSpPr>
        <p:spPr>
          <a:xfrm>
            <a:off x="7403999" y="3249140"/>
            <a:ext cx="2809" cy="2195737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CC3D4F54-5334-4C47-80D3-6D0AD0E349DA}"/>
              </a:ext>
            </a:extLst>
          </p:cNvPr>
          <p:cNvCxnSpPr>
            <a:stCxn id="262" idx="4"/>
            <a:endCxn id="398" idx="7"/>
          </p:cNvCxnSpPr>
          <p:nvPr/>
        </p:nvCxnSpPr>
        <p:spPr>
          <a:xfrm flipH="1">
            <a:off x="5954167" y="3249140"/>
            <a:ext cx="1449832" cy="2033623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3FB72A5-95E9-48EF-8787-CDB68C051D86}"/>
              </a:ext>
            </a:extLst>
          </p:cNvPr>
          <p:cNvCxnSpPr>
            <a:cxnSpLocks/>
            <a:stCxn id="262" idx="4"/>
            <a:endCxn id="378" idx="1"/>
          </p:cNvCxnSpPr>
          <p:nvPr/>
        </p:nvCxnSpPr>
        <p:spPr>
          <a:xfrm>
            <a:off x="7403999" y="3249140"/>
            <a:ext cx="1450429" cy="2033623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C7B6749E-1DF2-4FF4-8264-79315B3F664D}"/>
              </a:ext>
            </a:extLst>
          </p:cNvPr>
          <p:cNvCxnSpPr>
            <a:stCxn id="262" idx="4"/>
            <a:endCxn id="408" idx="6"/>
          </p:cNvCxnSpPr>
          <p:nvPr/>
        </p:nvCxnSpPr>
        <p:spPr>
          <a:xfrm flipH="1">
            <a:off x="4969508" y="3249140"/>
            <a:ext cx="2434491" cy="117878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66BD3B0E-FF97-477E-8B0C-ED965DE3364C}"/>
              </a:ext>
            </a:extLst>
          </p:cNvPr>
          <p:cNvCxnSpPr>
            <a:stCxn id="262" idx="4"/>
            <a:endCxn id="376" idx="2"/>
          </p:cNvCxnSpPr>
          <p:nvPr/>
        </p:nvCxnSpPr>
        <p:spPr>
          <a:xfrm>
            <a:off x="7403999" y="3249140"/>
            <a:ext cx="2458398" cy="117973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F6E25093-28F5-4113-A211-C982071B8FE9}"/>
              </a:ext>
            </a:extLst>
          </p:cNvPr>
          <p:cNvCxnSpPr>
            <a:cxnSpLocks/>
            <a:stCxn id="262" idx="4"/>
            <a:endCxn id="425" idx="5"/>
          </p:cNvCxnSpPr>
          <p:nvPr/>
        </p:nvCxnSpPr>
        <p:spPr>
          <a:xfrm flipH="1">
            <a:off x="5955344" y="3249140"/>
            <a:ext cx="1448655" cy="32584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436102A7-B248-4A8F-992C-A4858C2A70B2}"/>
              </a:ext>
            </a:extLst>
          </p:cNvPr>
          <p:cNvCxnSpPr>
            <a:stCxn id="262" idx="4"/>
            <a:endCxn id="216" idx="3"/>
          </p:cNvCxnSpPr>
          <p:nvPr/>
        </p:nvCxnSpPr>
        <p:spPr>
          <a:xfrm>
            <a:off x="7403999" y="3249140"/>
            <a:ext cx="1450429" cy="32584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E841258-D3C6-428D-B521-8ED2F153D65F}"/>
              </a:ext>
            </a:extLst>
          </p:cNvPr>
          <p:cNvCxnSpPr>
            <a:cxnSpLocks/>
            <a:stCxn id="408" idx="6"/>
            <a:endCxn id="425" idx="5"/>
          </p:cNvCxnSpPr>
          <p:nvPr/>
        </p:nvCxnSpPr>
        <p:spPr>
          <a:xfrm flipV="1">
            <a:off x="4969508" y="3574981"/>
            <a:ext cx="985836" cy="852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4F4F7F30-A7E0-4642-B13A-267F779BF251}"/>
              </a:ext>
            </a:extLst>
          </p:cNvPr>
          <p:cNvCxnSpPr>
            <a:stCxn id="408" idx="6"/>
            <a:endCxn id="216" idx="3"/>
          </p:cNvCxnSpPr>
          <p:nvPr/>
        </p:nvCxnSpPr>
        <p:spPr>
          <a:xfrm flipV="1">
            <a:off x="4969508" y="3574981"/>
            <a:ext cx="3884920" cy="852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36551F85-E4AA-4EE4-B88E-F1364C4B1612}"/>
              </a:ext>
            </a:extLst>
          </p:cNvPr>
          <p:cNvCxnSpPr>
            <a:stCxn id="408" idx="6"/>
            <a:endCxn id="376" idx="2"/>
          </p:cNvCxnSpPr>
          <p:nvPr/>
        </p:nvCxnSpPr>
        <p:spPr>
          <a:xfrm>
            <a:off x="4969508" y="4427921"/>
            <a:ext cx="4892889" cy="95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D2EB1E2-F030-4C3C-89E0-22EAC087846C}"/>
              </a:ext>
            </a:extLst>
          </p:cNvPr>
          <p:cNvCxnSpPr>
            <a:stCxn id="408" idx="6"/>
            <a:endCxn id="378" idx="1"/>
          </p:cNvCxnSpPr>
          <p:nvPr/>
        </p:nvCxnSpPr>
        <p:spPr>
          <a:xfrm>
            <a:off x="4969508" y="4427921"/>
            <a:ext cx="3884920" cy="85484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A34D0B1B-00C4-4D22-978A-8F99FBCFBA4B}"/>
              </a:ext>
            </a:extLst>
          </p:cNvPr>
          <p:cNvCxnSpPr>
            <a:cxnSpLocks/>
            <a:stCxn id="408" idx="6"/>
            <a:endCxn id="379" idx="0"/>
          </p:cNvCxnSpPr>
          <p:nvPr/>
        </p:nvCxnSpPr>
        <p:spPr>
          <a:xfrm>
            <a:off x="4969508" y="4427921"/>
            <a:ext cx="2437300" cy="101695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B318F33C-913D-47A8-B8A8-EB048892F4B9}"/>
              </a:ext>
            </a:extLst>
          </p:cNvPr>
          <p:cNvCxnSpPr>
            <a:stCxn id="398" idx="7"/>
            <a:endCxn id="408" idx="6"/>
          </p:cNvCxnSpPr>
          <p:nvPr/>
        </p:nvCxnSpPr>
        <p:spPr>
          <a:xfrm flipH="1" flipV="1">
            <a:off x="4969508" y="4427921"/>
            <a:ext cx="984659" cy="85484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27A5A19F-9B63-411A-8B9A-D6FC15604A7E}"/>
              </a:ext>
            </a:extLst>
          </p:cNvPr>
          <p:cNvCxnSpPr>
            <a:cxnSpLocks/>
            <a:stCxn id="398" idx="7"/>
            <a:endCxn id="425" idx="5"/>
          </p:cNvCxnSpPr>
          <p:nvPr/>
        </p:nvCxnSpPr>
        <p:spPr>
          <a:xfrm flipV="1">
            <a:off x="5954167" y="3574981"/>
            <a:ext cx="1177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19DFFF1-47FB-48FB-A9D9-99D0BE7E085A}"/>
              </a:ext>
            </a:extLst>
          </p:cNvPr>
          <p:cNvCxnSpPr>
            <a:stCxn id="398" idx="7"/>
            <a:endCxn id="216" idx="3"/>
          </p:cNvCxnSpPr>
          <p:nvPr/>
        </p:nvCxnSpPr>
        <p:spPr>
          <a:xfrm flipV="1">
            <a:off x="5954167" y="3574981"/>
            <a:ext cx="2900261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BEDE9CD-2A6E-4086-8DD4-DADCE6584975}"/>
              </a:ext>
            </a:extLst>
          </p:cNvPr>
          <p:cNvCxnSpPr>
            <a:stCxn id="398" idx="7"/>
            <a:endCxn id="376" idx="2"/>
          </p:cNvCxnSpPr>
          <p:nvPr/>
        </p:nvCxnSpPr>
        <p:spPr>
          <a:xfrm flipV="1">
            <a:off x="5954167" y="4428872"/>
            <a:ext cx="3908230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E3A153FC-ABFF-4388-9836-F44914CBB251}"/>
              </a:ext>
            </a:extLst>
          </p:cNvPr>
          <p:cNvCxnSpPr>
            <a:stCxn id="398" idx="7"/>
            <a:endCxn id="378" idx="1"/>
          </p:cNvCxnSpPr>
          <p:nvPr/>
        </p:nvCxnSpPr>
        <p:spPr>
          <a:xfrm>
            <a:off x="5954167" y="5282763"/>
            <a:ext cx="2900261" cy="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ACA1EC00-15A0-402B-8A3D-6FC5BE884149}"/>
              </a:ext>
            </a:extLst>
          </p:cNvPr>
          <p:cNvCxnSpPr>
            <a:stCxn id="398" idx="7"/>
            <a:endCxn id="379" idx="0"/>
          </p:cNvCxnSpPr>
          <p:nvPr/>
        </p:nvCxnSpPr>
        <p:spPr>
          <a:xfrm>
            <a:off x="5954167" y="5282763"/>
            <a:ext cx="1452641" cy="162114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A5E5CFBD-5109-456F-8AE8-B8999EA9F6A4}"/>
              </a:ext>
            </a:extLst>
          </p:cNvPr>
          <p:cNvCxnSpPr>
            <a:stCxn id="379" idx="0"/>
            <a:endCxn id="425" idx="5"/>
          </p:cNvCxnSpPr>
          <p:nvPr/>
        </p:nvCxnSpPr>
        <p:spPr>
          <a:xfrm flipH="1" flipV="1">
            <a:off x="5955344" y="3574981"/>
            <a:ext cx="1451464" cy="186989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BFAB271C-8A1B-479A-9DA1-2F4EEDC46B83}"/>
              </a:ext>
            </a:extLst>
          </p:cNvPr>
          <p:cNvCxnSpPr>
            <a:stCxn id="379" idx="0"/>
            <a:endCxn id="216" idx="3"/>
          </p:cNvCxnSpPr>
          <p:nvPr/>
        </p:nvCxnSpPr>
        <p:spPr>
          <a:xfrm flipV="1">
            <a:off x="7406808" y="3574981"/>
            <a:ext cx="1447620" cy="186989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EDB1E3C5-442E-4AA4-8F65-922C5CFFDB38}"/>
              </a:ext>
            </a:extLst>
          </p:cNvPr>
          <p:cNvCxnSpPr>
            <a:stCxn id="379" idx="0"/>
            <a:endCxn id="376" idx="2"/>
          </p:cNvCxnSpPr>
          <p:nvPr/>
        </p:nvCxnSpPr>
        <p:spPr>
          <a:xfrm flipV="1">
            <a:off x="7406808" y="4428872"/>
            <a:ext cx="2455589" cy="1016005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52C3ED24-3BE6-455F-927E-9193F994081A}"/>
              </a:ext>
            </a:extLst>
          </p:cNvPr>
          <p:cNvCxnSpPr>
            <a:stCxn id="379" idx="0"/>
            <a:endCxn id="378" idx="1"/>
          </p:cNvCxnSpPr>
          <p:nvPr/>
        </p:nvCxnSpPr>
        <p:spPr>
          <a:xfrm flipV="1">
            <a:off x="7406808" y="5282763"/>
            <a:ext cx="1447620" cy="162114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6F02A3CB-632D-4A29-AC3D-656F270B16CF}"/>
              </a:ext>
            </a:extLst>
          </p:cNvPr>
          <p:cNvCxnSpPr>
            <a:stCxn id="378" idx="1"/>
            <a:endCxn id="425" idx="5"/>
          </p:cNvCxnSpPr>
          <p:nvPr/>
        </p:nvCxnSpPr>
        <p:spPr>
          <a:xfrm flipH="1" flipV="1">
            <a:off x="5955344" y="3574981"/>
            <a:ext cx="2899084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8C0E83C-EFE4-49A8-995A-D1BAA529190F}"/>
              </a:ext>
            </a:extLst>
          </p:cNvPr>
          <p:cNvCxnSpPr>
            <a:stCxn id="378" idx="1"/>
            <a:endCxn id="216" idx="3"/>
          </p:cNvCxnSpPr>
          <p:nvPr/>
        </p:nvCxnSpPr>
        <p:spPr>
          <a:xfrm flipV="1">
            <a:off x="8854428" y="3574981"/>
            <a:ext cx="0" cy="170778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08E21FA-0579-4D7C-B240-9FCE531287CE}"/>
              </a:ext>
            </a:extLst>
          </p:cNvPr>
          <p:cNvCxnSpPr>
            <a:stCxn id="378" idx="1"/>
            <a:endCxn id="376" idx="2"/>
          </p:cNvCxnSpPr>
          <p:nvPr/>
        </p:nvCxnSpPr>
        <p:spPr>
          <a:xfrm flipV="1">
            <a:off x="8854428" y="4428872"/>
            <a:ext cx="1007969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F281476-736D-4E6A-B727-642EE75DC7DC}"/>
              </a:ext>
            </a:extLst>
          </p:cNvPr>
          <p:cNvCxnSpPr>
            <a:stCxn id="376" idx="2"/>
            <a:endCxn id="425" idx="5"/>
          </p:cNvCxnSpPr>
          <p:nvPr/>
        </p:nvCxnSpPr>
        <p:spPr>
          <a:xfrm flipH="1" flipV="1">
            <a:off x="5955344" y="3574981"/>
            <a:ext cx="3907053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C50E946B-EEB9-4EB2-9759-324E371AFB3C}"/>
              </a:ext>
            </a:extLst>
          </p:cNvPr>
          <p:cNvCxnSpPr>
            <a:stCxn id="376" idx="2"/>
            <a:endCxn id="216" idx="3"/>
          </p:cNvCxnSpPr>
          <p:nvPr/>
        </p:nvCxnSpPr>
        <p:spPr>
          <a:xfrm flipH="1" flipV="1">
            <a:off x="8854428" y="3574981"/>
            <a:ext cx="1007969" cy="853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58DD466B-AD1B-4613-80E4-7322F9960DF8}"/>
              </a:ext>
            </a:extLst>
          </p:cNvPr>
          <p:cNvCxnSpPr>
            <a:cxnSpLocks/>
            <a:stCxn id="57" idx="2"/>
            <a:endCxn id="425" idx="0"/>
          </p:cNvCxnSpPr>
          <p:nvPr/>
        </p:nvCxnSpPr>
        <p:spPr>
          <a:xfrm>
            <a:off x="5577254" y="2217219"/>
            <a:ext cx="2284" cy="45048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46FF344-374D-4AE1-AF29-B4342F07CCBE}"/>
              </a:ext>
            </a:extLst>
          </p:cNvPr>
          <p:cNvSpPr txBox="1"/>
          <p:nvPr/>
        </p:nvSpPr>
        <p:spPr>
          <a:xfrm>
            <a:off x="5015831" y="1878665"/>
            <a:ext cx="1122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C7B72E32-30A9-4297-9760-7E2C2D6F54A8}"/>
              </a:ext>
            </a:extLst>
          </p:cNvPr>
          <p:cNvCxnSpPr>
            <a:stCxn id="425" idx="5"/>
            <a:endCxn id="216" idx="3"/>
          </p:cNvCxnSpPr>
          <p:nvPr/>
        </p:nvCxnSpPr>
        <p:spPr>
          <a:xfrm>
            <a:off x="5955344" y="3574981"/>
            <a:ext cx="2899084" cy="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59E928E1-33CD-4C85-BDFF-C1551FB72707}"/>
              </a:ext>
            </a:extLst>
          </p:cNvPr>
          <p:cNvSpPr txBox="1"/>
          <p:nvPr/>
        </p:nvSpPr>
        <p:spPr>
          <a:xfrm>
            <a:off x="546683" y="1245972"/>
            <a:ext cx="411921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시스템 구성도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- 3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디바이스가 각각 다른 서버로부터    </a:t>
            </a:r>
            <a:endParaRPr lang="en-US" altLang="ko-KR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표준시각을 수신함</a:t>
            </a:r>
            <a:endParaRPr lang="en-US" altLang="ko-KR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통신망에 연결된 디바이스들 간에</a:t>
            </a:r>
            <a:endParaRPr lang="en-US" altLang="ko-KR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시간동기화를 수행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46" name="그룹 545"/>
          <p:cNvGrpSpPr/>
          <p:nvPr/>
        </p:nvGrpSpPr>
        <p:grpSpPr>
          <a:xfrm>
            <a:off x="6872529" y="2186200"/>
            <a:ext cx="1062940" cy="1062940"/>
            <a:chOff x="6875338" y="2200895"/>
            <a:chExt cx="1062940" cy="1062940"/>
          </a:xfrm>
        </p:grpSpPr>
        <p:pic>
          <p:nvPicPr>
            <p:cNvPr id="11" name="그래픽 61" descr="태블릿">
              <a:extLst>
                <a:ext uri="{FF2B5EF4-FFF2-40B4-BE49-F238E27FC236}">
                  <a16:creationId xmlns="" xmlns:a16="http://schemas.microsoft.com/office/drawing/2014/main" id="{DBAEF2D5-0CC9-449B-996B-228B16043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87971" y="2313124"/>
              <a:ext cx="827040" cy="827040"/>
            </a:xfrm>
            <a:prstGeom prst="rect">
              <a:avLst/>
            </a:prstGeom>
          </p:spPr>
        </p:pic>
        <p:sp>
          <p:nvSpPr>
            <p:cNvPr id="262" name="순서도: 연결자 261"/>
            <p:cNvSpPr/>
            <p:nvPr/>
          </p:nvSpPr>
          <p:spPr>
            <a:xfrm>
              <a:off x="6875338" y="2200895"/>
              <a:ext cx="1062940" cy="1062940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8" name="그룹 547"/>
          <p:cNvGrpSpPr/>
          <p:nvPr/>
        </p:nvGrpSpPr>
        <p:grpSpPr>
          <a:xfrm>
            <a:off x="9862397" y="3897402"/>
            <a:ext cx="1062940" cy="1062940"/>
            <a:chOff x="9926556" y="3906188"/>
            <a:chExt cx="1062940" cy="1062940"/>
          </a:xfrm>
        </p:grpSpPr>
        <p:pic>
          <p:nvPicPr>
            <p:cNvPr id="15" name="그래픽 65" descr="라디오">
              <a:extLst>
                <a:ext uri="{FF2B5EF4-FFF2-40B4-BE49-F238E27FC236}">
                  <a16:creationId xmlns="" xmlns:a16="http://schemas.microsoft.com/office/drawing/2014/main" id="{70BDA733-AC61-43B4-883D-F204D1CA8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44160" y="3983040"/>
              <a:ext cx="827040" cy="827040"/>
            </a:xfrm>
            <a:prstGeom prst="rect">
              <a:avLst/>
            </a:prstGeom>
          </p:spPr>
        </p:pic>
        <p:sp>
          <p:nvSpPr>
            <p:cNvPr id="376" name="순서도: 연결자 375"/>
            <p:cNvSpPr/>
            <p:nvPr/>
          </p:nvSpPr>
          <p:spPr>
            <a:xfrm>
              <a:off x="9926556" y="3906188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9" name="그룹 548"/>
          <p:cNvGrpSpPr/>
          <p:nvPr/>
        </p:nvGrpSpPr>
        <p:grpSpPr>
          <a:xfrm>
            <a:off x="8698764" y="5127099"/>
            <a:ext cx="1062940" cy="1062940"/>
            <a:chOff x="8919551" y="4722126"/>
            <a:chExt cx="1062940" cy="1062940"/>
          </a:xfrm>
        </p:grpSpPr>
        <p:pic>
          <p:nvPicPr>
            <p:cNvPr id="16" name="그래픽 66" descr="프로젝터">
              <a:extLst>
                <a:ext uri="{FF2B5EF4-FFF2-40B4-BE49-F238E27FC236}">
                  <a16:creationId xmlns="" xmlns:a16="http://schemas.microsoft.com/office/drawing/2014/main" id="{A7606B9A-EBBB-47F9-8AC5-23B57480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021244" y="4842116"/>
              <a:ext cx="827040" cy="827040"/>
            </a:xfrm>
            <a:prstGeom prst="rect">
              <a:avLst/>
            </a:prstGeom>
          </p:spPr>
        </p:pic>
        <p:sp>
          <p:nvSpPr>
            <p:cNvPr id="378" name="순서도: 연결자 377"/>
            <p:cNvSpPr/>
            <p:nvPr/>
          </p:nvSpPr>
          <p:spPr>
            <a:xfrm>
              <a:off x="8919551" y="4722126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0" name="그룹 549"/>
          <p:cNvGrpSpPr/>
          <p:nvPr/>
        </p:nvGrpSpPr>
        <p:grpSpPr>
          <a:xfrm>
            <a:off x="6875338" y="5444877"/>
            <a:ext cx="1062940" cy="1062940"/>
            <a:chOff x="6875338" y="5344210"/>
            <a:chExt cx="1062940" cy="1062940"/>
          </a:xfrm>
        </p:grpSpPr>
        <p:pic>
          <p:nvPicPr>
            <p:cNvPr id="14" name="그래픽 64" descr="무선 라우터">
              <a:extLst>
                <a:ext uri="{FF2B5EF4-FFF2-40B4-BE49-F238E27FC236}">
                  <a16:creationId xmlns="" xmlns:a16="http://schemas.microsoft.com/office/drawing/2014/main" id="{5D1BBEEE-4A7A-4DD8-81B7-AFECA959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99492" y="5450056"/>
              <a:ext cx="827040" cy="827040"/>
            </a:xfrm>
            <a:prstGeom prst="rect">
              <a:avLst/>
            </a:prstGeom>
          </p:spPr>
        </p:pic>
        <p:sp>
          <p:nvSpPr>
            <p:cNvPr id="379" name="순서도: 연결자 378"/>
            <p:cNvSpPr/>
            <p:nvPr/>
          </p:nvSpPr>
          <p:spPr>
            <a:xfrm>
              <a:off x="6875338" y="5344210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3" name="그룹 542"/>
          <p:cNvGrpSpPr/>
          <p:nvPr/>
        </p:nvGrpSpPr>
        <p:grpSpPr>
          <a:xfrm>
            <a:off x="5046891" y="5127099"/>
            <a:ext cx="1062940" cy="1062940"/>
            <a:chOff x="4813132" y="5489909"/>
            <a:chExt cx="1062940" cy="1062940"/>
          </a:xfrm>
        </p:grpSpPr>
        <p:pic>
          <p:nvPicPr>
            <p:cNvPr id="13" name="그래픽 63" descr="랩톱">
              <a:extLst>
                <a:ext uri="{FF2B5EF4-FFF2-40B4-BE49-F238E27FC236}">
                  <a16:creationId xmlns="" xmlns:a16="http://schemas.microsoft.com/office/drawing/2014/main" id="{9A2C8EA5-D6E0-485F-BD27-77F76690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36573" y="5631744"/>
              <a:ext cx="827040" cy="827040"/>
            </a:xfrm>
            <a:prstGeom prst="rect">
              <a:avLst/>
            </a:prstGeom>
          </p:spPr>
        </p:pic>
        <p:sp>
          <p:nvSpPr>
            <p:cNvPr id="398" name="순서도: 연결자 397"/>
            <p:cNvSpPr/>
            <p:nvPr/>
          </p:nvSpPr>
          <p:spPr>
            <a:xfrm>
              <a:off x="4813132" y="5489909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4" name="그룹 543"/>
          <p:cNvGrpSpPr/>
          <p:nvPr/>
        </p:nvGrpSpPr>
        <p:grpSpPr>
          <a:xfrm>
            <a:off x="3906568" y="3896451"/>
            <a:ext cx="1062940" cy="1062940"/>
            <a:chOff x="2947089" y="3750826"/>
            <a:chExt cx="1062940" cy="1062940"/>
          </a:xfrm>
        </p:grpSpPr>
        <p:pic>
          <p:nvPicPr>
            <p:cNvPr id="12" name="그래픽 62" descr="스마트폰">
              <a:extLst>
                <a:ext uri="{FF2B5EF4-FFF2-40B4-BE49-F238E27FC236}">
                  <a16:creationId xmlns="" xmlns:a16="http://schemas.microsoft.com/office/drawing/2014/main" id="{A21BF8F1-D5F0-47D6-B64C-62D3851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4437" y="3906188"/>
              <a:ext cx="827040" cy="740890"/>
            </a:xfrm>
            <a:prstGeom prst="rect">
              <a:avLst/>
            </a:prstGeom>
          </p:spPr>
        </p:pic>
        <p:sp>
          <p:nvSpPr>
            <p:cNvPr id="408" name="순서도: 연결자 407"/>
            <p:cNvSpPr/>
            <p:nvPr/>
          </p:nvSpPr>
          <p:spPr>
            <a:xfrm>
              <a:off x="2947089" y="3750826"/>
              <a:ext cx="1062940" cy="1062940"/>
            </a:xfrm>
            <a:prstGeom prst="flowChartConnector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5" name="그룹 544"/>
          <p:cNvGrpSpPr/>
          <p:nvPr/>
        </p:nvGrpSpPr>
        <p:grpSpPr>
          <a:xfrm>
            <a:off x="5048068" y="2667705"/>
            <a:ext cx="1062940" cy="1062940"/>
            <a:chOff x="4843533" y="2561596"/>
            <a:chExt cx="1062940" cy="1062940"/>
          </a:xfrm>
        </p:grpSpPr>
        <p:pic>
          <p:nvPicPr>
            <p:cNvPr id="10" name="그래픽 60" descr="모니터">
              <a:extLst>
                <a:ext uri="{FF2B5EF4-FFF2-40B4-BE49-F238E27FC236}">
                  <a16:creationId xmlns="" xmlns:a16="http://schemas.microsoft.com/office/drawing/2014/main" id="{0D8FAC51-4F0D-4B13-A2D3-7D539F80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60306" y="2694124"/>
              <a:ext cx="827040" cy="827040"/>
            </a:xfrm>
            <a:prstGeom prst="rect">
              <a:avLst/>
            </a:prstGeom>
          </p:spPr>
        </p:pic>
        <p:sp>
          <p:nvSpPr>
            <p:cNvPr id="425" name="순서도: 연결자 424"/>
            <p:cNvSpPr/>
            <p:nvPr/>
          </p:nvSpPr>
          <p:spPr>
            <a:xfrm>
              <a:off x="4843533" y="2561596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6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31881" y="1174620"/>
            <a:ext cx="1139005" cy="677326"/>
          </a:xfrm>
          <a:prstGeom prst="rect">
            <a:avLst/>
          </a:prstGeom>
        </p:spPr>
      </p:pic>
      <p:cxnSp>
        <p:nvCxnSpPr>
          <p:cNvPr id="427" name="직선 화살표 연결선 426">
            <a:extLst>
              <a:ext uri="{FF2B5EF4-FFF2-40B4-BE49-F238E27FC236}">
                <a16:creationId xmlns="" xmlns:a16="http://schemas.microsoft.com/office/drawing/2014/main" id="{58DD466B-AD1B-4613-80E4-7322F9960DF8}"/>
              </a:ext>
            </a:extLst>
          </p:cNvPr>
          <p:cNvCxnSpPr>
            <a:cxnSpLocks/>
            <a:stCxn id="428" idx="2"/>
            <a:endCxn id="216" idx="0"/>
          </p:cNvCxnSpPr>
          <p:nvPr/>
        </p:nvCxnSpPr>
        <p:spPr>
          <a:xfrm flipH="1">
            <a:off x="9230234" y="2225814"/>
            <a:ext cx="2801" cy="441891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="" xmlns:a16="http://schemas.microsoft.com/office/drawing/2014/main" id="{A46FF344-374D-4AE1-AF29-B4342F07CCBE}"/>
              </a:ext>
            </a:extLst>
          </p:cNvPr>
          <p:cNvSpPr txBox="1"/>
          <p:nvPr/>
        </p:nvSpPr>
        <p:spPr>
          <a:xfrm>
            <a:off x="8707344" y="1887260"/>
            <a:ext cx="105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C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29" name="그래픽 70" descr="데이터베이스">
            <a:extLst>
              <a:ext uri="{FF2B5EF4-FFF2-40B4-BE49-F238E27FC236}">
                <a16:creationId xmlns="" xmlns:a16="http://schemas.microsoft.com/office/drawing/2014/main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15447" y="884390"/>
            <a:ext cx="1139005" cy="677326"/>
          </a:xfrm>
          <a:prstGeom prst="rect">
            <a:avLst/>
          </a:prstGeom>
        </p:spPr>
      </p:pic>
      <p:cxnSp>
        <p:nvCxnSpPr>
          <p:cNvPr id="430" name="직선 화살표 연결선 429">
            <a:extLst>
              <a:ext uri="{FF2B5EF4-FFF2-40B4-BE49-F238E27FC236}">
                <a16:creationId xmlns="" xmlns:a16="http://schemas.microsoft.com/office/drawing/2014/main" id="{58DD466B-AD1B-4613-80E4-7322F9960DF8}"/>
              </a:ext>
            </a:extLst>
          </p:cNvPr>
          <p:cNvCxnSpPr>
            <a:cxnSpLocks/>
            <a:stCxn id="431" idx="2"/>
            <a:endCxn id="262" idx="0"/>
          </p:cNvCxnSpPr>
          <p:nvPr/>
        </p:nvCxnSpPr>
        <p:spPr>
          <a:xfrm flipH="1">
            <a:off x="7403999" y="1935584"/>
            <a:ext cx="2809" cy="25061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="" xmlns:a16="http://schemas.microsoft.com/office/drawing/2014/main" id="{A46FF344-374D-4AE1-AF29-B4342F07CCBE}"/>
              </a:ext>
            </a:extLst>
          </p:cNvPr>
          <p:cNvSpPr txBox="1"/>
          <p:nvPr/>
        </p:nvSpPr>
        <p:spPr>
          <a:xfrm>
            <a:off x="6871203" y="1597030"/>
            <a:ext cx="107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1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래픽 111" descr="줄 화살표: 일자형">
            <a:extLst>
              <a:ext uri="{FF2B5EF4-FFF2-40B4-BE49-F238E27FC236}">
                <a16:creationId xmlns:a16="http://schemas.microsoft.com/office/drawing/2014/main" xmlns="" id="{990212F6-09A6-458F-9B2D-FB1C7FA3A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>
            <a:off x="5081899" y="2022493"/>
            <a:ext cx="1946385" cy="14558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292259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Synchronization 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래픽 56" descr="데이터베이스">
            <a:extLst>
              <a:ext uri="{FF2B5EF4-FFF2-40B4-BE49-F238E27FC236}">
                <a16:creationId xmlns="" xmlns:a16="http://schemas.microsoft.com/office/drawing/2014/main" id="{731138B6-21BD-49E0-8C6A-E15FDDA559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7" y="3753851"/>
            <a:ext cx="1455823" cy="1455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1711F9B-521E-4736-BBC7-7D50053623E4}"/>
              </a:ext>
            </a:extLst>
          </p:cNvPr>
          <p:cNvSpPr txBox="1"/>
          <p:nvPr/>
        </p:nvSpPr>
        <p:spPr>
          <a:xfrm>
            <a:off x="2655646" y="1648326"/>
            <a:ext cx="236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Device 1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5" name="그래픽 108" descr="데이터베이스">
            <a:extLst>
              <a:ext uri="{FF2B5EF4-FFF2-40B4-BE49-F238E27FC236}">
                <a16:creationId xmlns="" xmlns:a16="http://schemas.microsoft.com/office/drawing/2014/main" id="{1A6F155A-6EB0-4871-9AE9-DD0412887B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0781" y="3753851"/>
            <a:ext cx="1455823" cy="14558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9E0FE3-8E13-4714-8FE7-14C28432F48D}"/>
              </a:ext>
            </a:extLst>
          </p:cNvPr>
          <p:cNvSpPr txBox="1"/>
          <p:nvPr/>
        </p:nvSpPr>
        <p:spPr>
          <a:xfrm>
            <a:off x="7389940" y="1648326"/>
            <a:ext cx="236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Device 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55">
            <a:extLst>
              <a:ext uri="{FF2B5EF4-FFF2-40B4-BE49-F238E27FC236}">
                <a16:creationId xmlns:a16="http://schemas.microsoft.com/office/drawing/2014/main" xmlns="" id="{5A313FED-C9CC-4592-B915-2650C5282607}"/>
              </a:ext>
            </a:extLst>
          </p:cNvPr>
          <p:cNvSpPr/>
          <p:nvPr/>
        </p:nvSpPr>
        <p:spPr>
          <a:xfrm>
            <a:off x="1384466" y="1245412"/>
            <a:ext cx="3484807" cy="5222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1632070" y="2049480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Controller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1711F9B-521E-4736-BBC7-7D50053623E4}"/>
              </a:ext>
            </a:extLst>
          </p:cNvPr>
          <p:cNvSpPr txBox="1"/>
          <p:nvPr/>
        </p:nvSpPr>
        <p:spPr>
          <a:xfrm>
            <a:off x="2218839" y="1353922"/>
            <a:ext cx="194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E9E0FE3-8E13-4714-8FE7-14C28432F48D}"/>
              </a:ext>
            </a:extLst>
          </p:cNvPr>
          <p:cNvSpPr txBox="1"/>
          <p:nvPr/>
        </p:nvSpPr>
        <p:spPr>
          <a:xfrm>
            <a:off x="6115931" y="1052736"/>
            <a:ext cx="1770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 </a:t>
            </a:r>
            <a:endParaRPr lang="ko-KR" altLang="en-US" sz="4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5" name="그래픽 111" descr="줄 화살표: 일자형">
            <a:extLst>
              <a:ext uri="{FF2B5EF4-FFF2-40B4-BE49-F238E27FC236}">
                <a16:creationId xmlns:a16="http://schemas.microsoft.com/office/drawing/2014/main" xmlns="" id="{990212F6-09A6-458F-9B2D-FB1C7FA3A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81900" y="3031251"/>
            <a:ext cx="1946385" cy="1455823"/>
          </a:xfrm>
          <a:prstGeom prst="rect">
            <a:avLst/>
          </a:prstGeom>
        </p:spPr>
      </p:pic>
      <p:sp>
        <p:nvSpPr>
          <p:cNvPr id="27" name="사각형: 둥근 모서리 55">
            <a:extLst>
              <a:ext uri="{FF2B5EF4-FFF2-40B4-BE49-F238E27FC236}">
                <a16:creationId xmlns:a16="http://schemas.microsoft.com/office/drawing/2014/main" xmlns="" id="{5A313FED-C9CC-4592-B915-2650C5282607}"/>
              </a:ext>
            </a:extLst>
          </p:cNvPr>
          <p:cNvSpPr/>
          <p:nvPr/>
        </p:nvSpPr>
        <p:spPr>
          <a:xfrm>
            <a:off x="7235694" y="1245412"/>
            <a:ext cx="3484807" cy="5222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7474106" y="2050577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Controller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1711F9B-521E-4736-BBC7-7D50053623E4}"/>
              </a:ext>
            </a:extLst>
          </p:cNvPr>
          <p:cNvSpPr txBox="1"/>
          <p:nvPr/>
        </p:nvSpPr>
        <p:spPr>
          <a:xfrm>
            <a:off x="8068249" y="1351554"/>
            <a:ext cx="194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 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7473098" y="4922742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Chain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22495" y="3027751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7473098" y="2699839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7473097" y="4284725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갱신 주기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146915" y="3467287"/>
            <a:ext cx="1660446" cy="500683"/>
            <a:chOff x="2354859" y="4917137"/>
            <a:chExt cx="1660446" cy="460412"/>
          </a:xfrm>
        </p:grpSpPr>
        <p:pic>
          <p:nvPicPr>
            <p:cNvPr id="62" name="그래픽 111" descr="줄 화살표: 일자형">
              <a:extLst>
                <a:ext uri="{FF2B5EF4-FFF2-40B4-BE49-F238E27FC236}">
                  <a16:creationId xmlns:a16="http://schemas.microsoft.com/office/drawing/2014/main" xmlns="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16200000">
              <a:off x="2709900" y="4569714"/>
              <a:ext cx="452794" cy="1162875"/>
            </a:xfrm>
            <a:prstGeom prst="rect">
              <a:avLst/>
            </a:prstGeom>
          </p:spPr>
        </p:pic>
        <p:pic>
          <p:nvPicPr>
            <p:cNvPr id="63" name="그래픽 111" descr="줄 화살표: 일자형">
              <a:extLst>
                <a:ext uri="{FF2B5EF4-FFF2-40B4-BE49-F238E27FC236}">
                  <a16:creationId xmlns:a16="http://schemas.microsoft.com/office/drawing/2014/main" xmlns="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 flipV="1">
              <a:off x="3218634" y="4550930"/>
              <a:ext cx="430464" cy="116287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4966502" y="4709203"/>
            <a:ext cx="2170787" cy="16466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Controller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 비교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 기록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주기 설정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방문 순서 설정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업데이트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85115" y="383267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7473098" y="5570238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</a:t>
            </a:r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1629244" y="4922742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 Chain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1629244" y="2699839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1629243" y="4274101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갱신 주기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303061" y="3440644"/>
            <a:ext cx="1660446" cy="500683"/>
            <a:chOff x="2354859" y="4917137"/>
            <a:chExt cx="1660446" cy="460412"/>
          </a:xfrm>
        </p:grpSpPr>
        <p:pic>
          <p:nvPicPr>
            <p:cNvPr id="48" name="그래픽 111" descr="줄 화살표: 일자형">
              <a:extLst>
                <a:ext uri="{FF2B5EF4-FFF2-40B4-BE49-F238E27FC236}">
                  <a16:creationId xmlns:a16="http://schemas.microsoft.com/office/drawing/2014/main" xmlns="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16200000">
              <a:off x="2709900" y="4569714"/>
              <a:ext cx="452794" cy="1162875"/>
            </a:xfrm>
            <a:prstGeom prst="rect">
              <a:avLst/>
            </a:prstGeom>
          </p:spPr>
        </p:pic>
        <p:pic>
          <p:nvPicPr>
            <p:cNvPr id="49" name="그래픽 111" descr="줄 화살표: 일자형">
              <a:extLst>
                <a:ext uri="{FF2B5EF4-FFF2-40B4-BE49-F238E27FC236}">
                  <a16:creationId xmlns:a16="http://schemas.microsoft.com/office/drawing/2014/main" xmlns="" id="{990212F6-09A6-458F-9B2D-FB1C7FA3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 flipV="1">
              <a:off x="3218634" y="4550930"/>
              <a:ext cx="430464" cy="1162878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4041261" y="3806032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8C0E082-05E0-4A2F-8FAF-8FF91F5E0A91}"/>
              </a:ext>
            </a:extLst>
          </p:cNvPr>
          <p:cNvSpPr/>
          <p:nvPr/>
        </p:nvSpPr>
        <p:spPr>
          <a:xfrm>
            <a:off x="1629244" y="5570238"/>
            <a:ext cx="3029813" cy="524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</a:t>
            </a:r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1186</Words>
  <Application>Microsoft Office PowerPoint</Application>
  <PresentationFormat>사용자 지정</PresentationFormat>
  <Paragraphs>316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Wingdings</vt:lpstr>
      <vt:lpstr>함초롬돋움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지소영</cp:lastModifiedBy>
  <cp:revision>560</cp:revision>
  <dcterms:created xsi:type="dcterms:W3CDTF">2017-01-14T23:40:12Z</dcterms:created>
  <dcterms:modified xsi:type="dcterms:W3CDTF">2018-01-04T03:42:41Z</dcterms:modified>
</cp:coreProperties>
</file>