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300" r:id="rId3"/>
    <p:sldId id="313" r:id="rId4"/>
    <p:sldId id="325" r:id="rId5"/>
    <p:sldId id="315" r:id="rId6"/>
    <p:sldId id="354" r:id="rId7"/>
    <p:sldId id="314" r:id="rId8"/>
    <p:sldId id="323" r:id="rId9"/>
    <p:sldId id="334" r:id="rId10"/>
    <p:sldId id="330" r:id="rId11"/>
    <p:sldId id="368" r:id="rId12"/>
    <p:sldId id="369" r:id="rId13"/>
    <p:sldId id="371" r:id="rId14"/>
    <p:sldId id="370" r:id="rId15"/>
    <p:sldId id="372" r:id="rId16"/>
    <p:sldId id="349" r:id="rId17"/>
    <p:sldId id="318" r:id="rId18"/>
    <p:sldId id="319" r:id="rId19"/>
    <p:sldId id="320" r:id="rId20"/>
    <p:sldId id="30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29D"/>
    <a:srgbClr val="FF6699"/>
    <a:srgbClr val="003366"/>
    <a:srgbClr val="203864"/>
    <a:srgbClr val="132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97" autoAdjust="0"/>
    <p:restoredTop sz="94733" autoAdjust="0"/>
  </p:normalViewPr>
  <p:slideViewPr>
    <p:cSldViewPr snapToGrid="0" showGuides="1">
      <p:cViewPr varScale="1">
        <p:scale>
          <a:sx n="63" d="100"/>
          <a:sy n="63" d="100"/>
        </p:scale>
        <p:origin x="1188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9E86D-72E5-43A6-88E6-5D521253E2A0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C864D-E034-46D2-97A5-00074E0B8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C864D-E034-46D2-97A5-00074E0B824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1" Type="http://schemas.openxmlformats.org/officeDocument/2006/relationships/image" Target="../media/image29.svg"/><Relationship Id="rId25" Type="http://schemas.openxmlformats.org/officeDocument/2006/relationships/image" Target="../media/image2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2.jpg"/><Relationship Id="rId23" Type="http://schemas.openxmlformats.org/officeDocument/2006/relationships/image" Target="../media/image26.jpeg"/><Relationship Id="rId4" Type="http://schemas.openxmlformats.org/officeDocument/2006/relationships/image" Target="../media/image10.png"/><Relationship Id="rId2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1" Type="http://schemas.openxmlformats.org/officeDocument/2006/relationships/image" Target="../media/image29.svg"/><Relationship Id="rId25" Type="http://schemas.openxmlformats.org/officeDocument/2006/relationships/image" Target="../media/image2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2.jpg"/><Relationship Id="rId23" Type="http://schemas.openxmlformats.org/officeDocument/2006/relationships/image" Target="../media/image26.jpeg"/><Relationship Id="rId4" Type="http://schemas.openxmlformats.org/officeDocument/2006/relationships/image" Target="../media/image10.png"/><Relationship Id="rId2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jee/capston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creek.com/java-api-examples/index.php?source_dir=Curecoin-master/PeerNetwork.jav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tutorials-raspberrypi.de/raspberry-pi-7-segment-anzeige-kathode-steuer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svg"/><Relationship Id="rId3" Type="http://schemas.openxmlformats.org/officeDocument/2006/relationships/image" Target="../media/image4.png"/><Relationship Id="rId21" Type="http://schemas.openxmlformats.org/officeDocument/2006/relationships/image" Target="../media/image29.svg"/><Relationship Id="rId7" Type="http://schemas.openxmlformats.org/officeDocument/2006/relationships/image" Target="../media/image8.png"/><Relationship Id="rId2" Type="http://schemas.openxmlformats.org/officeDocument/2006/relationships/image" Target="../media/image6.jpe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23" Type="http://schemas.openxmlformats.org/officeDocument/2006/relationships/image" Target="../media/image12.jpg"/><Relationship Id="rId19" Type="http://schemas.openxmlformats.org/officeDocument/2006/relationships/image" Target="../media/image9.jpeg"/><Relationship Id="rId4" Type="http://schemas.openxmlformats.org/officeDocument/2006/relationships/image" Target="../media/image7.png"/><Relationship Id="rId2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9.sv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5.png"/><Relationship Id="rId7" Type="http://schemas.openxmlformats.org/officeDocument/2006/relationships/image" Target="../media/image2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 rot="2670817">
            <a:off x="-1367159" y="4743481"/>
            <a:ext cx="4756967" cy="2453743"/>
          </a:xfrm>
          <a:custGeom>
            <a:avLst/>
            <a:gdLst>
              <a:gd name="connsiteX0" fmla="*/ 0 w 4871608"/>
              <a:gd name="connsiteY0" fmla="*/ 0 h 2287199"/>
              <a:gd name="connsiteX1" fmla="*/ 4871608 w 4871608"/>
              <a:gd name="connsiteY1" fmla="*/ 0 h 2287199"/>
              <a:gd name="connsiteX2" fmla="*/ 4871608 w 4871608"/>
              <a:gd name="connsiteY2" fmla="*/ 2287199 h 2287199"/>
              <a:gd name="connsiteX3" fmla="*/ 0 w 4871608"/>
              <a:gd name="connsiteY3" fmla="*/ 2287199 h 2287199"/>
              <a:gd name="connsiteX4" fmla="*/ 0 w 4871608"/>
              <a:gd name="connsiteY4" fmla="*/ 0 h 2287199"/>
              <a:gd name="connsiteX0" fmla="*/ 0 w 4871608"/>
              <a:gd name="connsiteY0" fmla="*/ 0 h 2287199"/>
              <a:gd name="connsiteX1" fmla="*/ 4871608 w 4871608"/>
              <a:gd name="connsiteY1" fmla="*/ 0 h 2287199"/>
              <a:gd name="connsiteX2" fmla="*/ 4871608 w 4871608"/>
              <a:gd name="connsiteY2" fmla="*/ 2287199 h 2287199"/>
              <a:gd name="connsiteX3" fmla="*/ 1758085 w 4871608"/>
              <a:gd name="connsiteY3" fmla="*/ 1477706 h 2287199"/>
              <a:gd name="connsiteX4" fmla="*/ 0 w 4871608"/>
              <a:gd name="connsiteY4" fmla="*/ 0 h 2287199"/>
              <a:gd name="connsiteX0" fmla="*/ 0 w 4672757"/>
              <a:gd name="connsiteY0" fmla="*/ 60961 h 2287199"/>
              <a:gd name="connsiteX1" fmla="*/ 4672757 w 4672757"/>
              <a:gd name="connsiteY1" fmla="*/ 0 h 2287199"/>
              <a:gd name="connsiteX2" fmla="*/ 4672757 w 4672757"/>
              <a:gd name="connsiteY2" fmla="*/ 2287199 h 2287199"/>
              <a:gd name="connsiteX3" fmla="*/ 1559234 w 4672757"/>
              <a:gd name="connsiteY3" fmla="*/ 1477706 h 2287199"/>
              <a:gd name="connsiteX4" fmla="*/ 0 w 4672757"/>
              <a:gd name="connsiteY4" fmla="*/ 60961 h 2287199"/>
              <a:gd name="connsiteX0" fmla="*/ 0 w 4661113"/>
              <a:gd name="connsiteY0" fmla="*/ 49513 h 2287199"/>
              <a:gd name="connsiteX1" fmla="*/ 4661113 w 4661113"/>
              <a:gd name="connsiteY1" fmla="*/ 0 h 2287199"/>
              <a:gd name="connsiteX2" fmla="*/ 4661113 w 4661113"/>
              <a:gd name="connsiteY2" fmla="*/ 2287199 h 2287199"/>
              <a:gd name="connsiteX3" fmla="*/ 1547590 w 4661113"/>
              <a:gd name="connsiteY3" fmla="*/ 1477706 h 2287199"/>
              <a:gd name="connsiteX4" fmla="*/ 0 w 4661113"/>
              <a:gd name="connsiteY4" fmla="*/ 49513 h 2287199"/>
              <a:gd name="connsiteX0" fmla="*/ 0 w 4661113"/>
              <a:gd name="connsiteY0" fmla="*/ 49513 h 2287199"/>
              <a:gd name="connsiteX1" fmla="*/ 4661113 w 4661113"/>
              <a:gd name="connsiteY1" fmla="*/ 0 h 2287199"/>
              <a:gd name="connsiteX2" fmla="*/ 4661113 w 4661113"/>
              <a:gd name="connsiteY2" fmla="*/ 2287199 h 2287199"/>
              <a:gd name="connsiteX3" fmla="*/ 2210506 w 4661113"/>
              <a:gd name="connsiteY3" fmla="*/ 2276190 h 2287199"/>
              <a:gd name="connsiteX4" fmla="*/ 0 w 4661113"/>
              <a:gd name="connsiteY4" fmla="*/ 49513 h 2287199"/>
              <a:gd name="connsiteX0" fmla="*/ 0 w 4634402"/>
              <a:gd name="connsiteY0" fmla="*/ 76681 h 2287199"/>
              <a:gd name="connsiteX1" fmla="*/ 4634402 w 4634402"/>
              <a:gd name="connsiteY1" fmla="*/ 0 h 2287199"/>
              <a:gd name="connsiteX2" fmla="*/ 4634402 w 4634402"/>
              <a:gd name="connsiteY2" fmla="*/ 2287199 h 2287199"/>
              <a:gd name="connsiteX3" fmla="*/ 2183795 w 4634402"/>
              <a:gd name="connsiteY3" fmla="*/ 2276190 h 2287199"/>
              <a:gd name="connsiteX4" fmla="*/ 0 w 4634402"/>
              <a:gd name="connsiteY4" fmla="*/ 76681 h 2287199"/>
              <a:gd name="connsiteX0" fmla="*/ 0 w 4634402"/>
              <a:gd name="connsiteY0" fmla="*/ 76681 h 2276190"/>
              <a:gd name="connsiteX1" fmla="*/ 4634402 w 4634402"/>
              <a:gd name="connsiteY1" fmla="*/ 0 h 2276190"/>
              <a:gd name="connsiteX2" fmla="*/ 2183795 w 4634402"/>
              <a:gd name="connsiteY2" fmla="*/ 2276190 h 2276190"/>
              <a:gd name="connsiteX3" fmla="*/ 0 w 4634402"/>
              <a:gd name="connsiteY3" fmla="*/ 76681 h 2276190"/>
              <a:gd name="connsiteX0" fmla="*/ 0 w 4545009"/>
              <a:gd name="connsiteY0" fmla="*/ 125337 h 2324846"/>
              <a:gd name="connsiteX1" fmla="*/ 4545009 w 4545009"/>
              <a:gd name="connsiteY1" fmla="*/ 0 h 2324846"/>
              <a:gd name="connsiteX2" fmla="*/ 2183795 w 4545009"/>
              <a:gd name="connsiteY2" fmla="*/ 2324846 h 2324846"/>
              <a:gd name="connsiteX3" fmla="*/ 0 w 4545009"/>
              <a:gd name="connsiteY3" fmla="*/ 125337 h 2324846"/>
              <a:gd name="connsiteX0" fmla="*/ 0 w 4545009"/>
              <a:gd name="connsiteY0" fmla="*/ 125337 h 2327865"/>
              <a:gd name="connsiteX1" fmla="*/ 4545009 w 4545009"/>
              <a:gd name="connsiteY1" fmla="*/ 0 h 2327865"/>
              <a:gd name="connsiteX2" fmla="*/ 2186763 w 4545009"/>
              <a:gd name="connsiteY2" fmla="*/ 2327865 h 2327865"/>
              <a:gd name="connsiteX3" fmla="*/ 0 w 4545009"/>
              <a:gd name="connsiteY3" fmla="*/ 125337 h 2327865"/>
              <a:gd name="connsiteX0" fmla="*/ 0 w 4535953"/>
              <a:gd name="connsiteY0" fmla="*/ 116433 h 2327865"/>
              <a:gd name="connsiteX1" fmla="*/ 4535953 w 4535953"/>
              <a:gd name="connsiteY1" fmla="*/ 0 h 2327865"/>
              <a:gd name="connsiteX2" fmla="*/ 2177707 w 4535953"/>
              <a:gd name="connsiteY2" fmla="*/ 2327865 h 2327865"/>
              <a:gd name="connsiteX3" fmla="*/ 0 w 4535953"/>
              <a:gd name="connsiteY3" fmla="*/ 116433 h 2327865"/>
              <a:gd name="connsiteX0" fmla="*/ 0 w 4546511"/>
              <a:gd name="connsiteY0" fmla="*/ 136570 h 2327865"/>
              <a:gd name="connsiteX1" fmla="*/ 4546511 w 4546511"/>
              <a:gd name="connsiteY1" fmla="*/ 0 h 2327865"/>
              <a:gd name="connsiteX2" fmla="*/ 2188265 w 4546511"/>
              <a:gd name="connsiteY2" fmla="*/ 2327865 h 2327865"/>
              <a:gd name="connsiteX3" fmla="*/ 0 w 4546511"/>
              <a:gd name="connsiteY3" fmla="*/ 136570 h 2327865"/>
              <a:gd name="connsiteX0" fmla="*/ 0 w 4582624"/>
              <a:gd name="connsiteY0" fmla="*/ 110993 h 2302288"/>
              <a:gd name="connsiteX1" fmla="*/ 4582624 w 4582624"/>
              <a:gd name="connsiteY1" fmla="*/ 0 h 2302288"/>
              <a:gd name="connsiteX2" fmla="*/ 2188265 w 4582624"/>
              <a:gd name="connsiteY2" fmla="*/ 2302288 h 2302288"/>
              <a:gd name="connsiteX3" fmla="*/ 0 w 4582624"/>
              <a:gd name="connsiteY3" fmla="*/ 110993 h 230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624" h="2302288">
                <a:moveTo>
                  <a:pt x="0" y="110993"/>
                </a:moveTo>
                <a:lnTo>
                  <a:pt x="4582624" y="0"/>
                </a:lnTo>
                <a:lnTo>
                  <a:pt x="2188265" y="2302288"/>
                </a:lnTo>
                <a:lnTo>
                  <a:pt x="0" y="110993"/>
                </a:lnTo>
                <a:close/>
              </a:path>
            </a:pathLst>
          </a:cu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95" y="1220054"/>
            <a:ext cx="3176428" cy="3133943"/>
          </a:xfrm>
          <a:custGeom>
            <a:avLst/>
            <a:gdLst>
              <a:gd name="connsiteX0" fmla="*/ 1585175 w 3170350"/>
              <a:gd name="connsiteY0" fmla="*/ 0 h 3127418"/>
              <a:gd name="connsiteX1" fmla="*/ 3170350 w 3170350"/>
              <a:gd name="connsiteY1" fmla="*/ 1563709 h 3127418"/>
              <a:gd name="connsiteX2" fmla="*/ 1585175 w 3170350"/>
              <a:gd name="connsiteY2" fmla="*/ 3127418 h 3127418"/>
              <a:gd name="connsiteX3" fmla="*/ 0 w 3170350"/>
              <a:gd name="connsiteY3" fmla="*/ 1563709 h 312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350" h="3127418">
                <a:moveTo>
                  <a:pt x="1585175" y="0"/>
                </a:moveTo>
                <a:lnTo>
                  <a:pt x="3170350" y="1563709"/>
                </a:lnTo>
                <a:lnTo>
                  <a:pt x="1585175" y="3127418"/>
                </a:lnTo>
                <a:lnTo>
                  <a:pt x="0" y="1563709"/>
                </a:lnTo>
                <a:close/>
              </a:path>
            </a:pathLst>
          </a:custGeom>
        </p:spPr>
      </p:pic>
      <p:sp>
        <p:nvSpPr>
          <p:cNvPr id="4" name="다이아몬드 3"/>
          <p:cNvSpPr/>
          <p:nvPr/>
        </p:nvSpPr>
        <p:spPr>
          <a:xfrm>
            <a:off x="83820" y="76201"/>
            <a:ext cx="3047251" cy="3684551"/>
          </a:xfrm>
          <a:custGeom>
            <a:avLst/>
            <a:gdLst>
              <a:gd name="connsiteX0" fmla="*/ 0 w 5231994"/>
              <a:gd name="connsiteY0" fmla="*/ 2620851 h 5241701"/>
              <a:gd name="connsiteX1" fmla="*/ 2615997 w 5231994"/>
              <a:gd name="connsiteY1" fmla="*/ 0 h 5241701"/>
              <a:gd name="connsiteX2" fmla="*/ 5231994 w 5231994"/>
              <a:gd name="connsiteY2" fmla="*/ 2620851 h 5241701"/>
              <a:gd name="connsiteX3" fmla="*/ 2615997 w 5231994"/>
              <a:gd name="connsiteY3" fmla="*/ 5241701 h 5241701"/>
              <a:gd name="connsiteX4" fmla="*/ 0 w 5231994"/>
              <a:gd name="connsiteY4" fmla="*/ 2620851 h 5241701"/>
              <a:gd name="connsiteX0" fmla="*/ 0 w 5231994"/>
              <a:gd name="connsiteY0" fmla="*/ 2620851 h 5241701"/>
              <a:gd name="connsiteX1" fmla="*/ 2615997 w 5231994"/>
              <a:gd name="connsiteY1" fmla="*/ 0 h 5241701"/>
              <a:gd name="connsiteX2" fmla="*/ 5231994 w 5231994"/>
              <a:gd name="connsiteY2" fmla="*/ 2620851 h 5241701"/>
              <a:gd name="connsiteX3" fmla="*/ 2615997 w 5231994"/>
              <a:gd name="connsiteY3" fmla="*/ 5241701 h 5241701"/>
              <a:gd name="connsiteX4" fmla="*/ 1938047 w 5231994"/>
              <a:gd name="connsiteY4" fmla="*/ 4559429 h 5241701"/>
              <a:gd name="connsiteX5" fmla="*/ 0 w 5231994"/>
              <a:gd name="connsiteY5" fmla="*/ 2620851 h 5241701"/>
              <a:gd name="connsiteX0" fmla="*/ 0 w 5231994"/>
              <a:gd name="connsiteY0" fmla="*/ 2620851 h 5241701"/>
              <a:gd name="connsiteX1" fmla="*/ 2615997 w 5231994"/>
              <a:gd name="connsiteY1" fmla="*/ 0 h 5241701"/>
              <a:gd name="connsiteX2" fmla="*/ 5231994 w 5231994"/>
              <a:gd name="connsiteY2" fmla="*/ 2620851 h 5241701"/>
              <a:gd name="connsiteX3" fmla="*/ 2615997 w 5231994"/>
              <a:gd name="connsiteY3" fmla="*/ 5241701 h 5241701"/>
              <a:gd name="connsiteX4" fmla="*/ 2219987 w 5231994"/>
              <a:gd name="connsiteY4" fmla="*/ 4841369 h 5241701"/>
              <a:gd name="connsiteX5" fmla="*/ 0 w 5231994"/>
              <a:gd name="connsiteY5" fmla="*/ 2620851 h 5241701"/>
              <a:gd name="connsiteX0" fmla="*/ 0 w 3022194"/>
              <a:gd name="connsiteY0" fmla="*/ 2491311 h 5241701"/>
              <a:gd name="connsiteX1" fmla="*/ 406197 w 3022194"/>
              <a:gd name="connsiteY1" fmla="*/ 0 h 5241701"/>
              <a:gd name="connsiteX2" fmla="*/ 3022194 w 3022194"/>
              <a:gd name="connsiteY2" fmla="*/ 2620851 h 5241701"/>
              <a:gd name="connsiteX3" fmla="*/ 406197 w 3022194"/>
              <a:gd name="connsiteY3" fmla="*/ 5241701 h 5241701"/>
              <a:gd name="connsiteX4" fmla="*/ 10187 w 3022194"/>
              <a:gd name="connsiteY4" fmla="*/ 4841369 h 5241701"/>
              <a:gd name="connsiteX5" fmla="*/ 0 w 3022194"/>
              <a:gd name="connsiteY5" fmla="*/ 2491311 h 5241701"/>
              <a:gd name="connsiteX0" fmla="*/ 20589 w 3012303"/>
              <a:gd name="connsiteY0" fmla="*/ 1622631 h 5241701"/>
              <a:gd name="connsiteX1" fmla="*/ 396306 w 3012303"/>
              <a:gd name="connsiteY1" fmla="*/ 0 h 5241701"/>
              <a:gd name="connsiteX2" fmla="*/ 3012303 w 3012303"/>
              <a:gd name="connsiteY2" fmla="*/ 2620851 h 5241701"/>
              <a:gd name="connsiteX3" fmla="*/ 396306 w 3012303"/>
              <a:gd name="connsiteY3" fmla="*/ 5241701 h 5241701"/>
              <a:gd name="connsiteX4" fmla="*/ 296 w 3012303"/>
              <a:gd name="connsiteY4" fmla="*/ 4841369 h 5241701"/>
              <a:gd name="connsiteX5" fmla="*/ 20589 w 3012303"/>
              <a:gd name="connsiteY5" fmla="*/ 1622631 h 5241701"/>
              <a:gd name="connsiteX0" fmla="*/ 20589 w 3012303"/>
              <a:gd name="connsiteY0" fmla="*/ 30051 h 3649121"/>
              <a:gd name="connsiteX1" fmla="*/ 1950786 w 3012303"/>
              <a:gd name="connsiteY1" fmla="*/ 0 h 3649121"/>
              <a:gd name="connsiteX2" fmla="*/ 3012303 w 3012303"/>
              <a:gd name="connsiteY2" fmla="*/ 1028271 h 3649121"/>
              <a:gd name="connsiteX3" fmla="*/ 396306 w 3012303"/>
              <a:gd name="connsiteY3" fmla="*/ 3649121 h 3649121"/>
              <a:gd name="connsiteX4" fmla="*/ 296 w 3012303"/>
              <a:gd name="connsiteY4" fmla="*/ 3248789 h 3649121"/>
              <a:gd name="connsiteX5" fmla="*/ 20589 w 3012303"/>
              <a:gd name="connsiteY5" fmla="*/ 30051 h 3649121"/>
              <a:gd name="connsiteX0" fmla="*/ 20589 w 3012303"/>
              <a:gd name="connsiteY0" fmla="*/ 0 h 3661933"/>
              <a:gd name="connsiteX1" fmla="*/ 1950786 w 3012303"/>
              <a:gd name="connsiteY1" fmla="*/ 12812 h 3661933"/>
              <a:gd name="connsiteX2" fmla="*/ 3012303 w 3012303"/>
              <a:gd name="connsiteY2" fmla="*/ 1041083 h 3661933"/>
              <a:gd name="connsiteX3" fmla="*/ 396306 w 3012303"/>
              <a:gd name="connsiteY3" fmla="*/ 3661933 h 3661933"/>
              <a:gd name="connsiteX4" fmla="*/ 296 w 3012303"/>
              <a:gd name="connsiteY4" fmla="*/ 3261601 h 3661933"/>
              <a:gd name="connsiteX5" fmla="*/ 20589 w 3012303"/>
              <a:gd name="connsiteY5" fmla="*/ 0 h 3661933"/>
              <a:gd name="connsiteX0" fmla="*/ 2099 w 3012863"/>
              <a:gd name="connsiteY0" fmla="*/ 0 h 3666695"/>
              <a:gd name="connsiteX1" fmla="*/ 1951346 w 3012863"/>
              <a:gd name="connsiteY1" fmla="*/ 17574 h 3666695"/>
              <a:gd name="connsiteX2" fmla="*/ 3012863 w 3012863"/>
              <a:gd name="connsiteY2" fmla="*/ 1045845 h 3666695"/>
              <a:gd name="connsiteX3" fmla="*/ 396866 w 3012863"/>
              <a:gd name="connsiteY3" fmla="*/ 3666695 h 3666695"/>
              <a:gd name="connsiteX4" fmla="*/ 856 w 3012863"/>
              <a:gd name="connsiteY4" fmla="*/ 3266363 h 3666695"/>
              <a:gd name="connsiteX5" fmla="*/ 2099 w 3012863"/>
              <a:gd name="connsiteY5" fmla="*/ 0 h 3666695"/>
              <a:gd name="connsiteX0" fmla="*/ 2099 w 3012863"/>
              <a:gd name="connsiteY0" fmla="*/ 0 h 3666695"/>
              <a:gd name="connsiteX1" fmla="*/ 1956108 w 3012863"/>
              <a:gd name="connsiteY1" fmla="*/ 22336 h 3666695"/>
              <a:gd name="connsiteX2" fmla="*/ 3012863 w 3012863"/>
              <a:gd name="connsiteY2" fmla="*/ 1045845 h 3666695"/>
              <a:gd name="connsiteX3" fmla="*/ 396866 w 3012863"/>
              <a:gd name="connsiteY3" fmla="*/ 3666695 h 3666695"/>
              <a:gd name="connsiteX4" fmla="*/ 856 w 3012863"/>
              <a:gd name="connsiteY4" fmla="*/ 3266363 h 3666695"/>
              <a:gd name="connsiteX5" fmla="*/ 2099 w 3012863"/>
              <a:gd name="connsiteY5" fmla="*/ 0 h 3666695"/>
              <a:gd name="connsiteX0" fmla="*/ 2099 w 3012863"/>
              <a:gd name="connsiteY0" fmla="*/ 0 h 3666695"/>
              <a:gd name="connsiteX1" fmla="*/ 1956108 w 3012863"/>
              <a:gd name="connsiteY1" fmla="*/ 22336 h 3666695"/>
              <a:gd name="connsiteX2" fmla="*/ 3012863 w 3012863"/>
              <a:gd name="connsiteY2" fmla="*/ 1045845 h 3666695"/>
              <a:gd name="connsiteX3" fmla="*/ 396866 w 3012863"/>
              <a:gd name="connsiteY3" fmla="*/ 3666695 h 3666695"/>
              <a:gd name="connsiteX4" fmla="*/ 856 w 3012863"/>
              <a:gd name="connsiteY4" fmla="*/ 3299701 h 3666695"/>
              <a:gd name="connsiteX5" fmla="*/ 2099 w 3012863"/>
              <a:gd name="connsiteY5" fmla="*/ 0 h 3666695"/>
              <a:gd name="connsiteX0" fmla="*/ 2099 w 3017626"/>
              <a:gd name="connsiteY0" fmla="*/ 0 h 3666695"/>
              <a:gd name="connsiteX1" fmla="*/ 1956108 w 3017626"/>
              <a:gd name="connsiteY1" fmla="*/ 22336 h 3666695"/>
              <a:gd name="connsiteX2" fmla="*/ 3017626 w 3017626"/>
              <a:gd name="connsiteY2" fmla="*/ 1064895 h 3666695"/>
              <a:gd name="connsiteX3" fmla="*/ 396866 w 3017626"/>
              <a:gd name="connsiteY3" fmla="*/ 3666695 h 3666695"/>
              <a:gd name="connsiteX4" fmla="*/ 856 w 3017626"/>
              <a:gd name="connsiteY4" fmla="*/ 3299701 h 3666695"/>
              <a:gd name="connsiteX5" fmla="*/ 2099 w 3017626"/>
              <a:gd name="connsiteY5" fmla="*/ 0 h 3666695"/>
              <a:gd name="connsiteX0" fmla="*/ 2099 w 3017626"/>
              <a:gd name="connsiteY0" fmla="*/ 0 h 3666695"/>
              <a:gd name="connsiteX1" fmla="*/ 1956108 w 3017626"/>
              <a:gd name="connsiteY1" fmla="*/ 7170 h 3666695"/>
              <a:gd name="connsiteX2" fmla="*/ 3017626 w 3017626"/>
              <a:gd name="connsiteY2" fmla="*/ 1064895 h 3666695"/>
              <a:gd name="connsiteX3" fmla="*/ 396866 w 3017626"/>
              <a:gd name="connsiteY3" fmla="*/ 3666695 h 3666695"/>
              <a:gd name="connsiteX4" fmla="*/ 856 w 3017626"/>
              <a:gd name="connsiteY4" fmla="*/ 3299701 h 3666695"/>
              <a:gd name="connsiteX5" fmla="*/ 2099 w 3017626"/>
              <a:gd name="connsiteY5" fmla="*/ 0 h 366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7626" h="3666695">
                <a:moveTo>
                  <a:pt x="2099" y="0"/>
                </a:moveTo>
                <a:lnTo>
                  <a:pt x="1956108" y="7170"/>
                </a:lnTo>
                <a:lnTo>
                  <a:pt x="3017626" y="1064895"/>
                </a:lnTo>
                <a:lnTo>
                  <a:pt x="396866" y="3666695"/>
                </a:lnTo>
                <a:lnTo>
                  <a:pt x="856" y="3299701"/>
                </a:lnTo>
                <a:cubicBezTo>
                  <a:pt x="-2540" y="2516348"/>
                  <a:pt x="5495" y="783353"/>
                  <a:pt x="20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9519" y="2086946"/>
            <a:ext cx="70705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블록체인을 </a:t>
            </a:r>
            <a:r>
              <a:rPr lang="ko-KR" altLang="en-US" sz="36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이용한 </a:t>
            </a:r>
            <a:endParaRPr lang="en-US" altLang="ko-KR" sz="3600" spc="-150" dirty="0" smtClean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6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   </a:t>
            </a:r>
            <a:r>
              <a:rPr lang="en-US" altLang="ko-KR" sz="36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ko-KR" altLang="en-US" sz="36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기기 </a:t>
            </a:r>
            <a:r>
              <a:rPr lang="ko-KR" altLang="en-US" sz="36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 </a:t>
            </a:r>
            <a:r>
              <a:rPr lang="ko-KR" altLang="en-US" sz="36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동기화</a:t>
            </a:r>
            <a:endParaRPr lang="en-US" altLang="ko-KR" sz="3600" spc="-150" dirty="0" smtClean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24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24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24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24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85990" y="5376771"/>
            <a:ext cx="459162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팀명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학번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지도교수</a:t>
            </a:r>
            <a:endParaRPr lang="en-US" altLang="ko-KR" sz="140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2015150003 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김승은 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서대영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Urban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2015150022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윤은주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서대영</a:t>
            </a:r>
            <a:endParaRPr lang="en-US" altLang="ko-KR" sz="140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2015150038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지소영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서대영</a:t>
            </a:r>
          </a:p>
        </p:txBody>
      </p:sp>
      <p:sp>
        <p:nvSpPr>
          <p:cNvPr id="16" name="다이아몬드 15"/>
          <p:cNvSpPr/>
          <p:nvPr/>
        </p:nvSpPr>
        <p:spPr>
          <a:xfrm>
            <a:off x="3249182" y="262964"/>
            <a:ext cx="1864320" cy="1819049"/>
          </a:xfrm>
          <a:prstGeom prst="diamon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9719488" y="200640"/>
            <a:ext cx="2264806" cy="4360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230999"/>
            <a:ext cx="606356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방법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42925" marR="0" lvl="0" indent="-180975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라즈베리파이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라즈비안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OS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환경에서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JAVA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42925" indent="-18097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8-Digit 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7-Segment Module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현재 시간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42925" indent="-18097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무선공유기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통한 디바이스 간의 통신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42925" indent="-18097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PC(GUI)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스마트폰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(App)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OS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환경에서 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개발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Curecoin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블록체인을 참고하여 구축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Stratum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계층구조를 가지는 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NTP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사용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NTP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타임서버로부터 표준시각정보 수신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 / Application</a:t>
            </a: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Eclipse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kumimoji="0" lang="en-US" altLang="ko-KR" sz="1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WindowBuilder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 GUI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Android Studio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이용한</a:t>
            </a:r>
            <a:r>
              <a:rPr lang="en-US" altLang="ko-KR" sz="1400" noProof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동기화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Application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80" y="3829091"/>
            <a:ext cx="4217988" cy="196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</a:t>
            </a:r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현황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6" y="1230999"/>
            <a:ext cx="10357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완료한 기능</a:t>
            </a:r>
            <a:endParaRPr lang="en-US" altLang="ko-KR" sz="20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(TCP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UDP </a:t>
            </a:r>
            <a:r>
              <a:rPr lang="ko-KR" altLang="en-US" sz="14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브로드캐스트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채굴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블록생성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디지털 서명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업데이트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NTP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서버로부터의 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 GUI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서버시간동기화 인터페이스 구현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6" y="2889398"/>
            <a:ext cx="1035743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개발할 기능</a:t>
            </a:r>
            <a:endParaRPr lang="en-US" altLang="ko-KR" sz="20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구현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계층구조</a:t>
            </a:r>
            <a:r>
              <a:rPr lang="en-US" altLang="ko-KR" sz="140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시간계산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머클트리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구현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 GUI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시간동기화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 구현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Android Application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라즈베리파이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FND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 시간 출력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2979638"/>
            <a:ext cx="254305" cy="254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6" y="4898207"/>
            <a:ext cx="1035743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개발에서 제외할 기능</a:t>
            </a:r>
            <a:endParaRPr lang="en-US" altLang="ko-KR" sz="20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LAN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상에서의 기기들만 시간동기화 블록체인 네트워크에 참여할 수 있다고 가정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네트워크 통신은 끊기지 않는다고 가정 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(NTP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서버와의 통신만 끊길 뿐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4988447"/>
            <a:ext cx="254305" cy="2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</a:t>
            </a:r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현황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6" y="1230999"/>
            <a:ext cx="103574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Demo </a:t>
            </a: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요약 </a:t>
            </a:r>
            <a:r>
              <a:rPr lang="en-US" altLang="ko-KR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기기간의 연결</a:t>
            </a:r>
            <a:r>
              <a:rPr lang="en-US" altLang="ko-KR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(Peer Network)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UDP </a:t>
            </a: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(broadcast</a:t>
            </a:r>
            <a:r>
              <a:rPr lang="en-US" altLang="ko-K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TCP </a:t>
            </a:r>
            <a:r>
              <a:rPr lang="ko-KR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</a:t>
            </a:r>
            <a:endParaRPr lang="en-US" altLang="ko-KR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191109" y="2614439"/>
            <a:ext cx="1627698" cy="1627698"/>
            <a:chOff x="4124476" y="2712155"/>
            <a:chExt cx="1062940" cy="1062940"/>
          </a:xfrm>
        </p:grpSpPr>
        <p:grpSp>
          <p:nvGrpSpPr>
            <p:cNvPr id="16" name="그룹 15"/>
            <p:cNvGrpSpPr/>
            <p:nvPr/>
          </p:nvGrpSpPr>
          <p:grpSpPr>
            <a:xfrm>
              <a:off x="4124476" y="2712155"/>
              <a:ext cx="1062940" cy="1062940"/>
              <a:chOff x="4843533" y="2561596"/>
              <a:chExt cx="1062940" cy="1062940"/>
            </a:xfrm>
          </p:grpSpPr>
          <p:pic>
            <p:nvPicPr>
              <p:cNvPr id="20" name="그래픽 60" descr="모니터">
                <a:extLst>
                  <a:ext uri="{FF2B5EF4-FFF2-40B4-BE49-F238E27FC236}">
                    <a16:creationId xmlns:a16="http://schemas.microsoft.com/office/drawing/2014/main" xmlns="" id="{0D8FAC51-4F0D-4B13-A2D3-7D539F807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4960306" y="2694124"/>
                <a:ext cx="827040" cy="827040"/>
              </a:xfrm>
              <a:prstGeom prst="rect">
                <a:avLst/>
              </a:prstGeom>
            </p:spPr>
          </p:pic>
          <p:sp>
            <p:nvSpPr>
              <p:cNvPr id="21" name="순서도: 연결자 20"/>
              <p:cNvSpPr/>
              <p:nvPr/>
            </p:nvSpPr>
            <p:spPr>
              <a:xfrm>
                <a:off x="4843533" y="2561596"/>
                <a:ext cx="1062940" cy="1062940"/>
              </a:xfrm>
              <a:prstGeom prst="flowChartConnector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4" t="35420" r="36738" b="37082"/>
            <a:stretch/>
          </p:blipFill>
          <p:spPr>
            <a:xfrm>
              <a:off x="4377372" y="3070833"/>
              <a:ext cx="546936" cy="255297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549" b="4283"/>
          <a:stretch/>
        </p:blipFill>
        <p:spPr>
          <a:xfrm>
            <a:off x="3001580" y="2285558"/>
            <a:ext cx="578465" cy="528411"/>
          </a:xfrm>
          <a:prstGeom prst="rect">
            <a:avLst/>
          </a:prstGeom>
          <a:ln w="12700">
            <a:noFill/>
          </a:ln>
        </p:spPr>
      </p:pic>
      <p:grpSp>
        <p:nvGrpSpPr>
          <p:cNvPr id="24" name="그룹 23"/>
          <p:cNvGrpSpPr/>
          <p:nvPr/>
        </p:nvGrpSpPr>
        <p:grpSpPr>
          <a:xfrm>
            <a:off x="2478354" y="2813296"/>
            <a:ext cx="1627698" cy="1627698"/>
            <a:chOff x="5955287" y="2186200"/>
            <a:chExt cx="1062940" cy="1062940"/>
          </a:xfrm>
        </p:grpSpPr>
        <p:sp>
          <p:nvSpPr>
            <p:cNvPr id="25" name="순서도: 연결자 24"/>
            <p:cNvSpPr/>
            <p:nvPr/>
          </p:nvSpPr>
          <p:spPr>
            <a:xfrm>
              <a:off x="5955287" y="2186200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9"/>
            <a:stretch/>
          </p:blipFill>
          <p:spPr>
            <a:xfrm>
              <a:off x="6201318" y="2371861"/>
              <a:ext cx="569063" cy="6992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4530153" y="4734569"/>
            <a:ext cx="1627698" cy="1627698"/>
            <a:chOff x="5955287" y="2186200"/>
            <a:chExt cx="1062940" cy="1062940"/>
          </a:xfrm>
        </p:grpSpPr>
        <p:sp>
          <p:nvSpPr>
            <p:cNvPr id="35" name="순서도: 연결자 34"/>
            <p:cNvSpPr/>
            <p:nvPr/>
          </p:nvSpPr>
          <p:spPr>
            <a:xfrm>
              <a:off x="5955287" y="2186200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9"/>
            <a:stretch/>
          </p:blipFill>
          <p:spPr>
            <a:xfrm>
              <a:off x="6201318" y="2371861"/>
              <a:ext cx="569063" cy="699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타원 1"/>
          <p:cNvSpPr/>
          <p:nvPr/>
        </p:nvSpPr>
        <p:spPr>
          <a:xfrm>
            <a:off x="991338" y="1721187"/>
            <a:ext cx="10100790" cy="4819292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549" b="4283"/>
          <a:stretch/>
        </p:blipFill>
        <p:spPr>
          <a:xfrm>
            <a:off x="5053379" y="4203436"/>
            <a:ext cx="578465" cy="528411"/>
          </a:xfrm>
          <a:prstGeom prst="rect">
            <a:avLst/>
          </a:prstGeom>
          <a:ln w="12700">
            <a:noFill/>
          </a:ln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549" b="4283"/>
          <a:stretch/>
        </p:blipFill>
        <p:spPr>
          <a:xfrm>
            <a:off x="6278139" y="1795086"/>
            <a:ext cx="578465" cy="528411"/>
          </a:xfrm>
          <a:prstGeom prst="rect">
            <a:avLst/>
          </a:prstGeom>
          <a:ln w="12700">
            <a:noFill/>
          </a:ln>
        </p:spPr>
      </p:pic>
      <p:cxnSp>
        <p:nvCxnSpPr>
          <p:cNvPr id="4" name="직선 화살표 연결선 3"/>
          <p:cNvCxnSpPr/>
          <p:nvPr/>
        </p:nvCxnSpPr>
        <p:spPr>
          <a:xfrm flipV="1">
            <a:off x="4216906" y="3177948"/>
            <a:ext cx="1874005" cy="1058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4216907" y="3328240"/>
            <a:ext cx="1791780" cy="95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5884789" y="4113358"/>
            <a:ext cx="569943" cy="6183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027608" y="4242137"/>
            <a:ext cx="527322" cy="5796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086046" y="4183793"/>
            <a:ext cx="691845" cy="609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3973586" y="4295018"/>
            <a:ext cx="663345" cy="585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549" b="4283"/>
          <a:stretch/>
        </p:blipFill>
        <p:spPr>
          <a:xfrm>
            <a:off x="9266919" y="3185843"/>
            <a:ext cx="1463464" cy="1336833"/>
          </a:xfrm>
          <a:prstGeom prst="rect">
            <a:avLst/>
          </a:prstGeom>
          <a:ln w="12700">
            <a:noFill/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9388677" y="4652463"/>
            <a:ext cx="1219949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KPU </a:t>
            </a:r>
            <a:r>
              <a:rPr lang="en-US" altLang="ko-KR" sz="1600" noProof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wifi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5824797" y="2281088"/>
            <a:ext cx="609975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9" name="직선 연결선 68"/>
          <p:cNvCxnSpPr>
            <a:stCxn id="38" idx="2"/>
            <a:endCxn id="21" idx="0"/>
          </p:cNvCxnSpPr>
          <p:nvPr/>
        </p:nvCxnSpPr>
        <p:spPr>
          <a:xfrm>
            <a:off x="6567372" y="2323497"/>
            <a:ext cx="437586" cy="29094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2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549" b="4283"/>
          <a:stretch/>
        </p:blipFill>
        <p:spPr>
          <a:xfrm>
            <a:off x="7848982" y="2136384"/>
            <a:ext cx="578465" cy="528411"/>
          </a:xfrm>
          <a:prstGeom prst="rect">
            <a:avLst/>
          </a:prstGeom>
          <a:ln w="12700">
            <a:noFill/>
          </a:ln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8741102" y="1482064"/>
            <a:ext cx="170235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LAN</a:t>
            </a:r>
            <a:endParaRPr kumimoji="0" lang="ko-KR" altLang="en-US" sz="40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4" name="직선 연결선 83"/>
          <p:cNvCxnSpPr>
            <a:stCxn id="21" idx="7"/>
            <a:endCxn id="82" idx="2"/>
          </p:cNvCxnSpPr>
          <p:nvPr/>
        </p:nvCxnSpPr>
        <p:spPr>
          <a:xfrm flipV="1">
            <a:off x="7580436" y="2664795"/>
            <a:ext cx="557779" cy="188015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4408259" y="3619157"/>
            <a:ext cx="1599921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192.168.150.0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3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</a:t>
            </a:r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현황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6" y="1230999"/>
            <a:ext cx="1035743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Demo </a:t>
            </a: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요약 </a:t>
            </a:r>
            <a:r>
              <a:rPr lang="en-US" altLang="ko-KR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기기간의 연결</a:t>
            </a:r>
            <a:r>
              <a:rPr lang="en-US" altLang="ko-KR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(RPC Network)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TCP </a:t>
            </a:r>
            <a:r>
              <a:rPr lang="ko-KR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191109" y="2614439"/>
            <a:ext cx="1627698" cy="1627698"/>
            <a:chOff x="4124476" y="2712155"/>
            <a:chExt cx="1062940" cy="1062940"/>
          </a:xfrm>
        </p:grpSpPr>
        <p:grpSp>
          <p:nvGrpSpPr>
            <p:cNvPr id="16" name="그룹 15"/>
            <p:cNvGrpSpPr/>
            <p:nvPr/>
          </p:nvGrpSpPr>
          <p:grpSpPr>
            <a:xfrm>
              <a:off x="4124476" y="2712155"/>
              <a:ext cx="1062940" cy="1062940"/>
              <a:chOff x="4843533" y="2561596"/>
              <a:chExt cx="1062940" cy="1062940"/>
            </a:xfrm>
          </p:grpSpPr>
          <p:pic>
            <p:nvPicPr>
              <p:cNvPr id="20" name="그래픽 60" descr="모니터">
                <a:extLst>
                  <a:ext uri="{FF2B5EF4-FFF2-40B4-BE49-F238E27FC236}">
                    <a16:creationId xmlns:a16="http://schemas.microsoft.com/office/drawing/2014/main" xmlns="" id="{0D8FAC51-4F0D-4B13-A2D3-7D539F807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4960306" y="2694124"/>
                <a:ext cx="827040" cy="827040"/>
              </a:xfrm>
              <a:prstGeom prst="rect">
                <a:avLst/>
              </a:prstGeom>
            </p:spPr>
          </p:pic>
          <p:sp>
            <p:nvSpPr>
              <p:cNvPr id="21" name="순서도: 연결자 20"/>
              <p:cNvSpPr/>
              <p:nvPr/>
            </p:nvSpPr>
            <p:spPr>
              <a:xfrm>
                <a:off x="4843533" y="2561596"/>
                <a:ext cx="1062940" cy="1062940"/>
              </a:xfrm>
              <a:prstGeom prst="flowChartConnector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4" t="35420" r="36738" b="37082"/>
            <a:stretch/>
          </p:blipFill>
          <p:spPr>
            <a:xfrm>
              <a:off x="4377372" y="3070833"/>
              <a:ext cx="546936" cy="255297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549" b="4283"/>
          <a:stretch/>
        </p:blipFill>
        <p:spPr>
          <a:xfrm>
            <a:off x="3001580" y="2285558"/>
            <a:ext cx="578465" cy="528411"/>
          </a:xfrm>
          <a:prstGeom prst="rect">
            <a:avLst/>
          </a:prstGeom>
          <a:ln w="12700">
            <a:noFill/>
          </a:ln>
        </p:spPr>
      </p:pic>
      <p:grpSp>
        <p:nvGrpSpPr>
          <p:cNvPr id="24" name="그룹 23"/>
          <p:cNvGrpSpPr/>
          <p:nvPr/>
        </p:nvGrpSpPr>
        <p:grpSpPr>
          <a:xfrm>
            <a:off x="2478354" y="2813296"/>
            <a:ext cx="1627698" cy="1627698"/>
            <a:chOff x="5955287" y="2186200"/>
            <a:chExt cx="1062940" cy="1062940"/>
          </a:xfrm>
        </p:grpSpPr>
        <p:sp>
          <p:nvSpPr>
            <p:cNvPr id="25" name="순서도: 연결자 24"/>
            <p:cNvSpPr/>
            <p:nvPr/>
          </p:nvSpPr>
          <p:spPr>
            <a:xfrm>
              <a:off x="5955287" y="2186200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9"/>
            <a:stretch/>
          </p:blipFill>
          <p:spPr>
            <a:xfrm>
              <a:off x="6201318" y="2371861"/>
              <a:ext cx="569063" cy="6992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4530153" y="4734569"/>
            <a:ext cx="1627698" cy="1627698"/>
            <a:chOff x="5955287" y="2186200"/>
            <a:chExt cx="1062940" cy="1062940"/>
          </a:xfrm>
        </p:grpSpPr>
        <p:sp>
          <p:nvSpPr>
            <p:cNvPr id="35" name="순서도: 연결자 34"/>
            <p:cNvSpPr/>
            <p:nvPr/>
          </p:nvSpPr>
          <p:spPr>
            <a:xfrm>
              <a:off x="5955287" y="2186200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9"/>
            <a:stretch/>
          </p:blipFill>
          <p:spPr>
            <a:xfrm>
              <a:off x="6201318" y="2371861"/>
              <a:ext cx="569063" cy="699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타원 1"/>
          <p:cNvSpPr/>
          <p:nvPr/>
        </p:nvSpPr>
        <p:spPr>
          <a:xfrm>
            <a:off x="991338" y="1721187"/>
            <a:ext cx="10100790" cy="4819292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549" b="4283"/>
          <a:stretch/>
        </p:blipFill>
        <p:spPr>
          <a:xfrm>
            <a:off x="5053379" y="4203436"/>
            <a:ext cx="578465" cy="528411"/>
          </a:xfrm>
          <a:prstGeom prst="rect">
            <a:avLst/>
          </a:prstGeom>
          <a:ln w="12700">
            <a:noFill/>
          </a:ln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549" b="4283"/>
          <a:stretch/>
        </p:blipFill>
        <p:spPr>
          <a:xfrm>
            <a:off x="6278139" y="1795086"/>
            <a:ext cx="578465" cy="528411"/>
          </a:xfrm>
          <a:prstGeom prst="rect">
            <a:avLst/>
          </a:prstGeom>
          <a:ln w="12700">
            <a:noFill/>
          </a:ln>
        </p:spPr>
      </p:pic>
      <p:cxnSp>
        <p:nvCxnSpPr>
          <p:cNvPr id="4" name="직선 화살표 연결선 3"/>
          <p:cNvCxnSpPr/>
          <p:nvPr/>
        </p:nvCxnSpPr>
        <p:spPr>
          <a:xfrm flipV="1">
            <a:off x="4216906" y="3177948"/>
            <a:ext cx="1874005" cy="1058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4216907" y="3328240"/>
            <a:ext cx="1791780" cy="95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5884789" y="4113358"/>
            <a:ext cx="569943" cy="6183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027608" y="4242137"/>
            <a:ext cx="527322" cy="5796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086046" y="4183793"/>
            <a:ext cx="691845" cy="609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3973586" y="4295018"/>
            <a:ext cx="663345" cy="585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549" b="4283"/>
          <a:stretch/>
        </p:blipFill>
        <p:spPr>
          <a:xfrm>
            <a:off x="9266919" y="3185843"/>
            <a:ext cx="1463464" cy="1336833"/>
          </a:xfrm>
          <a:prstGeom prst="rect">
            <a:avLst/>
          </a:prstGeom>
          <a:ln w="12700">
            <a:noFill/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9388677" y="4652463"/>
            <a:ext cx="1219949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KPU </a:t>
            </a:r>
            <a:r>
              <a:rPr lang="en-US" altLang="ko-KR" sz="1600" noProof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wifi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5824797" y="2281088"/>
            <a:ext cx="609975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9" name="직선 연결선 68"/>
          <p:cNvCxnSpPr>
            <a:stCxn id="38" idx="2"/>
            <a:endCxn id="21" idx="0"/>
          </p:cNvCxnSpPr>
          <p:nvPr/>
        </p:nvCxnSpPr>
        <p:spPr>
          <a:xfrm>
            <a:off x="6567372" y="2323497"/>
            <a:ext cx="437586" cy="29094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2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549" b="4283"/>
          <a:stretch/>
        </p:blipFill>
        <p:spPr>
          <a:xfrm>
            <a:off x="7848982" y="2136384"/>
            <a:ext cx="578465" cy="528411"/>
          </a:xfrm>
          <a:prstGeom prst="rect">
            <a:avLst/>
          </a:prstGeom>
          <a:ln w="12700">
            <a:noFill/>
          </a:ln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8741102" y="1482064"/>
            <a:ext cx="170235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LAN</a:t>
            </a:r>
            <a:endParaRPr kumimoji="0" lang="ko-KR" altLang="en-US" sz="40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4" name="직선 연결선 83"/>
          <p:cNvCxnSpPr>
            <a:stCxn id="21" idx="7"/>
            <a:endCxn id="82" idx="2"/>
          </p:cNvCxnSpPr>
          <p:nvPr/>
        </p:nvCxnSpPr>
        <p:spPr>
          <a:xfrm flipV="1">
            <a:off x="7580436" y="2664795"/>
            <a:ext cx="557779" cy="188015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4408259" y="3619157"/>
            <a:ext cx="1599921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192.168.150.0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</a:t>
            </a:r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현황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6" y="1230999"/>
            <a:ext cx="1035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Demo </a:t>
            </a: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요약 </a:t>
            </a:r>
            <a:r>
              <a:rPr lang="en-US" altLang="ko-KR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Key management(Digital Signature)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  <p:sp>
        <p:nvSpPr>
          <p:cNvPr id="21" name="순서도: 연결자 20"/>
          <p:cNvSpPr/>
          <p:nvPr/>
        </p:nvSpPr>
        <p:spPr>
          <a:xfrm>
            <a:off x="7726907" y="2496614"/>
            <a:ext cx="2024777" cy="2024777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2375408" y="2496615"/>
            <a:ext cx="2024777" cy="2024777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5153339" y="4417888"/>
            <a:ext cx="2024777" cy="2024777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090012" y="1882173"/>
            <a:ext cx="9907011" cy="4658305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526159" y="3201728"/>
            <a:ext cx="3031266" cy="271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4556760" y="3404653"/>
            <a:ext cx="2922573" cy="24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114580" y="4283899"/>
            <a:ext cx="703237" cy="5231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252556" y="4417888"/>
            <a:ext cx="686374" cy="5425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291008" y="4226394"/>
            <a:ext cx="862331" cy="609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4184755" y="4410435"/>
            <a:ext cx="852013" cy="6278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2561109" y="3580906"/>
            <a:ext cx="15915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key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2561110" y="3133633"/>
            <a:ext cx="15915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 key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7943509" y="3580906"/>
            <a:ext cx="15915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key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7943510" y="3133633"/>
            <a:ext cx="15915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 key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5353828" y="5490956"/>
            <a:ext cx="15915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key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5353829" y="5043683"/>
            <a:ext cx="15915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 key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88340" y="2728406"/>
            <a:ext cx="415572" cy="386610"/>
            <a:chOff x="5625679" y="2331035"/>
            <a:chExt cx="561125" cy="522019"/>
          </a:xfrm>
        </p:grpSpPr>
        <p:grpSp>
          <p:nvGrpSpPr>
            <p:cNvPr id="48" name="그룹 47"/>
            <p:cNvGrpSpPr/>
            <p:nvPr/>
          </p:nvGrpSpPr>
          <p:grpSpPr>
            <a:xfrm>
              <a:off x="5625679" y="2331035"/>
              <a:ext cx="561125" cy="522019"/>
              <a:chOff x="5625679" y="2331035"/>
              <a:chExt cx="692901" cy="644611"/>
            </a:xfrm>
            <a:solidFill>
              <a:srgbClr val="002060"/>
            </a:solidFill>
          </p:grpSpPr>
          <p:sp>
            <p:nvSpPr>
              <p:cNvPr id="46" name="번개 45"/>
              <p:cNvSpPr/>
              <p:nvPr/>
            </p:nvSpPr>
            <p:spPr>
              <a:xfrm>
                <a:off x="5743295" y="2551752"/>
                <a:ext cx="575285" cy="423894"/>
              </a:xfrm>
              <a:prstGeom prst="lightningBol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5625679" y="2331035"/>
                <a:ext cx="382935" cy="3829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타원 48"/>
            <p:cNvSpPr/>
            <p:nvPr/>
          </p:nvSpPr>
          <p:spPr>
            <a:xfrm>
              <a:off x="5720927" y="2417583"/>
              <a:ext cx="142189" cy="921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타원 64"/>
          <p:cNvSpPr/>
          <p:nvPr/>
        </p:nvSpPr>
        <p:spPr>
          <a:xfrm>
            <a:off x="6548813" y="2395275"/>
            <a:ext cx="142189" cy="921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5888340" y="3525076"/>
            <a:ext cx="415572" cy="386610"/>
            <a:chOff x="5625679" y="2331035"/>
            <a:chExt cx="561125" cy="522019"/>
          </a:xfrm>
        </p:grpSpPr>
        <p:grpSp>
          <p:nvGrpSpPr>
            <p:cNvPr id="73" name="그룹 72"/>
            <p:cNvGrpSpPr/>
            <p:nvPr/>
          </p:nvGrpSpPr>
          <p:grpSpPr>
            <a:xfrm>
              <a:off x="5625679" y="2331035"/>
              <a:ext cx="561125" cy="522019"/>
              <a:chOff x="5625679" y="2331035"/>
              <a:chExt cx="692901" cy="644611"/>
            </a:xfrm>
            <a:solidFill>
              <a:srgbClr val="002060"/>
            </a:solidFill>
          </p:grpSpPr>
          <p:sp>
            <p:nvSpPr>
              <p:cNvPr id="75" name="번개 74"/>
              <p:cNvSpPr/>
              <p:nvPr/>
            </p:nvSpPr>
            <p:spPr>
              <a:xfrm>
                <a:off x="5743295" y="2551752"/>
                <a:ext cx="575285" cy="423894"/>
              </a:xfrm>
              <a:prstGeom prst="lightningBol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625679" y="2331035"/>
                <a:ext cx="382935" cy="3829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타원 73"/>
            <p:cNvSpPr/>
            <p:nvPr/>
          </p:nvSpPr>
          <p:spPr>
            <a:xfrm>
              <a:off x="5720927" y="2417583"/>
              <a:ext cx="142189" cy="921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007550" y="4115670"/>
            <a:ext cx="415572" cy="386610"/>
            <a:chOff x="5625679" y="2331035"/>
            <a:chExt cx="561125" cy="522019"/>
          </a:xfrm>
        </p:grpSpPr>
        <p:grpSp>
          <p:nvGrpSpPr>
            <p:cNvPr id="78" name="그룹 77"/>
            <p:cNvGrpSpPr/>
            <p:nvPr/>
          </p:nvGrpSpPr>
          <p:grpSpPr>
            <a:xfrm>
              <a:off x="5625679" y="2331035"/>
              <a:ext cx="561125" cy="522019"/>
              <a:chOff x="5625679" y="2331035"/>
              <a:chExt cx="692901" cy="644611"/>
            </a:xfrm>
            <a:solidFill>
              <a:srgbClr val="002060"/>
            </a:solidFill>
          </p:grpSpPr>
          <p:sp>
            <p:nvSpPr>
              <p:cNvPr id="80" name="번개 79"/>
              <p:cNvSpPr/>
              <p:nvPr/>
            </p:nvSpPr>
            <p:spPr>
              <a:xfrm>
                <a:off x="5743295" y="2551752"/>
                <a:ext cx="575285" cy="423894"/>
              </a:xfrm>
              <a:prstGeom prst="lightningBol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5625679" y="2331035"/>
                <a:ext cx="382935" cy="3829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타원 78"/>
            <p:cNvSpPr/>
            <p:nvPr/>
          </p:nvSpPr>
          <p:spPr>
            <a:xfrm>
              <a:off x="5720927" y="2417583"/>
              <a:ext cx="142189" cy="921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617982" y="4743666"/>
            <a:ext cx="415572" cy="386610"/>
            <a:chOff x="5625679" y="2331035"/>
            <a:chExt cx="561125" cy="522019"/>
          </a:xfrm>
        </p:grpSpPr>
        <p:grpSp>
          <p:nvGrpSpPr>
            <p:cNvPr id="85" name="그룹 84"/>
            <p:cNvGrpSpPr/>
            <p:nvPr/>
          </p:nvGrpSpPr>
          <p:grpSpPr>
            <a:xfrm>
              <a:off x="5625679" y="2331035"/>
              <a:ext cx="561125" cy="522019"/>
              <a:chOff x="5625679" y="2331035"/>
              <a:chExt cx="692901" cy="644611"/>
            </a:xfrm>
            <a:solidFill>
              <a:srgbClr val="002060"/>
            </a:solidFill>
          </p:grpSpPr>
          <p:sp>
            <p:nvSpPr>
              <p:cNvPr id="87" name="번개 86"/>
              <p:cNvSpPr/>
              <p:nvPr/>
            </p:nvSpPr>
            <p:spPr>
              <a:xfrm>
                <a:off x="5743295" y="2551752"/>
                <a:ext cx="575285" cy="423894"/>
              </a:xfrm>
              <a:prstGeom prst="lightningBol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5625679" y="2331035"/>
                <a:ext cx="382935" cy="3829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타원 85"/>
            <p:cNvSpPr/>
            <p:nvPr/>
          </p:nvSpPr>
          <p:spPr>
            <a:xfrm>
              <a:off x="5720927" y="2417583"/>
              <a:ext cx="142189" cy="921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4688412" y="4158884"/>
            <a:ext cx="415572" cy="386610"/>
            <a:chOff x="5625679" y="2331035"/>
            <a:chExt cx="561125" cy="522019"/>
          </a:xfrm>
        </p:grpSpPr>
        <p:grpSp>
          <p:nvGrpSpPr>
            <p:cNvPr id="90" name="그룹 89"/>
            <p:cNvGrpSpPr/>
            <p:nvPr/>
          </p:nvGrpSpPr>
          <p:grpSpPr>
            <a:xfrm>
              <a:off x="5625679" y="2331035"/>
              <a:ext cx="561125" cy="522019"/>
              <a:chOff x="5625679" y="2331035"/>
              <a:chExt cx="692901" cy="644611"/>
            </a:xfrm>
            <a:solidFill>
              <a:srgbClr val="002060"/>
            </a:solidFill>
          </p:grpSpPr>
          <p:sp>
            <p:nvSpPr>
              <p:cNvPr id="92" name="번개 91"/>
              <p:cNvSpPr/>
              <p:nvPr/>
            </p:nvSpPr>
            <p:spPr>
              <a:xfrm>
                <a:off x="5743295" y="2551752"/>
                <a:ext cx="575285" cy="423894"/>
              </a:xfrm>
              <a:prstGeom prst="lightningBol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5625679" y="2331035"/>
                <a:ext cx="382935" cy="3829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타원 90"/>
            <p:cNvSpPr/>
            <p:nvPr/>
          </p:nvSpPr>
          <p:spPr>
            <a:xfrm>
              <a:off x="5720927" y="2417583"/>
              <a:ext cx="142189" cy="921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4291008" y="4759053"/>
            <a:ext cx="415572" cy="386610"/>
            <a:chOff x="5625679" y="2331035"/>
            <a:chExt cx="561125" cy="522019"/>
          </a:xfrm>
        </p:grpSpPr>
        <p:grpSp>
          <p:nvGrpSpPr>
            <p:cNvPr id="95" name="그룹 94"/>
            <p:cNvGrpSpPr/>
            <p:nvPr/>
          </p:nvGrpSpPr>
          <p:grpSpPr>
            <a:xfrm>
              <a:off x="5625679" y="2331035"/>
              <a:ext cx="561125" cy="522019"/>
              <a:chOff x="5625679" y="2331035"/>
              <a:chExt cx="692901" cy="644611"/>
            </a:xfrm>
            <a:solidFill>
              <a:srgbClr val="002060"/>
            </a:solidFill>
          </p:grpSpPr>
          <p:sp>
            <p:nvSpPr>
              <p:cNvPr id="97" name="번개 96"/>
              <p:cNvSpPr/>
              <p:nvPr/>
            </p:nvSpPr>
            <p:spPr>
              <a:xfrm>
                <a:off x="5743295" y="2551752"/>
                <a:ext cx="575285" cy="423894"/>
              </a:xfrm>
              <a:prstGeom prst="lightningBol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5625679" y="2331035"/>
                <a:ext cx="382935" cy="3829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타원 95"/>
            <p:cNvSpPr/>
            <p:nvPr/>
          </p:nvSpPr>
          <p:spPr>
            <a:xfrm>
              <a:off x="5720927" y="2417583"/>
              <a:ext cx="142189" cy="921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5955829" y="2738084"/>
            <a:ext cx="15915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key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8400203" y="4508995"/>
            <a:ext cx="6089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6890353" y="5891066"/>
            <a:ext cx="6089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3091967" y="4541623"/>
            <a:ext cx="6089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</a:t>
            </a:r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현황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6" y="1230999"/>
            <a:ext cx="1035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Demo </a:t>
            </a: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요약 </a:t>
            </a:r>
            <a:r>
              <a:rPr lang="en-US" altLang="ko-KR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Block 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</a:t>
            </a:r>
            <a:r>
              <a:rPr lang="en-US" altLang="ko-KR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ueue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54284" y="2398030"/>
            <a:ext cx="2884166" cy="3603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283238" y="2398030"/>
            <a:ext cx="2884166" cy="3603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112153" y="2644403"/>
            <a:ext cx="2550263" cy="103786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112153" y="3975518"/>
            <a:ext cx="2550263" cy="103786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469845" y="2652573"/>
            <a:ext cx="2550263" cy="103786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417274" y="3163333"/>
            <a:ext cx="3346041" cy="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1924724" y="1863742"/>
            <a:ext cx="29825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 Queue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7234023" y="1863742"/>
            <a:ext cx="29825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 Chain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1886133" y="2965371"/>
            <a:ext cx="29825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 1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1886133" y="4305566"/>
            <a:ext cx="29825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 2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7283238" y="2965371"/>
            <a:ext cx="29825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 1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4417274" y="4494448"/>
            <a:ext cx="3346041" cy="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5645462" y="4062815"/>
            <a:ext cx="7900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9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</a:t>
            </a:r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현황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6" y="1230999"/>
            <a:ext cx="103574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졸업작품 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 </a:t>
            </a: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</a:t>
            </a:r>
          </a:p>
          <a:p>
            <a:pPr>
              <a:lnSpc>
                <a:spcPct val="200000"/>
              </a:lnSpc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1600" dirty="0">
                <a:hlinkClick r:id="rId3"/>
              </a:rPr>
              <a:t>https://github.com/syjee/capstone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6" y="2576245"/>
            <a:ext cx="1035743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팀원별</a:t>
            </a: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 ID</a:t>
            </a:r>
            <a:endParaRPr lang="ko-KR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noProof="0" dirty="0"/>
              <a:t>팀장</a:t>
            </a:r>
            <a:r>
              <a:rPr lang="en-US" altLang="ko-KR" sz="1600" noProof="0" dirty="0"/>
              <a:t>: </a:t>
            </a:r>
            <a:r>
              <a:rPr lang="ko-KR" altLang="en-US" sz="1600" dirty="0"/>
              <a:t>윤은주</a:t>
            </a:r>
            <a:endParaRPr lang="en-US" altLang="ko-KR" sz="1600" dirty="0"/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   -  ID: </a:t>
            </a:r>
            <a:r>
              <a:rPr lang="en-US" altLang="ko-KR" sz="1600" dirty="0" smtClean="0"/>
              <a:t>yunej96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dirty="0"/>
              <a:t>팀원</a:t>
            </a:r>
            <a:r>
              <a:rPr lang="en-US" altLang="ko-KR" sz="1600" dirty="0"/>
              <a:t>: </a:t>
            </a:r>
            <a:r>
              <a:rPr lang="ko-KR" altLang="en-US" sz="1600" dirty="0"/>
              <a:t>지소영</a:t>
            </a:r>
            <a:endParaRPr lang="en-US" altLang="ko-KR" sz="1600" dirty="0"/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   -  ID: </a:t>
            </a:r>
            <a:r>
              <a:rPr lang="en-US" altLang="ko-KR" sz="1600" dirty="0" err="1" smtClean="0"/>
              <a:t>syjee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dirty="0"/>
              <a:t>팀원</a:t>
            </a:r>
            <a:r>
              <a:rPr lang="en-US" altLang="ko-KR" sz="1600" dirty="0"/>
              <a:t>: </a:t>
            </a:r>
            <a:r>
              <a:rPr lang="ko-KR" altLang="en-US" sz="1600" dirty="0"/>
              <a:t>김승은</a:t>
            </a:r>
            <a:endParaRPr lang="en-US" altLang="ko-KR" sz="1600" dirty="0"/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   -  ID: </a:t>
            </a:r>
            <a:r>
              <a:rPr lang="en-US" altLang="ko-KR" sz="1600" dirty="0" err="1"/>
              <a:t>seoungeun</a:t>
            </a:r>
            <a:endParaRPr lang="en-US" altLang="ko-KR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2666485"/>
            <a:ext cx="254305" cy="2543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" r="3915"/>
          <a:stretch/>
        </p:blipFill>
        <p:spPr>
          <a:xfrm>
            <a:off x="4671061" y="1516970"/>
            <a:ext cx="6816992" cy="44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74437"/>
              </p:ext>
            </p:extLst>
          </p:nvPr>
        </p:nvGraphicFramePr>
        <p:xfrm>
          <a:off x="1451329" y="1410004"/>
          <a:ext cx="9289340" cy="4543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4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943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943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47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김승은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윤은주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지소영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3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기술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통신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1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통신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알고리즘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모듈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1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통신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알고리즘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모듈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84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디바이스 간 데이터 송수신 등 단위 테스트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통합 테스트</a:t>
                      </a:r>
                      <a:r>
                        <a:rPr lang="en-US" altLang="ko-KR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/ </a:t>
                      </a: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유지보수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문서화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제안서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보고서 문서작성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1539"/>
              </p:ext>
            </p:extLst>
          </p:nvPr>
        </p:nvGraphicFramePr>
        <p:xfrm>
          <a:off x="976545" y="1607855"/>
          <a:ext cx="10204703" cy="424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7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78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0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5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추진사항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12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7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8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9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8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사전조사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자료수집 및 분석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요구사항 정의 및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요구사항 정의 및 분석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요구사항 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시스템설계 및 상세설계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시스템설계</a:t>
                      </a:r>
                      <a:endParaRPr lang="en-US" altLang="ko-KR" sz="12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상세설계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코딩</a:t>
                      </a:r>
                      <a:endParaRPr lang="en-US" altLang="ko-KR" sz="12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시험 및 데모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유니트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시험 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프로토타입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완성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 통합</a:t>
                      </a: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테스트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졸업작품 완전성 보강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산업기술대전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산업기술대전 참가</a:t>
                      </a:r>
                      <a:endParaRPr lang="en-US" altLang="ko-KR" sz="12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종합설계보고서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졸업작품 결과보고서 작성</a:t>
                      </a:r>
                      <a:endParaRPr lang="en-US" altLang="ko-KR" sz="12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07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수행일정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708342" y="2371237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6420617" y="1027060"/>
            <a:ext cx="431792" cy="558301"/>
            <a:chOff x="6368293" y="1052736"/>
            <a:chExt cx="723987" cy="936104"/>
          </a:xfrm>
        </p:grpSpPr>
        <p:grpSp>
          <p:nvGrpSpPr>
            <p:cNvPr id="76" name="그룹 75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수정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908027" y="1027060"/>
            <a:ext cx="431792" cy="558301"/>
            <a:chOff x="6368293" y="1052736"/>
            <a:chExt cx="723987" cy="936104"/>
          </a:xfrm>
        </p:grpSpPr>
        <p:grpSp>
          <p:nvGrpSpPr>
            <p:cNvPr id="82" name="그룹 81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5" name="이등변 삼각형 84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r>
                <a:rPr lang="ko-KR" altLang="en-US" sz="9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937788" y="1027060"/>
            <a:ext cx="431792" cy="558301"/>
            <a:chOff x="6368293" y="1052736"/>
            <a:chExt cx="723987" cy="936104"/>
          </a:xfrm>
        </p:grpSpPr>
        <p:grpSp>
          <p:nvGrpSpPr>
            <p:cNvPr id="88" name="그룹 87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1" name="이등변 삼각형 90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</a:t>
              </a:r>
              <a:r>
                <a:rPr lang="ko-KR" altLang="en-US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9927065" y="1027060"/>
            <a:ext cx="431792" cy="558301"/>
            <a:chOff x="6368293" y="1052736"/>
            <a:chExt cx="723987" cy="936104"/>
          </a:xfrm>
        </p:grpSpPr>
        <p:grpSp>
          <p:nvGrpSpPr>
            <p:cNvPr id="94" name="그룹 93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7" name="이등변 삼각형 96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99" name="직선 연결선 98"/>
          <p:cNvCxnSpPr/>
          <p:nvPr/>
        </p:nvCxnSpPr>
        <p:spPr>
          <a:xfrm>
            <a:off x="5708342" y="2771287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708342" y="3009412"/>
            <a:ext cx="55559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898842" y="3365012"/>
            <a:ext cx="52177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060767" y="3590437"/>
            <a:ext cx="11508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>
            <a:off x="6568789" y="3971203"/>
            <a:ext cx="214522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803571" y="4365137"/>
            <a:ext cx="18669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848600" y="4596912"/>
            <a:ext cx="13927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069543" y="4790587"/>
            <a:ext cx="11610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10448925" y="5203337"/>
            <a:ext cx="228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10601325" y="5616087"/>
            <a:ext cx="57992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048165" y="1027060"/>
            <a:ext cx="431792" cy="558301"/>
            <a:chOff x="6368293" y="1052736"/>
            <a:chExt cx="723987" cy="936104"/>
          </a:xfrm>
        </p:grpSpPr>
        <p:grpSp>
          <p:nvGrpSpPr>
            <p:cNvPr id="57" name="그룹 56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0" name="이등변 삼각형 59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r>
                <a:rPr lang="ko-KR" altLang="en-US" sz="9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966787" y="957266"/>
            <a:ext cx="485771" cy="628095"/>
            <a:chOff x="6368293" y="1052736"/>
            <a:chExt cx="723987" cy="936104"/>
          </a:xfrm>
        </p:grpSpPr>
        <p:grpSp>
          <p:nvGrpSpPr>
            <p:cNvPr id="24" name="그룹 23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368293" y="1254260"/>
              <a:ext cx="723573" cy="344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NOW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1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필요기술 및 참고문헌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583614" y="1308572"/>
            <a:ext cx="1090391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en-US" altLang="ko-KR" sz="1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Curecoin</a:t>
            </a:r>
            <a:endParaRPr lang="en-US" altLang="ko-KR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1600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400" noProof="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코인으로 유통되고 있음</a:t>
            </a:r>
            <a:endParaRPr lang="en-US" altLang="ko-KR" sz="1400" noProof="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2014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</a:t>
            </a:r>
            <a:r>
              <a:rPr lang="ko-KR" altLang="en-US" sz="1400" dirty="0" err="1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런칭</a:t>
            </a:r>
            <a:endParaRPr lang="en-US" altLang="ko-KR" sz="1400" noProof="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noProof="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SHA256 </a:t>
            </a:r>
            <a:r>
              <a:rPr lang="ko-KR" altLang="en-US" sz="1400" noProof="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endParaRPr lang="en-US" altLang="ko-KR" sz="1400" noProof="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en-US" altLang="ko-KR" sz="1400" dirty="0"/>
              <a:t>The MIT License (MIT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https://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www.programcreek.com/java-api-examples/index.php?source_dir=Curecoin-master/PeerNetwork.java</a:t>
            </a:r>
            <a:endParaRPr lang="en-US" altLang="ko-KR" sz="14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lvl="0" indent="-285750" latinLnBrk="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Raspberry Pi Tutorials</a:t>
            </a:r>
            <a:endParaRPr lang="en-US" altLang="ko-KR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https://tutorials-raspberrypi.de/raspberry-pi-7-segment-anzeige-kathode-steuern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/</a:t>
            </a:r>
            <a:endParaRPr lang="en-US" altLang="ko-KR" sz="14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lvl="0" indent="-285750" latinLnBrk="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그림으로 쉽게 설명하는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프로그래밍</a:t>
            </a:r>
            <a:endParaRPr lang="en-US" altLang="ko-KR" sz="16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천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인국 저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err="1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생능출판사</a:t>
            </a:r>
            <a:endParaRPr lang="en-US" altLang="ko-KR" sz="16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5" y="3143823"/>
            <a:ext cx="7135661" cy="114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s://postfiles.pstatic.net/MjAxNzA3MTFfMTc3/MDAxNDk5NzAzMzkzMzQw.hgM3vjKVmy5GGLj6uM4i3Wlc8bYLC_Oea_hVzvrp5Msg.z6jWSuxX7OghpF139pJBQj_y3zAds9Sbo4mi1d78u8wg.PNG.jruits/20170711011627.png?type=w77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t="1646" r="3565"/>
          <a:stretch/>
        </p:blipFill>
        <p:spPr bwMode="auto">
          <a:xfrm>
            <a:off x="8349956" y="1445482"/>
            <a:ext cx="2981943" cy="257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6035571" y="5415764"/>
            <a:ext cx="542666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latinLnBrk="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Power JAVA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천인국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∙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하상호 공저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err="1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인피니티북스</a:t>
            </a:r>
            <a:endParaRPr lang="en-US" altLang="ko-KR" sz="16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4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55" y="76201"/>
            <a:ext cx="10131290" cy="6690360"/>
          </a:xfrm>
          <a:prstGeom prst="rect">
            <a:avLst/>
          </a:prstGeom>
        </p:spPr>
      </p:pic>
      <p:sp>
        <p:nvSpPr>
          <p:cNvPr id="18" name="순서도: 저장 데이터 17"/>
          <p:cNvSpPr/>
          <p:nvPr/>
        </p:nvSpPr>
        <p:spPr>
          <a:xfrm>
            <a:off x="83820" y="76201"/>
            <a:ext cx="8107679" cy="669036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61 w 8794"/>
              <a:gd name="connsiteY0" fmla="*/ 0 h 10000"/>
              <a:gd name="connsiteX1" fmla="*/ 8794 w 8794"/>
              <a:gd name="connsiteY1" fmla="*/ 0 h 10000"/>
              <a:gd name="connsiteX2" fmla="*/ 6745 w 8794"/>
              <a:gd name="connsiteY2" fmla="*/ 5096 h 10000"/>
              <a:gd name="connsiteX3" fmla="*/ 8794 w 8794"/>
              <a:gd name="connsiteY3" fmla="*/ 10000 h 10000"/>
              <a:gd name="connsiteX4" fmla="*/ 461 w 8794"/>
              <a:gd name="connsiteY4" fmla="*/ 10000 h 10000"/>
              <a:gd name="connsiteX5" fmla="*/ 285 w 8794"/>
              <a:gd name="connsiteY5" fmla="*/ 5208 h 10000"/>
              <a:gd name="connsiteX6" fmla="*/ 461 w 8794"/>
              <a:gd name="connsiteY6" fmla="*/ 0 h 10000"/>
              <a:gd name="connsiteX0" fmla="*/ 772 w 10248"/>
              <a:gd name="connsiteY0" fmla="*/ 0 h 10000"/>
              <a:gd name="connsiteX1" fmla="*/ 10248 w 10248"/>
              <a:gd name="connsiteY1" fmla="*/ 0 h 10000"/>
              <a:gd name="connsiteX2" fmla="*/ 7918 w 10248"/>
              <a:gd name="connsiteY2" fmla="*/ 5096 h 10000"/>
              <a:gd name="connsiteX3" fmla="*/ 10248 w 10248"/>
              <a:gd name="connsiteY3" fmla="*/ 10000 h 10000"/>
              <a:gd name="connsiteX4" fmla="*/ 772 w 10248"/>
              <a:gd name="connsiteY4" fmla="*/ 10000 h 10000"/>
              <a:gd name="connsiteX5" fmla="*/ 572 w 10248"/>
              <a:gd name="connsiteY5" fmla="*/ 5208 h 10000"/>
              <a:gd name="connsiteX6" fmla="*/ 772 w 10248"/>
              <a:gd name="connsiteY6" fmla="*/ 0 h 10000"/>
              <a:gd name="connsiteX0" fmla="*/ 772 w 10248"/>
              <a:gd name="connsiteY0" fmla="*/ 0 h 10000"/>
              <a:gd name="connsiteX1" fmla="*/ 10248 w 10248"/>
              <a:gd name="connsiteY1" fmla="*/ 0 h 10000"/>
              <a:gd name="connsiteX2" fmla="*/ 7918 w 10248"/>
              <a:gd name="connsiteY2" fmla="*/ 5096 h 10000"/>
              <a:gd name="connsiteX3" fmla="*/ 10248 w 10248"/>
              <a:gd name="connsiteY3" fmla="*/ 10000 h 10000"/>
              <a:gd name="connsiteX4" fmla="*/ 772 w 10248"/>
              <a:gd name="connsiteY4" fmla="*/ 10000 h 10000"/>
              <a:gd name="connsiteX5" fmla="*/ 572 w 10248"/>
              <a:gd name="connsiteY5" fmla="*/ 5208 h 10000"/>
              <a:gd name="connsiteX6" fmla="*/ 772 w 10248"/>
              <a:gd name="connsiteY6" fmla="*/ 0 h 10000"/>
              <a:gd name="connsiteX0" fmla="*/ 783 w 10259"/>
              <a:gd name="connsiteY0" fmla="*/ 0 h 10000"/>
              <a:gd name="connsiteX1" fmla="*/ 10259 w 10259"/>
              <a:gd name="connsiteY1" fmla="*/ 0 h 10000"/>
              <a:gd name="connsiteX2" fmla="*/ 7929 w 10259"/>
              <a:gd name="connsiteY2" fmla="*/ 5096 h 10000"/>
              <a:gd name="connsiteX3" fmla="*/ 10259 w 10259"/>
              <a:gd name="connsiteY3" fmla="*/ 10000 h 10000"/>
              <a:gd name="connsiteX4" fmla="*/ 783 w 10259"/>
              <a:gd name="connsiteY4" fmla="*/ 10000 h 10000"/>
              <a:gd name="connsiteX5" fmla="*/ 548 w 10259"/>
              <a:gd name="connsiteY5" fmla="*/ 5185 h 10000"/>
              <a:gd name="connsiteX6" fmla="*/ 783 w 10259"/>
              <a:gd name="connsiteY6" fmla="*/ 0 h 10000"/>
              <a:gd name="connsiteX0" fmla="*/ 754 w 10230"/>
              <a:gd name="connsiteY0" fmla="*/ 0 h 10000"/>
              <a:gd name="connsiteX1" fmla="*/ 10230 w 10230"/>
              <a:gd name="connsiteY1" fmla="*/ 0 h 10000"/>
              <a:gd name="connsiteX2" fmla="*/ 7900 w 10230"/>
              <a:gd name="connsiteY2" fmla="*/ 5096 h 10000"/>
              <a:gd name="connsiteX3" fmla="*/ 10230 w 10230"/>
              <a:gd name="connsiteY3" fmla="*/ 10000 h 10000"/>
              <a:gd name="connsiteX4" fmla="*/ 754 w 10230"/>
              <a:gd name="connsiteY4" fmla="*/ 10000 h 10000"/>
              <a:gd name="connsiteX5" fmla="*/ 519 w 10230"/>
              <a:gd name="connsiteY5" fmla="*/ 5185 h 10000"/>
              <a:gd name="connsiteX6" fmla="*/ 754 w 10230"/>
              <a:gd name="connsiteY6" fmla="*/ 0 h 10000"/>
              <a:gd name="connsiteX0" fmla="*/ 670 w 10146"/>
              <a:gd name="connsiteY0" fmla="*/ 0 h 10000"/>
              <a:gd name="connsiteX1" fmla="*/ 10146 w 10146"/>
              <a:gd name="connsiteY1" fmla="*/ 0 h 10000"/>
              <a:gd name="connsiteX2" fmla="*/ 7816 w 10146"/>
              <a:gd name="connsiteY2" fmla="*/ 5096 h 10000"/>
              <a:gd name="connsiteX3" fmla="*/ 10146 w 10146"/>
              <a:gd name="connsiteY3" fmla="*/ 10000 h 10000"/>
              <a:gd name="connsiteX4" fmla="*/ 670 w 10146"/>
              <a:gd name="connsiteY4" fmla="*/ 10000 h 10000"/>
              <a:gd name="connsiteX5" fmla="*/ 762 w 10146"/>
              <a:gd name="connsiteY5" fmla="*/ 5416 h 10000"/>
              <a:gd name="connsiteX6" fmla="*/ 670 w 10146"/>
              <a:gd name="connsiteY6" fmla="*/ 0 h 10000"/>
              <a:gd name="connsiteX0" fmla="*/ 443 w 9919"/>
              <a:gd name="connsiteY0" fmla="*/ 0 h 10000"/>
              <a:gd name="connsiteX1" fmla="*/ 9919 w 9919"/>
              <a:gd name="connsiteY1" fmla="*/ 0 h 10000"/>
              <a:gd name="connsiteX2" fmla="*/ 7589 w 9919"/>
              <a:gd name="connsiteY2" fmla="*/ 5096 h 10000"/>
              <a:gd name="connsiteX3" fmla="*/ 9919 w 9919"/>
              <a:gd name="connsiteY3" fmla="*/ 10000 h 10000"/>
              <a:gd name="connsiteX4" fmla="*/ 443 w 9919"/>
              <a:gd name="connsiteY4" fmla="*/ 10000 h 10000"/>
              <a:gd name="connsiteX5" fmla="*/ 535 w 9919"/>
              <a:gd name="connsiteY5" fmla="*/ 5416 h 10000"/>
              <a:gd name="connsiteX6" fmla="*/ 443 w 9919"/>
              <a:gd name="connsiteY6" fmla="*/ 0 h 10000"/>
              <a:gd name="connsiteX0" fmla="*/ 1194 w 10747"/>
              <a:gd name="connsiteY0" fmla="*/ 0 h 10000"/>
              <a:gd name="connsiteX1" fmla="*/ 10747 w 10747"/>
              <a:gd name="connsiteY1" fmla="*/ 0 h 10000"/>
              <a:gd name="connsiteX2" fmla="*/ 8398 w 10747"/>
              <a:gd name="connsiteY2" fmla="*/ 5096 h 10000"/>
              <a:gd name="connsiteX3" fmla="*/ 10747 w 10747"/>
              <a:gd name="connsiteY3" fmla="*/ 10000 h 10000"/>
              <a:gd name="connsiteX4" fmla="*/ 1194 w 10747"/>
              <a:gd name="connsiteY4" fmla="*/ 10000 h 10000"/>
              <a:gd name="connsiteX5" fmla="*/ 1194 w 10747"/>
              <a:gd name="connsiteY5" fmla="*/ 0 h 10000"/>
              <a:gd name="connsiteX0" fmla="*/ 708 w 10261"/>
              <a:gd name="connsiteY0" fmla="*/ 0 h 10000"/>
              <a:gd name="connsiteX1" fmla="*/ 10261 w 10261"/>
              <a:gd name="connsiteY1" fmla="*/ 0 h 10000"/>
              <a:gd name="connsiteX2" fmla="*/ 7912 w 10261"/>
              <a:gd name="connsiteY2" fmla="*/ 5096 h 10000"/>
              <a:gd name="connsiteX3" fmla="*/ 10261 w 10261"/>
              <a:gd name="connsiteY3" fmla="*/ 10000 h 10000"/>
              <a:gd name="connsiteX4" fmla="*/ 708 w 10261"/>
              <a:gd name="connsiteY4" fmla="*/ 10000 h 10000"/>
              <a:gd name="connsiteX5" fmla="*/ 708 w 10261"/>
              <a:gd name="connsiteY5" fmla="*/ 0 h 10000"/>
              <a:gd name="connsiteX0" fmla="*/ 0 w 9553"/>
              <a:gd name="connsiteY0" fmla="*/ 0 h 10000"/>
              <a:gd name="connsiteX1" fmla="*/ 9553 w 9553"/>
              <a:gd name="connsiteY1" fmla="*/ 0 h 10000"/>
              <a:gd name="connsiteX2" fmla="*/ 7204 w 9553"/>
              <a:gd name="connsiteY2" fmla="*/ 5096 h 10000"/>
              <a:gd name="connsiteX3" fmla="*/ 9553 w 9553"/>
              <a:gd name="connsiteY3" fmla="*/ 10000 h 10000"/>
              <a:gd name="connsiteX4" fmla="*/ 0 w 9553"/>
              <a:gd name="connsiteY4" fmla="*/ 10000 h 10000"/>
              <a:gd name="connsiteX5" fmla="*/ 0 w 9553"/>
              <a:gd name="connsiteY5" fmla="*/ 0 h 10000"/>
              <a:gd name="connsiteX0" fmla="*/ 168 w 10000"/>
              <a:gd name="connsiteY0" fmla="*/ 12 h 10000"/>
              <a:gd name="connsiteX1" fmla="*/ 10000 w 10000"/>
              <a:gd name="connsiteY1" fmla="*/ 0 h 10000"/>
              <a:gd name="connsiteX2" fmla="*/ 7541 w 10000"/>
              <a:gd name="connsiteY2" fmla="*/ 5096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8 w 10000"/>
              <a:gd name="connsiteY5" fmla="*/ 12 h 10000"/>
              <a:gd name="connsiteX0" fmla="*/ 93 w 10000"/>
              <a:gd name="connsiteY0" fmla="*/ 12 h 10000"/>
              <a:gd name="connsiteX1" fmla="*/ 10000 w 10000"/>
              <a:gd name="connsiteY1" fmla="*/ 0 h 10000"/>
              <a:gd name="connsiteX2" fmla="*/ 7541 w 10000"/>
              <a:gd name="connsiteY2" fmla="*/ 5096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93 w 10000"/>
              <a:gd name="connsiteY5" fmla="*/ 12 h 10000"/>
              <a:gd name="connsiteX0" fmla="*/ 4 w 9911"/>
              <a:gd name="connsiteY0" fmla="*/ 12 h 10000"/>
              <a:gd name="connsiteX1" fmla="*/ 9911 w 9911"/>
              <a:gd name="connsiteY1" fmla="*/ 0 h 10000"/>
              <a:gd name="connsiteX2" fmla="*/ 7452 w 9911"/>
              <a:gd name="connsiteY2" fmla="*/ 5096 h 10000"/>
              <a:gd name="connsiteX3" fmla="*/ 9911 w 9911"/>
              <a:gd name="connsiteY3" fmla="*/ 10000 h 10000"/>
              <a:gd name="connsiteX4" fmla="*/ 116 w 9911"/>
              <a:gd name="connsiteY4" fmla="*/ 10000 h 10000"/>
              <a:gd name="connsiteX5" fmla="*/ 4 w 9911"/>
              <a:gd name="connsiteY5" fmla="*/ 12 h 10000"/>
              <a:gd name="connsiteX0" fmla="*/ 10 w 10006"/>
              <a:gd name="connsiteY0" fmla="*/ 12 h 10000"/>
              <a:gd name="connsiteX1" fmla="*/ 10006 w 10006"/>
              <a:gd name="connsiteY1" fmla="*/ 0 h 10000"/>
              <a:gd name="connsiteX2" fmla="*/ 7525 w 10006"/>
              <a:gd name="connsiteY2" fmla="*/ 5096 h 10000"/>
              <a:gd name="connsiteX3" fmla="*/ 10006 w 10006"/>
              <a:gd name="connsiteY3" fmla="*/ 10000 h 10000"/>
              <a:gd name="connsiteX4" fmla="*/ 1 w 10006"/>
              <a:gd name="connsiteY4" fmla="*/ 10000 h 10000"/>
              <a:gd name="connsiteX5" fmla="*/ 10 w 10006"/>
              <a:gd name="connsiteY5" fmla="*/ 12 h 10000"/>
              <a:gd name="connsiteX0" fmla="*/ 10 w 10006"/>
              <a:gd name="connsiteY0" fmla="*/ 12 h 10000"/>
              <a:gd name="connsiteX1" fmla="*/ 10006 w 10006"/>
              <a:gd name="connsiteY1" fmla="*/ 0 h 10000"/>
              <a:gd name="connsiteX2" fmla="*/ 7525 w 10006"/>
              <a:gd name="connsiteY2" fmla="*/ 5096 h 10000"/>
              <a:gd name="connsiteX3" fmla="*/ 10006 w 10006"/>
              <a:gd name="connsiteY3" fmla="*/ 10000 h 10000"/>
              <a:gd name="connsiteX4" fmla="*/ 1 w 10006"/>
              <a:gd name="connsiteY4" fmla="*/ 10000 h 10000"/>
              <a:gd name="connsiteX5" fmla="*/ 10 w 10006"/>
              <a:gd name="connsiteY5" fmla="*/ 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000">
                <a:moveTo>
                  <a:pt x="10" y="12"/>
                </a:moveTo>
                <a:lnTo>
                  <a:pt x="10006" y="0"/>
                </a:lnTo>
                <a:cubicBezTo>
                  <a:pt x="8789" y="509"/>
                  <a:pt x="7525" y="2335"/>
                  <a:pt x="7525" y="5096"/>
                </a:cubicBezTo>
                <a:cubicBezTo>
                  <a:pt x="7525" y="7857"/>
                  <a:pt x="8953" y="9481"/>
                  <a:pt x="10006" y="10000"/>
                </a:cubicBezTo>
                <a:lnTo>
                  <a:pt x="1" y="10000"/>
                </a:lnTo>
                <a:cubicBezTo>
                  <a:pt x="32" y="6671"/>
                  <a:pt x="-21" y="3341"/>
                  <a:pt x="10" y="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6062" y="456073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6110" y="1592849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26988" y="1292276"/>
            <a:ext cx="4149812" cy="0"/>
          </a:xfrm>
          <a:prstGeom prst="line">
            <a:avLst/>
          </a:prstGeom>
          <a:ln w="1905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26110" y="2749655"/>
            <a:ext cx="385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6110" y="3906461"/>
            <a:ext cx="406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05. </a:t>
            </a:r>
            <a:r>
              <a:rPr lang="ko-KR" altLang="en-US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</a:t>
            </a:r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현황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6110" y="3328058"/>
            <a:ext cx="413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6110" y="4484864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6110" y="5063267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07.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수행일정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6109" y="5641669"/>
            <a:ext cx="4068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08.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필요기술 및 참고문헌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49" name="직사각형 4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110" y="2171252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0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76201"/>
            <a:ext cx="12024359" cy="66903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84649" y="2764538"/>
            <a:ext cx="3822700" cy="13136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Thank You</a:t>
            </a:r>
            <a:endParaRPr lang="ko-KR" altLang="en-US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9719488" y="200640"/>
            <a:ext cx="2264806" cy="436006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1155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59" y="1292698"/>
            <a:ext cx="105567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 개발 배경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일상생활에서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수강신청이나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TV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송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같이 시간정확도가 중요한 상황에서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종종 발생하는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시간차는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불편함의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원인이 됨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천재지변과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최악의 상황에서 서버와 연결이 끊어지면 기기간의 시간 동기화를 할 수 없음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시간동기화는 서버로부터 시간정보를 받아오는 중앙관리시스템인데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각 디바이스들이 신뢰도 있는 시간정보를 주고 받는다면 이를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분산형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시스템으로 만들 수 있지 않을까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의문을 가짐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 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이에 따라 전자 기기간의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시간차를 없애기 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시간 동기화 시스템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필요성을 느낌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서버와 연결이 끊어진 상황에서도 기기간의 상호작용을 통해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시간동기화를 할 수 있는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분산형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필요성을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9256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8759" y="1292698"/>
            <a:ext cx="107060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 개발 목표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일부 디바이스가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서버로부터 표준시각을 수신하고 있다면 나머지 디바이스들은 블록체인을 이용해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 수 있음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서버로부터 표준시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수신할 수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없는 경우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DB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정보를 통해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사이클 내에서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자체적으로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동기화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유지할 수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3913333"/>
            <a:ext cx="252730" cy="2527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8760" y="3809379"/>
            <a:ext cx="104107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 개발 효과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어떠한 원인으로 서버와의 네트워크 연결이 끊겼을 때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시간동기화를 보장할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 있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기존처럼 타임서버에 접근 제한을 두지 않아도 서버의 과부하 가능성을 제거할 수 있음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타임서버가 해킹 당해도 블록체인을 이용한 디바이스들은 해킹으로부터 안전함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뿐만 아니라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동기화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필요한 분야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가능함</a:t>
            </a:r>
            <a:endParaRPr lang="ko-KR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9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549" b="4283"/>
          <a:stretch/>
        </p:blipFill>
        <p:spPr>
          <a:xfrm>
            <a:off x="6829080" y="2925541"/>
            <a:ext cx="1928980" cy="1762067"/>
          </a:xfrm>
          <a:prstGeom prst="rect">
            <a:avLst/>
          </a:prstGeom>
          <a:ln w="12700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0" name="그래픽 70" descr="데이터베이스">
            <a:extLst>
              <a:ext uri="{FF2B5EF4-FFF2-40B4-BE49-F238E27FC236}">
                <a16:creationId xmlns:a16="http://schemas.microsoft.com/office/drawing/2014/main" xmlns="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583387" y="3143284"/>
            <a:ext cx="1111823" cy="66116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4EDDC7AC-C802-47F2-81F9-116CCBD591C4}"/>
              </a:ext>
            </a:extLst>
          </p:cNvPr>
          <p:cNvCxnSpPr>
            <a:stCxn id="262" idx="4"/>
            <a:endCxn id="82" idx="0"/>
          </p:cNvCxnSpPr>
          <p:nvPr/>
        </p:nvCxnSpPr>
        <p:spPr>
          <a:xfrm flipH="1">
            <a:off x="7018538" y="2537657"/>
            <a:ext cx="754781" cy="250429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CC3D4F54-5334-4C47-80D3-6D0AD0E349DA}"/>
              </a:ext>
            </a:extLst>
          </p:cNvPr>
          <p:cNvCxnSpPr>
            <a:stCxn id="262" idx="4"/>
            <a:endCxn id="398" idx="7"/>
          </p:cNvCxnSpPr>
          <p:nvPr/>
        </p:nvCxnSpPr>
        <p:spPr>
          <a:xfrm flipH="1">
            <a:off x="5899862" y="2537657"/>
            <a:ext cx="1873457" cy="203714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3FB72A5-95E9-48EF-8787-CDB68C051D86}"/>
              </a:ext>
            </a:extLst>
          </p:cNvPr>
          <p:cNvCxnSpPr>
            <a:cxnSpLocks/>
            <a:stCxn id="262" idx="4"/>
            <a:endCxn id="378" idx="0"/>
          </p:cNvCxnSpPr>
          <p:nvPr/>
        </p:nvCxnSpPr>
        <p:spPr>
          <a:xfrm>
            <a:off x="7773319" y="2537657"/>
            <a:ext cx="846438" cy="242643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C7B6749E-1DF2-4FF4-8264-79315B3F664D}"/>
              </a:ext>
            </a:extLst>
          </p:cNvPr>
          <p:cNvCxnSpPr>
            <a:stCxn id="262" idx="4"/>
            <a:endCxn id="408" idx="6"/>
          </p:cNvCxnSpPr>
          <p:nvPr/>
        </p:nvCxnSpPr>
        <p:spPr>
          <a:xfrm flipH="1">
            <a:off x="5664741" y="2537657"/>
            <a:ext cx="2108578" cy="98173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6BD3B0E-FF97-477E-8B0C-ED965DE3364C}"/>
              </a:ext>
            </a:extLst>
          </p:cNvPr>
          <p:cNvCxnSpPr>
            <a:stCxn id="262" idx="4"/>
            <a:endCxn id="376" idx="1"/>
          </p:cNvCxnSpPr>
          <p:nvPr/>
        </p:nvCxnSpPr>
        <p:spPr>
          <a:xfrm>
            <a:off x="7773319" y="2537657"/>
            <a:ext cx="1944876" cy="189067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F6E25093-28F5-4113-A211-C982071B8FE9}"/>
              </a:ext>
            </a:extLst>
          </p:cNvPr>
          <p:cNvCxnSpPr>
            <a:cxnSpLocks/>
            <a:stCxn id="262" idx="4"/>
            <a:endCxn id="425" idx="5"/>
          </p:cNvCxnSpPr>
          <p:nvPr/>
        </p:nvCxnSpPr>
        <p:spPr>
          <a:xfrm flipH="1">
            <a:off x="6613549" y="2537657"/>
            <a:ext cx="1159770" cy="27197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262" idx="4"/>
            <a:endCxn id="216" idx="2"/>
          </p:cNvCxnSpPr>
          <p:nvPr/>
        </p:nvCxnSpPr>
        <p:spPr>
          <a:xfrm>
            <a:off x="7773319" y="2537657"/>
            <a:ext cx="2132896" cy="7580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E841258-D3C6-428D-B521-8ED2F153D65F}"/>
              </a:ext>
            </a:extLst>
          </p:cNvPr>
          <p:cNvCxnSpPr>
            <a:cxnSpLocks/>
            <a:stCxn id="408" idx="6"/>
            <a:endCxn id="425" idx="5"/>
          </p:cNvCxnSpPr>
          <p:nvPr/>
        </p:nvCxnSpPr>
        <p:spPr>
          <a:xfrm flipV="1">
            <a:off x="5664741" y="2809631"/>
            <a:ext cx="948808" cy="70976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4F4F7F30-A7E0-4642-B13A-267F779BF251}"/>
              </a:ext>
            </a:extLst>
          </p:cNvPr>
          <p:cNvCxnSpPr>
            <a:stCxn id="408" idx="6"/>
            <a:endCxn id="216" idx="2"/>
          </p:cNvCxnSpPr>
          <p:nvPr/>
        </p:nvCxnSpPr>
        <p:spPr>
          <a:xfrm flipV="1">
            <a:off x="5664741" y="3295671"/>
            <a:ext cx="4241474" cy="22372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36551F85-E4AA-4EE4-B88E-F1364C4B1612}"/>
              </a:ext>
            </a:extLst>
          </p:cNvPr>
          <p:cNvCxnSpPr>
            <a:stCxn id="408" idx="6"/>
            <a:endCxn id="376" idx="1"/>
          </p:cNvCxnSpPr>
          <p:nvPr/>
        </p:nvCxnSpPr>
        <p:spPr>
          <a:xfrm>
            <a:off x="5664741" y="3519392"/>
            <a:ext cx="4053454" cy="90893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D2EB1E2-F030-4C3C-89E0-22EAC087846C}"/>
              </a:ext>
            </a:extLst>
          </p:cNvPr>
          <p:cNvCxnSpPr>
            <a:stCxn id="408" idx="6"/>
            <a:endCxn id="378" idx="0"/>
          </p:cNvCxnSpPr>
          <p:nvPr/>
        </p:nvCxnSpPr>
        <p:spPr>
          <a:xfrm>
            <a:off x="5664741" y="3519392"/>
            <a:ext cx="2955016" cy="14446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A34D0B1B-00C4-4D22-978A-8F99FBCFBA4B}"/>
              </a:ext>
            </a:extLst>
          </p:cNvPr>
          <p:cNvCxnSpPr>
            <a:cxnSpLocks/>
            <a:stCxn id="408" idx="6"/>
            <a:endCxn id="82" idx="0"/>
          </p:cNvCxnSpPr>
          <p:nvPr/>
        </p:nvCxnSpPr>
        <p:spPr>
          <a:xfrm>
            <a:off x="5664741" y="3519392"/>
            <a:ext cx="1353797" cy="1522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B318F33C-913D-47A8-B8A8-EB048892F4B9}"/>
              </a:ext>
            </a:extLst>
          </p:cNvPr>
          <p:cNvCxnSpPr>
            <a:stCxn id="398" idx="7"/>
            <a:endCxn id="408" idx="6"/>
          </p:cNvCxnSpPr>
          <p:nvPr/>
        </p:nvCxnSpPr>
        <p:spPr>
          <a:xfrm flipH="1" flipV="1">
            <a:off x="5664741" y="3519392"/>
            <a:ext cx="235121" cy="105540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27A5A19F-9B63-411A-8B9A-D6FC15604A7E}"/>
              </a:ext>
            </a:extLst>
          </p:cNvPr>
          <p:cNvCxnSpPr>
            <a:cxnSpLocks/>
            <a:stCxn id="398" idx="7"/>
            <a:endCxn id="425" idx="5"/>
          </p:cNvCxnSpPr>
          <p:nvPr/>
        </p:nvCxnSpPr>
        <p:spPr>
          <a:xfrm flipV="1">
            <a:off x="5899862" y="2809631"/>
            <a:ext cx="713687" cy="176516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19DFFF1-47FB-48FB-A9D9-99D0BE7E085A}"/>
              </a:ext>
            </a:extLst>
          </p:cNvPr>
          <p:cNvCxnSpPr>
            <a:stCxn id="398" idx="7"/>
            <a:endCxn id="216" idx="2"/>
          </p:cNvCxnSpPr>
          <p:nvPr/>
        </p:nvCxnSpPr>
        <p:spPr>
          <a:xfrm flipV="1">
            <a:off x="5899862" y="3295671"/>
            <a:ext cx="4006353" cy="127912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BEDE9CD-2A6E-4086-8DD4-DADCE6584975}"/>
              </a:ext>
            </a:extLst>
          </p:cNvPr>
          <p:cNvCxnSpPr>
            <a:stCxn id="398" idx="7"/>
            <a:endCxn id="376" idx="1"/>
          </p:cNvCxnSpPr>
          <p:nvPr/>
        </p:nvCxnSpPr>
        <p:spPr>
          <a:xfrm flipV="1">
            <a:off x="5899862" y="4428329"/>
            <a:ext cx="3818333" cy="14647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E3A153FC-ABFF-4388-9836-F44914CBB251}"/>
              </a:ext>
            </a:extLst>
          </p:cNvPr>
          <p:cNvCxnSpPr>
            <a:stCxn id="398" idx="7"/>
            <a:endCxn id="378" idx="0"/>
          </p:cNvCxnSpPr>
          <p:nvPr/>
        </p:nvCxnSpPr>
        <p:spPr>
          <a:xfrm>
            <a:off x="5899862" y="4574799"/>
            <a:ext cx="2719895" cy="38928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ACA1EC00-15A0-402B-8A3D-6FC5BE884149}"/>
              </a:ext>
            </a:extLst>
          </p:cNvPr>
          <p:cNvCxnSpPr>
            <a:stCxn id="398" idx="7"/>
            <a:endCxn id="82" idx="0"/>
          </p:cNvCxnSpPr>
          <p:nvPr/>
        </p:nvCxnSpPr>
        <p:spPr>
          <a:xfrm>
            <a:off x="5899862" y="4574799"/>
            <a:ext cx="1118676" cy="4671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A5E5CFBD-5109-456F-8AE8-B8999EA9F6A4}"/>
              </a:ext>
            </a:extLst>
          </p:cNvPr>
          <p:cNvCxnSpPr>
            <a:stCxn id="82" idx="0"/>
            <a:endCxn id="425" idx="5"/>
          </p:cNvCxnSpPr>
          <p:nvPr/>
        </p:nvCxnSpPr>
        <p:spPr>
          <a:xfrm flipH="1" flipV="1">
            <a:off x="6613549" y="2809631"/>
            <a:ext cx="404989" cy="223232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BFAB271C-8A1B-479A-9DA1-2F4EEDC46B83}"/>
              </a:ext>
            </a:extLst>
          </p:cNvPr>
          <p:cNvCxnSpPr>
            <a:stCxn id="82" idx="0"/>
            <a:endCxn id="216" idx="2"/>
          </p:cNvCxnSpPr>
          <p:nvPr/>
        </p:nvCxnSpPr>
        <p:spPr>
          <a:xfrm flipV="1">
            <a:off x="7018538" y="3295671"/>
            <a:ext cx="2887677" cy="174628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EDB1E3C5-442E-4AA4-8F65-922C5CFFDB38}"/>
              </a:ext>
            </a:extLst>
          </p:cNvPr>
          <p:cNvCxnSpPr>
            <a:stCxn id="82" idx="0"/>
            <a:endCxn id="376" idx="1"/>
          </p:cNvCxnSpPr>
          <p:nvPr/>
        </p:nvCxnSpPr>
        <p:spPr>
          <a:xfrm flipV="1">
            <a:off x="7018538" y="4428329"/>
            <a:ext cx="2699657" cy="61362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52C3ED24-3BE6-455F-927E-9193F994081A}"/>
              </a:ext>
            </a:extLst>
          </p:cNvPr>
          <p:cNvCxnSpPr>
            <a:stCxn id="82" idx="0"/>
            <a:endCxn id="378" idx="0"/>
          </p:cNvCxnSpPr>
          <p:nvPr/>
        </p:nvCxnSpPr>
        <p:spPr>
          <a:xfrm flipV="1">
            <a:off x="7018538" y="4964087"/>
            <a:ext cx="1601219" cy="7786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6F02A3CB-632D-4A29-AC3D-656F270B16CF}"/>
              </a:ext>
            </a:extLst>
          </p:cNvPr>
          <p:cNvCxnSpPr>
            <a:stCxn id="378" idx="0"/>
            <a:endCxn id="425" idx="5"/>
          </p:cNvCxnSpPr>
          <p:nvPr/>
        </p:nvCxnSpPr>
        <p:spPr>
          <a:xfrm flipH="1" flipV="1">
            <a:off x="6613549" y="2809631"/>
            <a:ext cx="2006208" cy="2154456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8C0E83C-EFE4-49A8-995A-D1BAA529190F}"/>
              </a:ext>
            </a:extLst>
          </p:cNvPr>
          <p:cNvCxnSpPr>
            <a:stCxn id="378" idx="0"/>
            <a:endCxn id="216" idx="2"/>
          </p:cNvCxnSpPr>
          <p:nvPr/>
        </p:nvCxnSpPr>
        <p:spPr>
          <a:xfrm flipV="1">
            <a:off x="8619757" y="3295671"/>
            <a:ext cx="1286458" cy="1668416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08E21FA-0579-4D7C-B240-9FCE531287CE}"/>
              </a:ext>
            </a:extLst>
          </p:cNvPr>
          <p:cNvCxnSpPr>
            <a:stCxn id="378" idx="0"/>
            <a:endCxn id="376" idx="1"/>
          </p:cNvCxnSpPr>
          <p:nvPr/>
        </p:nvCxnSpPr>
        <p:spPr>
          <a:xfrm flipV="1">
            <a:off x="8619757" y="4428329"/>
            <a:ext cx="1098438" cy="53575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F281476-736D-4E6A-B727-642EE75DC7DC}"/>
              </a:ext>
            </a:extLst>
          </p:cNvPr>
          <p:cNvCxnSpPr>
            <a:stCxn id="376" idx="1"/>
            <a:endCxn id="425" idx="5"/>
          </p:cNvCxnSpPr>
          <p:nvPr/>
        </p:nvCxnSpPr>
        <p:spPr>
          <a:xfrm flipH="1" flipV="1">
            <a:off x="6613549" y="2809631"/>
            <a:ext cx="3104646" cy="161869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C50E946B-EEB9-4EB2-9759-324E371AFB3C}"/>
              </a:ext>
            </a:extLst>
          </p:cNvPr>
          <p:cNvCxnSpPr>
            <a:stCxn id="376" idx="1"/>
            <a:endCxn id="216" idx="2"/>
          </p:cNvCxnSpPr>
          <p:nvPr/>
        </p:nvCxnSpPr>
        <p:spPr>
          <a:xfrm flipV="1">
            <a:off x="9718195" y="3295671"/>
            <a:ext cx="188020" cy="113265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58DD466B-AD1B-4613-80E4-7322F9960DF8}"/>
              </a:ext>
            </a:extLst>
          </p:cNvPr>
          <p:cNvCxnSpPr>
            <a:cxnSpLocks/>
            <a:stCxn id="20" idx="3"/>
            <a:endCxn id="408" idx="2"/>
          </p:cNvCxnSpPr>
          <p:nvPr/>
        </p:nvCxnSpPr>
        <p:spPr>
          <a:xfrm>
            <a:off x="3695210" y="3473865"/>
            <a:ext cx="906591" cy="45527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46FF344-374D-4AE1-AF29-B4342F07CCBE}"/>
              </a:ext>
            </a:extLst>
          </p:cNvPr>
          <p:cNvSpPr txBox="1"/>
          <p:nvPr/>
        </p:nvSpPr>
        <p:spPr>
          <a:xfrm>
            <a:off x="2621583" y="3777480"/>
            <a:ext cx="1014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A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C7B72E32-30A9-4297-9760-7E2C2D6F54A8}"/>
              </a:ext>
            </a:extLst>
          </p:cNvPr>
          <p:cNvCxnSpPr>
            <a:stCxn id="425" idx="5"/>
            <a:endCxn id="216" idx="2"/>
          </p:cNvCxnSpPr>
          <p:nvPr/>
        </p:nvCxnSpPr>
        <p:spPr>
          <a:xfrm>
            <a:off x="6613549" y="2809631"/>
            <a:ext cx="3292666" cy="48604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546683" y="1245972"/>
            <a:ext cx="411921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전체적인 시스템 구성도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- 3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디바이스가 각각 다른 서버로부터    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표준시각을 수신함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통신망에 연결된 디바이스들 간에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시간동기화를 수행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27" name="직선 화살표 연결선 426">
            <a:extLst>
              <a:ext uri="{FF2B5EF4-FFF2-40B4-BE49-F238E27FC236}">
                <a16:creationId xmlns:a16="http://schemas.microsoft.com/office/drawing/2014/main" xmlns="" id="{58DD466B-AD1B-4613-80E4-7322F9960DF8}"/>
              </a:ext>
            </a:extLst>
          </p:cNvPr>
          <p:cNvCxnSpPr>
            <a:cxnSpLocks/>
            <a:stCxn id="243" idx="3"/>
            <a:endCxn id="82" idx="2"/>
          </p:cNvCxnSpPr>
          <p:nvPr/>
        </p:nvCxnSpPr>
        <p:spPr>
          <a:xfrm flipV="1">
            <a:off x="4143354" y="5573424"/>
            <a:ext cx="2343714" cy="242866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화살표 연결선 429">
            <a:extLst>
              <a:ext uri="{FF2B5EF4-FFF2-40B4-BE49-F238E27FC236}">
                <a16:creationId xmlns:a16="http://schemas.microsoft.com/office/drawing/2014/main" xmlns="" id="{58DD466B-AD1B-4613-80E4-7322F9960DF8}"/>
              </a:ext>
            </a:extLst>
          </p:cNvPr>
          <p:cNvCxnSpPr>
            <a:cxnSpLocks/>
            <a:stCxn id="237" idx="3"/>
            <a:endCxn id="398" idx="2"/>
          </p:cNvCxnSpPr>
          <p:nvPr/>
        </p:nvCxnSpPr>
        <p:spPr>
          <a:xfrm>
            <a:off x="3069727" y="4758910"/>
            <a:ext cx="1922859" cy="191695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/>
          <p:cNvGrpSpPr/>
          <p:nvPr/>
        </p:nvGrpSpPr>
        <p:grpSpPr>
          <a:xfrm>
            <a:off x="4601801" y="2987922"/>
            <a:ext cx="1062940" cy="1062940"/>
            <a:chOff x="2982976" y="3940901"/>
            <a:chExt cx="1062940" cy="1062940"/>
          </a:xfrm>
        </p:grpSpPr>
        <p:grpSp>
          <p:nvGrpSpPr>
            <p:cNvPr id="544" name="그룹 543"/>
            <p:cNvGrpSpPr/>
            <p:nvPr/>
          </p:nvGrpSpPr>
          <p:grpSpPr>
            <a:xfrm>
              <a:off x="2982976" y="3940901"/>
              <a:ext cx="1062940" cy="1062940"/>
              <a:chOff x="2947089" y="3750826"/>
              <a:chExt cx="1062940" cy="1062940"/>
            </a:xfrm>
          </p:grpSpPr>
          <p:pic>
            <p:nvPicPr>
              <p:cNvPr id="12" name="그래픽 62" descr="스마트폰">
                <a:extLst>
                  <a:ext uri="{FF2B5EF4-FFF2-40B4-BE49-F238E27FC236}">
                    <a16:creationId xmlns:a16="http://schemas.microsoft.com/office/drawing/2014/main" xmlns="" id="{A21BF8F1-D5F0-47D6-B64C-62D385176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>
                <a:off x="3074437" y="3906188"/>
                <a:ext cx="827040" cy="740890"/>
              </a:xfrm>
              <a:prstGeom prst="rect">
                <a:avLst/>
              </a:prstGeom>
            </p:spPr>
          </p:pic>
          <p:sp>
            <p:nvSpPr>
              <p:cNvPr id="408" name="순서도: 연결자 407"/>
              <p:cNvSpPr/>
              <p:nvPr/>
            </p:nvSpPr>
            <p:spPr>
              <a:xfrm>
                <a:off x="2947089" y="3750826"/>
                <a:ext cx="1062940" cy="1062940"/>
              </a:xfrm>
              <a:prstGeom prst="flowChartConnector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211" y="4292994"/>
              <a:ext cx="298799" cy="338050"/>
            </a:xfrm>
            <a:prstGeom prst="rect">
              <a:avLst/>
            </a:prstGeom>
          </p:spPr>
        </p:pic>
      </p:grpSp>
      <p:grpSp>
        <p:nvGrpSpPr>
          <p:cNvPr id="257" name="그룹 256"/>
          <p:cNvGrpSpPr/>
          <p:nvPr/>
        </p:nvGrpSpPr>
        <p:grpSpPr>
          <a:xfrm>
            <a:off x="5706273" y="1902355"/>
            <a:ext cx="1062940" cy="1062940"/>
            <a:chOff x="4124476" y="2712155"/>
            <a:chExt cx="1062940" cy="1062940"/>
          </a:xfrm>
        </p:grpSpPr>
        <p:grpSp>
          <p:nvGrpSpPr>
            <p:cNvPr id="545" name="그룹 544"/>
            <p:cNvGrpSpPr/>
            <p:nvPr/>
          </p:nvGrpSpPr>
          <p:grpSpPr>
            <a:xfrm>
              <a:off x="4124476" y="2712155"/>
              <a:ext cx="1062940" cy="1062940"/>
              <a:chOff x="4843533" y="2561596"/>
              <a:chExt cx="1062940" cy="1062940"/>
            </a:xfrm>
          </p:grpSpPr>
          <p:pic>
            <p:nvPicPr>
              <p:cNvPr id="10" name="그래픽 60" descr="모니터">
                <a:extLst>
                  <a:ext uri="{FF2B5EF4-FFF2-40B4-BE49-F238E27FC236}">
                    <a16:creationId xmlns:a16="http://schemas.microsoft.com/office/drawing/2014/main" xmlns="" id="{0D8FAC51-4F0D-4B13-A2D3-7D539F807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4960306" y="2694124"/>
                <a:ext cx="827040" cy="827040"/>
              </a:xfrm>
              <a:prstGeom prst="rect">
                <a:avLst/>
              </a:prstGeom>
            </p:spPr>
          </p:pic>
          <p:sp>
            <p:nvSpPr>
              <p:cNvPr id="425" name="순서도: 연결자 424"/>
              <p:cNvSpPr/>
              <p:nvPr/>
            </p:nvSpPr>
            <p:spPr>
              <a:xfrm>
                <a:off x="4843533" y="2561596"/>
                <a:ext cx="1062940" cy="1062940"/>
              </a:xfrm>
              <a:prstGeom prst="flowChartConnector">
                <a:avLst/>
              </a:prstGeom>
              <a:no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4" t="35420" r="36738" b="37082"/>
            <a:stretch/>
          </p:blipFill>
          <p:spPr>
            <a:xfrm>
              <a:off x="4377372" y="3070833"/>
              <a:ext cx="546936" cy="255297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7241849" y="1474717"/>
            <a:ext cx="1062940" cy="1062940"/>
            <a:chOff x="5955287" y="2186200"/>
            <a:chExt cx="1062940" cy="1062940"/>
          </a:xfrm>
        </p:grpSpPr>
        <p:sp>
          <p:nvSpPr>
            <p:cNvPr id="262" name="순서도: 연결자 261"/>
            <p:cNvSpPr/>
            <p:nvPr/>
          </p:nvSpPr>
          <p:spPr>
            <a:xfrm>
              <a:off x="5955287" y="2186200"/>
              <a:ext cx="1062940" cy="1062940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9"/>
            <a:stretch/>
          </p:blipFill>
          <p:spPr>
            <a:xfrm>
              <a:off x="6201318" y="2371861"/>
              <a:ext cx="569063" cy="699200"/>
            </a:xfrm>
            <a:prstGeom prst="rect">
              <a:avLst/>
            </a:prstGeom>
          </p:spPr>
        </p:pic>
      </p:grpSp>
      <p:sp>
        <p:nvSpPr>
          <p:cNvPr id="378" name="순서도: 연결자 377"/>
          <p:cNvSpPr/>
          <p:nvPr/>
        </p:nvSpPr>
        <p:spPr>
          <a:xfrm>
            <a:off x="8088287" y="4964087"/>
            <a:ext cx="1062940" cy="1062940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6" name="그룹 255"/>
          <p:cNvGrpSpPr/>
          <p:nvPr/>
        </p:nvGrpSpPr>
        <p:grpSpPr>
          <a:xfrm>
            <a:off x="9562531" y="4272665"/>
            <a:ext cx="1062940" cy="1062940"/>
            <a:chOff x="8945155" y="3897402"/>
            <a:chExt cx="1062940" cy="1062940"/>
          </a:xfrm>
        </p:grpSpPr>
        <p:sp>
          <p:nvSpPr>
            <p:cNvPr id="376" name="순서도: 연결자 375"/>
            <p:cNvSpPr/>
            <p:nvPr/>
          </p:nvSpPr>
          <p:spPr>
            <a:xfrm>
              <a:off x="8945155" y="3897402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9"/>
            <a:stretch/>
          </p:blipFill>
          <p:spPr>
            <a:xfrm>
              <a:off x="9192093" y="4072753"/>
              <a:ext cx="569063" cy="699200"/>
            </a:xfrm>
            <a:prstGeom prst="rect">
              <a:avLst/>
            </a:prstGeom>
          </p:spPr>
        </p:pic>
      </p:grpSp>
      <p:sp>
        <p:nvSpPr>
          <p:cNvPr id="216" name="순서도: 연결자 215"/>
          <p:cNvSpPr/>
          <p:nvPr/>
        </p:nvSpPr>
        <p:spPr>
          <a:xfrm>
            <a:off x="9906215" y="2764201"/>
            <a:ext cx="1062940" cy="1062940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순서도: 연결자 123"/>
          <p:cNvSpPr/>
          <p:nvPr/>
        </p:nvSpPr>
        <p:spPr>
          <a:xfrm>
            <a:off x="8818074" y="1727363"/>
            <a:ext cx="1062940" cy="1062940"/>
          </a:xfrm>
          <a:prstGeom prst="flowChartConnector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124" idx="3"/>
            <a:endCxn id="262" idx="4"/>
          </p:cNvCxnSpPr>
          <p:nvPr/>
        </p:nvCxnSpPr>
        <p:spPr>
          <a:xfrm flipH="1" flipV="1">
            <a:off x="7773319" y="2537657"/>
            <a:ext cx="1200419" cy="9698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124" idx="3"/>
            <a:endCxn id="425" idx="5"/>
          </p:cNvCxnSpPr>
          <p:nvPr/>
        </p:nvCxnSpPr>
        <p:spPr>
          <a:xfrm flipH="1">
            <a:off x="6613549" y="2634639"/>
            <a:ext cx="2360189" cy="17499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124" idx="3"/>
            <a:endCxn id="408" idx="6"/>
          </p:cNvCxnSpPr>
          <p:nvPr/>
        </p:nvCxnSpPr>
        <p:spPr>
          <a:xfrm flipH="1">
            <a:off x="5664741" y="2634639"/>
            <a:ext cx="3308997" cy="88475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398" idx="7"/>
            <a:endCxn id="124" idx="3"/>
          </p:cNvCxnSpPr>
          <p:nvPr/>
        </p:nvCxnSpPr>
        <p:spPr>
          <a:xfrm flipV="1">
            <a:off x="5899862" y="2634639"/>
            <a:ext cx="3073876" cy="194016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124" idx="3"/>
            <a:endCxn id="82" idx="0"/>
          </p:cNvCxnSpPr>
          <p:nvPr/>
        </p:nvCxnSpPr>
        <p:spPr>
          <a:xfrm flipH="1">
            <a:off x="7018538" y="2634639"/>
            <a:ext cx="1955200" cy="240731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378" idx="0"/>
            <a:endCxn id="124" idx="3"/>
          </p:cNvCxnSpPr>
          <p:nvPr/>
        </p:nvCxnSpPr>
        <p:spPr>
          <a:xfrm flipV="1">
            <a:off x="8619757" y="2634639"/>
            <a:ext cx="353981" cy="232944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376" idx="1"/>
            <a:endCxn id="124" idx="3"/>
          </p:cNvCxnSpPr>
          <p:nvPr/>
        </p:nvCxnSpPr>
        <p:spPr>
          <a:xfrm flipH="1" flipV="1">
            <a:off x="8973738" y="2634639"/>
            <a:ext cx="744457" cy="17936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216" idx="2"/>
            <a:endCxn id="124" idx="3"/>
          </p:cNvCxnSpPr>
          <p:nvPr/>
        </p:nvCxnSpPr>
        <p:spPr>
          <a:xfrm flipH="1" flipV="1">
            <a:off x="8973738" y="2634639"/>
            <a:ext cx="932477" cy="66103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직사각형 562"/>
          <p:cNvSpPr/>
          <p:nvPr/>
        </p:nvSpPr>
        <p:spPr>
          <a:xfrm>
            <a:off x="4407475" y="1327151"/>
            <a:ext cx="6749476" cy="488950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4" name="TextBox 563"/>
          <p:cNvSpPr txBox="1"/>
          <p:nvPr/>
        </p:nvSpPr>
        <p:spPr>
          <a:xfrm>
            <a:off x="9323864" y="953766"/>
            <a:ext cx="183308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Home Network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7" name="그래픽 70" descr="데이터베이스">
            <a:extLst>
              <a:ext uri="{FF2B5EF4-FFF2-40B4-BE49-F238E27FC236}">
                <a16:creationId xmlns:a16="http://schemas.microsoft.com/office/drawing/2014/main" xmlns="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957904" y="4428329"/>
            <a:ext cx="1111823" cy="661162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A46FF344-374D-4AE1-AF29-B4342F07CCBE}"/>
              </a:ext>
            </a:extLst>
          </p:cNvPr>
          <p:cNvSpPr txBox="1"/>
          <p:nvPr/>
        </p:nvSpPr>
        <p:spPr>
          <a:xfrm>
            <a:off x="1996100" y="5062525"/>
            <a:ext cx="1014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43" name="그래픽 70" descr="데이터베이스">
            <a:extLst>
              <a:ext uri="{FF2B5EF4-FFF2-40B4-BE49-F238E27FC236}">
                <a16:creationId xmlns:a16="http://schemas.microsoft.com/office/drawing/2014/main" xmlns="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031531" y="5485709"/>
            <a:ext cx="1111823" cy="661162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A46FF344-374D-4AE1-AF29-B4342F07CCBE}"/>
              </a:ext>
            </a:extLst>
          </p:cNvPr>
          <p:cNvSpPr txBox="1"/>
          <p:nvPr/>
        </p:nvSpPr>
        <p:spPr>
          <a:xfrm>
            <a:off x="3069727" y="6119905"/>
            <a:ext cx="1014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4992586" y="4419135"/>
            <a:ext cx="1062940" cy="1062940"/>
            <a:chOff x="4992586" y="4419135"/>
            <a:chExt cx="1062940" cy="1062940"/>
          </a:xfrm>
        </p:grpSpPr>
        <p:sp>
          <p:nvSpPr>
            <p:cNvPr id="398" name="순서도: 연결자 397"/>
            <p:cNvSpPr/>
            <p:nvPr/>
          </p:nvSpPr>
          <p:spPr>
            <a:xfrm>
              <a:off x="4992586" y="4419135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8" name="그래픽 62" descr="스마트폰">
              <a:extLst>
                <a:ext uri="{FF2B5EF4-FFF2-40B4-BE49-F238E27FC236}">
                  <a16:creationId xmlns:a16="http://schemas.microsoft.com/office/drawing/2014/main" xmlns="" id="{A21BF8F1-D5F0-47D6-B64C-62D38517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5110536" y="4576357"/>
              <a:ext cx="827040" cy="740890"/>
            </a:xfrm>
            <a:prstGeom prst="rect">
              <a:avLst/>
            </a:prstGeom>
          </p:spPr>
        </p:pic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423" y="4773088"/>
              <a:ext cx="298799" cy="338050"/>
            </a:xfrm>
            <a:prstGeom prst="rect">
              <a:avLst/>
            </a:prstGeom>
          </p:spPr>
        </p:pic>
      </p:grpSp>
      <p:pic>
        <p:nvPicPr>
          <p:cNvPr id="250" name="그래픽 60" descr="모니터">
            <a:extLst>
              <a:ext uri="{FF2B5EF4-FFF2-40B4-BE49-F238E27FC236}">
                <a16:creationId xmlns:a16="http://schemas.microsoft.com/office/drawing/2014/main" xmlns="" id="{0D8FAC51-4F0D-4B13-A2D3-7D539F80709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8931128" y="1870731"/>
            <a:ext cx="827040" cy="827040"/>
          </a:xfrm>
          <a:prstGeom prst="rect">
            <a:avLst/>
          </a:prstGeom>
          <a:ln>
            <a:noFill/>
          </a:ln>
        </p:spPr>
      </p:pic>
      <p:pic>
        <p:nvPicPr>
          <p:cNvPr id="251" name="그림 250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4" t="35420" r="36738" b="37082"/>
          <a:stretch/>
        </p:blipFill>
        <p:spPr>
          <a:xfrm>
            <a:off x="9065375" y="2106211"/>
            <a:ext cx="546936" cy="255297"/>
          </a:xfrm>
          <a:prstGeom prst="rect">
            <a:avLst/>
          </a:prstGeom>
        </p:spPr>
      </p:pic>
      <p:pic>
        <p:nvPicPr>
          <p:cNvPr id="252" name="그림 251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9"/>
          <a:stretch/>
        </p:blipFill>
        <p:spPr>
          <a:xfrm>
            <a:off x="10154377" y="2952455"/>
            <a:ext cx="569063" cy="699200"/>
          </a:xfrm>
          <a:prstGeom prst="rect">
            <a:avLst/>
          </a:prstGeom>
        </p:spPr>
      </p:pic>
      <p:pic>
        <p:nvPicPr>
          <p:cNvPr id="253" name="그래픽 60" descr="모니터">
            <a:extLst>
              <a:ext uri="{FF2B5EF4-FFF2-40B4-BE49-F238E27FC236}">
                <a16:creationId xmlns:a16="http://schemas.microsoft.com/office/drawing/2014/main" xmlns="" id="{0D8FAC51-4F0D-4B13-A2D3-7D539F80709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8207773" y="5106614"/>
            <a:ext cx="827040" cy="827040"/>
          </a:xfrm>
          <a:prstGeom prst="rect">
            <a:avLst/>
          </a:prstGeom>
          <a:ln>
            <a:noFill/>
          </a:ln>
        </p:spPr>
      </p:pic>
      <p:pic>
        <p:nvPicPr>
          <p:cNvPr id="254" name="그림 253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4" t="35420" r="36738" b="37082"/>
          <a:stretch/>
        </p:blipFill>
        <p:spPr>
          <a:xfrm>
            <a:off x="8343896" y="5332764"/>
            <a:ext cx="546936" cy="255297"/>
          </a:xfrm>
          <a:prstGeom prst="rect">
            <a:avLst/>
          </a:prstGeom>
        </p:spPr>
      </p:pic>
      <p:grpSp>
        <p:nvGrpSpPr>
          <p:cNvPr id="130" name="그룹 129"/>
          <p:cNvGrpSpPr/>
          <p:nvPr/>
        </p:nvGrpSpPr>
        <p:grpSpPr>
          <a:xfrm>
            <a:off x="6487068" y="5041954"/>
            <a:ext cx="1062940" cy="1062940"/>
            <a:chOff x="6487068" y="5041954"/>
            <a:chExt cx="1062940" cy="1062940"/>
          </a:xfrm>
        </p:grpSpPr>
        <p:sp>
          <p:nvSpPr>
            <p:cNvPr id="82" name="순서도: 연결자 81"/>
            <p:cNvSpPr/>
            <p:nvPr/>
          </p:nvSpPr>
          <p:spPr>
            <a:xfrm>
              <a:off x="6487068" y="5041954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5" name="그래픽 62" descr="스마트폰">
              <a:extLst>
                <a:ext uri="{FF2B5EF4-FFF2-40B4-BE49-F238E27FC236}">
                  <a16:creationId xmlns:a16="http://schemas.microsoft.com/office/drawing/2014/main" xmlns="" id="{A21BF8F1-D5F0-47D6-B64C-62D38517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6611827" y="5190640"/>
              <a:ext cx="827040" cy="740890"/>
            </a:xfrm>
            <a:prstGeom prst="rect">
              <a:avLst/>
            </a:prstGeom>
          </p:spPr>
        </p:pic>
        <p:pic>
          <p:nvPicPr>
            <p:cNvPr id="288" name="그림 28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947" y="5394302"/>
              <a:ext cx="298799" cy="338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1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546683" y="1245972"/>
            <a:ext cx="4119217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구성도</a:t>
            </a:r>
            <a:endParaRPr lang="en-US" altLang="ko-KR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3" y="2177029"/>
            <a:ext cx="11934980" cy="28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A00C42-D4A9-417A-AB5E-0EE78FE83C4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963209" y="2029132"/>
            <a:ext cx="1" cy="6093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E16E994-D7A7-4230-A35A-54F83DF5975F}"/>
              </a:ext>
            </a:extLst>
          </p:cNvPr>
          <p:cNvSpPr txBox="1"/>
          <p:nvPr/>
        </p:nvSpPr>
        <p:spPr>
          <a:xfrm>
            <a:off x="6096000" y="211062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4887F7E-40A6-4789-9F02-7CA63143F910}"/>
              </a:ext>
            </a:extLst>
          </p:cNvPr>
          <p:cNvSpPr txBox="1"/>
          <p:nvPr/>
        </p:nvSpPr>
        <p:spPr>
          <a:xfrm>
            <a:off x="3587552" y="4607223"/>
            <a:ext cx="5016894" cy="15234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디바이스들이 수행하는 일 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 </a:t>
            </a:r>
            <a:r>
              <a:rPr lang="ko-KR" altLang="en-US" sz="12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브로드캐스팅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된 블록을 블록체인에 업데이트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시각과 표준 시각의 오차가 있을 경우 계산 후 </a:t>
            </a: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DB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오차로 갱신주기를 설정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트랜잭션이 유효하면 시간갱신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9657F14-B0D7-4330-B1D7-3E7BA097B467}"/>
              </a:ext>
            </a:extLst>
          </p:cNvPr>
          <p:cNvSpPr txBox="1"/>
          <p:nvPr/>
        </p:nvSpPr>
        <p:spPr>
          <a:xfrm>
            <a:off x="4627704" y="1629022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A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452A85-D5D4-4508-90D1-9D800EF99226}"/>
              </a:ext>
            </a:extLst>
          </p:cNvPr>
          <p:cNvSpPr txBox="1"/>
          <p:nvPr/>
        </p:nvSpPr>
        <p:spPr>
          <a:xfrm>
            <a:off x="4744208" y="2638459"/>
            <a:ext cx="243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1 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1300C9F-0BB4-4A70-B7DA-15F2E3C35EB4}"/>
              </a:ext>
            </a:extLst>
          </p:cNvPr>
          <p:cNvCxnSpPr>
            <a:cxnSpLocks/>
          </p:cNvCxnSpPr>
          <p:nvPr/>
        </p:nvCxnSpPr>
        <p:spPr>
          <a:xfrm flipV="1">
            <a:off x="2658224" y="3688707"/>
            <a:ext cx="2322850" cy="3876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1BE894-E3B0-4752-A92C-9697D21A0310}"/>
              </a:ext>
            </a:extLst>
          </p:cNvPr>
          <p:cNvSpPr txBox="1"/>
          <p:nvPr/>
        </p:nvSpPr>
        <p:spPr>
          <a:xfrm rot="21048845">
            <a:off x="2984520" y="3512641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pic>
        <p:nvPicPr>
          <p:cNvPr id="32" name="그래픽 35" descr="데이터베이스">
            <a:extLst>
              <a:ext uri="{FF2B5EF4-FFF2-40B4-BE49-F238E27FC236}">
                <a16:creationId xmlns:a16="http://schemas.microsoft.com/office/drawing/2014/main" xmlns="" id="{A3CC19B1-DA8C-436A-8D31-B54E3F2D7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55310" y="711786"/>
            <a:ext cx="1564857" cy="972468"/>
          </a:xfrm>
          <a:prstGeom prst="rect">
            <a:avLst/>
          </a:prstGeom>
        </p:spPr>
      </p:pic>
      <p:pic>
        <p:nvPicPr>
          <p:cNvPr id="42" name="그래픽 39" descr="스마트폰">
            <a:extLst>
              <a:ext uri="{FF2B5EF4-FFF2-40B4-BE49-F238E27FC236}">
                <a16:creationId xmlns:a16="http://schemas.microsoft.com/office/drawing/2014/main" xmlns="" id="{A8FDE73A-FE20-458A-B4CE-A495CD165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377495" y="3404003"/>
            <a:ext cx="1493505" cy="14042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37B0693-92F5-4CD1-AE34-939EE9AAD110}"/>
              </a:ext>
            </a:extLst>
          </p:cNvPr>
          <p:cNvSpPr txBox="1"/>
          <p:nvPr/>
        </p:nvSpPr>
        <p:spPr>
          <a:xfrm>
            <a:off x="8809431" y="2959344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2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510841" y="2978868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9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2FB7BD8F-8908-46BB-8EF6-B1E9D2C0F881}"/>
              </a:ext>
            </a:extLst>
          </p:cNvPr>
          <p:cNvCxnSpPr>
            <a:cxnSpLocks/>
          </p:cNvCxnSpPr>
          <p:nvPr/>
        </p:nvCxnSpPr>
        <p:spPr>
          <a:xfrm flipV="1">
            <a:off x="114300" y="4286429"/>
            <a:ext cx="937083" cy="4683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CC9F3724-48B0-4802-B711-27898B9BD119}"/>
              </a:ext>
            </a:extLst>
          </p:cNvPr>
          <p:cNvCxnSpPr>
            <a:cxnSpLocks/>
          </p:cNvCxnSpPr>
          <p:nvPr/>
        </p:nvCxnSpPr>
        <p:spPr>
          <a:xfrm>
            <a:off x="10696575" y="4355033"/>
            <a:ext cx="1386268" cy="4662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7" name="그래픽 61" descr="태블릿">
            <a:extLst>
              <a:ext uri="{FF2B5EF4-FFF2-40B4-BE49-F238E27FC236}">
                <a16:creationId xmlns:a16="http://schemas.microsoft.com/office/drawing/2014/main" xmlns="" id="{DBAEF2D5-0CC9-449B-996B-228B160431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68142" y="3196206"/>
            <a:ext cx="1547949" cy="1547949"/>
          </a:xfrm>
          <a:prstGeom prst="rect">
            <a:avLst/>
          </a:prstGeom>
        </p:spPr>
      </p:pic>
      <p:pic>
        <p:nvPicPr>
          <p:cNvPr id="48" name="그래픽 36" descr="모니터">
            <a:extLst>
              <a:ext uri="{FF2B5EF4-FFF2-40B4-BE49-F238E27FC236}">
                <a16:creationId xmlns:a16="http://schemas.microsoft.com/office/drawing/2014/main" xmlns="" id="{6C47EE6E-9DDD-45CF-BE69-229D162349C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085851" y="2865935"/>
            <a:ext cx="1705476" cy="1705476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6E0250B4-4394-4E53-A607-CE931696EB2E}"/>
              </a:ext>
            </a:extLst>
          </p:cNvPr>
          <p:cNvCxnSpPr>
            <a:cxnSpLocks/>
            <a:stCxn id="48" idx="3"/>
            <a:endCxn id="42" idx="1"/>
          </p:cNvCxnSpPr>
          <p:nvPr/>
        </p:nvCxnSpPr>
        <p:spPr>
          <a:xfrm>
            <a:off x="6791327" y="3718673"/>
            <a:ext cx="2586168" cy="3874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CF3CE5B-9C22-4EDB-AE88-BC52205FF351}"/>
              </a:ext>
            </a:extLst>
          </p:cNvPr>
          <p:cNvSpPr txBox="1"/>
          <p:nvPr/>
        </p:nvSpPr>
        <p:spPr>
          <a:xfrm rot="447021">
            <a:off x="7337589" y="359131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30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noProof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연결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6E0250B4-4394-4E53-A607-CE931696EB2E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791327" y="3718673"/>
            <a:ext cx="2586168" cy="3874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래픽 39" descr="스마트폰">
            <a:extLst>
              <a:ext uri="{FF2B5EF4-FFF2-40B4-BE49-F238E27FC236}">
                <a16:creationId xmlns:a16="http://schemas.microsoft.com/office/drawing/2014/main" xmlns="" id="{A8FDE73A-FE20-458A-B4CE-A495CD165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377495" y="3404003"/>
            <a:ext cx="1493505" cy="14042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37B0693-92F5-4CD1-AE34-939EE9AAD110}"/>
              </a:ext>
            </a:extLst>
          </p:cNvPr>
          <p:cNvSpPr txBox="1"/>
          <p:nvPr/>
        </p:nvSpPr>
        <p:spPr>
          <a:xfrm>
            <a:off x="8809431" y="2959344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2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510841" y="2978868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9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1300C9F-0BB4-4A70-B7DA-15F2E3C35EB4}"/>
              </a:ext>
            </a:extLst>
          </p:cNvPr>
          <p:cNvCxnSpPr>
            <a:cxnSpLocks/>
          </p:cNvCxnSpPr>
          <p:nvPr/>
        </p:nvCxnSpPr>
        <p:spPr>
          <a:xfrm flipV="1">
            <a:off x="2658224" y="3688707"/>
            <a:ext cx="2322850" cy="3876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1BE894-E3B0-4752-A92C-9697D21A0310}"/>
              </a:ext>
            </a:extLst>
          </p:cNvPr>
          <p:cNvSpPr txBox="1"/>
          <p:nvPr/>
        </p:nvSpPr>
        <p:spPr>
          <a:xfrm rot="21048845">
            <a:off x="2984520" y="3512641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CF3CE5B-9C22-4EDB-AE88-BC52205FF351}"/>
              </a:ext>
            </a:extLst>
          </p:cNvPr>
          <p:cNvSpPr txBox="1"/>
          <p:nvPr/>
        </p:nvSpPr>
        <p:spPr>
          <a:xfrm rot="447021">
            <a:off x="7337589" y="359131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31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연결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B7BD8F-8908-46BB-8EF6-B1E9D2C0F881}"/>
              </a:ext>
            </a:extLst>
          </p:cNvPr>
          <p:cNvCxnSpPr>
            <a:cxnSpLocks/>
          </p:cNvCxnSpPr>
          <p:nvPr/>
        </p:nvCxnSpPr>
        <p:spPr>
          <a:xfrm flipV="1">
            <a:off x="114300" y="4286429"/>
            <a:ext cx="937083" cy="4683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CC9F3724-48B0-4802-B711-27898B9BD119}"/>
              </a:ext>
            </a:extLst>
          </p:cNvPr>
          <p:cNvCxnSpPr>
            <a:cxnSpLocks/>
          </p:cNvCxnSpPr>
          <p:nvPr/>
        </p:nvCxnSpPr>
        <p:spPr>
          <a:xfrm>
            <a:off x="10696575" y="4355033"/>
            <a:ext cx="1386268" cy="4662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그래픽 61" descr="태블릿">
            <a:extLst>
              <a:ext uri="{FF2B5EF4-FFF2-40B4-BE49-F238E27FC236}">
                <a16:creationId xmlns:a16="http://schemas.microsoft.com/office/drawing/2014/main" xmlns="" id="{DBAEF2D5-0CC9-449B-996B-228B160431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68142" y="3196206"/>
            <a:ext cx="1547949" cy="154794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E16E994-D7A7-4230-A35A-54F83DF5975F}"/>
              </a:ext>
            </a:extLst>
          </p:cNvPr>
          <p:cNvSpPr txBox="1"/>
          <p:nvPr/>
        </p:nvSpPr>
        <p:spPr>
          <a:xfrm>
            <a:off x="6096000" y="211062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9657F14-B0D7-4330-B1D7-3E7BA097B467}"/>
              </a:ext>
            </a:extLst>
          </p:cNvPr>
          <p:cNvSpPr txBox="1"/>
          <p:nvPr/>
        </p:nvSpPr>
        <p:spPr>
          <a:xfrm>
            <a:off x="4627704" y="1629022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A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C452A85-D5D4-4508-90D1-9D800EF99226}"/>
              </a:ext>
            </a:extLst>
          </p:cNvPr>
          <p:cNvSpPr txBox="1"/>
          <p:nvPr/>
        </p:nvSpPr>
        <p:spPr>
          <a:xfrm>
            <a:off x="4744208" y="2638459"/>
            <a:ext cx="243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1 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3" name="그래픽 35" descr="데이터베이스">
            <a:extLst>
              <a:ext uri="{FF2B5EF4-FFF2-40B4-BE49-F238E27FC236}">
                <a16:creationId xmlns:a16="http://schemas.microsoft.com/office/drawing/2014/main" xmlns="" id="{A3CC19B1-DA8C-436A-8D31-B54E3F2D7E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155310" y="711786"/>
            <a:ext cx="1564857" cy="972468"/>
          </a:xfrm>
          <a:prstGeom prst="rect">
            <a:avLst/>
          </a:prstGeom>
        </p:spPr>
      </p:pic>
      <p:pic>
        <p:nvPicPr>
          <p:cNvPr id="64" name="그래픽 36" descr="모니터">
            <a:extLst>
              <a:ext uri="{FF2B5EF4-FFF2-40B4-BE49-F238E27FC236}">
                <a16:creationId xmlns:a16="http://schemas.microsoft.com/office/drawing/2014/main" xmlns="" id="{6C47EE6E-9DDD-45CF-BE69-229D162349C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085851" y="2865935"/>
            <a:ext cx="1705476" cy="1705476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46A00C42-D4A9-417A-AB5E-0EE78FE83C41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5963209" y="2029132"/>
            <a:ext cx="1" cy="6093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CE36B5E9-ED34-401C-BB4B-032982B2178D}"/>
              </a:ext>
            </a:extLst>
          </p:cNvPr>
          <p:cNvCxnSpPr>
            <a:cxnSpLocks/>
          </p:cNvCxnSpPr>
          <p:nvPr/>
        </p:nvCxnSpPr>
        <p:spPr>
          <a:xfrm>
            <a:off x="5619990" y="2095929"/>
            <a:ext cx="686436" cy="297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E36B5E9-ED34-401C-BB4B-032982B2178D}"/>
              </a:ext>
            </a:extLst>
          </p:cNvPr>
          <p:cNvCxnSpPr>
            <a:cxnSpLocks/>
          </p:cNvCxnSpPr>
          <p:nvPr/>
        </p:nvCxnSpPr>
        <p:spPr>
          <a:xfrm flipH="1">
            <a:off x="5619990" y="2098017"/>
            <a:ext cx="686436" cy="297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4887F7E-40A6-4789-9F02-7CA63143F910}"/>
              </a:ext>
            </a:extLst>
          </p:cNvPr>
          <p:cNvSpPr txBox="1"/>
          <p:nvPr/>
        </p:nvSpPr>
        <p:spPr>
          <a:xfrm>
            <a:off x="7939168" y="1548302"/>
            <a:ext cx="3544541" cy="8872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오차로 설정된 갱신주기가 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상대적으로 긴 디바이스의 시간을 기준으로 시간동기화를 유지한다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4887F7E-40A6-4789-9F02-7CA63143F910}"/>
              </a:ext>
            </a:extLst>
          </p:cNvPr>
          <p:cNvSpPr txBox="1"/>
          <p:nvPr/>
        </p:nvSpPr>
        <p:spPr>
          <a:xfrm>
            <a:off x="3587553" y="4607223"/>
            <a:ext cx="5017496" cy="15234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디바이스들이 수행하는 일 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 </a:t>
            </a:r>
            <a:r>
              <a:rPr lang="ko-KR" altLang="en-US" sz="12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브로드캐스팅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된 블록을 블록체인에 업데이트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시각과 표준 시각의 오차가 있을 경우 계산 후 </a:t>
            </a: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DB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오차로 갱신주기를 설정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트랜잭션이 유효하면 시간갱신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81183" y="1230520"/>
            <a:ext cx="103574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</a:t>
            </a: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디바이스는 </a:t>
            </a:r>
            <a:r>
              <a:rPr kumimoji="0" lang="ko-KR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라즈베리파이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모듈에 시간 출력</a:t>
            </a: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+LCD 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모니터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PC, Android 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 </a:t>
            </a:r>
            <a:r>
              <a:rPr lang="ko-KR" altLang="en-US" sz="1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스마트폰으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구현한다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39" y="4069263"/>
            <a:ext cx="1769216" cy="107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10" y="2202740"/>
            <a:ext cx="2586771" cy="178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52456"/>
              </p:ext>
            </p:extLst>
          </p:nvPr>
        </p:nvGraphicFramePr>
        <p:xfrm>
          <a:off x="3921924" y="4129235"/>
          <a:ext cx="4695026" cy="109856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900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6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8</a:t>
                      </a:r>
                      <a:r>
                        <a:rPr lang="en-US" altLang="ko-KR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-Digit 7-Segment Display Module –MAX7219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드라이버 장착여부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5V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50477"/>
              </p:ext>
            </p:extLst>
          </p:nvPr>
        </p:nvGraphicFramePr>
        <p:xfrm>
          <a:off x="3921924" y="2170463"/>
          <a:ext cx="4695026" cy="1863361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900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9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r>
                        <a:rPr lang="ko-KR" altLang="en-US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 Model</a:t>
                      </a:r>
                      <a:r>
                        <a:rPr lang="ko-KR" altLang="en-US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</a:t>
                      </a:r>
                      <a:endParaRPr lang="ko-KR" altLang="en-US" sz="12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CPU </a:t>
                      </a:r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1.2GHz</a:t>
                      </a:r>
                      <a:endParaRPr lang="ko-KR" altLang="en-US" sz="12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메모리용량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1GB</a:t>
                      </a:r>
                      <a:endParaRPr lang="ko-KR" altLang="en-US" sz="12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USB </a:t>
                      </a:r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포트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sz="12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WIFI </a:t>
                      </a:r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내장여부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sz="12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OS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Linux</a:t>
                      </a:r>
                      <a:endParaRPr lang="ko-KR" altLang="en-US" sz="12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9069604" y="2332969"/>
            <a:ext cx="2040333" cy="1736294"/>
            <a:chOff x="8971881" y="2795920"/>
            <a:chExt cx="2847765" cy="242340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98" r="10162"/>
            <a:stretch/>
          </p:blipFill>
          <p:spPr>
            <a:xfrm>
              <a:off x="8971881" y="2795920"/>
              <a:ext cx="2847765" cy="2423407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34" r="67143" b="15366"/>
            <a:stretch/>
          </p:blipFill>
          <p:spPr>
            <a:xfrm>
              <a:off x="9492881" y="3098799"/>
              <a:ext cx="1007479" cy="1808481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9025154" y="4070239"/>
            <a:ext cx="2213463" cy="2213463"/>
            <a:chOff x="2905899" y="493897"/>
            <a:chExt cx="6350000" cy="635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899" y="493897"/>
              <a:ext cx="6350000" cy="635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22" b="19223"/>
            <a:stretch/>
          </p:blipFill>
          <p:spPr>
            <a:xfrm>
              <a:off x="3633648" y="1358953"/>
              <a:ext cx="4871524" cy="2702948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0"/>
          <a:srcRect l="20066" t="24548" r="36921" b="19294"/>
          <a:stretch/>
        </p:blipFill>
        <p:spPr>
          <a:xfrm>
            <a:off x="1420877" y="5264980"/>
            <a:ext cx="1771378" cy="1300920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03640"/>
              </p:ext>
            </p:extLst>
          </p:nvPr>
        </p:nvGraphicFramePr>
        <p:xfrm>
          <a:off x="3921924" y="5350685"/>
          <a:ext cx="4695026" cy="109856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900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6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라즈베리파이</a:t>
                      </a:r>
                      <a:r>
                        <a:rPr lang="ko-KR" altLang="en-US" sz="1200" b="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en-US" altLang="ko-KR" sz="1200" b="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10.1</a:t>
                      </a:r>
                      <a:r>
                        <a:rPr lang="ko-KR" altLang="en-US" sz="1200" b="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인치 </a:t>
                      </a:r>
                      <a:r>
                        <a:rPr lang="en-US" altLang="ko-KR" sz="1200" b="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IPS LCD </a:t>
                      </a:r>
                      <a:r>
                        <a:rPr lang="ko-KR" altLang="en-US" sz="1200" b="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모니터 </a:t>
                      </a:r>
                      <a:r>
                        <a:rPr lang="en-US" altLang="ko-KR" sz="1200" b="0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(ICF-1752)</a:t>
                      </a:r>
                      <a:endParaRPr lang="ko-KR" altLang="en-US" sz="1200" b="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드라이버 장착여부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해상도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1280 * 800</a:t>
                      </a:r>
                      <a:r>
                        <a:rPr lang="en-US" altLang="ko-KR" sz="12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pixel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1119</Words>
  <Application>Microsoft Office PowerPoint</Application>
  <PresentationFormat>와이드스크린</PresentationFormat>
  <Paragraphs>304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나눔바른고딕</vt:lpstr>
      <vt:lpstr>맑은 고딕</vt:lpstr>
      <vt:lpstr>배달의민족 주아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윤 은주</cp:lastModifiedBy>
  <cp:revision>1046</cp:revision>
  <dcterms:created xsi:type="dcterms:W3CDTF">2017-01-14T23:40:12Z</dcterms:created>
  <dcterms:modified xsi:type="dcterms:W3CDTF">2018-05-03T08:36:00Z</dcterms:modified>
</cp:coreProperties>
</file>