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4" r:id="rId2"/>
    <p:sldId id="290" r:id="rId3"/>
    <p:sldId id="289" r:id="rId4"/>
    <p:sldId id="298" r:id="rId5"/>
    <p:sldId id="297" r:id="rId6"/>
    <p:sldId id="296" r:id="rId7"/>
    <p:sldId id="299" r:id="rId8"/>
    <p:sldId id="300" r:id="rId9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86330" autoAdjust="0"/>
  </p:normalViewPr>
  <p:slideViewPr>
    <p:cSldViewPr>
      <p:cViewPr varScale="1">
        <p:scale>
          <a:sx n="72" d="100"/>
          <a:sy n="72" d="100"/>
        </p:scale>
        <p:origin x="9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9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Parallel Computing Lab.</a:t>
            </a:r>
          </a:p>
          <a:p>
            <a:r>
              <a:rPr lang="en-US" altLang="ko-KR" dirty="0"/>
              <a:t>Mechanical Engineering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BD37B-27AF-4D9A-8285-F62426FBE72F}"/>
              </a:ext>
            </a:extLst>
          </p:cNvPr>
          <p:cNvSpPr txBox="1"/>
          <p:nvPr/>
        </p:nvSpPr>
        <p:spPr>
          <a:xfrm>
            <a:off x="3815916" y="306896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Week 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349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PARTIAL DIFFERNTIAL EQUATION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5A2D21-B508-41F7-A970-2537EF4F1279}"/>
              </a:ext>
            </a:extLst>
          </p:cNvPr>
          <p:cNvGrpSpPr/>
          <p:nvPr/>
        </p:nvGrpSpPr>
        <p:grpSpPr>
          <a:xfrm>
            <a:off x="1259632" y="2871400"/>
            <a:ext cx="4442497" cy="2522042"/>
            <a:chOff x="611559" y="3602626"/>
            <a:chExt cx="4442497" cy="2522042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A9FEB1BB-B1D8-49AB-A5D3-784B2F01DC5D}"/>
                </a:ext>
              </a:extLst>
            </p:cNvPr>
            <p:cNvSpPr/>
            <p:nvPr/>
          </p:nvSpPr>
          <p:spPr>
            <a:xfrm>
              <a:off x="611559" y="4400887"/>
              <a:ext cx="1851040" cy="925520"/>
            </a:xfrm>
            <a:custGeom>
              <a:avLst/>
              <a:gdLst>
                <a:gd name="connsiteX0" fmla="*/ 0 w 1851040"/>
                <a:gd name="connsiteY0" fmla="*/ 92552 h 925520"/>
                <a:gd name="connsiteX1" fmla="*/ 92552 w 1851040"/>
                <a:gd name="connsiteY1" fmla="*/ 0 h 925520"/>
                <a:gd name="connsiteX2" fmla="*/ 1758488 w 1851040"/>
                <a:gd name="connsiteY2" fmla="*/ 0 h 925520"/>
                <a:gd name="connsiteX3" fmla="*/ 1851040 w 1851040"/>
                <a:gd name="connsiteY3" fmla="*/ 92552 h 925520"/>
                <a:gd name="connsiteX4" fmla="*/ 1851040 w 1851040"/>
                <a:gd name="connsiteY4" fmla="*/ 832968 h 925520"/>
                <a:gd name="connsiteX5" fmla="*/ 1758488 w 1851040"/>
                <a:gd name="connsiteY5" fmla="*/ 925520 h 925520"/>
                <a:gd name="connsiteX6" fmla="*/ 92552 w 1851040"/>
                <a:gd name="connsiteY6" fmla="*/ 925520 h 925520"/>
                <a:gd name="connsiteX7" fmla="*/ 0 w 1851040"/>
                <a:gd name="connsiteY7" fmla="*/ 832968 h 925520"/>
                <a:gd name="connsiteX8" fmla="*/ 0 w 1851040"/>
                <a:gd name="connsiteY8" fmla="*/ 92552 h 92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1040" h="925520">
                  <a:moveTo>
                    <a:pt x="0" y="92552"/>
                  </a:moveTo>
                  <a:cubicBezTo>
                    <a:pt x="0" y="41437"/>
                    <a:pt x="41437" y="0"/>
                    <a:pt x="92552" y="0"/>
                  </a:cubicBezTo>
                  <a:lnTo>
                    <a:pt x="1758488" y="0"/>
                  </a:lnTo>
                  <a:cubicBezTo>
                    <a:pt x="1809603" y="0"/>
                    <a:pt x="1851040" y="41437"/>
                    <a:pt x="1851040" y="92552"/>
                  </a:cubicBezTo>
                  <a:lnTo>
                    <a:pt x="1851040" y="832968"/>
                  </a:lnTo>
                  <a:cubicBezTo>
                    <a:pt x="1851040" y="884083"/>
                    <a:pt x="1809603" y="925520"/>
                    <a:pt x="1758488" y="925520"/>
                  </a:cubicBezTo>
                  <a:lnTo>
                    <a:pt x="92552" y="925520"/>
                  </a:lnTo>
                  <a:cubicBezTo>
                    <a:pt x="41437" y="925520"/>
                    <a:pt x="0" y="884083"/>
                    <a:pt x="0" y="832968"/>
                  </a:cubicBezTo>
                  <a:lnTo>
                    <a:pt x="0" y="92552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98" tIns="35998" rIns="35998" bIns="35998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400" kern="1200" dirty="0"/>
                <a:t>PARTIAL DIFFERNTIAL EQUATION</a:t>
              </a:r>
              <a:endParaRPr lang="ko-KR" altLang="en-US" sz="1400" kern="1200" dirty="0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2CA4CE3-758E-4AAD-9802-2F5A1EF1B728}"/>
                </a:ext>
              </a:extLst>
            </p:cNvPr>
            <p:cNvSpPr/>
            <p:nvPr/>
          </p:nvSpPr>
          <p:spPr>
            <a:xfrm rot="18770822">
              <a:off x="2288419" y="4437270"/>
              <a:ext cx="1088778" cy="54492"/>
            </a:xfrm>
            <a:custGeom>
              <a:avLst/>
              <a:gdLst>
                <a:gd name="connsiteX0" fmla="*/ 0 w 1088778"/>
                <a:gd name="connsiteY0" fmla="*/ 27246 h 54492"/>
                <a:gd name="connsiteX1" fmla="*/ 1088778 w 1088778"/>
                <a:gd name="connsiteY1" fmla="*/ 27246 h 5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8778" h="54492">
                  <a:moveTo>
                    <a:pt x="0" y="27246"/>
                  </a:moveTo>
                  <a:lnTo>
                    <a:pt x="1088778" y="27246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9869" tIns="26" rIns="529870" bIns="27" numCol="1" spcCol="1270" anchor="ctr" anchorCtr="0">
              <a:noAutofit/>
            </a:bodyPr>
            <a:lstStyle/>
            <a:p>
              <a:pPr marL="0" lvl="0" indent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00" kern="120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3CAD79E8-6D69-4EC6-9165-B47EAB116F56}"/>
                </a:ext>
              </a:extLst>
            </p:cNvPr>
            <p:cNvSpPr/>
            <p:nvPr/>
          </p:nvSpPr>
          <p:spPr>
            <a:xfrm>
              <a:off x="3203016" y="3602626"/>
              <a:ext cx="1851040" cy="925520"/>
            </a:xfrm>
            <a:custGeom>
              <a:avLst/>
              <a:gdLst>
                <a:gd name="connsiteX0" fmla="*/ 0 w 1851040"/>
                <a:gd name="connsiteY0" fmla="*/ 92552 h 925520"/>
                <a:gd name="connsiteX1" fmla="*/ 92552 w 1851040"/>
                <a:gd name="connsiteY1" fmla="*/ 0 h 925520"/>
                <a:gd name="connsiteX2" fmla="*/ 1758488 w 1851040"/>
                <a:gd name="connsiteY2" fmla="*/ 0 h 925520"/>
                <a:gd name="connsiteX3" fmla="*/ 1851040 w 1851040"/>
                <a:gd name="connsiteY3" fmla="*/ 92552 h 925520"/>
                <a:gd name="connsiteX4" fmla="*/ 1851040 w 1851040"/>
                <a:gd name="connsiteY4" fmla="*/ 832968 h 925520"/>
                <a:gd name="connsiteX5" fmla="*/ 1758488 w 1851040"/>
                <a:gd name="connsiteY5" fmla="*/ 925520 h 925520"/>
                <a:gd name="connsiteX6" fmla="*/ 92552 w 1851040"/>
                <a:gd name="connsiteY6" fmla="*/ 925520 h 925520"/>
                <a:gd name="connsiteX7" fmla="*/ 0 w 1851040"/>
                <a:gd name="connsiteY7" fmla="*/ 832968 h 925520"/>
                <a:gd name="connsiteX8" fmla="*/ 0 w 1851040"/>
                <a:gd name="connsiteY8" fmla="*/ 92552 h 92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1040" h="925520">
                  <a:moveTo>
                    <a:pt x="0" y="92552"/>
                  </a:moveTo>
                  <a:cubicBezTo>
                    <a:pt x="0" y="41437"/>
                    <a:pt x="41437" y="0"/>
                    <a:pt x="92552" y="0"/>
                  </a:cubicBezTo>
                  <a:lnTo>
                    <a:pt x="1758488" y="0"/>
                  </a:lnTo>
                  <a:cubicBezTo>
                    <a:pt x="1809603" y="0"/>
                    <a:pt x="1851040" y="41437"/>
                    <a:pt x="1851040" y="92552"/>
                  </a:cubicBezTo>
                  <a:lnTo>
                    <a:pt x="1851040" y="832968"/>
                  </a:lnTo>
                  <a:cubicBezTo>
                    <a:pt x="1851040" y="884083"/>
                    <a:pt x="1809603" y="925520"/>
                    <a:pt x="1758488" y="925520"/>
                  </a:cubicBezTo>
                  <a:lnTo>
                    <a:pt x="92552" y="925520"/>
                  </a:lnTo>
                  <a:cubicBezTo>
                    <a:pt x="41437" y="925520"/>
                    <a:pt x="0" y="884083"/>
                    <a:pt x="0" y="832968"/>
                  </a:cubicBezTo>
                  <a:lnTo>
                    <a:pt x="0" y="92552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98" tIns="35998" rIns="35998" bIns="35998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400" dirty="0"/>
                <a:t>LINEAR</a:t>
              </a:r>
              <a:endParaRPr lang="ko-KR" altLang="en-US" sz="1400" kern="1200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4DA5A0FE-745F-4B5D-B17C-0D822DB81B06}"/>
                </a:ext>
              </a:extLst>
            </p:cNvPr>
            <p:cNvSpPr/>
            <p:nvPr/>
          </p:nvSpPr>
          <p:spPr>
            <a:xfrm rot="2829178">
              <a:off x="2288419" y="5235532"/>
              <a:ext cx="1088778" cy="54492"/>
            </a:xfrm>
            <a:custGeom>
              <a:avLst/>
              <a:gdLst>
                <a:gd name="connsiteX0" fmla="*/ 0 w 1088778"/>
                <a:gd name="connsiteY0" fmla="*/ 27246 h 54492"/>
                <a:gd name="connsiteX1" fmla="*/ 1088778 w 1088778"/>
                <a:gd name="connsiteY1" fmla="*/ 27246 h 5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8778" h="54492">
                  <a:moveTo>
                    <a:pt x="0" y="27246"/>
                  </a:moveTo>
                  <a:lnTo>
                    <a:pt x="1088778" y="27246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9868" tIns="27" rIns="529871" bIns="26" numCol="1" spcCol="1270" anchor="ctr" anchorCtr="0">
              <a:noAutofit/>
            </a:bodyPr>
            <a:lstStyle/>
            <a:p>
              <a:pPr marL="0" lvl="0" indent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00" kern="120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3D38B7A-9B51-4EC7-A639-E866421ED782}"/>
                </a:ext>
              </a:extLst>
            </p:cNvPr>
            <p:cNvSpPr/>
            <p:nvPr/>
          </p:nvSpPr>
          <p:spPr>
            <a:xfrm>
              <a:off x="3203016" y="5199148"/>
              <a:ext cx="1851040" cy="925520"/>
            </a:xfrm>
            <a:custGeom>
              <a:avLst/>
              <a:gdLst>
                <a:gd name="connsiteX0" fmla="*/ 0 w 1851040"/>
                <a:gd name="connsiteY0" fmla="*/ 92552 h 925520"/>
                <a:gd name="connsiteX1" fmla="*/ 92552 w 1851040"/>
                <a:gd name="connsiteY1" fmla="*/ 0 h 925520"/>
                <a:gd name="connsiteX2" fmla="*/ 1758488 w 1851040"/>
                <a:gd name="connsiteY2" fmla="*/ 0 h 925520"/>
                <a:gd name="connsiteX3" fmla="*/ 1851040 w 1851040"/>
                <a:gd name="connsiteY3" fmla="*/ 92552 h 925520"/>
                <a:gd name="connsiteX4" fmla="*/ 1851040 w 1851040"/>
                <a:gd name="connsiteY4" fmla="*/ 832968 h 925520"/>
                <a:gd name="connsiteX5" fmla="*/ 1758488 w 1851040"/>
                <a:gd name="connsiteY5" fmla="*/ 925520 h 925520"/>
                <a:gd name="connsiteX6" fmla="*/ 92552 w 1851040"/>
                <a:gd name="connsiteY6" fmla="*/ 925520 h 925520"/>
                <a:gd name="connsiteX7" fmla="*/ 0 w 1851040"/>
                <a:gd name="connsiteY7" fmla="*/ 832968 h 925520"/>
                <a:gd name="connsiteX8" fmla="*/ 0 w 1851040"/>
                <a:gd name="connsiteY8" fmla="*/ 92552 h 92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1040" h="925520">
                  <a:moveTo>
                    <a:pt x="0" y="92552"/>
                  </a:moveTo>
                  <a:cubicBezTo>
                    <a:pt x="0" y="41437"/>
                    <a:pt x="41437" y="0"/>
                    <a:pt x="92552" y="0"/>
                  </a:cubicBezTo>
                  <a:lnTo>
                    <a:pt x="1758488" y="0"/>
                  </a:lnTo>
                  <a:cubicBezTo>
                    <a:pt x="1809603" y="0"/>
                    <a:pt x="1851040" y="41437"/>
                    <a:pt x="1851040" y="92552"/>
                  </a:cubicBezTo>
                  <a:lnTo>
                    <a:pt x="1851040" y="832968"/>
                  </a:lnTo>
                  <a:cubicBezTo>
                    <a:pt x="1851040" y="884083"/>
                    <a:pt x="1809603" y="925520"/>
                    <a:pt x="1758488" y="925520"/>
                  </a:cubicBezTo>
                  <a:lnTo>
                    <a:pt x="92552" y="925520"/>
                  </a:lnTo>
                  <a:cubicBezTo>
                    <a:pt x="41437" y="925520"/>
                    <a:pt x="0" y="884083"/>
                    <a:pt x="0" y="832968"/>
                  </a:cubicBezTo>
                  <a:lnTo>
                    <a:pt x="0" y="92552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98" tIns="35998" rIns="35998" bIns="35998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400" dirty="0"/>
                <a:t>NON-LINEAR</a:t>
              </a:r>
              <a:endParaRPr lang="ko-KR" altLang="en-US" sz="14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>
                <a:extLst>
                  <a:ext uri="{FF2B5EF4-FFF2-40B4-BE49-F238E27FC236}">
                    <a16:creationId xmlns:a16="http://schemas.microsoft.com/office/drawing/2014/main" id="{8E060019-8478-42AF-8FF5-A8F02B31B4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109420"/>
                  </p:ext>
                </p:extLst>
              </p:nvPr>
            </p:nvGraphicFramePr>
            <p:xfrm>
              <a:off x="1524000" y="1397000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544099827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728977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ODE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PDE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5770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0375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>
                <a:extLst>
                  <a:ext uri="{FF2B5EF4-FFF2-40B4-BE49-F238E27FC236}">
                    <a16:creationId xmlns:a16="http://schemas.microsoft.com/office/drawing/2014/main" id="{8E060019-8478-42AF-8FF5-A8F02B31B4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109420"/>
                  </p:ext>
                </p:extLst>
              </p:nvPr>
            </p:nvGraphicFramePr>
            <p:xfrm>
              <a:off x="1524000" y="1397000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544099827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728977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ODE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PDE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5770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0" t="-108197" r="-10100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400" t="-108197" r="-1000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37571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B00A501B-32FC-4E6D-836E-1373BEC353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152192"/>
              </p:ext>
            </p:extLst>
          </p:nvPr>
        </p:nvGraphicFramePr>
        <p:xfrm>
          <a:off x="6504561" y="4595181"/>
          <a:ext cx="1221185" cy="652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4" imgW="736560" imgH="393480" progId="Equation.DSMT4">
                  <p:embed/>
                </p:oleObj>
              </mc:Choice>
              <mc:Fallback>
                <p:oleObj name="Equation" r:id="rId4" imgW="736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04561" y="4595181"/>
                        <a:ext cx="1221185" cy="652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E5A410-601D-4E6D-AFD5-497C61257F6F}"/>
              </a:ext>
            </a:extLst>
          </p:cNvPr>
          <p:cNvSpPr/>
          <p:nvPr/>
        </p:nvSpPr>
        <p:spPr>
          <a:xfrm>
            <a:off x="6395073" y="4490587"/>
            <a:ext cx="1440160" cy="861890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765836CD-9795-43C4-ADC9-F2FF3F7BA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844055"/>
              </p:ext>
            </p:extLst>
          </p:nvPr>
        </p:nvGraphicFramePr>
        <p:xfrm>
          <a:off x="6504561" y="2989279"/>
          <a:ext cx="1221185" cy="652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6" imgW="736560" imgH="393480" progId="Equation.DSMT4">
                  <p:embed/>
                </p:oleObj>
              </mc:Choice>
              <mc:Fallback>
                <p:oleObj name="Equation" r:id="rId6" imgW="736560" imgH="39348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B00A501B-32FC-4E6D-836E-1373BEC35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04561" y="2989279"/>
                        <a:ext cx="1221185" cy="652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A1290C-98D6-4FFC-8C8B-CE1B997C2CD3}"/>
              </a:ext>
            </a:extLst>
          </p:cNvPr>
          <p:cNvSpPr/>
          <p:nvPr/>
        </p:nvSpPr>
        <p:spPr>
          <a:xfrm>
            <a:off x="6395073" y="2884685"/>
            <a:ext cx="1440160" cy="861890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5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PARTIAL DIFFERNTIAL 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1600" dirty="0"/>
                  <a:t>2</a:t>
                </a:r>
                <a:r>
                  <a:rPr lang="en-US" altLang="ko-KR" sz="1600" baseline="30000" dirty="0"/>
                  <a:t>nd</a:t>
                </a:r>
                <a:r>
                  <a:rPr lang="en-US" altLang="ko-KR" sz="1600" dirty="0"/>
                  <a:t> order quasi-linear PDE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6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ko-KR" altLang="en-US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ko-KR" alt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𝐵</m:t>
                      </m:r>
                      <m:f>
                        <m:f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6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ko-KR" alt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6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ko-KR" altLang="en-US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ko-KR" alt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ko-KR" alt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ko-KR" alt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" t="-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9F93CFE5-B6EC-4E23-8F83-7EA196373C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64184"/>
              </p:ext>
            </p:extLst>
          </p:nvPr>
        </p:nvGraphicFramePr>
        <p:xfrm>
          <a:off x="3779912" y="2564904"/>
          <a:ext cx="1224136" cy="384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4" imgW="647640" imgH="203040" progId="Equation.DSMT4">
                  <p:embed/>
                </p:oleObj>
              </mc:Choice>
              <mc:Fallback>
                <p:oleObj name="Equation" r:id="rId4" imgW="647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9912" y="2564904"/>
                        <a:ext cx="1224136" cy="384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66F755B-C152-49BC-868B-37618DE4F213}"/>
              </a:ext>
            </a:extLst>
          </p:cNvPr>
          <p:cNvSpPr/>
          <p:nvPr/>
        </p:nvSpPr>
        <p:spPr>
          <a:xfrm>
            <a:off x="3707904" y="2583855"/>
            <a:ext cx="1368152" cy="384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CE3C0E6-54AB-4E1B-9CBC-DC65140FD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870606"/>
              </p:ext>
            </p:extLst>
          </p:nvPr>
        </p:nvGraphicFramePr>
        <p:xfrm>
          <a:off x="1343980" y="3370890"/>
          <a:ext cx="6180348" cy="1210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0116">
                  <a:extLst>
                    <a:ext uri="{9D8B030D-6E8A-4147-A177-3AD203B41FA5}">
                      <a16:colId xmlns:a16="http://schemas.microsoft.com/office/drawing/2014/main" val="594062033"/>
                    </a:ext>
                  </a:extLst>
                </a:gridCol>
                <a:gridCol w="2060116">
                  <a:extLst>
                    <a:ext uri="{9D8B030D-6E8A-4147-A177-3AD203B41FA5}">
                      <a16:colId xmlns:a16="http://schemas.microsoft.com/office/drawing/2014/main" val="433131392"/>
                    </a:ext>
                  </a:extLst>
                </a:gridCol>
                <a:gridCol w="2060116">
                  <a:extLst>
                    <a:ext uri="{9D8B030D-6E8A-4147-A177-3AD203B41FA5}">
                      <a16:colId xmlns:a16="http://schemas.microsoft.com/office/drawing/2014/main" val="3769199594"/>
                    </a:ext>
                  </a:extLst>
                </a:gridCol>
              </a:tblGrid>
              <a:tr h="6051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09806"/>
                  </a:ext>
                </a:extLst>
              </a:tr>
              <a:tr h="605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Elliptic </a:t>
                      </a:r>
                      <a:r>
                        <a:rPr lang="en-US" altLang="ko-KR" dirty="0" err="1"/>
                        <a:t>eqn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Parabolic </a:t>
                      </a:r>
                      <a:r>
                        <a:rPr lang="en-US" altLang="ko-KR" dirty="0" err="1"/>
                        <a:t>eqn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Hyperbolic </a:t>
                      </a:r>
                      <a:r>
                        <a:rPr lang="en-US" altLang="ko-KR" dirty="0" err="1"/>
                        <a:t>eqn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819166"/>
                  </a:ext>
                </a:extLst>
              </a:tr>
            </a:tbl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3103F270-445D-4958-AC64-05314F4B7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004435"/>
              </p:ext>
            </p:extLst>
          </p:nvPr>
        </p:nvGraphicFramePr>
        <p:xfrm>
          <a:off x="1616658" y="3481511"/>
          <a:ext cx="15827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6" imgW="838080" imgH="228600" progId="Equation.DSMT4">
                  <p:embed/>
                </p:oleObj>
              </mc:Choice>
              <mc:Fallback>
                <p:oleObj name="Equation" r:id="rId6" imgW="838080" imgH="22860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9F93CFE5-B6EC-4E23-8F83-7EA196373C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6658" y="3481511"/>
                        <a:ext cx="1582737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B7A181E9-32B1-4AF6-BDF9-3B4509BC42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43821"/>
              </p:ext>
            </p:extLst>
          </p:nvPr>
        </p:nvGraphicFramePr>
        <p:xfrm>
          <a:off x="3642785" y="3447319"/>
          <a:ext cx="15827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8" imgW="838080" imgH="228600" progId="Equation.DSMT4">
                  <p:embed/>
                </p:oleObj>
              </mc:Choice>
              <mc:Fallback>
                <p:oleObj name="Equation" r:id="rId8" imgW="838080" imgH="22860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3103F270-445D-4958-AC64-05314F4B74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42785" y="3447319"/>
                        <a:ext cx="1582737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3920E93C-584E-49CD-B29F-2994CB195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196320"/>
              </p:ext>
            </p:extLst>
          </p:nvPr>
        </p:nvGraphicFramePr>
        <p:xfrm>
          <a:off x="5670457" y="3447319"/>
          <a:ext cx="15827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10" imgW="838080" imgH="228600" progId="Equation.DSMT4">
                  <p:embed/>
                </p:oleObj>
              </mc:Choice>
              <mc:Fallback>
                <p:oleObj name="Equation" r:id="rId10" imgW="838080" imgH="22860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3103F270-445D-4958-AC64-05314F4B74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70457" y="3447319"/>
                        <a:ext cx="1582737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95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E305-BF14-4449-AA94-C1383D00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ELLIPTIC EQUATION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7B7840-1AAF-4279-B097-65BDE4BBC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935" y="2107476"/>
            <a:ext cx="3900721" cy="3377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ACEB2-4DA5-413A-9CE9-5678FE3BB407}"/>
              </a:ext>
            </a:extLst>
          </p:cNvPr>
          <p:cNvSpPr txBox="1"/>
          <p:nvPr/>
        </p:nvSpPr>
        <p:spPr>
          <a:xfrm>
            <a:off x="539552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Laplace’s equation</a:t>
            </a:r>
            <a:endParaRPr lang="ko-KR" altLang="en-US" dirty="0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A9BB92FA-EB6B-4F1C-A54D-7CCB870B9C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803771"/>
              </p:ext>
            </p:extLst>
          </p:nvPr>
        </p:nvGraphicFramePr>
        <p:xfrm>
          <a:off x="968529" y="2305950"/>
          <a:ext cx="1535618" cy="726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4" imgW="939600" imgH="444240" progId="Equation.DSMT4">
                  <p:embed/>
                </p:oleObj>
              </mc:Choice>
              <mc:Fallback>
                <p:oleObj name="Equation" r:id="rId4" imgW="939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8529" y="2305950"/>
                        <a:ext cx="1535618" cy="726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B82BFE-C571-4177-AA40-BDE157AEFB31}"/>
              </a:ext>
            </a:extLst>
          </p:cNvPr>
          <p:cNvSpPr txBox="1"/>
          <p:nvPr/>
        </p:nvSpPr>
        <p:spPr>
          <a:xfrm>
            <a:off x="539552" y="3376552"/>
            <a:ext cx="389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Solution to Laplace equation is harmonic function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81F22-82D5-425A-930D-D3B66FF16DDE}"/>
              </a:ext>
            </a:extLst>
          </p:cNvPr>
          <p:cNvSpPr txBox="1"/>
          <p:nvPr/>
        </p:nvSpPr>
        <p:spPr>
          <a:xfrm>
            <a:off x="539552" y="4758749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Steady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34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39375-6C54-4091-8D77-003AE9E2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PARABOLIC EQUATION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01B7AC-26E5-4E32-A696-0A195BAAF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988840"/>
            <a:ext cx="3676650" cy="3152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12EBDB-16EA-4C87-8C5E-CACC032949AC}"/>
              </a:ext>
            </a:extLst>
          </p:cNvPr>
          <p:cNvSpPr txBox="1"/>
          <p:nvPr/>
        </p:nvSpPr>
        <p:spPr>
          <a:xfrm>
            <a:off x="611560" y="206084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Unsteady heat equation</a:t>
            </a:r>
            <a:endParaRPr lang="ko-KR" altLang="en-US" dirty="0"/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A3FB6774-2494-4651-A4DF-8DDF1B03B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201151"/>
              </p:ext>
            </p:extLst>
          </p:nvPr>
        </p:nvGraphicFramePr>
        <p:xfrm>
          <a:off x="1043608" y="2564904"/>
          <a:ext cx="128741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4" imgW="749160" imgH="419040" progId="Equation.DSMT4">
                  <p:embed/>
                </p:oleObj>
              </mc:Choice>
              <mc:Fallback>
                <p:oleObj name="Equation" r:id="rId4" imgW="749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2564904"/>
                        <a:ext cx="1287416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C689FCF-79C0-49B4-9B29-417038DCC3D9}"/>
              </a:ext>
            </a:extLst>
          </p:cNvPr>
          <p:cNvCxnSpPr/>
          <p:nvPr/>
        </p:nvCxnSpPr>
        <p:spPr>
          <a:xfrm>
            <a:off x="971600" y="2430180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7E29B-EA38-4C3B-BDFD-065A6AC2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HYPERBOLIC EQUATION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0F8B6E-0A14-4BD4-AC1F-A1A6F6E44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84" y="2060848"/>
            <a:ext cx="3657600" cy="3171825"/>
          </a:xfrm>
          <a:prstGeom prst="rect">
            <a:avLst/>
          </a:prstGeom>
        </p:spPr>
      </p:pic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59C57155-DA1C-4E45-973B-4A1B5E2AD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928434"/>
              </p:ext>
            </p:extLst>
          </p:nvPr>
        </p:nvGraphicFramePr>
        <p:xfrm>
          <a:off x="899592" y="2564904"/>
          <a:ext cx="1275841" cy="713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4" imgW="749160" imgH="419040" progId="Equation.DSMT4">
                  <p:embed/>
                </p:oleObj>
              </mc:Choice>
              <mc:Fallback>
                <p:oleObj name="Equation" r:id="rId4" imgW="749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92" y="2564904"/>
                        <a:ext cx="1275841" cy="713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7826A4-3351-4B35-BC76-F9F85F2142B6}"/>
              </a:ext>
            </a:extLst>
          </p:cNvPr>
          <p:cNvSpPr txBox="1"/>
          <p:nvPr/>
        </p:nvSpPr>
        <p:spPr>
          <a:xfrm>
            <a:off x="611560" y="206084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Second-order wave equation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64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PARTIAL DIFFERNTIAL EQUATIONS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357312"/>
          <a:ext cx="8229600" cy="2215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72628068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39049765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10892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21714330"/>
                    </a:ext>
                  </a:extLst>
                </a:gridCol>
              </a:tblGrid>
              <a:tr h="7385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Hyperbolic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Parabolic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Elliptic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286288"/>
                  </a:ext>
                </a:extLst>
              </a:tr>
              <a:tr h="738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Type of problem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Evolution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Evolution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Equilibrium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762537"/>
                  </a:ext>
                </a:extLst>
              </a:tr>
              <a:tr h="738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Characteristic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 real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454519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584" y="3717032"/>
            <a:ext cx="76295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2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17DFB-7EBD-4EEE-A158-E84071EC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9826B-9042-4B5C-8F99-183EDB6E8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altLang="ko-KR" sz="1600" dirty="0"/>
              <a:t>Steady state, Incompressible </a:t>
            </a:r>
            <a:r>
              <a:rPr lang="en-US" altLang="ko-KR" sz="1600" dirty="0" err="1"/>
              <a:t>Navier</a:t>
            </a:r>
            <a:r>
              <a:rPr lang="en-US" altLang="ko-KR" sz="1600" dirty="0"/>
              <a:t>-Stokes </a:t>
            </a:r>
            <a:r>
              <a:rPr lang="en-US" altLang="ko-KR" sz="1600" dirty="0" err="1"/>
              <a:t>eqn</a:t>
            </a:r>
            <a:r>
              <a:rPr lang="ko-KR" altLang="en-US" sz="1600" dirty="0"/>
              <a:t>이 선형인지 비선형인지</a:t>
            </a:r>
            <a:r>
              <a:rPr lang="en-US" altLang="ko-KR" sz="1600" dirty="0"/>
              <a:t>. </a:t>
            </a:r>
            <a:r>
              <a:rPr lang="ko-KR" altLang="en-US" sz="1600" dirty="0"/>
              <a:t>그 이유도 같이</a:t>
            </a:r>
            <a:r>
              <a:rPr lang="en-US" altLang="ko-KR" sz="1600" dirty="0"/>
              <a:t>.</a:t>
            </a:r>
          </a:p>
          <a:p>
            <a:pPr>
              <a:buAutoNum type="arabicPeriod"/>
            </a:pPr>
            <a:endParaRPr lang="en-US" altLang="ko-KR" sz="1600" dirty="0"/>
          </a:p>
          <a:p>
            <a:pPr>
              <a:buAutoNum type="arabicPeriod"/>
            </a:pPr>
            <a:r>
              <a:rPr lang="en-US" altLang="ko-KR" sz="1600" dirty="0"/>
              <a:t>Steady state, Incompressible </a:t>
            </a:r>
            <a:r>
              <a:rPr lang="en-US" altLang="ko-KR" sz="1600" dirty="0" err="1"/>
              <a:t>Navier</a:t>
            </a:r>
            <a:r>
              <a:rPr lang="en-US" altLang="ko-KR" sz="1600" dirty="0"/>
              <a:t>-Stokes </a:t>
            </a:r>
            <a:r>
              <a:rPr lang="en-US" altLang="ko-KR" sz="1600" dirty="0" err="1"/>
              <a:t>eqn</a:t>
            </a:r>
            <a:r>
              <a:rPr lang="ko-KR" altLang="en-US" sz="1600" dirty="0"/>
              <a:t>이 세가지 </a:t>
            </a:r>
            <a:r>
              <a:rPr lang="ko-KR" altLang="en-US" sz="1600" dirty="0" err="1"/>
              <a:t>편미분</a:t>
            </a:r>
            <a:r>
              <a:rPr lang="ko-KR" altLang="en-US" sz="1600" dirty="0"/>
              <a:t> 방정식 중 어디에 속하는지</a:t>
            </a:r>
            <a:r>
              <a:rPr lang="en-US" altLang="ko-KR" sz="1600" dirty="0"/>
              <a:t> </a:t>
            </a:r>
            <a:r>
              <a:rPr lang="ko-KR" altLang="en-US" sz="1600" dirty="0"/>
              <a:t>조사</a:t>
            </a:r>
            <a:r>
              <a:rPr lang="en-US" altLang="ko-KR" sz="1600" dirty="0"/>
              <a:t>.</a:t>
            </a:r>
          </a:p>
          <a:p>
            <a:pPr>
              <a:buAutoNum type="arabicPeriod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※ </a:t>
            </a:r>
            <a:r>
              <a:rPr lang="ko-KR" altLang="en-US" sz="1600" dirty="0"/>
              <a:t>과제 및 코드 주소 </a:t>
            </a:r>
            <a:r>
              <a:rPr lang="en-US" altLang="ko-KR" sz="1600" dirty="0"/>
              <a:t>: github.com/Yusmos/Yusmos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6263361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309802</TotalTime>
  <Words>151</Words>
  <Application>Microsoft Office PowerPoint</Application>
  <PresentationFormat>화면 슬라이드 쇼(4:3)</PresentationFormat>
  <Paragraphs>44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Cambria Math</vt:lpstr>
      <vt:lpstr>Wingdings</vt:lpstr>
      <vt:lpstr>ppt</vt:lpstr>
      <vt:lpstr>Equation</vt:lpstr>
      <vt:lpstr>Computational Fluid Dynamics</vt:lpstr>
      <vt:lpstr>PARTIAL DIFFERNTIAL EQUATION</vt:lpstr>
      <vt:lpstr>PARTIAL DIFFERNTIAL EQUATION</vt:lpstr>
      <vt:lpstr>ELLIPTIC EQUATION</vt:lpstr>
      <vt:lpstr>PARABOLIC EQUATION</vt:lpstr>
      <vt:lpstr>HYPERBOLIC EQUATION</vt:lpstr>
      <vt:lpstr>PARTIAL DIFFERNTIAL EQUATIONS</vt:lpstr>
      <vt:lpstr>HW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전세윤</cp:lastModifiedBy>
  <cp:revision>3007</cp:revision>
  <cp:lastPrinted>2014-02-10T04:24:11Z</cp:lastPrinted>
  <dcterms:created xsi:type="dcterms:W3CDTF">2011-10-12T11:26:38Z</dcterms:created>
  <dcterms:modified xsi:type="dcterms:W3CDTF">2017-11-14T01:00:54Z</dcterms:modified>
</cp:coreProperties>
</file>