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84" r:id="rId2"/>
    <p:sldId id="293" r:id="rId3"/>
    <p:sldId id="295" r:id="rId4"/>
    <p:sldId id="290" r:id="rId5"/>
    <p:sldId id="294" r:id="rId6"/>
    <p:sldId id="292" r:id="rId7"/>
  </p:sldIdLst>
  <p:sldSz cx="9144000" cy="6858000" type="screen4x3"/>
  <p:notesSz cx="7102475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C1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86330" autoAdjust="0"/>
  </p:normalViewPr>
  <p:slideViewPr>
    <p:cSldViewPr>
      <p:cViewPr varScale="1">
        <p:scale>
          <a:sx n="68" d="100"/>
          <a:sy n="68" d="100"/>
        </p:scale>
        <p:origin x="85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16" y="-84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7B221F05-95D6-498D-BA88-FF003B5FB826}" type="datetimeFigureOut">
              <a:rPr lang="ko-KR" altLang="en-US" smtClean="0"/>
              <a:pPr/>
              <a:t>2017-12-11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2EF0B18A-7EA0-4ADA-9362-980FC25D05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47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35719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17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2017-12-11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785794"/>
            <a:ext cx="8229600" cy="285752"/>
          </a:xfrm>
        </p:spPr>
        <p:txBody>
          <a:bodyPr/>
          <a:lstStyle>
            <a:lvl1pPr algn="l">
              <a:defRPr sz="1800" b="1" baseline="0"/>
            </a:lvl1pPr>
          </a:lstStyle>
          <a:p>
            <a:r>
              <a:rPr lang="ko-KR" altLang="en-US" dirty="0"/>
              <a:t>*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9FB1216-F83B-4868-805E-72F7E9D253FB}" type="datetimeFigureOut">
              <a:rPr lang="ko-KR" altLang="en-US" smtClean="0"/>
              <a:pPr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31" name="Picture 11" descr="PCL_H(300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43875" y="61913"/>
            <a:ext cx="81121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AutoShape 19"/>
          <p:cNvSpPr>
            <a:spLocks noChangeArrowheads="1"/>
          </p:cNvSpPr>
          <p:nvPr/>
        </p:nvSpPr>
        <p:spPr bwMode="auto">
          <a:xfrm>
            <a:off x="95250" y="484188"/>
            <a:ext cx="8961438" cy="5873750"/>
          </a:xfrm>
          <a:prstGeom prst="roundRect">
            <a:avLst>
              <a:gd name="adj" fmla="val 1079"/>
            </a:avLst>
          </a:prstGeom>
          <a:noFill/>
          <a:ln w="1905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c1VH5ZeFl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o4OvF-v00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Parallel Computing Lab.</a:t>
            </a:r>
          </a:p>
          <a:p>
            <a:r>
              <a:rPr lang="en-US" altLang="ko-KR" dirty="0"/>
              <a:t>Mechanical Engineering</a:t>
            </a:r>
          </a:p>
          <a:p>
            <a:r>
              <a:rPr lang="en-US" altLang="ko-KR" dirty="0" err="1"/>
              <a:t>Hanyang</a:t>
            </a:r>
            <a:r>
              <a:rPr lang="en-US" altLang="ko-KR" dirty="0"/>
              <a:t> University</a:t>
            </a: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Computational Fluid Dynamics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DF1725-D196-4913-8DC3-C5F17F5CCE42}"/>
              </a:ext>
            </a:extLst>
          </p:cNvPr>
          <p:cNvSpPr txBox="1"/>
          <p:nvPr/>
        </p:nvSpPr>
        <p:spPr>
          <a:xfrm>
            <a:off x="3815916" y="3068960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Week 6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0349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9C1AB-01EA-4CD9-A070-5C47870B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INCOMPRESSIBLE N-S EQUATION</a:t>
            </a:r>
            <a:endParaRPr lang="ko-KR" altLang="en-US" dirty="0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95A078E8-B3FE-4F74-A62F-00A82E1E28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819101"/>
              </p:ext>
            </p:extLst>
          </p:nvPr>
        </p:nvGraphicFramePr>
        <p:xfrm>
          <a:off x="4514850" y="33385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38513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CB1106AC-8880-4646-A439-B41ADD4558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728776"/>
              </p:ext>
            </p:extLst>
          </p:nvPr>
        </p:nvGraphicFramePr>
        <p:xfrm>
          <a:off x="2580644" y="4509120"/>
          <a:ext cx="4176464" cy="813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Equation" r:id="rId5" imgW="2476440" imgH="482400" progId="Equation.DSMT4">
                  <p:embed/>
                </p:oleObj>
              </mc:Choice>
              <mc:Fallback>
                <p:oleObj name="Equation" r:id="rId5" imgW="2476440" imgH="48240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2C084109-735A-4C25-816B-3B8F32AB1A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80644" y="4509120"/>
                        <a:ext cx="4176464" cy="813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15F14E9F-BE0D-4DDA-8F70-A47C5A5231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082983"/>
              </p:ext>
            </p:extLst>
          </p:nvPr>
        </p:nvGraphicFramePr>
        <p:xfrm>
          <a:off x="3522032" y="5373216"/>
          <a:ext cx="1776615" cy="750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Equation" r:id="rId7" imgW="1054080" imgH="444240" progId="Equation.DSMT4">
                  <p:embed/>
                </p:oleObj>
              </mc:Choice>
              <mc:Fallback>
                <p:oleObj name="Equation" r:id="rId7" imgW="1054080" imgH="44424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49F897C6-17F0-48EA-B445-9C1961E24C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22032" y="5373216"/>
                        <a:ext cx="1776615" cy="750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76564912-DE4A-4AEC-9EDC-98FC8869F4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24926"/>
              </p:ext>
            </p:extLst>
          </p:nvPr>
        </p:nvGraphicFramePr>
        <p:xfrm>
          <a:off x="2662531" y="1372933"/>
          <a:ext cx="3818938" cy="2187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Equation" r:id="rId9" imgW="2438280" imgH="1396800" progId="Equation.DSMT4">
                  <p:embed/>
                </p:oleObj>
              </mc:Choice>
              <mc:Fallback>
                <p:oleObj name="Equation" r:id="rId9" imgW="243828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62531" y="1372933"/>
                        <a:ext cx="3818938" cy="2187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F9B7E9-5C14-4FA1-AC8D-CA0BB3227FC0}"/>
                  </a:ext>
                </a:extLst>
              </p:cNvPr>
              <p:cNvSpPr txBox="1"/>
              <p:nvPr/>
            </p:nvSpPr>
            <p:spPr>
              <a:xfrm>
                <a:off x="4675379" y="3834242"/>
                <a:ext cx="3168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function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formulation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F9B7E9-5C14-4FA1-AC8D-CA0BB3227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379" y="3834242"/>
                <a:ext cx="3168352" cy="369332"/>
              </a:xfrm>
              <a:prstGeom prst="rect">
                <a:avLst/>
              </a:prstGeom>
              <a:blipFill>
                <a:blip r:embed="rId11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450FF070-CD25-48DF-9EA8-E23734D9702D}"/>
              </a:ext>
            </a:extLst>
          </p:cNvPr>
          <p:cNvSpPr/>
          <p:nvPr/>
        </p:nvSpPr>
        <p:spPr>
          <a:xfrm>
            <a:off x="4211960" y="3739633"/>
            <a:ext cx="360040" cy="563745"/>
          </a:xfrm>
          <a:prstGeom prst="down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39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D7D1E-ED1C-46EE-90FA-AA5D6EB93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INCOMPRESSIBLE N-S EQUATION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43CD2A-4DE4-49F5-BEA2-18B405766FBD}"/>
              </a:ext>
            </a:extLst>
          </p:cNvPr>
          <p:cNvSpPr txBox="1"/>
          <p:nvPr/>
        </p:nvSpPr>
        <p:spPr>
          <a:xfrm>
            <a:off x="611560" y="1556792"/>
            <a:ext cx="482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Advantage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Velocity field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Pressure do not appear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8E665-E182-4E2C-AC52-581913FFAA2C}"/>
              </a:ext>
            </a:extLst>
          </p:cNvPr>
          <p:cNvSpPr txBox="1"/>
          <p:nvPr/>
        </p:nvSpPr>
        <p:spPr>
          <a:xfrm>
            <a:off x="611560" y="3645024"/>
            <a:ext cx="482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Disadvantage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Only 2-dimensional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Boundary condition for vorticity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95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APPLICATION(CAVITY FLOW - FDM)</a:t>
            </a:r>
            <a:endParaRPr lang="ko-KR" altLang="en-US" dirty="0"/>
          </a:p>
        </p:txBody>
      </p:sp>
      <p:pic>
        <p:nvPicPr>
          <p:cNvPr id="6" name="Jc1VH5ZeFl4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59632" y="1628800"/>
            <a:ext cx="608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03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4B0C7-0F0B-421C-B0F0-5E870CF9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LATTICE BOLTZMANN METHOD(LBM)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594020D-699D-4603-9326-CD0D7C4045D2}"/>
              </a:ext>
            </a:extLst>
          </p:cNvPr>
          <p:cNvGrpSpPr/>
          <p:nvPr/>
        </p:nvGrpSpPr>
        <p:grpSpPr>
          <a:xfrm>
            <a:off x="971600" y="2204864"/>
            <a:ext cx="4968552" cy="1222668"/>
            <a:chOff x="4283968" y="1844824"/>
            <a:chExt cx="4968552" cy="1222668"/>
          </a:xfrm>
        </p:grpSpPr>
        <p:graphicFrame>
          <p:nvGraphicFramePr>
            <p:cNvPr id="5" name="개체 4">
              <a:extLst>
                <a:ext uri="{FF2B5EF4-FFF2-40B4-BE49-F238E27FC236}">
                  <a16:creationId xmlns:a16="http://schemas.microsoft.com/office/drawing/2014/main" id="{98536343-2FB6-46D5-B8EF-1A978B4AE68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6582647"/>
                </p:ext>
              </p:extLst>
            </p:nvPr>
          </p:nvGraphicFramePr>
          <p:xfrm>
            <a:off x="4283968" y="1844824"/>
            <a:ext cx="4320480" cy="7200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8" name="Equation" r:id="rId3" imgW="2590560" imgH="431640" progId="Equation.DSMT4">
                    <p:embed/>
                  </p:oleObj>
                </mc:Choice>
                <mc:Fallback>
                  <p:oleObj name="Equation" r:id="rId3" imgW="2590560" imgH="431640" progId="Equation.DSMT4">
                    <p:embed/>
                    <p:pic>
                      <p:nvPicPr>
                        <p:cNvPr id="3" name="개체 2">
                          <a:extLst>
                            <a:ext uri="{FF2B5EF4-FFF2-40B4-BE49-F238E27FC236}">
                              <a16:creationId xmlns:a16="http://schemas.microsoft.com/office/drawing/2014/main" id="{21084362-AC35-4C4D-A2BC-2E8805C09F9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283968" y="1844824"/>
                          <a:ext cx="4320480" cy="7200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26B1A04-6532-4AD5-8322-80BF69DD48CB}"/>
                </a:ext>
              </a:extLst>
            </p:cNvPr>
            <p:cNvCxnSpPr>
              <a:cxnSpLocks/>
            </p:cNvCxnSpPr>
            <p:nvPr/>
          </p:nvCxnSpPr>
          <p:spPr>
            <a:xfrm>
              <a:off x="5004048" y="2636912"/>
              <a:ext cx="295232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88CC4AF0-43C2-464B-89D2-7D174940A305}"/>
                </a:ext>
              </a:extLst>
            </p:cNvPr>
            <p:cNvCxnSpPr>
              <a:cxnSpLocks/>
            </p:cNvCxnSpPr>
            <p:nvPr/>
          </p:nvCxnSpPr>
          <p:spPr>
            <a:xfrm>
              <a:off x="8144235" y="2636912"/>
              <a:ext cx="542565" cy="0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340D9E8-2E79-43AE-88E7-D0395CAFDC90}"/>
                </a:ext>
              </a:extLst>
            </p:cNvPr>
            <p:cNvSpPr txBox="1"/>
            <p:nvPr/>
          </p:nvSpPr>
          <p:spPr>
            <a:xfrm>
              <a:off x="7956376" y="2698160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3333FF"/>
                  </a:solidFill>
                </a:rPr>
                <a:t>collision</a:t>
              </a:r>
              <a:endParaRPr lang="ko-KR" altLang="en-US" dirty="0">
                <a:solidFill>
                  <a:srgbClr val="3333FF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7DED2E1-3281-44BD-8A2A-DF715DAD6B9B}"/>
                </a:ext>
              </a:extLst>
            </p:cNvPr>
            <p:cNvSpPr txBox="1"/>
            <p:nvPr/>
          </p:nvSpPr>
          <p:spPr>
            <a:xfrm>
              <a:off x="6012160" y="2676093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streaming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32824E6-32D0-4B96-85C6-F89856CBD039}"/>
              </a:ext>
            </a:extLst>
          </p:cNvPr>
          <p:cNvSpPr txBox="1"/>
          <p:nvPr/>
        </p:nvSpPr>
        <p:spPr>
          <a:xfrm>
            <a:off x="2123728" y="1632775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Distribution function</a:t>
            </a:r>
            <a:endParaRPr lang="ko-KR" altLang="en-US" dirty="0"/>
          </a:p>
        </p:txBody>
      </p:sp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F5A83E5A-099F-45A4-BEB1-2E1270D5FF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238716"/>
              </p:ext>
            </p:extLst>
          </p:nvPr>
        </p:nvGraphicFramePr>
        <p:xfrm>
          <a:off x="971600" y="4488401"/>
          <a:ext cx="51117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5" imgW="3225600" imgH="457200" progId="Equation.DSMT4">
                  <p:embed/>
                </p:oleObj>
              </mc:Choice>
              <mc:Fallback>
                <p:oleObj name="Equation" r:id="rId5" imgW="3225600" imgH="457200" progId="Equation.DSMT4">
                  <p:embed/>
                  <p:pic>
                    <p:nvPicPr>
                      <p:cNvPr id="10" name="개체 9">
                        <a:extLst>
                          <a:ext uri="{FF2B5EF4-FFF2-40B4-BE49-F238E27FC236}">
                            <a16:creationId xmlns:a16="http://schemas.microsoft.com/office/drawing/2014/main" id="{4E1200D2-1811-4B24-B4DA-2C626DA5E3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600" y="4488401"/>
                        <a:ext cx="511175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9977E8A-CB32-4D71-B03D-275A887355AD}"/>
              </a:ext>
            </a:extLst>
          </p:cNvPr>
          <p:cNvCxnSpPr>
            <a:cxnSpLocks/>
          </p:cNvCxnSpPr>
          <p:nvPr/>
        </p:nvCxnSpPr>
        <p:spPr>
          <a:xfrm>
            <a:off x="971600" y="5248012"/>
            <a:ext cx="27259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9B1BF67-877C-4155-85C6-4F31EDB0AF27}"/>
              </a:ext>
            </a:extLst>
          </p:cNvPr>
          <p:cNvCxnSpPr>
            <a:cxnSpLocks/>
          </p:cNvCxnSpPr>
          <p:nvPr/>
        </p:nvCxnSpPr>
        <p:spPr>
          <a:xfrm>
            <a:off x="4111787" y="5248012"/>
            <a:ext cx="1900373" cy="0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B4395AB-0753-4A7E-9A42-D5FA2B4BECB6}"/>
              </a:ext>
            </a:extLst>
          </p:cNvPr>
          <p:cNvSpPr txBox="1"/>
          <p:nvPr/>
        </p:nvSpPr>
        <p:spPr>
          <a:xfrm>
            <a:off x="4499992" y="530685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333FF"/>
                </a:solidFill>
              </a:rPr>
              <a:t>collision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A86A59-A899-4299-ABA9-23F54FBAC0B8}"/>
              </a:ext>
            </a:extLst>
          </p:cNvPr>
          <p:cNvSpPr txBox="1"/>
          <p:nvPr/>
        </p:nvSpPr>
        <p:spPr>
          <a:xfrm>
            <a:off x="1979712" y="528719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streaming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58A6D85F-44CA-4302-B9F8-01D3CECD801A}"/>
              </a:ext>
            </a:extLst>
          </p:cNvPr>
          <p:cNvSpPr/>
          <p:nvPr/>
        </p:nvSpPr>
        <p:spPr>
          <a:xfrm>
            <a:off x="3120532" y="3726007"/>
            <a:ext cx="360040" cy="563745"/>
          </a:xfrm>
          <a:prstGeom prst="down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90D9CE6-F846-4675-AB45-ADF910A854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3939" y="1008603"/>
            <a:ext cx="2950720" cy="330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60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APPLICATION(CIRCULAR CYLINDER - LBM)</a:t>
            </a:r>
            <a:endParaRPr lang="ko-KR" altLang="en-US" dirty="0"/>
          </a:p>
        </p:txBody>
      </p:sp>
      <p:pic>
        <p:nvPicPr>
          <p:cNvPr id="4" name="ro4OvF-v00E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03648" y="1412776"/>
            <a:ext cx="608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59764"/>
      </p:ext>
    </p:extLst>
  </p:cSld>
  <p:clrMapOvr>
    <a:masterClrMapping/>
  </p:clrMapOvr>
</p:sld>
</file>

<file path=ppt/theme/theme1.xml><?xml version="1.0" encoding="utf-8"?>
<a:theme xmlns:a="http://schemas.openxmlformats.org/drawingml/2006/main" name="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308812</TotalTime>
  <Words>64</Words>
  <Application>Microsoft Office PowerPoint</Application>
  <PresentationFormat>화면 슬라이드 쇼(4:3)</PresentationFormat>
  <Paragraphs>22</Paragraphs>
  <Slides>6</Slides>
  <Notes>0</Notes>
  <HiddenSlides>0</HiddenSlides>
  <MMClips>2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Cambria Math</vt:lpstr>
      <vt:lpstr>Wingdings</vt:lpstr>
      <vt:lpstr>ppt</vt:lpstr>
      <vt:lpstr>Equation</vt:lpstr>
      <vt:lpstr>Computational Fluid Dynamics</vt:lpstr>
      <vt:lpstr>INCOMPRESSIBLE N-S EQUATION</vt:lpstr>
      <vt:lpstr>INCOMPRESSIBLE N-S EQUATION</vt:lpstr>
      <vt:lpstr>APPLICATION(CAVITY FLOW - FDM)</vt:lpstr>
      <vt:lpstr>LATTICE BOLTZMANN METHOD(LBM)</vt:lpstr>
      <vt:lpstr>APPLICATION(CIRCULAR CYLINDER - LBM)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Stability Analysis</dc:title>
  <dc:creator>KJS</dc:creator>
  <cp:lastModifiedBy>전세윤</cp:lastModifiedBy>
  <cp:revision>3033</cp:revision>
  <cp:lastPrinted>2014-02-10T04:24:11Z</cp:lastPrinted>
  <dcterms:created xsi:type="dcterms:W3CDTF">2011-10-12T11:26:38Z</dcterms:created>
  <dcterms:modified xsi:type="dcterms:W3CDTF">2017-12-11T08:32:40Z</dcterms:modified>
</cp:coreProperties>
</file>