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279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69" r:id="rId13"/>
    <p:sldId id="275" r:id="rId14"/>
    <p:sldId id="296" r:id="rId15"/>
    <p:sldId id="289" r:id="rId16"/>
    <p:sldId id="288" r:id="rId17"/>
    <p:sldId id="291" r:id="rId18"/>
    <p:sldId id="292" r:id="rId19"/>
    <p:sldId id="293" r:id="rId20"/>
    <p:sldId id="294" r:id="rId21"/>
    <p:sldId id="295" r:id="rId22"/>
    <p:sldId id="29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4" autoAdjust="0"/>
  </p:normalViewPr>
  <p:slideViewPr>
    <p:cSldViewPr>
      <p:cViewPr>
        <p:scale>
          <a:sx n="100" d="100"/>
          <a:sy n="100" d="100"/>
        </p:scale>
        <p:origin x="1998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71F82-E240-429A-826A-F64F7C575BBA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68B25-D364-428F-B27B-DFA306C5CA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상태와 동전의 반환에 </a:t>
            </a:r>
            <a:r>
              <a:rPr lang="ko-KR" altLang="en-US" baseline="0" dirty="0" smtClean="0"/>
              <a:t>대해서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사실 </a:t>
            </a:r>
            <a:r>
              <a:rPr lang="en-US" altLang="ko-KR" baseline="0" dirty="0" smtClean="0"/>
              <a:t>idleCheck_5 </a:t>
            </a:r>
            <a:r>
              <a:rPr lang="ko-KR" altLang="en-US" baseline="0" dirty="0" smtClean="0"/>
              <a:t>처럼 </a:t>
            </a:r>
            <a:r>
              <a:rPr lang="en-US" altLang="ko-KR" baseline="0" dirty="0" err="1" smtClean="0"/>
              <a:t>IdleTimeCount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 되고 나서 바로 그 다음의 </a:t>
            </a:r>
            <a:r>
              <a:rPr lang="en-US" altLang="ko-KR" baseline="0" dirty="0" smtClean="0"/>
              <a:t>Sum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 된다고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작성하고 싶은데 그냥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만 쓸 수가 없으므로 그렇게 하기가 어려움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2~5</a:t>
            </a:r>
            <a:r>
              <a:rPr lang="ko-KR" altLang="en-US" baseline="0" dirty="0" smtClean="0"/>
              <a:t>는 다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가 발생하는 경우임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직접 돌아가는 모습을 찍었음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Prop6</a:t>
            </a:r>
            <a:r>
              <a:rPr lang="ko-KR" altLang="en-US" dirty="0" smtClean="0"/>
              <a:t>은 삭제됨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/* v2 </a:t>
            </a:r>
            <a:r>
              <a:rPr lang="ko-KR" altLang="en-US" dirty="0" smtClean="0"/>
              <a:t>수정</a:t>
            </a:r>
          </a:p>
          <a:p>
            <a:r>
              <a:rPr lang="ko-KR" altLang="en-US" dirty="0" smtClean="0"/>
              <a:t>	원래 저 구문이 </a:t>
            </a:r>
            <a:r>
              <a:rPr lang="ko-KR" altLang="en-US" dirty="0" err="1" smtClean="0"/>
              <a:t>안되는게</a:t>
            </a:r>
            <a:r>
              <a:rPr lang="ko-KR" altLang="en-US" dirty="0" smtClean="0"/>
              <a:t> 맞는 것임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버튼의 입력 없이 한 타임이 지나야 컵이 빠지는데</a:t>
            </a:r>
          </a:p>
          <a:p>
            <a:r>
              <a:rPr lang="ko-KR" altLang="en-US" dirty="0" smtClean="0"/>
              <a:t>	컵이 있는 상태에서 또 컵이 들어올 수도 있기 때문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prop6 : SPEC AG ((Cup = 1) -&gt; AX (Cup = 0));</a:t>
            </a:r>
          </a:p>
          <a:p>
            <a:r>
              <a:rPr lang="en-US" altLang="ko-KR" dirty="0" smtClean="0"/>
              <a:t>	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입력이 없을 경우에도 항상 </a:t>
            </a:r>
            <a:r>
              <a:rPr lang="ko-KR" altLang="en-US" dirty="0" smtClean="0"/>
              <a:t>시간이 간다는 것을 보이기 위함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커피 재고량은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커피 잔량과 </a:t>
            </a:r>
            <a:r>
              <a:rPr lang="en-US" altLang="ko-KR" dirty="0" smtClean="0"/>
              <a:t>Available</a:t>
            </a:r>
            <a:r>
              <a:rPr lang="ko-KR" altLang="en-US" dirty="0" smtClean="0"/>
              <a:t>간의 연관관계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Cup</a:t>
            </a:r>
            <a:r>
              <a:rPr lang="ko-KR" altLang="en-US" dirty="0" smtClean="0"/>
              <a:t>이 나오려면 컵이 있어야 하고 뭐라도 커피가 남아있어야 하고</a:t>
            </a:r>
            <a:endParaRPr lang="en-US" altLang="ko-KR" dirty="0" smtClean="0"/>
          </a:p>
          <a:p>
            <a:r>
              <a:rPr lang="ko-KR" altLang="en-US" dirty="0" smtClean="0"/>
              <a:t>투입한 돈의 합이 해당 커피보다 큰 상태에서</a:t>
            </a:r>
            <a:r>
              <a:rPr lang="en-US" altLang="ko-KR" baseline="0" dirty="0" smtClean="0"/>
              <a:t> </a:t>
            </a:r>
            <a:r>
              <a:rPr lang="en-US" altLang="ko-KR" dirty="0" err="1" smtClean="0"/>
              <a:t>NoInput</a:t>
            </a:r>
            <a:r>
              <a:rPr lang="ko-KR" altLang="en-US" dirty="0" smtClean="0"/>
              <a:t>이 아니고</a:t>
            </a:r>
            <a:endParaRPr lang="en-US" altLang="ko-KR" dirty="0" smtClean="0"/>
          </a:p>
          <a:p>
            <a:r>
              <a:rPr lang="ko-KR" altLang="en-US" dirty="0" smtClean="0"/>
              <a:t>아무 버튼이나 입력이 들어오면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이건 </a:t>
            </a:r>
            <a:r>
              <a:rPr lang="en-US" altLang="ko-KR" dirty="0" smtClean="0"/>
              <a:t>temporal logic</a:t>
            </a:r>
            <a:r>
              <a:rPr lang="ko-KR" altLang="en-US" dirty="0" smtClean="0"/>
              <a:t>으로 써서 잡아낸 것이 아니라 직접 해서 </a:t>
            </a:r>
            <a:r>
              <a:rPr lang="ko-KR" altLang="en-US" dirty="0" err="1" smtClean="0"/>
              <a:t>띄운것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왜 잡지 못했는지는 </a:t>
            </a:r>
            <a:r>
              <a:rPr lang="en-US" altLang="ko-KR" dirty="0" smtClean="0"/>
              <a:t>temporal logic</a:t>
            </a:r>
            <a:r>
              <a:rPr lang="ko-KR" altLang="en-US" dirty="0" smtClean="0"/>
              <a:t>에 문제가 있는건가 잘 모르겠음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이 지날 경우 </a:t>
            </a:r>
            <a:r>
              <a:rPr lang="en-US" altLang="ko-KR" dirty="0" smtClean="0"/>
              <a:t>Cup</a:t>
            </a:r>
            <a:r>
              <a:rPr lang="ko-KR" altLang="en-US" dirty="0" smtClean="0"/>
              <a:t>은 비워지게</a:t>
            </a:r>
            <a:r>
              <a:rPr lang="en-US" altLang="ko-KR" dirty="0" smtClean="0"/>
              <a:t>(0) </a:t>
            </a:r>
            <a:r>
              <a:rPr lang="ko-KR" altLang="en-US" dirty="0" smtClean="0"/>
              <a:t>되는데 왜 </a:t>
            </a:r>
            <a:r>
              <a:rPr lang="en-US" altLang="ko-KR" dirty="0" smtClean="0"/>
              <a:t>AX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나오는지 잘 모르겠음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이건 우연히 찾은 것</a:t>
            </a:r>
            <a:endParaRPr lang="en-US" altLang="ko-KR" dirty="0" smtClean="0"/>
          </a:p>
          <a:p>
            <a:r>
              <a:rPr lang="en-US" altLang="ko-KR" dirty="0" err="1" smtClean="0"/>
              <a:t>Cup_Remain</a:t>
            </a:r>
            <a:r>
              <a:rPr lang="ko-KR" altLang="en-US" dirty="0" smtClean="0"/>
              <a:t>이 없으면 </a:t>
            </a:r>
            <a:r>
              <a:rPr lang="en-US" altLang="ko-KR" dirty="0" smtClean="0"/>
              <a:t>Coffee</a:t>
            </a:r>
            <a:r>
              <a:rPr lang="ko-KR" altLang="en-US" dirty="0" smtClean="0"/>
              <a:t>가 소모될 수 없다는 의미로 볼 수 있을 것 같음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이건 우연히 찾은 것</a:t>
            </a:r>
            <a:endParaRPr lang="en-US" altLang="ko-KR" dirty="0" smtClean="0"/>
          </a:p>
          <a:p>
            <a:r>
              <a:rPr lang="en-US" altLang="ko-KR" dirty="0" err="1" smtClean="0"/>
              <a:t>Cup_Remain</a:t>
            </a:r>
            <a:r>
              <a:rPr lang="ko-KR" altLang="en-US" dirty="0" smtClean="0"/>
              <a:t>이 없으면 </a:t>
            </a:r>
            <a:r>
              <a:rPr lang="en-US" altLang="ko-KR" dirty="0" smtClean="0"/>
              <a:t>Coffee</a:t>
            </a:r>
            <a:r>
              <a:rPr lang="ko-KR" altLang="en-US" dirty="0" smtClean="0"/>
              <a:t>가 소모될 수 없다는 의미로 볼 수 있을 것 같음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Coffee </a:t>
            </a:r>
            <a:r>
              <a:rPr lang="en-US" altLang="ko-KR" smtClean="0"/>
              <a:t>Machine </a:t>
            </a:r>
            <a:r>
              <a:rPr lang="en-US" altLang="ko-KR" smtClean="0"/>
              <a:t>SMV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서영주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문제점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33696"/>
          <a:stretch>
            <a:fillRect/>
          </a:stretch>
        </p:blipFill>
        <p:spPr bwMode="auto">
          <a:xfrm>
            <a:off x="2123728" y="1988840"/>
            <a:ext cx="4392488" cy="408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40524" r="67391" b="52428"/>
          <a:stretch>
            <a:fillRect/>
          </a:stretch>
        </p:blipFill>
        <p:spPr bwMode="auto">
          <a:xfrm>
            <a:off x="3203848" y="1484784"/>
            <a:ext cx="21602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altLang="ko-KR" dirty="0" smtClean="0">
                <a:latin typeface="+mn-ea"/>
              </a:rPr>
              <a:t>Coin</a:t>
            </a:r>
            <a:r>
              <a:rPr lang="ko-KR" altLang="en-US" dirty="0" smtClean="0">
                <a:latin typeface="+mn-ea"/>
              </a:rPr>
              <a:t>의 입력 가능 값을 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it-IT" altLang="ko-KR" dirty="0" smtClean="0">
                <a:latin typeface="+mn-ea"/>
              </a:rPr>
              <a:t>	 #define CoinValue {0, 1, 5, 10} </a:t>
            </a:r>
            <a:r>
              <a:rPr lang="ko-KR" altLang="en-US" dirty="0" smtClean="0">
                <a:latin typeface="+mn-ea"/>
              </a:rPr>
              <a:t>으로 변경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및 </a:t>
            </a:r>
            <a:r>
              <a:rPr lang="en-US" altLang="ko-KR" dirty="0" err="1" smtClean="0">
                <a:latin typeface="+mn-ea"/>
              </a:rPr>
              <a:t>NoInput_Ack</a:t>
            </a:r>
            <a:r>
              <a:rPr lang="ko-KR" altLang="en-US" dirty="0" smtClean="0">
                <a:latin typeface="+mn-ea"/>
              </a:rPr>
              <a:t>를 만들었음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이를 통해서 입력값이 없는 경우에도 시간이 지나감을 표현 가능해짐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기존에 </a:t>
            </a:r>
            <a:r>
              <a:rPr lang="en-US" altLang="ko-KR" dirty="0" smtClean="0">
                <a:latin typeface="+mn-ea"/>
              </a:rPr>
              <a:t>temporal logic</a:t>
            </a:r>
            <a:r>
              <a:rPr lang="ko-KR" altLang="en-US" dirty="0" smtClean="0">
                <a:latin typeface="+mn-ea"/>
              </a:rPr>
              <a:t>에 문제가 있었던 것이 많이 처리됨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4221088"/>
            <a:ext cx="9010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t="36999" b="16264"/>
          <a:stretch>
            <a:fillRect/>
          </a:stretch>
        </p:blipFill>
        <p:spPr bwMode="auto">
          <a:xfrm>
            <a:off x="2987824" y="4725144"/>
            <a:ext cx="3035158" cy="17281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Automata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899592" y="3419475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32228" y="2316495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15616" y="2195339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2195339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start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" name="직선 화살표 연결선 9"/>
          <p:cNvCxnSpPr>
            <a:stCxn id="7" idx="4"/>
            <a:endCxn id="4" idx="0"/>
          </p:cNvCxnSpPr>
          <p:nvPr/>
        </p:nvCxnSpPr>
        <p:spPr>
          <a:xfrm>
            <a:off x="1259632" y="2483371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195736" y="3419475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4" idx="6"/>
            <a:endCxn id="12" idx="2"/>
          </p:cNvCxnSpPr>
          <p:nvPr/>
        </p:nvCxnSpPr>
        <p:spPr>
          <a:xfrm>
            <a:off x="1619672" y="377951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3995936" y="170080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Coin_Max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Shape 40"/>
          <p:cNvCxnSpPr>
            <a:stCxn id="37" idx="0"/>
            <a:endCxn id="37" idx="7"/>
          </p:cNvCxnSpPr>
          <p:nvPr/>
        </p:nvCxnSpPr>
        <p:spPr>
          <a:xfrm rot="16200000" flipH="1">
            <a:off x="4430542" y="1626241"/>
            <a:ext cx="105453" cy="254587"/>
          </a:xfrm>
          <a:prstGeom prst="curvedConnector3">
            <a:avLst>
              <a:gd name="adj1" fmla="val -2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812360" y="2996952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Ramp &amp;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Cup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Set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4471" y="5229200"/>
            <a:ext cx="90495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Time</a:t>
            </a:r>
            <a:r>
              <a:rPr lang="ko-KR" altLang="en-US" sz="1000" dirty="0" smtClean="0">
                <a:latin typeface="+mn-ea"/>
              </a:rPr>
              <a:t>은 </a:t>
            </a:r>
            <a:r>
              <a:rPr lang="en-US" altLang="ko-KR" sz="1000" dirty="0" smtClean="0">
                <a:latin typeface="+mn-ea"/>
              </a:rPr>
              <a:t>input</a:t>
            </a:r>
            <a:r>
              <a:rPr lang="ko-KR" altLang="en-US" sz="1000" dirty="0" smtClean="0">
                <a:latin typeface="+mn-ea"/>
              </a:rPr>
              <a:t>이 들어올 때마다 </a:t>
            </a:r>
            <a:r>
              <a:rPr lang="en-US" altLang="ko-KR" sz="1000" dirty="0" smtClean="0">
                <a:latin typeface="+mn-ea"/>
              </a:rPr>
              <a:t>+ 10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내부변수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Sum,</a:t>
            </a:r>
          </a:p>
          <a:p>
            <a:r>
              <a:rPr lang="en-US" altLang="ko-KR" sz="1600" dirty="0" err="1" smtClean="0">
                <a:latin typeface="+mn-ea"/>
              </a:rPr>
              <a:t>Coin_Ack</a:t>
            </a:r>
            <a:r>
              <a:rPr lang="en-US" altLang="ko-KR" sz="1600" dirty="0" smtClean="0">
                <a:latin typeface="+mn-ea"/>
              </a:rPr>
              <a:t>, Button_0_Ack, Button_1_Ack, Button_2_Ack, Button_3_Ack, </a:t>
            </a:r>
            <a:r>
              <a:rPr lang="en-US" altLang="ko-KR" sz="1600" dirty="0" err="1" smtClean="0">
                <a:latin typeface="+mn-ea"/>
              </a:rPr>
              <a:t>Refund_Ack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NoInput_Ack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995936" y="350100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Sum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Zero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995936" y="2636912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Coin_Not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_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Max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" name="직선 화살표 연결선 47"/>
          <p:cNvCxnSpPr>
            <a:stCxn id="12" idx="6"/>
            <a:endCxn id="90" idx="2"/>
          </p:cNvCxnSpPr>
          <p:nvPr/>
        </p:nvCxnSpPr>
        <p:spPr>
          <a:xfrm flipV="1">
            <a:off x="2915816" y="2996952"/>
            <a:ext cx="1080120" cy="782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2" idx="6"/>
            <a:endCxn id="69" idx="2"/>
          </p:cNvCxnSpPr>
          <p:nvPr/>
        </p:nvCxnSpPr>
        <p:spPr>
          <a:xfrm>
            <a:off x="2915816" y="3779515"/>
            <a:ext cx="1080120" cy="8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995936" y="4437112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No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>
            <a:stCxn id="12" idx="6"/>
            <a:endCxn id="24" idx="1"/>
          </p:cNvCxnSpPr>
          <p:nvPr/>
        </p:nvCxnSpPr>
        <p:spPr>
          <a:xfrm>
            <a:off x="2915816" y="3779515"/>
            <a:ext cx="1185573" cy="76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6228184" y="206084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No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Coffee_N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Shape 50"/>
          <p:cNvCxnSpPr>
            <a:stCxn id="24" idx="2"/>
            <a:endCxn id="12" idx="4"/>
          </p:cNvCxnSpPr>
          <p:nvPr/>
        </p:nvCxnSpPr>
        <p:spPr>
          <a:xfrm rot="10800000">
            <a:off x="2555776" y="4139556"/>
            <a:ext cx="1440160" cy="65759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69" idx="3"/>
            <a:endCxn id="12" idx="5"/>
          </p:cNvCxnSpPr>
          <p:nvPr/>
        </p:nvCxnSpPr>
        <p:spPr>
          <a:xfrm rot="5400000" flipH="1">
            <a:off x="3415109" y="3429356"/>
            <a:ext cx="81533" cy="1291026"/>
          </a:xfrm>
          <a:prstGeom prst="curvedConnector3">
            <a:avLst>
              <a:gd name="adj1" fmla="val -4097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7" idx="6"/>
            <a:endCxn id="42" idx="2"/>
          </p:cNvCxnSpPr>
          <p:nvPr/>
        </p:nvCxnSpPr>
        <p:spPr>
          <a:xfrm>
            <a:off x="4716016" y="2060848"/>
            <a:ext cx="15121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90" idx="6"/>
            <a:endCxn id="42" idx="2"/>
          </p:cNvCxnSpPr>
          <p:nvPr/>
        </p:nvCxnSpPr>
        <p:spPr>
          <a:xfrm flipV="1">
            <a:off x="4716016" y="2420888"/>
            <a:ext cx="15121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6084168" y="4005064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Coffee_N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37" idx="6"/>
            <a:endCxn id="72" idx="2"/>
          </p:cNvCxnSpPr>
          <p:nvPr/>
        </p:nvCxnSpPr>
        <p:spPr>
          <a:xfrm>
            <a:off x="4716016" y="2060848"/>
            <a:ext cx="136815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90" idx="6"/>
            <a:endCxn id="72" idx="2"/>
          </p:cNvCxnSpPr>
          <p:nvPr/>
        </p:nvCxnSpPr>
        <p:spPr>
          <a:xfrm>
            <a:off x="4716016" y="2996952"/>
            <a:ext cx="136815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42" idx="0"/>
            <a:endCxn id="12" idx="0"/>
          </p:cNvCxnSpPr>
          <p:nvPr/>
        </p:nvCxnSpPr>
        <p:spPr>
          <a:xfrm rot="16200000" flipH="1" flipV="1">
            <a:off x="3892686" y="723937"/>
            <a:ext cx="1358627" cy="4032448"/>
          </a:xfrm>
          <a:prstGeom prst="curvedConnector3">
            <a:avLst>
              <a:gd name="adj1" fmla="val -567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>
            <a:stCxn id="72" idx="4"/>
            <a:endCxn id="12" idx="4"/>
          </p:cNvCxnSpPr>
          <p:nvPr/>
        </p:nvCxnSpPr>
        <p:spPr>
          <a:xfrm rot="5400000" flipH="1">
            <a:off x="4207197" y="2488134"/>
            <a:ext cx="585589" cy="3888432"/>
          </a:xfrm>
          <a:prstGeom prst="curvedConnector3">
            <a:avLst>
              <a:gd name="adj1" fmla="val -916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90" idx="0"/>
            <a:endCxn id="37" idx="4"/>
          </p:cNvCxnSpPr>
          <p:nvPr/>
        </p:nvCxnSpPr>
        <p:spPr>
          <a:xfrm flipV="1">
            <a:off x="4355976" y="24208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72" idx="6"/>
            <a:endCxn id="44" idx="2"/>
          </p:cNvCxnSpPr>
          <p:nvPr/>
        </p:nvCxnSpPr>
        <p:spPr>
          <a:xfrm flipV="1">
            <a:off x="6804248" y="3356992"/>
            <a:ext cx="100811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44" idx="4"/>
            <a:endCxn id="12" idx="4"/>
          </p:cNvCxnSpPr>
          <p:nvPr/>
        </p:nvCxnSpPr>
        <p:spPr>
          <a:xfrm rot="5400000">
            <a:off x="5152827" y="1119981"/>
            <a:ext cx="422523" cy="5616624"/>
          </a:xfrm>
          <a:prstGeom prst="curvedConnector3">
            <a:avLst>
              <a:gd name="adj1" fmla="val 5125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42" idx="6"/>
            <a:endCxn id="42" idx="7"/>
          </p:cNvCxnSpPr>
          <p:nvPr/>
        </p:nvCxnSpPr>
        <p:spPr>
          <a:xfrm flipH="1" flipV="1">
            <a:off x="6842811" y="2166301"/>
            <a:ext cx="105453" cy="254587"/>
          </a:xfrm>
          <a:prstGeom prst="curvedConnector4">
            <a:avLst>
              <a:gd name="adj1" fmla="val -216779"/>
              <a:gd name="adj2" fmla="val 1376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0" y="1454587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Coin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1840" y="306896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Coin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32040" y="3212976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Button_N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04048" y="2348880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Button_N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64288" y="206084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Button_N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47251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NoInput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256" y="3284984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Coin</a:t>
            </a:r>
          </a:p>
          <a:p>
            <a:r>
              <a:rPr lang="en-US" altLang="ko-KR" sz="1000" dirty="0" err="1" smtClean="0">
                <a:latin typeface="+mn-ea"/>
              </a:rPr>
              <a:t>Button_N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Refund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3848" y="342900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Refund</a:t>
            </a:r>
          </a:p>
          <a:p>
            <a:r>
              <a:rPr lang="en-US" altLang="ko-KR" sz="1000" dirty="0" err="1" smtClean="0">
                <a:latin typeface="+mn-ea"/>
              </a:rPr>
              <a:t>NoInput</a:t>
            </a:r>
            <a:r>
              <a:rPr lang="en-US" altLang="ko-KR" sz="1000" dirty="0" smtClean="0">
                <a:latin typeface="+mn-ea"/>
              </a:rPr>
              <a:t> &gt; 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6296" y="5157192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Coin</a:t>
            </a:r>
          </a:p>
          <a:p>
            <a:r>
              <a:rPr lang="en-US" altLang="ko-KR" sz="1000" dirty="0" err="1" smtClean="0">
                <a:latin typeface="+mn-ea"/>
              </a:rPr>
              <a:t>Button_N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Refund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48196" y="5179258"/>
            <a:ext cx="6639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Coin</a:t>
            </a:r>
          </a:p>
          <a:p>
            <a:r>
              <a:rPr lang="en-US" altLang="ko-KR" sz="1000" dirty="0" smtClean="0">
                <a:latin typeface="+mn-ea"/>
              </a:rPr>
              <a:t>Refund</a:t>
            </a:r>
          </a:p>
          <a:p>
            <a:r>
              <a:rPr lang="en-US" altLang="ko-KR" sz="1000" dirty="0" err="1" smtClean="0">
                <a:latin typeface="+mn-ea"/>
              </a:rPr>
              <a:t>NoInput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00192" y="1268760"/>
            <a:ext cx="6639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Coin</a:t>
            </a:r>
          </a:p>
          <a:p>
            <a:r>
              <a:rPr lang="en-US" altLang="ko-KR" sz="1000" dirty="0" smtClean="0">
                <a:latin typeface="+mn-ea"/>
              </a:rPr>
              <a:t>Refund</a:t>
            </a:r>
          </a:p>
          <a:p>
            <a:r>
              <a:rPr lang="en-US" altLang="ko-KR" sz="1000" dirty="0" err="1" smtClean="0">
                <a:latin typeface="+mn-ea"/>
              </a:rPr>
              <a:t>NoInput</a:t>
            </a:r>
            <a:endParaRPr lang="ko-KR" altLang="en-US" sz="1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 (1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>
                <a:latin typeface="+mn-ea"/>
              </a:rPr>
              <a:t>prop0 : SPEC AG ~(</a:t>
            </a:r>
            <a:r>
              <a:rPr lang="en-US" altLang="ko-KR" sz="1400" dirty="0" err="1" smtClean="0">
                <a:latin typeface="+mn-ea"/>
              </a:rPr>
              <a:t>CoinAck</a:t>
            </a:r>
            <a:r>
              <a:rPr lang="en-US" altLang="ko-KR" sz="1400" dirty="0" smtClean="0">
                <a:latin typeface="+mn-ea"/>
              </a:rPr>
              <a:t> &amp; Button_0_Ack &amp; Button_1_Ack &amp; Button_2_Ack &amp; Button_3_Ack &amp; 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</a:rPr>
              <a:t>prop1 : SPEC AG (((Coin &gt; 0) | Button_0 | Button_1 | Button_2 | Button_3 | Refund) -&gt; ~(</a:t>
            </a:r>
            <a:r>
              <a:rPr lang="en-US" altLang="ko-KR" sz="1400" dirty="0" err="1" smtClean="0">
                <a:latin typeface="+mn-ea"/>
              </a:rPr>
              <a:t>CoinAck</a:t>
            </a:r>
            <a:r>
              <a:rPr lang="en-US" altLang="ko-KR" sz="1400" dirty="0" smtClean="0">
                <a:latin typeface="+mn-ea"/>
              </a:rPr>
              <a:t> &amp; Button_0_Ack &amp; Button_1_Ack &amp; Button_2_Ack &amp; Button_3_Ack &amp; 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));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prop2 : SPEC AG (</a:t>
            </a:r>
            <a:r>
              <a:rPr lang="en-US" altLang="ko-KR" sz="1400" dirty="0" err="1" smtClean="0">
                <a:latin typeface="+mn-ea"/>
              </a:rPr>
              <a:t>CoinAck</a:t>
            </a:r>
            <a:r>
              <a:rPr lang="en-US" altLang="ko-KR" sz="1400" dirty="0" smtClean="0">
                <a:latin typeface="+mn-ea"/>
              </a:rPr>
              <a:t> = 1) -&gt; AX (Sum &gt; 0);</a:t>
            </a:r>
          </a:p>
          <a:p>
            <a:r>
              <a:rPr lang="en-US" altLang="ko-KR" sz="1400" dirty="0" smtClean="0">
                <a:latin typeface="+mn-ea"/>
              </a:rPr>
              <a:t>prop3 : SPEC AG ((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 = 1) -&gt; AX (Sum = 0));</a:t>
            </a:r>
          </a:p>
          <a:p>
            <a:r>
              <a:rPr lang="en-US" altLang="ko-KR" sz="1400" dirty="0" smtClean="0">
                <a:latin typeface="+mn-ea"/>
              </a:rPr>
              <a:t>prop4 : SPEC AG ((Button_0_Ack = 1 | Button_1_Ack = 1 | Button_2_Ack = 1 | Button_3_Ack = 1) -&gt; AX Cup);</a:t>
            </a:r>
          </a:p>
          <a:p>
            <a:r>
              <a:rPr lang="en-US" altLang="ko-KR" sz="1400" dirty="0" smtClean="0">
                <a:latin typeface="+mn-ea"/>
              </a:rPr>
              <a:t>prop5 : SPEC AG (Button_0_Ack = 1) -&gt; AX Sum &lt;= Sum;</a:t>
            </a:r>
          </a:p>
          <a:p>
            <a:r>
              <a:rPr lang="en-US" altLang="ko-KR" sz="1400" dirty="0" smtClean="0">
                <a:latin typeface="+mn-ea"/>
              </a:rPr>
              <a:t>prop6 : SPEC AG ((Cup = 1) -&gt; AX (~Cup));</a:t>
            </a:r>
          </a:p>
          <a:p>
            <a:r>
              <a:rPr lang="en-US" altLang="ko-KR" sz="1400" dirty="0" smtClean="0">
                <a:latin typeface="+mn-ea"/>
              </a:rPr>
              <a:t>prop7 : SPEC AG ((Coin &gt; 0) &amp; (Refund = 1)) -&gt; AX (Sum &gt; 0);</a:t>
            </a:r>
          </a:p>
          <a:p>
            <a:r>
              <a:rPr lang="en-US" altLang="ko-KR" sz="1400" dirty="0" smtClean="0">
                <a:latin typeface="+mn-ea"/>
              </a:rPr>
              <a:t>prop8 : SPEC AG ~(Sum &gt; 100);</a:t>
            </a:r>
          </a:p>
          <a:p>
            <a:r>
              <a:rPr lang="en-US" altLang="ko-KR" sz="1400" dirty="0" smtClean="0">
                <a:latin typeface="+mn-ea"/>
              </a:rPr>
              <a:t>prop9 : SPEC (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 = 1) -&gt; EF ((Change &gt; Sum) | (Change &lt; Sum));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800" dirty="0" smtClean="0">
                <a:latin typeface="+mn-ea"/>
              </a:rPr>
              <a:t>prop0 : SPEC AG ~(</a:t>
            </a:r>
            <a:r>
              <a:rPr lang="en-US" altLang="ko-KR" sz="2800" dirty="0" err="1" smtClean="0">
                <a:latin typeface="+mn-ea"/>
              </a:rPr>
              <a:t>CoinAck</a:t>
            </a:r>
            <a:r>
              <a:rPr lang="en-US" altLang="ko-KR" sz="2800" dirty="0" smtClean="0">
                <a:latin typeface="+mn-ea"/>
              </a:rPr>
              <a:t> &amp; Button_0_Ack &amp; Button_1_Ack &amp; Button_2_Ack &amp; Button_3_Ack &amp; </a:t>
            </a:r>
            <a:r>
              <a:rPr lang="en-US" altLang="ko-KR" sz="2800" dirty="0" err="1" smtClean="0">
                <a:latin typeface="+mn-ea"/>
              </a:rPr>
              <a:t>Refund_Ack</a:t>
            </a:r>
            <a:r>
              <a:rPr lang="en-US" altLang="ko-KR" sz="2800" dirty="0" smtClean="0">
                <a:latin typeface="+mn-ea"/>
              </a:rPr>
              <a:t>);</a:t>
            </a:r>
          </a:p>
          <a:p>
            <a:r>
              <a:rPr lang="en-US" altLang="ko-KR" sz="2800" dirty="0" smtClean="0">
                <a:latin typeface="+mn-ea"/>
              </a:rPr>
              <a:t>prop0 : SPEC AG ~(</a:t>
            </a:r>
            <a:r>
              <a:rPr lang="en-US" altLang="ko-KR" sz="2800" dirty="0" err="1" smtClean="0">
                <a:latin typeface="+mn-ea"/>
              </a:rPr>
              <a:t>Coin_Ack</a:t>
            </a:r>
            <a:r>
              <a:rPr lang="en-US" altLang="ko-KR" sz="2800" dirty="0" smtClean="0">
                <a:latin typeface="+mn-ea"/>
              </a:rPr>
              <a:t> &amp; Button_0_Ack &amp; Button_1_Ack &amp; Button_2_Ack &amp; Button_3_Ack &amp; </a:t>
            </a:r>
            <a:r>
              <a:rPr lang="en-US" altLang="ko-KR" sz="2800" dirty="0" err="1" smtClean="0">
                <a:latin typeface="+mn-ea"/>
              </a:rPr>
              <a:t>Refund_Ack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+mn-ea"/>
              </a:rPr>
              <a:t>&amp; </a:t>
            </a:r>
            <a:r>
              <a:rPr lang="en-US" altLang="ko-KR" sz="2800" dirty="0" err="1" smtClean="0">
                <a:solidFill>
                  <a:srgbClr val="FF0000"/>
                </a:solidFill>
                <a:latin typeface="+mn-ea"/>
              </a:rPr>
              <a:t>NoInput_Ack</a:t>
            </a:r>
            <a:r>
              <a:rPr lang="en-US" altLang="ko-KR" sz="2800" dirty="0" smtClean="0">
                <a:latin typeface="+mn-ea"/>
              </a:rPr>
              <a:t>);</a:t>
            </a: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prop4 : SPEC AG ((Button_0_Ack = 1 | Button_1_Ack = 1 | Button_2_Ack = 1 | Button_3_Ack = 1) -&gt; AX Cup);</a:t>
            </a:r>
          </a:p>
          <a:p>
            <a:r>
              <a:rPr lang="en-US" altLang="ko-KR" sz="2800" dirty="0" smtClean="0">
                <a:latin typeface="+mn-ea"/>
              </a:rPr>
              <a:t>prop4 : SPEC AG (((</a:t>
            </a:r>
            <a:r>
              <a:rPr lang="en-US" altLang="ko-KR" sz="2800" dirty="0" err="1" smtClean="0">
                <a:solidFill>
                  <a:srgbClr val="FF0000"/>
                </a:solidFill>
                <a:latin typeface="+mn-ea"/>
              </a:rPr>
              <a:t>Cup_Remain</a:t>
            </a:r>
            <a:r>
              <a:rPr lang="en-US" altLang="ko-KR" sz="2800" dirty="0" smtClean="0">
                <a:solidFill>
                  <a:srgbClr val="FF0000"/>
                </a:solidFill>
                <a:latin typeface="+mn-ea"/>
              </a:rPr>
              <a:t> &gt; 0 &amp; Coffee_0_Remain &gt; 0 &amp; Coffee_1_Remain &gt; 0 &amp; Coffee_2_Remain &gt; 0 &amp; Coffee_3_Remain &gt; 0) &amp; Sum &gt; 10 &amp; </a:t>
            </a:r>
            <a:r>
              <a:rPr lang="en-US" altLang="ko-KR" sz="2800" dirty="0" err="1" smtClean="0">
                <a:solidFill>
                  <a:srgbClr val="FF0000"/>
                </a:solidFill>
                <a:latin typeface="+mn-ea"/>
              </a:rPr>
              <a:t>NoInput_Ack</a:t>
            </a:r>
            <a:r>
              <a:rPr lang="en-US" altLang="ko-KR" sz="2800" dirty="0" smtClean="0">
                <a:solidFill>
                  <a:srgbClr val="FF0000"/>
                </a:solidFill>
                <a:latin typeface="+mn-ea"/>
              </a:rPr>
              <a:t> = 0 &amp; </a:t>
            </a:r>
            <a:r>
              <a:rPr lang="en-US" altLang="ko-KR" sz="2800" dirty="0" smtClean="0">
                <a:latin typeface="+mn-ea"/>
              </a:rPr>
              <a:t>(Button_0_Ack = 1 | Button_1_Ack = 1 | Button_2_Ack = 1 | Button_3_Ack = 1)) -&gt; AX Cup);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  <a:latin typeface="+mn-ea"/>
              </a:rPr>
              <a:t>prop6 : SPEC AG ((Cup = 1) -&gt; AX (~Cup));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4784"/>
            <a:ext cx="8420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916832"/>
            <a:ext cx="4464496" cy="423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411760" y="4725144"/>
            <a:ext cx="43204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84784"/>
            <a:ext cx="3219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060848"/>
            <a:ext cx="4320480" cy="410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627784" y="5013176"/>
            <a:ext cx="39604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t="11050"/>
          <a:stretch>
            <a:fillRect/>
          </a:stretch>
        </p:blipFill>
        <p:spPr bwMode="auto">
          <a:xfrm>
            <a:off x="2699792" y="2348880"/>
            <a:ext cx="3888432" cy="405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71800" y="4437112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1340768"/>
            <a:ext cx="5800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t="5559"/>
          <a:stretch>
            <a:fillRect/>
          </a:stretch>
        </p:blipFill>
        <p:spPr bwMode="auto">
          <a:xfrm>
            <a:off x="0" y="1231404"/>
            <a:ext cx="9163050" cy="122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 t="15221" b="8671"/>
          <a:stretch>
            <a:fillRect/>
          </a:stretch>
        </p:blipFill>
        <p:spPr bwMode="auto">
          <a:xfrm>
            <a:off x="2483768" y="2553092"/>
            <a:ext cx="403244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63627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1916832"/>
            <a:ext cx="3744416" cy="42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995936" y="1916832"/>
            <a:ext cx="24482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95936" y="3573016"/>
            <a:ext cx="244827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동전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커피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컵 잔고 체크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잔량 체크를 통해 있음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없음 여부 표시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시간 조건 추가</a:t>
            </a:r>
            <a:r>
              <a:rPr lang="en-US" altLang="ko-KR" dirty="0" smtClean="0">
                <a:latin typeface="+mn-ea"/>
              </a:rPr>
              <a:t>(refund </a:t>
            </a:r>
            <a:r>
              <a:rPr lang="ko-KR" altLang="en-US" dirty="0" smtClean="0">
                <a:latin typeface="+mn-ea"/>
              </a:rPr>
              <a:t>누르고 돈이 나올 때까지 일정 시간이 경과 됨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>
                <a:latin typeface="+mn-ea"/>
              </a:rPr>
              <a:t>Idle(</a:t>
            </a:r>
            <a:r>
              <a:rPr lang="ko-KR" altLang="en-US" dirty="0" smtClean="0">
                <a:latin typeface="+mn-ea"/>
              </a:rPr>
              <a:t>버튼에 불이 들어오고 일정 시간 동안 누르지 않았을 시 돈 반환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04864"/>
            <a:ext cx="581464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268760"/>
            <a:ext cx="24613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 t="15647" b="12752"/>
          <a:stretch>
            <a:fillRect/>
          </a:stretch>
        </p:blipFill>
        <p:spPr bwMode="auto">
          <a:xfrm>
            <a:off x="2771800" y="2924944"/>
            <a:ext cx="360040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348880"/>
            <a:ext cx="581464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196752"/>
            <a:ext cx="3215330" cy="109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/>
          <a:srcRect t="15785" b="5289"/>
          <a:stretch>
            <a:fillRect/>
          </a:stretch>
        </p:blipFill>
        <p:spPr bwMode="auto">
          <a:xfrm>
            <a:off x="2627784" y="2708920"/>
            <a:ext cx="388843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211264"/>
            <a:ext cx="3555606" cy="564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621611" y="5603751"/>
            <a:ext cx="3600400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21611" y="3217962"/>
            <a:ext cx="36004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21611" y="4667647"/>
            <a:ext cx="36004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268760"/>
            <a:ext cx="37909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Output</a:t>
            </a:r>
          </a:p>
          <a:p>
            <a:pPr lvl="1"/>
            <a:r>
              <a:rPr lang="en-US" altLang="ko-KR" sz="2000" dirty="0" err="1" smtClean="0">
                <a:latin typeface="+mn-ea"/>
              </a:rPr>
              <a:t>Cup_Remain</a:t>
            </a:r>
            <a:r>
              <a:rPr lang="en-US" altLang="ko-KR" sz="2000" dirty="0" smtClean="0">
                <a:latin typeface="+mn-ea"/>
              </a:rPr>
              <a:t> : 0..10</a:t>
            </a:r>
          </a:p>
          <a:p>
            <a:pPr lvl="1"/>
            <a:r>
              <a:rPr lang="en-US" altLang="ko-KR" sz="2000" dirty="0" smtClean="0">
                <a:latin typeface="+mn-ea"/>
              </a:rPr>
              <a:t>Coffee_0_Remain, Coffee_1_Remain, Coffee_2_Remain, Coffee_3_Remain : 0..5</a:t>
            </a:r>
          </a:p>
          <a:p>
            <a:pPr lvl="1"/>
            <a:r>
              <a:rPr lang="en-US" altLang="ko-KR" sz="2000" dirty="0" err="1" smtClean="0">
                <a:latin typeface="+mn-ea"/>
              </a:rPr>
              <a:t>Cup_Available</a:t>
            </a:r>
            <a:r>
              <a:rPr lang="en-US" altLang="ko-KR" sz="2000" dirty="0" smtClean="0">
                <a:latin typeface="+mn-ea"/>
              </a:rPr>
              <a:t>, Coffee_0_Available, Coffee_1_Available, Coffee_2_Available, Coffee_3_Available : </a:t>
            </a:r>
            <a:r>
              <a:rPr lang="en-US" altLang="ko-KR" sz="2000" dirty="0" err="1" smtClean="0">
                <a:latin typeface="+mn-ea"/>
              </a:rPr>
              <a:t>boolean</a:t>
            </a:r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 r="14815" b="8427"/>
          <a:stretch>
            <a:fillRect/>
          </a:stretch>
        </p:blipFill>
        <p:spPr bwMode="auto">
          <a:xfrm>
            <a:off x="539552" y="1484784"/>
            <a:ext cx="331236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SMV</a:t>
            </a:r>
            <a:r>
              <a:rPr lang="ko-KR" altLang="en-US" dirty="0" smtClean="0"/>
              <a:t>사용 참고사항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원하는 상태 값 확인해보기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95760" y="371703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556792"/>
            <a:ext cx="343725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076056" y="3501008"/>
            <a:ext cx="864096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139952" y="321297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SMV</a:t>
            </a:r>
            <a:r>
              <a:rPr lang="ko-KR" altLang="en-US" dirty="0" smtClean="0"/>
              <a:t>사용 참고사항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원하는 상태 값 확인해보기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939" y="1719844"/>
            <a:ext cx="3467626" cy="408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5065" y="1701120"/>
            <a:ext cx="3498366" cy="410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4283968" y="3501008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15616" y="3789040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52120" y="364502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498190" cy="409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SMV</a:t>
            </a:r>
            <a:r>
              <a:rPr lang="ko-KR" altLang="en-US" dirty="0" smtClean="0"/>
              <a:t>사용 참고사항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원하는 상태 값 확인해보기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4283968" y="3501008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8476" y="3690744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72816"/>
            <a:ext cx="3456384" cy="405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868144" y="4293096"/>
            <a:ext cx="144016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600400" cy="423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SMV</a:t>
            </a:r>
            <a:r>
              <a:rPr lang="ko-KR" altLang="en-US" dirty="0" smtClean="0"/>
              <a:t>사용 참고사항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원하는 상태 값 확인해보기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4283968" y="3501008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9592" y="3789040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700808"/>
            <a:ext cx="356001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092280" y="4149080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SMV</a:t>
            </a:r>
            <a:r>
              <a:rPr lang="ko-KR" altLang="en-US" dirty="0" smtClean="0"/>
              <a:t>사용 참고사항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원하는 상태 값 확인해보기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4283968" y="3501008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356001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483768" y="400506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484784"/>
            <a:ext cx="368277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164288" y="3717032"/>
            <a:ext cx="79208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altLang="ko-KR" dirty="0" smtClean="0">
                <a:latin typeface="+mn-ea"/>
              </a:rPr>
              <a:t>Coin</a:t>
            </a:r>
            <a:r>
              <a:rPr lang="ko-KR" altLang="en-US" dirty="0" smtClean="0">
                <a:latin typeface="+mn-ea"/>
              </a:rPr>
              <a:t>의 입력 가능 값을 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it-IT" altLang="ko-KR" dirty="0" smtClean="0">
                <a:latin typeface="+mn-ea"/>
              </a:rPr>
              <a:t>	#define CoinValue {1, 5, 10}</a:t>
            </a:r>
            <a:r>
              <a:rPr lang="ko-KR" altLang="en-US" dirty="0" smtClean="0">
                <a:latin typeface="+mn-ea"/>
              </a:rPr>
              <a:t>로 선언해두었기 때문에 </a:t>
            </a:r>
            <a:r>
              <a:rPr lang="en-US" altLang="ko-KR" dirty="0" smtClean="0">
                <a:latin typeface="+mn-ea"/>
              </a:rPr>
              <a:t>Coin</a:t>
            </a:r>
            <a:r>
              <a:rPr lang="ko-KR" altLang="en-US" dirty="0" smtClean="0">
                <a:latin typeface="+mn-ea"/>
              </a:rPr>
              <a:t>이 들어오지 않는 경우가 존재하지 않았음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buNone/>
            </a:pPr>
            <a:endParaRPr lang="it-IT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이로 인해 </a:t>
            </a:r>
            <a:r>
              <a:rPr lang="en-US" altLang="ko-KR" dirty="0" err="1" smtClean="0">
                <a:latin typeface="+mn-ea"/>
              </a:rPr>
              <a:t>Ack</a:t>
            </a:r>
            <a:r>
              <a:rPr lang="ko-KR" altLang="en-US" dirty="0" smtClean="0">
                <a:latin typeface="+mn-ea"/>
              </a:rPr>
              <a:t>간의 우선순위에 따라 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	Coin &gt; </a:t>
            </a:r>
            <a:r>
              <a:rPr lang="en-US" altLang="ko-KR" dirty="0" err="1" smtClean="0">
                <a:latin typeface="+mn-ea"/>
              </a:rPr>
              <a:t>Button_N</a:t>
            </a:r>
            <a:r>
              <a:rPr lang="en-US" altLang="ko-KR" dirty="0" smtClean="0">
                <a:latin typeface="+mn-ea"/>
              </a:rPr>
              <a:t> &gt; Refund</a:t>
            </a:r>
            <a:r>
              <a:rPr lang="ko-KR" altLang="en-US" dirty="0" smtClean="0">
                <a:latin typeface="+mn-ea"/>
              </a:rPr>
              <a:t>의 순으로 </a:t>
            </a:r>
            <a:r>
              <a:rPr lang="en-US" altLang="ko-KR" dirty="0" err="1" smtClean="0">
                <a:latin typeface="+mn-ea"/>
              </a:rPr>
              <a:t>Ack</a:t>
            </a:r>
            <a:r>
              <a:rPr lang="ko-KR" altLang="en-US" dirty="0" smtClean="0">
                <a:latin typeface="+mn-ea"/>
              </a:rPr>
              <a:t>가 발생했으며 항상 </a:t>
            </a:r>
            <a:r>
              <a:rPr lang="en-US" altLang="ko-KR" dirty="0" err="1" smtClean="0">
                <a:latin typeface="+mn-ea"/>
              </a:rPr>
              <a:t>Ack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err="1" smtClean="0">
                <a:latin typeface="+mn-ea"/>
              </a:rPr>
              <a:t>Coin_Ack</a:t>
            </a:r>
            <a:r>
              <a:rPr lang="ko-KR" altLang="en-US" dirty="0" smtClean="0">
                <a:latin typeface="+mn-ea"/>
              </a:rPr>
              <a:t>만 발생했음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따라서 </a:t>
            </a:r>
            <a:r>
              <a:rPr lang="en-US" altLang="ko-KR" dirty="0" smtClean="0">
                <a:latin typeface="+mn-ea"/>
              </a:rPr>
              <a:t>SPEC EF (Coin = 0); </a:t>
            </a:r>
            <a:r>
              <a:rPr lang="ko-KR" altLang="en-US" dirty="0" smtClean="0">
                <a:latin typeface="+mn-ea"/>
              </a:rPr>
              <a:t>와 같은 구문이 성공하지 못했음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1526</TotalTime>
  <Words>735</Words>
  <Application>Microsoft Office PowerPoint</Application>
  <PresentationFormat>화면 슬라이드 쇼(4:3)</PresentationFormat>
  <Paragraphs>137</Paragraphs>
  <Slides>22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원본</vt:lpstr>
      <vt:lpstr>Coffee Machine SMV 2</vt:lpstr>
      <vt:lpstr>추가사항</vt:lpstr>
      <vt:lpstr>추가 변수 설정</vt:lpstr>
      <vt:lpstr>SMV사용 참고사항(원하는 상태 값 확인해보기)</vt:lpstr>
      <vt:lpstr>SMV사용 참고사항(원하는 상태 값 확인해보기)</vt:lpstr>
      <vt:lpstr>SMV사용 참고사항(원하는 상태 값 확인해보기)</vt:lpstr>
      <vt:lpstr>SMV사용 참고사항(원하는 상태 값 확인해보기)</vt:lpstr>
      <vt:lpstr>SMV사용 참고사항(원하는 상태 값 확인해보기)</vt:lpstr>
      <vt:lpstr>기존의 문제점</vt:lpstr>
      <vt:lpstr>기존의 문제점</vt:lpstr>
      <vt:lpstr>수정사항</vt:lpstr>
      <vt:lpstr>Automata</vt:lpstr>
      <vt:lpstr>Property (1차)</vt:lpstr>
      <vt:lpstr>Property 변경</vt:lpstr>
      <vt:lpstr>실행결과</vt:lpstr>
      <vt:lpstr>실행결과</vt:lpstr>
      <vt:lpstr>실행결과</vt:lpstr>
      <vt:lpstr>실행결과</vt:lpstr>
      <vt:lpstr>실행결과</vt:lpstr>
      <vt:lpstr>실행결과</vt:lpstr>
      <vt:lpstr>실행결과</vt:lpstr>
      <vt:lpstr>실행결과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Machine SMV</dc:title>
  <dc:creator>Microsoft Corporation</dc:creator>
  <cp:lastModifiedBy>yjSeo</cp:lastModifiedBy>
  <cp:revision>271</cp:revision>
  <dcterms:created xsi:type="dcterms:W3CDTF">2006-10-05T04:04:58Z</dcterms:created>
  <dcterms:modified xsi:type="dcterms:W3CDTF">2013-06-04T05:12:10Z</dcterms:modified>
</cp:coreProperties>
</file>