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6"/>
  </p:notesMasterIdLst>
  <p:sldIdLst>
    <p:sldId id="256" r:id="rId2"/>
    <p:sldId id="279" r:id="rId3"/>
    <p:sldId id="257" r:id="rId4"/>
    <p:sldId id="269" r:id="rId5"/>
    <p:sldId id="275" r:id="rId6"/>
    <p:sldId id="289" r:id="rId7"/>
    <p:sldId id="290" r:id="rId8"/>
    <p:sldId id="298" r:id="rId9"/>
    <p:sldId id="297" r:id="rId10"/>
    <p:sldId id="296" r:id="rId11"/>
    <p:sldId id="291" r:id="rId12"/>
    <p:sldId id="294" r:id="rId13"/>
    <p:sldId id="295" r:id="rId14"/>
    <p:sldId id="292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04" autoAdjust="0"/>
  </p:normalViewPr>
  <p:slideViewPr>
    <p:cSldViewPr>
      <p:cViewPr>
        <p:scale>
          <a:sx n="66" d="100"/>
          <a:sy n="66" d="100"/>
        </p:scale>
        <p:origin x="-2052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71F82-E240-429A-826A-F64F7C575BBA}" type="datetimeFigureOut">
              <a:rPr lang="ko-KR" altLang="en-US" smtClean="0"/>
              <a:pPr/>
              <a:t>2013-06-07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68B25-D364-428F-B27B-DFA306C5CA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68B25-D364-428F-B27B-DFA306C5CAB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LED</a:t>
            </a:r>
            <a:r>
              <a:rPr lang="ko-KR" altLang="en-US" dirty="0" smtClean="0"/>
              <a:t>의 표시 조건이 커피가 나오는 것과 동일함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버튼에 대한 </a:t>
            </a:r>
            <a:r>
              <a:rPr lang="en-US" altLang="ko-KR" dirty="0" err="1" smtClean="0"/>
              <a:t>Ack</a:t>
            </a:r>
            <a:r>
              <a:rPr lang="ko-KR" altLang="en-US" dirty="0" smtClean="0"/>
              <a:t>가 들어오면서 돈의 합계도 커피 값을 넘어야 하며</a:t>
            </a:r>
            <a:endParaRPr lang="en-US" altLang="ko-KR" dirty="0" smtClean="0"/>
          </a:p>
          <a:p>
            <a:r>
              <a:rPr lang="ko-KR" altLang="en-US" dirty="0" smtClean="0"/>
              <a:t>컵도 있어야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68B25-D364-428F-B27B-DFA306C5CAB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일정 시간 동안 입력이 없을 경우에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가 변하는건</a:t>
            </a:r>
            <a:endParaRPr lang="en-US" altLang="ko-KR" dirty="0" smtClean="0"/>
          </a:p>
          <a:p>
            <a:r>
              <a:rPr lang="ko-KR" altLang="en-US" dirty="0" smtClean="0"/>
              <a:t>어떤 다른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도 들어오지 않을 시에만 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68B25-D364-428F-B27B-DFA306C5CAB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컵과 커피의 개수가 맞아야지 </a:t>
            </a:r>
            <a:r>
              <a:rPr lang="en-US" altLang="ko-KR" dirty="0" err="1" smtClean="0"/>
              <a:t>No_Coffee_N</a:t>
            </a:r>
            <a:r>
              <a:rPr lang="ko-KR" altLang="en-US" dirty="0" smtClean="0"/>
              <a:t>의 상태에 갈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68B25-D364-428F-B27B-DFA306C5CAB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또 </a:t>
            </a:r>
            <a:r>
              <a:rPr lang="en-US" altLang="ko-KR" dirty="0" err="1" smtClean="0"/>
              <a:t>No_Cup</a:t>
            </a:r>
            <a:r>
              <a:rPr lang="en-US" altLang="ko-KR" dirty="0" smtClean="0"/>
              <a:t> &gt; </a:t>
            </a:r>
            <a:r>
              <a:rPr lang="en-US" altLang="ko-KR" dirty="0" err="1" smtClean="0"/>
              <a:t>No_Coffee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이므로 컵이 커피보다 많아야지 이하의 상태에 다 도달할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일단 모든 상태에 도달할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68B25-D364-428F-B27B-DFA306C5CAB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커피가 없는데 </a:t>
            </a:r>
            <a:r>
              <a:rPr lang="en-US" altLang="ko-KR" dirty="0" smtClean="0"/>
              <a:t>No_Coffee_0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상태에서 </a:t>
            </a:r>
            <a:r>
              <a:rPr lang="en-US" altLang="ko-KR" baseline="0" dirty="0" smtClean="0"/>
              <a:t>Input_Coffee_0</a:t>
            </a:r>
            <a:r>
              <a:rPr lang="ko-KR" altLang="en-US" baseline="0" dirty="0" smtClean="0"/>
              <a:t>의 상태로는 갈 수 없음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9-2</a:t>
            </a:r>
            <a:r>
              <a:rPr lang="ko-KR" altLang="en-US" baseline="0" dirty="0" smtClean="0"/>
              <a:t>는 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68B25-D364-428F-B27B-DFA306C5CAB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Cup_And_Ramp</a:t>
            </a:r>
            <a:r>
              <a:rPr lang="ko-KR" altLang="en-US" dirty="0" smtClean="0"/>
              <a:t>의 다음 상태는 </a:t>
            </a:r>
            <a:r>
              <a:rPr lang="en-US" altLang="ko-KR" dirty="0" err="1" smtClean="0"/>
              <a:t>Turn_On_Ramp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Init</a:t>
            </a:r>
            <a:r>
              <a:rPr lang="ko-KR" altLang="en-US" dirty="0" smtClean="0"/>
              <a:t>이고</a:t>
            </a:r>
            <a:endParaRPr lang="en-US" altLang="ko-KR" dirty="0" smtClean="0"/>
          </a:p>
          <a:p>
            <a:r>
              <a:rPr lang="ko-KR" altLang="en-US" dirty="0" smtClean="0"/>
              <a:t>언젠가는 항상 </a:t>
            </a:r>
            <a:r>
              <a:rPr lang="en-US" altLang="ko-KR" dirty="0" smtClean="0"/>
              <a:t>Input_Button_1</a:t>
            </a:r>
            <a:r>
              <a:rPr lang="ko-KR" altLang="en-US" dirty="0" smtClean="0"/>
              <a:t>에 도달할 수 있는건 아니고</a:t>
            </a:r>
            <a:endParaRPr lang="en-US" altLang="ko-KR" dirty="0" smtClean="0"/>
          </a:p>
          <a:p>
            <a:r>
              <a:rPr lang="en-US" altLang="ko-KR" dirty="0" smtClean="0"/>
              <a:t>Coffee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Cup</a:t>
            </a:r>
            <a:r>
              <a:rPr lang="ko-KR" altLang="en-US" dirty="0" smtClean="0"/>
              <a:t>이 남아있을 경우에만 도달 가능함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68B25-D364-428F-B27B-DFA306C5CAB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pPr/>
              <a:t>2013-06-07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2013-06-07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Coffee Machine SMV 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서영주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변경 후 </a:t>
            </a:r>
            <a:r>
              <a:rPr lang="en-US" altLang="ko-KR" dirty="0" smtClean="0"/>
              <a:t>property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 smtClean="0"/>
              <a:t>stateRelateCheck_6 : SPEC AG ((state = Input_Button_2) -&gt; AX (state = Input_Button_0 | state = Input_Button_1 | state = Input_Button_2</a:t>
            </a:r>
          </a:p>
          <a:p>
            <a:r>
              <a:rPr lang="en-US" altLang="ko-KR" dirty="0" smtClean="0"/>
              <a:t>	 | state = Input_Button_3 | state = </a:t>
            </a:r>
            <a:r>
              <a:rPr lang="en-US" altLang="ko-KR" dirty="0" err="1" smtClean="0"/>
              <a:t>Cup_And_Ramp</a:t>
            </a:r>
            <a:r>
              <a:rPr lang="en-US" altLang="ko-KR" dirty="0" smtClean="0"/>
              <a:t>));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stateRelateCheck_7 : SPEC AG ((state = Input_Button_3) -&gt; AX (state = Input_Button_0 | state = Input_Button_1 | state = Input_Button_2</a:t>
            </a:r>
          </a:p>
          <a:p>
            <a:r>
              <a:rPr lang="en-US" altLang="ko-KR" dirty="0" smtClean="0"/>
              <a:t>	 | state = Input_Button_3 | state = </a:t>
            </a:r>
            <a:r>
              <a:rPr lang="en-US" altLang="ko-KR" dirty="0" err="1" smtClean="0"/>
              <a:t>Cup_And_Ramp</a:t>
            </a:r>
            <a:r>
              <a:rPr lang="en-US" altLang="ko-KR" dirty="0" smtClean="0"/>
              <a:t>));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stateRelateCheck_8 : SPEC AG ((state = No_Coffee_0) -&gt; AX (state = Input_Button_1 | state = Input_Button_2</a:t>
            </a:r>
          </a:p>
          <a:p>
            <a:r>
              <a:rPr lang="en-US" altLang="ko-KR" dirty="0" smtClean="0"/>
              <a:t>	 | state = Input_Button_3 | state = </a:t>
            </a:r>
            <a:r>
              <a:rPr lang="en-US" altLang="ko-KR" dirty="0" err="1" smtClean="0"/>
              <a:t>Cup_And_Ramp</a:t>
            </a:r>
            <a:r>
              <a:rPr lang="en-US" altLang="ko-KR" dirty="0" smtClean="0"/>
              <a:t> | state = No_Coffee_0 | state = No_Coffee_1 | state = No_Coffee_2</a:t>
            </a:r>
          </a:p>
          <a:p>
            <a:r>
              <a:rPr lang="en-US" altLang="ko-KR" dirty="0" smtClean="0"/>
              <a:t>	  | state = No_Coffee_3 | state = Init | state = </a:t>
            </a:r>
            <a:r>
              <a:rPr lang="en-US" altLang="ko-KR" dirty="0" err="1" smtClean="0"/>
              <a:t>Turn_On_Ramp</a:t>
            </a:r>
            <a:r>
              <a:rPr lang="en-US" altLang="ko-KR" dirty="0" smtClean="0"/>
              <a:t>));</a:t>
            </a:r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	stateRelateCheck_9 : SPEC AG ((state = No_Coffee_0) -&gt; AG ~(state = Input_Button_0));</a:t>
            </a:r>
          </a:p>
          <a:p>
            <a:r>
              <a:rPr lang="en-US" altLang="ko-KR" dirty="0" smtClean="0"/>
              <a:t>	/*</a:t>
            </a:r>
          </a:p>
          <a:p>
            <a:r>
              <a:rPr lang="en-US" altLang="ko-KR" dirty="0" smtClean="0"/>
              <a:t>	stateRelateCheck_9_1 : SPEC AG ((state = No_Coffee_0) -&gt; EF (state = Input_Button_0));</a:t>
            </a:r>
          </a:p>
          <a:p>
            <a:r>
              <a:rPr lang="en-US" altLang="ko-KR" dirty="0" smtClean="0"/>
              <a:t>	*/</a:t>
            </a:r>
          </a:p>
          <a:p>
            <a:r>
              <a:rPr lang="en-US" altLang="ko-KR" dirty="0" smtClean="0"/>
              <a:t>	stateRelateCheck_9_2 : SPEC AG ((state = No_Coffee_0) -&gt; EF (state = Input_Button_1));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stateRelateCheck_10 : SPEC AG ((state = </a:t>
            </a:r>
            <a:r>
              <a:rPr lang="en-US" altLang="ko-KR" dirty="0" err="1" smtClean="0"/>
              <a:t>No_Cup</a:t>
            </a:r>
            <a:r>
              <a:rPr lang="en-US" altLang="ko-KR" dirty="0" smtClean="0"/>
              <a:t>) -&gt; AX (state = </a:t>
            </a:r>
            <a:r>
              <a:rPr lang="en-US" altLang="ko-KR" dirty="0" err="1" smtClean="0"/>
              <a:t>No_Cup</a:t>
            </a:r>
            <a:r>
              <a:rPr lang="en-US" altLang="ko-KR" dirty="0" smtClean="0"/>
              <a:t> | state = </a:t>
            </a:r>
            <a:r>
              <a:rPr lang="en-US" altLang="ko-KR" dirty="0" err="1" smtClean="0"/>
              <a:t>Turn_On_Ramp</a:t>
            </a:r>
            <a:r>
              <a:rPr lang="en-US" altLang="ko-KR" dirty="0" smtClean="0"/>
              <a:t> | state = Init));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stateRelateCheck_11 : SPEC AG ((state = </a:t>
            </a:r>
            <a:r>
              <a:rPr lang="en-US" altLang="ko-KR" dirty="0" err="1" smtClean="0"/>
              <a:t>Cup_And_Ramp</a:t>
            </a:r>
            <a:r>
              <a:rPr lang="en-US" altLang="ko-KR" dirty="0" smtClean="0"/>
              <a:t>) -&gt; AX (state = </a:t>
            </a:r>
            <a:r>
              <a:rPr lang="en-US" altLang="ko-KR" dirty="0" err="1" smtClean="0"/>
              <a:t>Turn_On_Ramp</a:t>
            </a:r>
            <a:r>
              <a:rPr lang="en-US" altLang="ko-KR" dirty="0" smtClean="0"/>
              <a:t> | state = Init));</a:t>
            </a:r>
          </a:p>
          <a:p>
            <a:r>
              <a:rPr lang="en-US" altLang="ko-KR" dirty="0" smtClean="0"/>
              <a:t>	stateRelateCheck_11_1 : SPEC AG ((Coffee_1_Remain &gt; 0 &amp; </a:t>
            </a:r>
            <a:r>
              <a:rPr lang="en-US" altLang="ko-KR" dirty="0" err="1" smtClean="0"/>
              <a:t>Cup_Remain</a:t>
            </a:r>
            <a:r>
              <a:rPr lang="en-US" altLang="ko-KR" dirty="0" smtClean="0"/>
              <a:t> &gt; 0 </a:t>
            </a:r>
          </a:p>
          <a:p>
            <a:r>
              <a:rPr lang="en-US" altLang="ko-KR" dirty="0" smtClean="0"/>
              <a:t>		&amp; state = </a:t>
            </a:r>
            <a:r>
              <a:rPr lang="en-US" altLang="ko-KR" dirty="0" err="1" smtClean="0"/>
              <a:t>Cup_And_Ramp</a:t>
            </a:r>
            <a:r>
              <a:rPr lang="en-US" altLang="ko-KR" dirty="0" smtClean="0"/>
              <a:t>) -&gt; EF (state = Input_Button_1));</a:t>
            </a:r>
          </a:p>
          <a:p>
            <a:r>
              <a:rPr lang="en-US" altLang="ko-KR" dirty="0" smtClean="0"/>
              <a:t>	stateRelateCheck_11_2 : SPEC AG ((state = </a:t>
            </a:r>
            <a:r>
              <a:rPr lang="en-US" altLang="ko-KR" dirty="0" err="1" smtClean="0"/>
              <a:t>Cup_And_Ramp</a:t>
            </a:r>
            <a:r>
              <a:rPr lang="en-US" altLang="ko-KR" dirty="0" smtClean="0"/>
              <a:t>) -&gt; EF (state = Input_Button_1));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코드 실험 결과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t="17435"/>
          <a:stretch>
            <a:fillRect/>
          </a:stretch>
        </p:blipFill>
        <p:spPr bwMode="auto">
          <a:xfrm>
            <a:off x="2915816" y="3068960"/>
            <a:ext cx="3168352" cy="306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1196752"/>
            <a:ext cx="32289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44208" y="1628800"/>
            <a:ext cx="18954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코드 실험 결과</a:t>
            </a:r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1196752"/>
            <a:ext cx="32289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1628800"/>
            <a:ext cx="1857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 t="14824"/>
          <a:stretch>
            <a:fillRect/>
          </a:stretch>
        </p:blipFill>
        <p:spPr bwMode="auto">
          <a:xfrm>
            <a:off x="2915816" y="3068960"/>
            <a:ext cx="3312368" cy="330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코드 실험 결과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t="15343"/>
          <a:stretch>
            <a:fillRect/>
          </a:stretch>
        </p:blipFill>
        <p:spPr bwMode="auto">
          <a:xfrm>
            <a:off x="2771800" y="2348880"/>
            <a:ext cx="3600400" cy="357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1340768"/>
            <a:ext cx="58197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코드 실험 결과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988840"/>
            <a:ext cx="3600400" cy="4223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1340768"/>
            <a:ext cx="66960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</a:rPr>
              <a:t>LED </a:t>
            </a:r>
            <a:r>
              <a:rPr lang="ko-KR" altLang="en-US" dirty="0" smtClean="0">
                <a:latin typeface="+mn-ea"/>
              </a:rPr>
              <a:t>추가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일정시간 아무런 입력이 없으면 </a:t>
            </a:r>
            <a:r>
              <a:rPr lang="en-US" altLang="ko-KR" dirty="0" smtClean="0">
                <a:latin typeface="+mn-ea"/>
              </a:rPr>
              <a:t>LED</a:t>
            </a:r>
            <a:r>
              <a:rPr lang="ko-KR" altLang="en-US" dirty="0" smtClean="0">
                <a:latin typeface="+mn-ea"/>
              </a:rPr>
              <a:t>에 무언가 출력이 있어야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r>
              <a:rPr lang="ko-KR" altLang="en-US" dirty="0" smtClean="0">
                <a:latin typeface="+mn-ea"/>
              </a:rPr>
              <a:t>버튼 </a:t>
            </a:r>
            <a:r>
              <a:rPr lang="en-US" altLang="ko-KR" dirty="0" smtClean="0">
                <a:latin typeface="+mn-ea"/>
              </a:rPr>
              <a:t>1, 2, 3</a:t>
            </a:r>
            <a:r>
              <a:rPr lang="ko-KR" altLang="en-US" dirty="0" smtClean="0">
                <a:latin typeface="+mn-ea"/>
              </a:rPr>
              <a:t>에 따라 각각 다른 </a:t>
            </a:r>
            <a:r>
              <a:rPr lang="en-US" altLang="ko-KR" dirty="0" smtClean="0">
                <a:latin typeface="+mn-ea"/>
              </a:rPr>
              <a:t>LED </a:t>
            </a:r>
            <a:r>
              <a:rPr lang="ko-KR" altLang="en-US" dirty="0" smtClean="0">
                <a:latin typeface="+mn-ea"/>
              </a:rPr>
              <a:t>출력이 있어야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r>
              <a:rPr lang="ko-KR" altLang="en-US" dirty="0" smtClean="0">
                <a:latin typeface="+mn-ea"/>
              </a:rPr>
              <a:t>돈이 없어도 버튼을 누르기만 하면 </a:t>
            </a:r>
            <a:r>
              <a:rPr lang="en-US" altLang="ko-KR" dirty="0" smtClean="0">
                <a:latin typeface="+mn-ea"/>
              </a:rPr>
              <a:t>LED</a:t>
            </a:r>
            <a:r>
              <a:rPr lang="ko-KR" altLang="en-US" dirty="0" smtClean="0">
                <a:latin typeface="+mn-ea"/>
              </a:rPr>
              <a:t>의 출력이 변해야 하는가</a:t>
            </a:r>
            <a:r>
              <a:rPr lang="en-US" altLang="ko-KR" dirty="0" smtClean="0">
                <a:latin typeface="+mn-ea"/>
              </a:rPr>
              <a:t>? </a:t>
            </a:r>
            <a:r>
              <a:rPr lang="ko-KR" altLang="en-US" dirty="0" smtClean="0">
                <a:latin typeface="+mn-ea"/>
              </a:rPr>
              <a:t>커피가 나오는 경우와 동일한 경우에 </a:t>
            </a:r>
            <a:r>
              <a:rPr lang="en-US" altLang="ko-KR" dirty="0" smtClean="0">
                <a:latin typeface="+mn-ea"/>
              </a:rPr>
              <a:t>LED</a:t>
            </a:r>
            <a:r>
              <a:rPr lang="ko-KR" altLang="en-US" dirty="0" smtClean="0">
                <a:latin typeface="+mn-ea"/>
              </a:rPr>
              <a:t>가 변한다고 처리하였음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 변수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+mn-ea"/>
              </a:rPr>
              <a:t>Output</a:t>
            </a:r>
          </a:p>
          <a:p>
            <a:pPr lvl="1"/>
            <a:r>
              <a:rPr lang="en-US" altLang="ko-KR" sz="2000" dirty="0" smtClean="0">
                <a:latin typeface="+mn-ea"/>
              </a:rPr>
              <a:t>output Led : 0..4;</a:t>
            </a:r>
            <a:endParaRPr lang="en-US" altLang="ko-KR" sz="20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0872" y="152400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Automata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763688" y="2780928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</a:rPr>
              <a:t>nit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979712" y="1988840"/>
            <a:ext cx="288032" cy="288032"/>
            <a:chOff x="1115616" y="2195339"/>
            <a:chExt cx="288032" cy="288032"/>
          </a:xfrm>
        </p:grpSpPr>
        <p:sp>
          <p:nvSpPr>
            <p:cNvPr id="6" name="타원 5"/>
            <p:cNvSpPr/>
            <p:nvPr/>
          </p:nvSpPr>
          <p:spPr>
            <a:xfrm>
              <a:off x="1232228" y="2316495"/>
              <a:ext cx="45720" cy="45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115616" y="2195339"/>
              <a:ext cx="288032" cy="2880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03648" y="1988840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start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0" name="직선 화살표 연결선 9"/>
          <p:cNvCxnSpPr>
            <a:stCxn id="7" idx="4"/>
            <a:endCxn id="4" idx="0"/>
          </p:cNvCxnSpPr>
          <p:nvPr/>
        </p:nvCxnSpPr>
        <p:spPr>
          <a:xfrm>
            <a:off x="2123728" y="227687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7"/>
            <a:endCxn id="60" idx="2"/>
          </p:cNvCxnSpPr>
          <p:nvPr/>
        </p:nvCxnSpPr>
        <p:spPr>
          <a:xfrm flipV="1">
            <a:off x="2378315" y="2132856"/>
            <a:ext cx="753525" cy="753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4471" y="5445224"/>
            <a:ext cx="35365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Time</a:t>
            </a:r>
            <a:r>
              <a:rPr lang="ko-KR" altLang="en-US" sz="1000" dirty="0" smtClean="0">
                <a:latin typeface="+mn-ea"/>
              </a:rPr>
              <a:t>은 </a:t>
            </a:r>
            <a:r>
              <a:rPr lang="en-US" altLang="ko-KR" sz="1000" dirty="0" smtClean="0">
                <a:latin typeface="+mn-ea"/>
              </a:rPr>
              <a:t>input</a:t>
            </a:r>
            <a:r>
              <a:rPr lang="ko-KR" altLang="en-US" sz="1000" dirty="0" smtClean="0">
                <a:latin typeface="+mn-ea"/>
              </a:rPr>
              <a:t>이 들어올 때마다 </a:t>
            </a:r>
            <a:r>
              <a:rPr lang="en-US" altLang="ko-KR" sz="1000" dirty="0" smtClean="0">
                <a:latin typeface="+mn-ea"/>
              </a:rPr>
              <a:t>+ 10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실</a:t>
            </a:r>
            <a:r>
              <a:rPr lang="ko-KR" altLang="en-US" sz="1000" dirty="0" smtClean="0">
                <a:latin typeface="+mn-ea"/>
              </a:rPr>
              <a:t>제</a:t>
            </a:r>
            <a:r>
              <a:rPr lang="ko-KR" altLang="en-US" sz="1000" dirty="0" smtClean="0">
                <a:latin typeface="+mn-ea"/>
              </a:rPr>
              <a:t>로는 </a:t>
            </a:r>
            <a:r>
              <a:rPr lang="en-US" altLang="ko-KR" sz="1000" dirty="0" err="1" smtClean="0">
                <a:latin typeface="+mn-ea"/>
              </a:rPr>
              <a:t>Button_N</a:t>
            </a:r>
            <a:r>
              <a:rPr lang="ko-KR" altLang="en-US" sz="1000" dirty="0" smtClean="0">
                <a:latin typeface="+mn-ea"/>
              </a:rPr>
              <a:t>이 </a:t>
            </a:r>
            <a:r>
              <a:rPr lang="en-US" altLang="ko-KR" sz="1000" dirty="0" smtClean="0">
                <a:latin typeface="+mn-ea"/>
              </a:rPr>
              <a:t>Button_0, 1, 2, 3</a:t>
            </a:r>
            <a:r>
              <a:rPr lang="ko-KR" altLang="en-US" sz="1000" dirty="0" smtClean="0">
                <a:latin typeface="+mn-ea"/>
              </a:rPr>
              <a:t>으로 </a:t>
            </a:r>
            <a:r>
              <a:rPr lang="en-US" altLang="ko-KR" sz="1000" dirty="0" smtClean="0">
                <a:latin typeface="+mn-ea"/>
              </a:rPr>
              <a:t>4</a:t>
            </a:r>
            <a:r>
              <a:rPr lang="ko-KR" altLang="en-US" sz="1000" dirty="0" smtClean="0">
                <a:latin typeface="+mn-ea"/>
              </a:rPr>
              <a:t>개 있어야 함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 err="1" smtClean="0">
                <a:latin typeface="+mn-ea"/>
              </a:rPr>
              <a:t>NoCoffee_N</a:t>
            </a:r>
            <a:r>
              <a:rPr lang="ko-KR" altLang="en-US" sz="1000" dirty="0" smtClean="0">
                <a:latin typeface="+mn-ea"/>
              </a:rPr>
              <a:t>도 </a:t>
            </a:r>
            <a:r>
              <a:rPr lang="en-US" altLang="ko-KR" sz="1000" dirty="0" smtClean="0">
                <a:latin typeface="+mn-ea"/>
              </a:rPr>
              <a:t>NoCoffee_0, 1, 2, 3</a:t>
            </a:r>
            <a:r>
              <a:rPr lang="ko-KR" altLang="en-US" sz="1000" dirty="0" smtClean="0">
                <a:latin typeface="+mn-ea"/>
              </a:rPr>
              <a:t>이 있어야 </a:t>
            </a:r>
            <a:r>
              <a:rPr lang="ko-KR" altLang="en-US" sz="1000" dirty="0" smtClean="0">
                <a:latin typeface="+mn-ea"/>
              </a:rPr>
              <a:t>함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Turn On Ramp </a:t>
            </a:r>
            <a:r>
              <a:rPr lang="ko-KR" altLang="en-US" sz="1000" dirty="0" smtClean="0">
                <a:latin typeface="+mn-ea"/>
              </a:rPr>
              <a:t>에서 </a:t>
            </a:r>
            <a:r>
              <a:rPr lang="en-US" altLang="ko-KR" sz="1000" dirty="0" err="1" smtClean="0">
                <a:latin typeface="+mn-ea"/>
              </a:rPr>
              <a:t>Button_N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상태로 변할 시 </a:t>
            </a:r>
            <a:r>
              <a:rPr lang="en-US" altLang="ko-KR" sz="1000" dirty="0" smtClean="0">
                <a:latin typeface="+mn-ea"/>
              </a:rPr>
              <a:t>LED </a:t>
            </a:r>
            <a:r>
              <a:rPr lang="ko-KR" altLang="en-US" sz="1000" dirty="0" smtClean="0">
                <a:latin typeface="+mn-ea"/>
              </a:rPr>
              <a:t>출력이 변함</a:t>
            </a:r>
            <a:endParaRPr lang="en-US" altLang="ko-KR" sz="1000" dirty="0" smtClean="0">
              <a:latin typeface="+mn-ea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3131840" y="1772816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Turn On Ramp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3131840" y="3573016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Sum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Max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/>
          <p:cNvCxnSpPr>
            <a:stCxn id="60" idx="3"/>
            <a:endCxn id="4" idx="6"/>
          </p:cNvCxnSpPr>
          <p:nvPr/>
        </p:nvCxnSpPr>
        <p:spPr>
          <a:xfrm flipH="1">
            <a:off x="2483768" y="2387443"/>
            <a:ext cx="753525" cy="753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62" idx="2"/>
            <a:endCxn id="4" idx="6"/>
          </p:cNvCxnSpPr>
          <p:nvPr/>
        </p:nvCxnSpPr>
        <p:spPr>
          <a:xfrm flipH="1" flipV="1">
            <a:off x="2483768" y="3140968"/>
            <a:ext cx="64807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60" idx="4"/>
            <a:endCxn id="62" idx="0"/>
          </p:cNvCxnSpPr>
          <p:nvPr/>
        </p:nvCxnSpPr>
        <p:spPr>
          <a:xfrm>
            <a:off x="3491880" y="2492896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 78"/>
          <p:cNvCxnSpPr>
            <a:stCxn id="62" idx="4"/>
            <a:endCxn id="62" idx="3"/>
          </p:cNvCxnSpPr>
          <p:nvPr/>
        </p:nvCxnSpPr>
        <p:spPr>
          <a:xfrm rot="5400000" flipH="1">
            <a:off x="3311860" y="4113077"/>
            <a:ext cx="105453" cy="254587"/>
          </a:xfrm>
          <a:prstGeom prst="curvedConnector3">
            <a:avLst>
              <a:gd name="adj1" fmla="val -2167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4788024" y="1772816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Input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Button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_N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4788024" y="2780928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No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Coffee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_N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4788024" y="3789040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Cup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/>
          <p:cNvCxnSpPr>
            <a:stCxn id="60" idx="7"/>
            <a:endCxn id="86" idx="1"/>
          </p:cNvCxnSpPr>
          <p:nvPr/>
        </p:nvCxnSpPr>
        <p:spPr>
          <a:xfrm>
            <a:off x="3746467" y="1878269"/>
            <a:ext cx="11470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60" idx="6"/>
            <a:endCxn id="87" idx="1"/>
          </p:cNvCxnSpPr>
          <p:nvPr/>
        </p:nvCxnSpPr>
        <p:spPr>
          <a:xfrm>
            <a:off x="3851920" y="2132856"/>
            <a:ext cx="1041557" cy="753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60" idx="5"/>
            <a:endCxn id="88" idx="1"/>
          </p:cNvCxnSpPr>
          <p:nvPr/>
        </p:nvCxnSpPr>
        <p:spPr>
          <a:xfrm>
            <a:off x="3746467" y="2387443"/>
            <a:ext cx="1147010" cy="1507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87" idx="2"/>
            <a:endCxn id="60" idx="6"/>
          </p:cNvCxnSpPr>
          <p:nvPr/>
        </p:nvCxnSpPr>
        <p:spPr>
          <a:xfrm flipH="1" flipV="1">
            <a:off x="3851920" y="2132856"/>
            <a:ext cx="93610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88" idx="2"/>
            <a:endCxn id="60" idx="5"/>
          </p:cNvCxnSpPr>
          <p:nvPr/>
        </p:nvCxnSpPr>
        <p:spPr>
          <a:xfrm flipH="1" flipV="1">
            <a:off x="3746467" y="2387443"/>
            <a:ext cx="1041557" cy="1761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6660232" y="1772816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Cup &amp;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Ramp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>
            <a:stCxn id="86" idx="6"/>
            <a:endCxn id="105" idx="2"/>
          </p:cNvCxnSpPr>
          <p:nvPr/>
        </p:nvCxnSpPr>
        <p:spPr>
          <a:xfrm>
            <a:off x="5508104" y="2132856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 108"/>
          <p:cNvCxnSpPr>
            <a:stCxn id="105" idx="0"/>
            <a:endCxn id="60" idx="0"/>
          </p:cNvCxnSpPr>
          <p:nvPr/>
        </p:nvCxnSpPr>
        <p:spPr>
          <a:xfrm rot="16200000" flipV="1">
            <a:off x="5256076" y="8620"/>
            <a:ext cx="12700" cy="3528392"/>
          </a:xfrm>
          <a:prstGeom prst="curvedConnector3">
            <a:avLst>
              <a:gd name="adj1" fmla="val 30750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hape 114"/>
          <p:cNvCxnSpPr>
            <a:stCxn id="88" idx="6"/>
            <a:endCxn id="88" idx="5"/>
          </p:cNvCxnSpPr>
          <p:nvPr/>
        </p:nvCxnSpPr>
        <p:spPr>
          <a:xfrm flipH="1">
            <a:off x="5402651" y="4149080"/>
            <a:ext cx="105453" cy="254587"/>
          </a:xfrm>
          <a:prstGeom prst="curvedConnector4">
            <a:avLst>
              <a:gd name="adj1" fmla="val -108390"/>
              <a:gd name="adj2" fmla="val 1227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hape 117"/>
          <p:cNvCxnSpPr>
            <a:stCxn id="87" idx="6"/>
            <a:endCxn id="4" idx="4"/>
          </p:cNvCxnSpPr>
          <p:nvPr/>
        </p:nvCxnSpPr>
        <p:spPr>
          <a:xfrm flipH="1">
            <a:off x="2123728" y="3140968"/>
            <a:ext cx="3384376" cy="360040"/>
          </a:xfrm>
          <a:prstGeom prst="curvedConnector4">
            <a:avLst>
              <a:gd name="adj1" fmla="val -18013"/>
              <a:gd name="adj2" fmla="val 7005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 123"/>
          <p:cNvCxnSpPr>
            <a:stCxn id="87" idx="7"/>
            <a:endCxn id="87" idx="6"/>
          </p:cNvCxnSpPr>
          <p:nvPr/>
        </p:nvCxnSpPr>
        <p:spPr>
          <a:xfrm rot="16200000" flipH="1">
            <a:off x="5328083" y="2960948"/>
            <a:ext cx="254587" cy="105453"/>
          </a:xfrm>
          <a:prstGeom prst="curvedConnector4">
            <a:avLst>
              <a:gd name="adj1" fmla="val -41422"/>
              <a:gd name="adj2" fmla="val 3167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 129"/>
          <p:cNvCxnSpPr>
            <a:stCxn id="88" idx="4"/>
            <a:endCxn id="4" idx="4"/>
          </p:cNvCxnSpPr>
          <p:nvPr/>
        </p:nvCxnSpPr>
        <p:spPr>
          <a:xfrm rot="5400000" flipH="1">
            <a:off x="3131840" y="2492896"/>
            <a:ext cx="1008112" cy="3024336"/>
          </a:xfrm>
          <a:prstGeom prst="curvedConnector3">
            <a:avLst>
              <a:gd name="adj1" fmla="val -604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 134"/>
          <p:cNvCxnSpPr>
            <a:stCxn id="105" idx="4"/>
            <a:endCxn id="4" idx="4"/>
          </p:cNvCxnSpPr>
          <p:nvPr/>
        </p:nvCxnSpPr>
        <p:spPr>
          <a:xfrm rot="5400000">
            <a:off x="4067944" y="548680"/>
            <a:ext cx="1008112" cy="4896544"/>
          </a:xfrm>
          <a:prstGeom prst="curvedConnector3">
            <a:avLst>
              <a:gd name="adj1" fmla="val 3494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hape 137"/>
          <p:cNvCxnSpPr>
            <a:stCxn id="4" idx="2"/>
            <a:endCxn id="4" idx="1"/>
          </p:cNvCxnSpPr>
          <p:nvPr/>
        </p:nvCxnSpPr>
        <p:spPr>
          <a:xfrm rot="10800000" flipH="1">
            <a:off x="1763687" y="2886382"/>
            <a:ext cx="105453" cy="254587"/>
          </a:xfrm>
          <a:prstGeom prst="curvedConnector4">
            <a:avLst>
              <a:gd name="adj1" fmla="val -216779"/>
              <a:gd name="adj2" fmla="val 1339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865940" y="2636912"/>
            <a:ext cx="7537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NoInput</a:t>
            </a:r>
            <a:endParaRPr lang="en-US" altLang="ko-KR" sz="1000" dirty="0" smtClean="0"/>
          </a:p>
          <a:p>
            <a:r>
              <a:rPr lang="en-US" altLang="ko-KR" sz="1000" dirty="0" smtClean="0"/>
              <a:t>Refund</a:t>
            </a:r>
          </a:p>
          <a:p>
            <a:r>
              <a:rPr lang="en-US" altLang="ko-KR" sz="1000" dirty="0" err="1" smtClean="0"/>
              <a:t>Button_N</a:t>
            </a:r>
            <a:endParaRPr lang="ko-KR" altLang="en-US" sz="1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2411760" y="2276872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Coin</a:t>
            </a:r>
            <a:endParaRPr lang="ko-KR" altLang="en-US" sz="10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555776" y="2636912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NoInput</a:t>
            </a:r>
            <a:r>
              <a:rPr lang="en-US" altLang="ko-KR" sz="1000" dirty="0" smtClean="0"/>
              <a:t> &gt; 2</a:t>
            </a:r>
          </a:p>
          <a:p>
            <a:r>
              <a:rPr lang="en-US" altLang="ko-KR" sz="1000" dirty="0" smtClean="0"/>
              <a:t>Refund</a:t>
            </a:r>
            <a:endParaRPr lang="ko-KR" altLang="en-US" sz="1000" dirty="0"/>
          </a:p>
        </p:txBody>
      </p:sp>
      <p:sp>
        <p:nvSpPr>
          <p:cNvPr id="143" name="TextBox 142"/>
          <p:cNvSpPr txBox="1"/>
          <p:nvPr/>
        </p:nvSpPr>
        <p:spPr>
          <a:xfrm>
            <a:off x="2843808" y="3212976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Coin &amp; Sum &gt; Max</a:t>
            </a:r>
            <a:endParaRPr lang="ko-KR" altLang="en-US" sz="1000" dirty="0"/>
          </a:p>
        </p:txBody>
      </p:sp>
      <p:sp>
        <p:nvSpPr>
          <p:cNvPr id="144" name="TextBox 143"/>
          <p:cNvSpPr txBox="1"/>
          <p:nvPr/>
        </p:nvSpPr>
        <p:spPr>
          <a:xfrm>
            <a:off x="3131840" y="4437112"/>
            <a:ext cx="667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Coin</a:t>
            </a:r>
          </a:p>
          <a:p>
            <a:r>
              <a:rPr lang="en-US" altLang="ko-KR" sz="1000" dirty="0" err="1" smtClean="0"/>
              <a:t>NoInput</a:t>
            </a:r>
            <a:endParaRPr lang="ko-KR" altLang="en-US" sz="1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2339752" y="3501008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NoInput</a:t>
            </a:r>
            <a:r>
              <a:rPr lang="en-US" altLang="ko-KR" sz="1000" dirty="0" smtClean="0"/>
              <a:t> &gt; 2</a:t>
            </a:r>
          </a:p>
          <a:p>
            <a:r>
              <a:rPr lang="en-US" altLang="ko-KR" sz="1000" dirty="0" smtClean="0"/>
              <a:t>Refund</a:t>
            </a:r>
            <a:endParaRPr lang="ko-KR" altLang="en-US" sz="1000" dirty="0"/>
          </a:p>
        </p:txBody>
      </p:sp>
      <p:cxnSp>
        <p:nvCxnSpPr>
          <p:cNvPr id="147" name="구부러진 연결선 146"/>
          <p:cNvCxnSpPr>
            <a:stCxn id="60" idx="1"/>
            <a:endCxn id="60" idx="0"/>
          </p:cNvCxnSpPr>
          <p:nvPr/>
        </p:nvCxnSpPr>
        <p:spPr>
          <a:xfrm rot="5400000" flipH="1" flipV="1">
            <a:off x="3311860" y="1698250"/>
            <a:ext cx="105453" cy="254587"/>
          </a:xfrm>
          <a:prstGeom prst="curvedConnector3">
            <a:avLst>
              <a:gd name="adj1" fmla="val 2625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2752702" y="1340768"/>
            <a:ext cx="667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Coin</a:t>
            </a:r>
          </a:p>
          <a:p>
            <a:r>
              <a:rPr lang="en-US" altLang="ko-KR" sz="1000" dirty="0" err="1" smtClean="0"/>
              <a:t>NoInput</a:t>
            </a:r>
            <a:endParaRPr lang="ko-KR" altLang="en-US" sz="1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851920" y="1609055"/>
            <a:ext cx="11095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Button_N</a:t>
            </a:r>
            <a:endParaRPr lang="en-US" altLang="ko-KR" sz="700" dirty="0" smtClean="0"/>
          </a:p>
          <a:p>
            <a:r>
              <a:rPr lang="en-US" altLang="ko-KR" sz="700" dirty="0" err="1" smtClean="0"/>
              <a:t>Coffee_N_Remain</a:t>
            </a:r>
            <a:r>
              <a:rPr lang="en-US" altLang="ko-KR" sz="700" dirty="0" smtClean="0"/>
              <a:t> &gt; 0</a:t>
            </a:r>
          </a:p>
          <a:p>
            <a:r>
              <a:rPr lang="en-US" altLang="ko-KR" sz="700" dirty="0" err="1" smtClean="0"/>
              <a:t>Cup_Remain</a:t>
            </a:r>
            <a:r>
              <a:rPr lang="en-US" altLang="ko-KR" sz="700" dirty="0" smtClean="0"/>
              <a:t>  &gt; 0</a:t>
            </a:r>
            <a:endParaRPr lang="ko-KR" altLang="en-US" sz="7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580112" y="1772816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Sum &gt;= </a:t>
            </a:r>
            <a:r>
              <a:rPr lang="en-US" altLang="ko-KR" sz="1000" dirty="0" err="1" smtClean="0"/>
              <a:t>N_Value</a:t>
            </a:r>
            <a:endParaRPr lang="en-US" altLang="ko-KR" sz="1000" dirty="0" smtClean="0"/>
          </a:p>
          <a:p>
            <a:r>
              <a:rPr lang="en-US" altLang="ko-KR" sz="1000" dirty="0" err="1" smtClean="0"/>
              <a:t>AnyInput</a:t>
            </a:r>
            <a:endParaRPr lang="ko-KR" altLang="en-US" sz="1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644008" y="2492896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Button_Other</a:t>
            </a:r>
            <a:endParaRPr lang="ko-KR" altLang="en-US" sz="1000" dirty="0"/>
          </a:p>
        </p:txBody>
      </p:sp>
      <p:cxnSp>
        <p:nvCxnSpPr>
          <p:cNvPr id="157" name="직선 화살표 연결선 156"/>
          <p:cNvCxnSpPr>
            <a:stCxn id="87" idx="0"/>
            <a:endCxn id="86" idx="4"/>
          </p:cNvCxnSpPr>
          <p:nvPr/>
        </p:nvCxnSpPr>
        <p:spPr>
          <a:xfrm flipV="1">
            <a:off x="5148064" y="249289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5652120" y="2750731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Button_N</a:t>
            </a:r>
            <a:endParaRPr lang="en-US" altLang="ko-KR" sz="1000" dirty="0" smtClean="0"/>
          </a:p>
          <a:p>
            <a:r>
              <a:rPr lang="en-US" altLang="ko-KR" sz="1000" dirty="0" err="1" smtClean="0"/>
              <a:t>NoInput</a:t>
            </a:r>
            <a:endParaRPr lang="ko-KR" altLang="en-US" sz="1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364088" y="5589240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NoInput</a:t>
            </a:r>
            <a:r>
              <a:rPr lang="en-US" altLang="ko-KR" sz="1000" dirty="0" smtClean="0"/>
              <a:t> &gt; 2</a:t>
            </a:r>
          </a:p>
          <a:p>
            <a:r>
              <a:rPr lang="en-US" altLang="ko-KR" sz="1000" dirty="0" smtClean="0"/>
              <a:t>Refund</a:t>
            </a:r>
            <a:endParaRPr lang="ko-KR" altLang="en-US" sz="1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427984" y="5445224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NoInput</a:t>
            </a:r>
            <a:r>
              <a:rPr lang="en-US" altLang="ko-KR" sz="1000" dirty="0" smtClean="0"/>
              <a:t> &gt; 2</a:t>
            </a:r>
          </a:p>
          <a:p>
            <a:r>
              <a:rPr lang="en-US" altLang="ko-KR" sz="1000" dirty="0" smtClean="0"/>
              <a:t>Refund</a:t>
            </a:r>
            <a:endParaRPr lang="ko-KR" altLang="en-US" sz="10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292080" y="4437112"/>
            <a:ext cx="667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Button</a:t>
            </a:r>
          </a:p>
          <a:p>
            <a:r>
              <a:rPr lang="en-US" altLang="ko-KR" sz="1000" dirty="0" err="1" smtClean="0"/>
              <a:t>NoInput</a:t>
            </a:r>
            <a:endParaRPr lang="ko-KR" altLang="en-US" sz="1000" dirty="0"/>
          </a:p>
        </p:txBody>
      </p:sp>
      <p:sp>
        <p:nvSpPr>
          <p:cNvPr id="162" name="TextBox 161"/>
          <p:cNvSpPr txBox="1"/>
          <p:nvPr/>
        </p:nvSpPr>
        <p:spPr>
          <a:xfrm>
            <a:off x="3995936" y="4941168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NoInput</a:t>
            </a:r>
            <a:r>
              <a:rPr lang="en-US" altLang="ko-KR" sz="1000" dirty="0" smtClean="0"/>
              <a:t> &gt; 2</a:t>
            </a:r>
          </a:p>
          <a:p>
            <a:r>
              <a:rPr lang="en-US" altLang="ko-KR" sz="1000" dirty="0" smtClean="0"/>
              <a:t>Refund</a:t>
            </a:r>
            <a:endParaRPr lang="ko-KR" altLang="en-US" sz="1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4499992" y="3501008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  <p:sp>
        <p:nvSpPr>
          <p:cNvPr id="164" name="TextBox 163"/>
          <p:cNvSpPr txBox="1"/>
          <p:nvPr/>
        </p:nvSpPr>
        <p:spPr>
          <a:xfrm>
            <a:off x="4254030" y="3717032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Coin</a:t>
            </a:r>
            <a:endParaRPr lang="ko-KR" altLang="en-US" sz="1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4067944" y="2348880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Button_N</a:t>
            </a:r>
            <a:endParaRPr lang="ko-KR" altLang="en-US" sz="1000" dirty="0"/>
          </a:p>
        </p:txBody>
      </p:sp>
      <p:sp>
        <p:nvSpPr>
          <p:cNvPr id="166" name="TextBox 165"/>
          <p:cNvSpPr txBox="1"/>
          <p:nvPr/>
        </p:nvSpPr>
        <p:spPr>
          <a:xfrm>
            <a:off x="4355976" y="2852936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Coin</a:t>
            </a:r>
            <a:endParaRPr lang="ko-KR" altLang="en-US" sz="1000" dirty="0"/>
          </a:p>
        </p:txBody>
      </p:sp>
      <p:sp>
        <p:nvSpPr>
          <p:cNvPr id="167" name="TextBox 166"/>
          <p:cNvSpPr txBox="1"/>
          <p:nvPr/>
        </p:nvSpPr>
        <p:spPr>
          <a:xfrm>
            <a:off x="6156176" y="1074802"/>
            <a:ext cx="6671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Button</a:t>
            </a:r>
          </a:p>
          <a:p>
            <a:r>
              <a:rPr lang="en-US" altLang="ko-KR" sz="1000" dirty="0" smtClean="0"/>
              <a:t>Coin</a:t>
            </a:r>
            <a:endParaRPr lang="en-US" altLang="ko-KR" sz="1000" dirty="0" smtClean="0"/>
          </a:p>
          <a:p>
            <a:r>
              <a:rPr lang="en-US" altLang="ko-KR" sz="1000" dirty="0" err="1" smtClean="0"/>
              <a:t>NoInput</a:t>
            </a:r>
            <a:endParaRPr lang="ko-KR" altLang="en-US" sz="1000" dirty="0"/>
          </a:p>
        </p:txBody>
      </p:sp>
      <p:cxnSp>
        <p:nvCxnSpPr>
          <p:cNvPr id="63" name="직선 화살표 연결선 62"/>
          <p:cNvCxnSpPr>
            <a:stCxn id="62" idx="6"/>
            <a:endCxn id="86" idx="2"/>
          </p:cNvCxnSpPr>
          <p:nvPr/>
        </p:nvCxnSpPr>
        <p:spPr>
          <a:xfrm flipV="1">
            <a:off x="3851920" y="2132856"/>
            <a:ext cx="936104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2" idx="6"/>
            <a:endCxn id="87" idx="2"/>
          </p:cNvCxnSpPr>
          <p:nvPr/>
        </p:nvCxnSpPr>
        <p:spPr>
          <a:xfrm flipV="1">
            <a:off x="3851920" y="3140968"/>
            <a:ext cx="93610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2" idx="6"/>
            <a:endCxn id="88" idx="2"/>
          </p:cNvCxnSpPr>
          <p:nvPr/>
        </p:nvCxnSpPr>
        <p:spPr>
          <a:xfrm>
            <a:off x="3851920" y="3933056"/>
            <a:ext cx="93610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 72"/>
          <p:cNvCxnSpPr>
            <a:stCxn id="86" idx="0"/>
            <a:endCxn id="86" idx="7"/>
          </p:cNvCxnSpPr>
          <p:nvPr/>
        </p:nvCxnSpPr>
        <p:spPr>
          <a:xfrm rot="16200000" flipH="1">
            <a:off x="5222630" y="1698249"/>
            <a:ext cx="105453" cy="254587"/>
          </a:xfrm>
          <a:prstGeom prst="curvedConnector3">
            <a:avLst>
              <a:gd name="adj1" fmla="val -1300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76056" y="1423809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Sum &lt; </a:t>
            </a:r>
            <a:r>
              <a:rPr lang="en-US" altLang="ko-KR" sz="600" dirty="0" err="1" smtClean="0"/>
              <a:t>N_Value</a:t>
            </a:r>
            <a:endParaRPr lang="en-US" altLang="ko-KR" sz="600" dirty="0" smtClean="0"/>
          </a:p>
          <a:p>
            <a:r>
              <a:rPr lang="en-US" altLang="ko-KR" sz="600" dirty="0" err="1" smtClean="0"/>
              <a:t>AnyInput</a:t>
            </a:r>
            <a:endParaRPr lang="ko-KR" altLang="en-US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Property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1400" dirty="0" smtClean="0">
                <a:latin typeface="+mn-ea"/>
              </a:rPr>
              <a:t>/*</a:t>
            </a:r>
          </a:p>
          <a:p>
            <a:r>
              <a:rPr lang="en-US" altLang="ko-KR" sz="1400" dirty="0" smtClean="0">
                <a:latin typeface="+mn-ea"/>
              </a:rPr>
              <a:t>ledCheck_1 </a:t>
            </a:r>
            <a:r>
              <a:rPr lang="en-US" altLang="ko-KR" sz="1400" dirty="0" smtClean="0">
                <a:latin typeface="+mn-ea"/>
              </a:rPr>
              <a:t>: SPEC AG ( (Button_3_Ack = 1) -&gt; AX (Led = 3) );</a:t>
            </a:r>
          </a:p>
          <a:p>
            <a:r>
              <a:rPr lang="en-US" altLang="ko-KR" sz="1400" dirty="0" smtClean="0">
                <a:latin typeface="+mn-ea"/>
              </a:rPr>
              <a:t>ledCheck_2 </a:t>
            </a:r>
            <a:r>
              <a:rPr lang="en-US" altLang="ko-KR" sz="1400" dirty="0" smtClean="0">
                <a:latin typeface="+mn-ea"/>
              </a:rPr>
              <a:t>: SPEC AG ( (Button_3_Ack = 1 &amp; Sum &gt; 10) -&gt; AX (Led = 3) );</a:t>
            </a:r>
          </a:p>
          <a:p>
            <a:r>
              <a:rPr lang="en-US" altLang="ko-KR" sz="1400" dirty="0" smtClean="0">
                <a:latin typeface="+mn-ea"/>
              </a:rPr>
              <a:t>*/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ledCheck_3 </a:t>
            </a:r>
            <a:r>
              <a:rPr lang="en-US" altLang="ko-KR" sz="1400" dirty="0" smtClean="0">
                <a:latin typeface="+mn-ea"/>
              </a:rPr>
              <a:t>: SPEC AG ( (Button_3_Ack = 1 &amp; Sum &gt; 10 &amp; </a:t>
            </a:r>
            <a:r>
              <a:rPr lang="en-US" altLang="ko-KR" sz="1400" dirty="0" err="1" smtClean="0">
                <a:latin typeface="+mn-ea"/>
              </a:rPr>
              <a:t>Cup_Remain</a:t>
            </a:r>
            <a:r>
              <a:rPr lang="en-US" altLang="ko-KR" sz="1400" dirty="0" smtClean="0">
                <a:latin typeface="+mn-ea"/>
              </a:rPr>
              <a:t> &gt; 0) -&gt; AX (Led = 3) );</a:t>
            </a: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	</a:t>
            </a:r>
          </a:p>
          <a:p>
            <a:r>
              <a:rPr lang="en-US" altLang="ko-KR" sz="1400" dirty="0" smtClean="0">
                <a:latin typeface="+mn-ea"/>
              </a:rPr>
              <a:t>ledCheck_4 </a:t>
            </a:r>
            <a:r>
              <a:rPr lang="en-US" altLang="ko-KR" sz="1400" dirty="0" smtClean="0">
                <a:latin typeface="+mn-ea"/>
              </a:rPr>
              <a:t>: SPEC AG ( (Led = 1 &amp; </a:t>
            </a:r>
            <a:r>
              <a:rPr lang="en-US" altLang="ko-KR" sz="1400" dirty="0" err="1" smtClean="0">
                <a:latin typeface="+mn-ea"/>
              </a:rPr>
              <a:t>IdleTimeCount</a:t>
            </a:r>
            <a:r>
              <a:rPr lang="en-US" altLang="ko-KR" sz="1400" dirty="0" smtClean="0">
                <a:latin typeface="+mn-ea"/>
              </a:rPr>
              <a:t> = 2 &amp; </a:t>
            </a:r>
            <a:r>
              <a:rPr lang="en-US" altLang="ko-KR" sz="1400" dirty="0" err="1" smtClean="0">
                <a:latin typeface="+mn-ea"/>
              </a:rPr>
              <a:t>Refund_Ack</a:t>
            </a:r>
            <a:r>
              <a:rPr lang="en-US" altLang="ko-KR" sz="1400" dirty="0" smtClean="0">
                <a:latin typeface="+mn-ea"/>
              </a:rPr>
              <a:t> = 0 &amp; </a:t>
            </a:r>
            <a:r>
              <a:rPr lang="en-US" altLang="ko-KR" sz="1400" dirty="0" err="1" smtClean="0">
                <a:latin typeface="+mn-ea"/>
              </a:rPr>
              <a:t>Coin_Ack</a:t>
            </a:r>
            <a:r>
              <a:rPr lang="en-US" altLang="ko-KR" sz="1400" dirty="0" smtClean="0">
                <a:latin typeface="+mn-ea"/>
              </a:rPr>
              <a:t> = 0 &amp;</a:t>
            </a:r>
          </a:p>
          <a:p>
            <a:r>
              <a:rPr lang="en-US" altLang="ko-KR" sz="1400" dirty="0" smtClean="0">
                <a:latin typeface="+mn-ea"/>
              </a:rPr>
              <a:t>	 Button_0_Ack = 0 &amp; &amp; Button_1_Ack = 0 &amp; Button_2_Ack = 0 &amp; Button_3_Ack = 0) -&gt; </a:t>
            </a:r>
            <a:r>
              <a:rPr lang="en-US" altLang="ko-KR" sz="1400" dirty="0" smtClean="0">
                <a:latin typeface="+mn-ea"/>
              </a:rPr>
              <a:t>	AX </a:t>
            </a:r>
            <a:r>
              <a:rPr lang="en-US" altLang="ko-KR" sz="1400" dirty="0" smtClean="0">
                <a:latin typeface="+mn-ea"/>
              </a:rPr>
              <a:t>(Led = 4) );</a:t>
            </a: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/*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ledCheck_4_1 </a:t>
            </a:r>
            <a:r>
              <a:rPr lang="en-US" altLang="ko-KR" sz="1400" dirty="0" smtClean="0">
                <a:latin typeface="+mn-ea"/>
              </a:rPr>
              <a:t>: SPEC AG ( (Led = 1 &amp; </a:t>
            </a:r>
            <a:r>
              <a:rPr lang="en-US" altLang="ko-KR" sz="1400" dirty="0" err="1" smtClean="0">
                <a:latin typeface="+mn-ea"/>
              </a:rPr>
              <a:t>IdleTimeCount</a:t>
            </a:r>
            <a:r>
              <a:rPr lang="en-US" altLang="ko-KR" sz="1400" dirty="0" smtClean="0">
                <a:latin typeface="+mn-ea"/>
              </a:rPr>
              <a:t> = 2) -&gt; AX (Led = 4) );</a:t>
            </a:r>
          </a:p>
          <a:p>
            <a:r>
              <a:rPr lang="en-US" altLang="ko-KR" sz="1400" dirty="0" smtClean="0">
                <a:latin typeface="+mn-ea"/>
              </a:rPr>
              <a:t>*/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ledCheck_5 </a:t>
            </a:r>
            <a:r>
              <a:rPr lang="en-US" altLang="ko-KR" sz="1400" dirty="0" smtClean="0">
                <a:latin typeface="+mn-ea"/>
              </a:rPr>
              <a:t>: SPEC AG ( (Led = 1 &amp; </a:t>
            </a:r>
            <a:r>
              <a:rPr lang="en-US" altLang="ko-KR" sz="1400" dirty="0" err="1" smtClean="0">
                <a:latin typeface="+mn-ea"/>
              </a:rPr>
              <a:t>IdleTimeCount</a:t>
            </a:r>
            <a:r>
              <a:rPr lang="en-US" altLang="ko-KR" sz="1400" dirty="0" smtClean="0">
                <a:latin typeface="+mn-ea"/>
              </a:rPr>
              <a:t> = 2 &amp; </a:t>
            </a:r>
            <a:r>
              <a:rPr lang="en-US" altLang="ko-KR" sz="1400" dirty="0" err="1" smtClean="0">
                <a:latin typeface="+mn-ea"/>
              </a:rPr>
              <a:t>Refund_Ack</a:t>
            </a:r>
            <a:r>
              <a:rPr lang="en-US" altLang="ko-KR" sz="1400" dirty="0" smtClean="0">
                <a:latin typeface="+mn-ea"/>
              </a:rPr>
              <a:t> = 0 &amp; </a:t>
            </a:r>
            <a:r>
              <a:rPr lang="en-US" altLang="ko-KR" sz="1400" dirty="0" err="1" smtClean="0">
                <a:latin typeface="+mn-ea"/>
              </a:rPr>
              <a:t>Coin_Ack</a:t>
            </a:r>
            <a:r>
              <a:rPr lang="en-US" altLang="ko-KR" sz="1400" dirty="0" smtClean="0">
                <a:latin typeface="+mn-ea"/>
              </a:rPr>
              <a:t> = 0 &amp;</a:t>
            </a:r>
          </a:p>
          <a:p>
            <a:r>
              <a:rPr lang="en-US" altLang="ko-KR" sz="1400" dirty="0" smtClean="0">
                <a:latin typeface="+mn-ea"/>
              </a:rPr>
              <a:t>	 Button_0_Ack = 0 &amp; &amp; Button_1_Ack = 0 &amp; Button_2_Ack = 0 &amp; Button_3_Ack = 0) -&gt; </a:t>
            </a:r>
            <a:r>
              <a:rPr lang="en-US" altLang="ko-KR" sz="1400" dirty="0" smtClean="0">
                <a:latin typeface="+mn-ea"/>
              </a:rPr>
              <a:t>	AX </a:t>
            </a:r>
            <a:r>
              <a:rPr lang="en-US" altLang="ko-KR" sz="1400" dirty="0" smtClean="0">
                <a:latin typeface="+mn-ea"/>
              </a:rPr>
              <a:t>(Led ~= 4) );</a:t>
            </a: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1916832"/>
            <a:ext cx="4032448" cy="426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59832" y="5373216"/>
            <a:ext cx="302433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59832" y="4365104"/>
            <a:ext cx="302433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1196752"/>
            <a:ext cx="59245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t="12317" b="5151"/>
          <a:stretch>
            <a:fillRect/>
          </a:stretch>
        </p:blipFill>
        <p:spPr bwMode="auto">
          <a:xfrm>
            <a:off x="3131840" y="2060848"/>
            <a:ext cx="2902908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3203848" y="5517232"/>
            <a:ext cx="201622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03848" y="5805264"/>
            <a:ext cx="20162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1340768"/>
            <a:ext cx="64579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 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State</a:t>
            </a:r>
            <a:r>
              <a:rPr lang="ko-KR" altLang="en-US" dirty="0" smtClean="0"/>
              <a:t>를 활용하는 방식으로 새로 만들었음</a:t>
            </a:r>
            <a:r>
              <a:rPr lang="en-US" altLang="ko-KR" dirty="0" smtClean="0"/>
              <a:t>.</a:t>
            </a:r>
          </a:p>
          <a:p>
            <a:endParaRPr lang="en-US" altLang="ko-KR" smtClean="0"/>
          </a:p>
          <a:p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변경 후 </a:t>
            </a:r>
            <a:r>
              <a:rPr lang="en-US" altLang="ko-KR" dirty="0" smtClean="0"/>
              <a:t>property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stateRelateCheck_1 : SPEC AG ((state = Init) -&gt; AX (state = </a:t>
            </a:r>
            <a:r>
              <a:rPr lang="en-US" altLang="ko-KR" dirty="0" err="1" smtClean="0"/>
              <a:t>Turn_On_Ramp</a:t>
            </a:r>
            <a:r>
              <a:rPr lang="en-US" altLang="ko-KR" dirty="0" smtClean="0"/>
              <a:t> | state = Init));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stateRelateCheck_2 : SPEC AG ((state = </a:t>
            </a:r>
            <a:r>
              <a:rPr lang="en-US" altLang="ko-KR" dirty="0" err="1" smtClean="0"/>
              <a:t>Turn_On_Ramp</a:t>
            </a:r>
            <a:r>
              <a:rPr lang="en-US" altLang="ko-KR" dirty="0" smtClean="0"/>
              <a:t>) -&gt; AX (state = </a:t>
            </a:r>
            <a:r>
              <a:rPr lang="en-US" altLang="ko-KR" dirty="0" err="1" smtClean="0"/>
              <a:t>Sum_Max</a:t>
            </a:r>
            <a:r>
              <a:rPr lang="en-US" altLang="ko-KR" dirty="0" smtClean="0"/>
              <a:t> | state = Init | state = </a:t>
            </a:r>
            <a:r>
              <a:rPr lang="en-US" altLang="ko-KR" dirty="0" err="1" smtClean="0"/>
              <a:t>Turn_On_Ramp</a:t>
            </a:r>
            <a:r>
              <a:rPr lang="en-US" altLang="ko-KR" dirty="0" smtClean="0"/>
              <a:t> | </a:t>
            </a:r>
          </a:p>
          <a:p>
            <a:r>
              <a:rPr lang="en-US" altLang="ko-KR" dirty="0" smtClean="0"/>
              <a:t>		state = Input_Button_0 | state = Input_Button_1 | state = Input_Button_2 | state = Input_Button_3 | </a:t>
            </a:r>
          </a:p>
          <a:p>
            <a:r>
              <a:rPr lang="en-US" altLang="ko-KR" dirty="0" smtClean="0"/>
              <a:t>		state = No_Coffee_0 | state = No_Coffee_1 | state = No_Coffee_2 | state = No_Coffee_3 | state = </a:t>
            </a:r>
            <a:r>
              <a:rPr lang="en-US" altLang="ko-KR" dirty="0" err="1" smtClean="0"/>
              <a:t>No_Cup</a:t>
            </a:r>
            <a:r>
              <a:rPr lang="en-US" altLang="ko-KR" dirty="0" smtClean="0"/>
              <a:t>));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stateRelateCheck_3 : SPEC AG ((state = </a:t>
            </a:r>
            <a:r>
              <a:rPr lang="en-US" altLang="ko-KR" dirty="0" err="1" smtClean="0"/>
              <a:t>Sum_Max</a:t>
            </a:r>
            <a:r>
              <a:rPr lang="en-US" altLang="ko-KR" dirty="0" smtClean="0"/>
              <a:t>) -&gt; AX (state = </a:t>
            </a:r>
            <a:r>
              <a:rPr lang="en-US" altLang="ko-KR" dirty="0" err="1" smtClean="0"/>
              <a:t>Sum_Max</a:t>
            </a:r>
            <a:r>
              <a:rPr lang="en-US" altLang="ko-KR" dirty="0" smtClean="0"/>
              <a:t> | state = Init | state = </a:t>
            </a:r>
            <a:r>
              <a:rPr lang="en-US" altLang="ko-KR" dirty="0" err="1" smtClean="0"/>
              <a:t>Turn_On_Ramp</a:t>
            </a:r>
            <a:r>
              <a:rPr lang="en-US" altLang="ko-KR" dirty="0" smtClean="0"/>
              <a:t> | </a:t>
            </a:r>
          </a:p>
          <a:p>
            <a:r>
              <a:rPr lang="en-US" altLang="ko-KR" dirty="0" smtClean="0"/>
              <a:t>		state = Input_Button_0 | state = Input_Button_1 | state = Input_Button_2 | state = Input_Button_3 | </a:t>
            </a:r>
          </a:p>
          <a:p>
            <a:r>
              <a:rPr lang="en-US" altLang="ko-KR" dirty="0" smtClean="0"/>
              <a:t>		state = No_Coffee_0 | state = No_Coffee_1 | state = No_Coffee_2 | state = No_Coffee_3 | state = </a:t>
            </a:r>
            <a:r>
              <a:rPr lang="en-US" altLang="ko-KR" dirty="0" err="1" smtClean="0"/>
              <a:t>No_Cup</a:t>
            </a:r>
            <a:r>
              <a:rPr lang="en-US" altLang="ko-KR" dirty="0" smtClean="0"/>
              <a:t>));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stateRelateCheck_4 : SPEC AG ((state = Input_Button_0) -&gt; AX (state = Input_Button_0 | state = Input_Button_1 | state = Input_Button_2</a:t>
            </a:r>
          </a:p>
          <a:p>
            <a:r>
              <a:rPr lang="en-US" altLang="ko-KR" dirty="0" smtClean="0"/>
              <a:t>	 | state = Input_Button_3 | state = </a:t>
            </a:r>
            <a:r>
              <a:rPr lang="en-US" altLang="ko-KR" dirty="0" err="1" smtClean="0"/>
              <a:t>Cup_And_Ramp</a:t>
            </a:r>
            <a:r>
              <a:rPr lang="en-US" altLang="ko-KR" dirty="0" smtClean="0"/>
              <a:t>));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stateRelateCheck_5 : SPEC AG ((state = Input_Button_1) -&gt; AX (state = Input_Button_0 | state = Input_Button_1 | state = Input_Button_2</a:t>
            </a:r>
          </a:p>
          <a:p>
            <a:r>
              <a:rPr lang="en-US" altLang="ko-KR" dirty="0" smtClean="0"/>
              <a:t>	 | state = Input_Button_3 | state = </a:t>
            </a:r>
            <a:r>
              <a:rPr lang="en-US" altLang="ko-KR" dirty="0" err="1" smtClean="0"/>
              <a:t>Cup_And_Ramp</a:t>
            </a:r>
            <a:r>
              <a:rPr lang="en-US" altLang="ko-KR" dirty="0" smtClean="0"/>
              <a:t>));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1852</TotalTime>
  <Words>462</Words>
  <Application>Microsoft Office PowerPoint</Application>
  <PresentationFormat>화면 슬라이드 쇼(4:3)</PresentationFormat>
  <Paragraphs>153</Paragraphs>
  <Slides>14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원본</vt:lpstr>
      <vt:lpstr>Coffee Machine SMV 3</vt:lpstr>
      <vt:lpstr>추가사항</vt:lpstr>
      <vt:lpstr>추가 변수 설정</vt:lpstr>
      <vt:lpstr>Automata</vt:lpstr>
      <vt:lpstr>Property </vt:lpstr>
      <vt:lpstr>실행결과</vt:lpstr>
      <vt:lpstr>실행결과</vt:lpstr>
      <vt:lpstr>새 코드</vt:lpstr>
      <vt:lpstr>코드 변경 후 property</vt:lpstr>
      <vt:lpstr>코드 변경 후 property</vt:lpstr>
      <vt:lpstr>변경 코드 실험 결과</vt:lpstr>
      <vt:lpstr>변경 코드 실험 결과</vt:lpstr>
      <vt:lpstr>변경 코드 실험 결과</vt:lpstr>
      <vt:lpstr>변경 코드 실험 결과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Machine SMV</dc:title>
  <dc:creator>Microsoft Corporation</dc:creator>
  <cp:lastModifiedBy>yjSeo</cp:lastModifiedBy>
  <cp:revision>366</cp:revision>
  <dcterms:created xsi:type="dcterms:W3CDTF">2006-10-05T04:04:58Z</dcterms:created>
  <dcterms:modified xsi:type="dcterms:W3CDTF">2013-06-07T06:31:16Z</dcterms:modified>
</cp:coreProperties>
</file>