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79" r:id="rId3"/>
    <p:sldId id="257" r:id="rId4"/>
    <p:sldId id="299" r:id="rId5"/>
    <p:sldId id="269" r:id="rId6"/>
    <p:sldId id="275" r:id="rId7"/>
    <p:sldId id="289" r:id="rId8"/>
    <p:sldId id="290" r:id="rId9"/>
    <p:sldId id="298" r:id="rId10"/>
    <p:sldId id="297" r:id="rId11"/>
    <p:sldId id="296" r:id="rId12"/>
    <p:sldId id="291" r:id="rId13"/>
    <p:sldId id="294" r:id="rId14"/>
    <p:sldId id="295" r:id="rId15"/>
    <p:sldId id="29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04" autoAdjust="0"/>
  </p:normalViewPr>
  <p:slideViewPr>
    <p:cSldViewPr>
      <p:cViewPr>
        <p:scale>
          <a:sx n="66" d="100"/>
          <a:sy n="66" d="100"/>
        </p:scale>
        <p:origin x="-209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71F82-E240-429A-826A-F64F7C575BBA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68B25-D364-428F-B27B-DFA306C5CA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LED</a:t>
            </a:r>
            <a:r>
              <a:rPr lang="ko-KR" altLang="en-US" dirty="0" smtClean="0"/>
              <a:t>의 표시 조건이 커피가 나오는 것과 동일함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버튼에 대한 </a:t>
            </a:r>
            <a:r>
              <a:rPr lang="en-US" altLang="ko-KR" dirty="0" err="1" smtClean="0"/>
              <a:t>Ack</a:t>
            </a:r>
            <a:r>
              <a:rPr lang="ko-KR" altLang="en-US" dirty="0" smtClean="0"/>
              <a:t>가 들어오면서 돈의 합계도 커피 값을 넘어야 하며</a:t>
            </a:r>
            <a:endParaRPr lang="en-US" altLang="ko-KR" dirty="0" smtClean="0"/>
          </a:p>
          <a:p>
            <a:r>
              <a:rPr lang="ko-KR" altLang="en-US" dirty="0" smtClean="0"/>
              <a:t>컵도 있어야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일정 시간 동안 입력이 없을 경우에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변하는건</a:t>
            </a:r>
            <a:endParaRPr lang="en-US" altLang="ko-KR" dirty="0" smtClean="0"/>
          </a:p>
          <a:p>
            <a:r>
              <a:rPr lang="ko-KR" altLang="en-US" dirty="0" smtClean="0"/>
              <a:t>어떤 다른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도 들어오지 않을 시에만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컵과 커피의 개수가 맞아야지 </a:t>
            </a:r>
            <a:r>
              <a:rPr lang="en-US" altLang="ko-KR" dirty="0" err="1" smtClean="0"/>
              <a:t>No_Coffee_N</a:t>
            </a:r>
            <a:r>
              <a:rPr lang="ko-KR" altLang="en-US" dirty="0" smtClean="0"/>
              <a:t>의 상태에 갈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또 </a:t>
            </a:r>
            <a:r>
              <a:rPr lang="en-US" altLang="ko-KR" dirty="0" err="1" smtClean="0"/>
              <a:t>No_Cup</a:t>
            </a:r>
            <a:r>
              <a:rPr lang="en-US" altLang="ko-KR" dirty="0" smtClean="0"/>
              <a:t> &gt; </a:t>
            </a:r>
            <a:r>
              <a:rPr lang="en-US" altLang="ko-KR" dirty="0" err="1" smtClean="0"/>
              <a:t>No_Coffee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이므로 컵이 커피보다 많아야지 이하의 상태에 다 도달할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일단 모든 상태에 도달할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커피가 없는데 </a:t>
            </a:r>
            <a:r>
              <a:rPr lang="en-US" altLang="ko-KR" dirty="0" smtClean="0"/>
              <a:t>No_Coffee_0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상태에서 </a:t>
            </a:r>
            <a:r>
              <a:rPr lang="en-US" altLang="ko-KR" baseline="0" dirty="0" smtClean="0"/>
              <a:t>Input_Coffee_0</a:t>
            </a:r>
            <a:r>
              <a:rPr lang="ko-KR" altLang="en-US" baseline="0" dirty="0" smtClean="0"/>
              <a:t>의 상태로는 갈 수 없음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9-2</a:t>
            </a:r>
            <a:r>
              <a:rPr lang="ko-KR" altLang="en-US" baseline="0" dirty="0" smtClean="0"/>
              <a:t>는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Cup_And_Ramp</a:t>
            </a:r>
            <a:r>
              <a:rPr lang="ko-KR" altLang="en-US" dirty="0" smtClean="0"/>
              <a:t>의 다음 상태는 </a:t>
            </a:r>
            <a:r>
              <a:rPr lang="en-US" altLang="ko-KR" dirty="0" err="1" smtClean="0"/>
              <a:t>Turn_On_Ramp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Init</a:t>
            </a:r>
            <a:r>
              <a:rPr lang="ko-KR" altLang="en-US" dirty="0" smtClean="0"/>
              <a:t>이고</a:t>
            </a:r>
            <a:endParaRPr lang="en-US" altLang="ko-KR" dirty="0" smtClean="0"/>
          </a:p>
          <a:p>
            <a:r>
              <a:rPr lang="ko-KR" altLang="en-US" dirty="0" smtClean="0"/>
              <a:t>언젠가는 항상 </a:t>
            </a:r>
            <a:r>
              <a:rPr lang="en-US" altLang="ko-KR" dirty="0" smtClean="0"/>
              <a:t>Input_Button_1</a:t>
            </a:r>
            <a:r>
              <a:rPr lang="ko-KR" altLang="en-US" dirty="0" smtClean="0"/>
              <a:t>에 도달할 수 있는건 아니고</a:t>
            </a:r>
            <a:endParaRPr lang="en-US" altLang="ko-KR" dirty="0" smtClean="0"/>
          </a:p>
          <a:p>
            <a:r>
              <a:rPr lang="en-US" altLang="ko-KR" dirty="0" smtClean="0"/>
              <a:t>Coffee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Cup</a:t>
            </a:r>
            <a:r>
              <a:rPr lang="ko-KR" altLang="en-US" dirty="0" smtClean="0"/>
              <a:t>이 남아있을 경우에만 도달 가능함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68B25-D364-428F-B27B-DFA306C5CAB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Coffee Machine SMV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서영주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변경 후 </a:t>
            </a:r>
            <a:r>
              <a:rPr lang="en-US" altLang="ko-KR" dirty="0" smtClean="0"/>
              <a:t>property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stateRelateCheck_1 : SPEC AG ((state = Init) -&gt; AX (state = </a:t>
            </a:r>
            <a:r>
              <a:rPr lang="en-US" altLang="ko-KR" dirty="0" err="1" smtClean="0"/>
              <a:t>Turn_On_Ramp</a:t>
            </a:r>
            <a:r>
              <a:rPr lang="en-US" altLang="ko-KR" dirty="0" smtClean="0"/>
              <a:t> | state = Init));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stateRelateCheck_2 : SPEC AG ((state = </a:t>
            </a:r>
            <a:r>
              <a:rPr lang="en-US" altLang="ko-KR" dirty="0" err="1" smtClean="0"/>
              <a:t>Turn_On_Ramp</a:t>
            </a:r>
            <a:r>
              <a:rPr lang="en-US" altLang="ko-KR" dirty="0" smtClean="0"/>
              <a:t>) -&gt; AX (state = </a:t>
            </a:r>
            <a:r>
              <a:rPr lang="en-US" altLang="ko-KR" dirty="0" err="1" smtClean="0"/>
              <a:t>Sum_Max</a:t>
            </a:r>
            <a:r>
              <a:rPr lang="en-US" altLang="ko-KR" dirty="0" smtClean="0"/>
              <a:t> | state = Init | state = </a:t>
            </a:r>
            <a:r>
              <a:rPr lang="en-US" altLang="ko-KR" dirty="0" err="1" smtClean="0"/>
              <a:t>Turn_On_Ramp</a:t>
            </a:r>
            <a:r>
              <a:rPr lang="en-US" altLang="ko-KR" dirty="0" smtClean="0"/>
              <a:t> | </a:t>
            </a:r>
          </a:p>
          <a:p>
            <a:r>
              <a:rPr lang="en-US" altLang="ko-KR" dirty="0" smtClean="0"/>
              <a:t>		state = Input_Button_0 | state = Input_Button_1 | state = Input_Button_2 | state = Input_Button_3 | </a:t>
            </a:r>
          </a:p>
          <a:p>
            <a:r>
              <a:rPr lang="en-US" altLang="ko-KR" dirty="0" smtClean="0"/>
              <a:t>		state = No_Coffee_0 | state = No_Coffee_1 | state = No_Coffee_2 | state = No_Coffee_3 | state = </a:t>
            </a:r>
            <a:r>
              <a:rPr lang="en-US" altLang="ko-KR" dirty="0" err="1" smtClean="0"/>
              <a:t>No_Cup</a:t>
            </a:r>
            <a:r>
              <a:rPr lang="en-US" altLang="ko-KR" dirty="0" smtClean="0"/>
              <a:t>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stateRelateCheck_3 : SPEC AG ((state = </a:t>
            </a:r>
            <a:r>
              <a:rPr lang="en-US" altLang="ko-KR" dirty="0" err="1" smtClean="0"/>
              <a:t>Sum_Max</a:t>
            </a:r>
            <a:r>
              <a:rPr lang="en-US" altLang="ko-KR" dirty="0" smtClean="0"/>
              <a:t>) -&gt; AX (state = </a:t>
            </a:r>
            <a:r>
              <a:rPr lang="en-US" altLang="ko-KR" dirty="0" err="1" smtClean="0"/>
              <a:t>Sum_Max</a:t>
            </a:r>
            <a:r>
              <a:rPr lang="en-US" altLang="ko-KR" dirty="0" smtClean="0"/>
              <a:t> | state = Init | state = </a:t>
            </a:r>
            <a:r>
              <a:rPr lang="en-US" altLang="ko-KR" dirty="0" err="1" smtClean="0"/>
              <a:t>Turn_On_Ramp</a:t>
            </a:r>
            <a:r>
              <a:rPr lang="en-US" altLang="ko-KR" dirty="0" smtClean="0"/>
              <a:t> | </a:t>
            </a:r>
          </a:p>
          <a:p>
            <a:r>
              <a:rPr lang="en-US" altLang="ko-KR" dirty="0" smtClean="0"/>
              <a:t>		state = Input_Button_0 | state = Input_Button_1 | state = Input_Button_2 | state = Input_Button_3 | </a:t>
            </a:r>
          </a:p>
          <a:p>
            <a:r>
              <a:rPr lang="en-US" altLang="ko-KR" dirty="0" smtClean="0"/>
              <a:t>		state = No_Coffee_0 | state = No_Coffee_1 | state = No_Coffee_2 | state = No_Coffee_3 | state = </a:t>
            </a:r>
            <a:r>
              <a:rPr lang="en-US" altLang="ko-KR" dirty="0" err="1" smtClean="0"/>
              <a:t>No_Cup</a:t>
            </a:r>
            <a:r>
              <a:rPr lang="en-US" altLang="ko-KR" dirty="0" smtClean="0"/>
              <a:t>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stateRelateCheck_4 : SPEC AG ((state = Input_Button_0) -&gt; AX (state = Input_Button_0 | state = Input_Button_1 | state = Input_Button_2</a:t>
            </a:r>
          </a:p>
          <a:p>
            <a:r>
              <a:rPr lang="en-US" altLang="ko-KR" dirty="0" smtClean="0"/>
              <a:t>	 | state = Input_Button_3 | state = </a:t>
            </a:r>
            <a:r>
              <a:rPr lang="en-US" altLang="ko-KR" dirty="0" err="1" smtClean="0"/>
              <a:t>Cup_And_Ramp</a:t>
            </a:r>
            <a:r>
              <a:rPr lang="en-US" altLang="ko-KR" dirty="0" smtClean="0"/>
              <a:t>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stateRelateCheck_5 : SPEC AG ((state = Input_Button_1) -&gt; AX (state = Input_Button_0 | state = Input_Button_1 | state = Input_Button_2</a:t>
            </a:r>
          </a:p>
          <a:p>
            <a:r>
              <a:rPr lang="en-US" altLang="ko-KR" dirty="0" smtClean="0"/>
              <a:t>	 | state = Input_Button_3 | state = </a:t>
            </a:r>
            <a:r>
              <a:rPr lang="en-US" altLang="ko-KR" dirty="0" err="1" smtClean="0"/>
              <a:t>Cup_And_Ramp</a:t>
            </a:r>
            <a:r>
              <a:rPr lang="en-US" altLang="ko-KR" dirty="0" smtClean="0"/>
              <a:t>));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변경 후 </a:t>
            </a:r>
            <a:r>
              <a:rPr lang="en-US" altLang="ko-KR" dirty="0" smtClean="0"/>
              <a:t>property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smtClean="0"/>
              <a:t>stateRelateCheck_6 : SPEC AG ((state = Input_Button_2) -&gt; AX (state = Input_Button_0 | state = Input_Button_1 | state = Input_Button_2</a:t>
            </a:r>
          </a:p>
          <a:p>
            <a:r>
              <a:rPr lang="en-US" altLang="ko-KR" dirty="0" smtClean="0"/>
              <a:t>	 | state = Input_Button_3 | state = </a:t>
            </a:r>
            <a:r>
              <a:rPr lang="en-US" altLang="ko-KR" dirty="0" err="1" smtClean="0"/>
              <a:t>Cup_And_Ramp</a:t>
            </a:r>
            <a:r>
              <a:rPr lang="en-US" altLang="ko-KR" dirty="0" smtClean="0"/>
              <a:t>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stateRelateCheck_7 : SPEC AG ((state = Input_Button_3) -&gt; AX (state = Input_Button_0 | state = Input_Button_1 | state = Input_Button_2</a:t>
            </a:r>
          </a:p>
          <a:p>
            <a:r>
              <a:rPr lang="en-US" altLang="ko-KR" dirty="0" smtClean="0"/>
              <a:t>	 | state = Input_Button_3 | state = </a:t>
            </a:r>
            <a:r>
              <a:rPr lang="en-US" altLang="ko-KR" dirty="0" err="1" smtClean="0"/>
              <a:t>Cup_And_Ramp</a:t>
            </a:r>
            <a:r>
              <a:rPr lang="en-US" altLang="ko-KR" dirty="0" smtClean="0"/>
              <a:t>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stateRelateCheck_8 : SPEC AG ((state = No_Coffee_0) -&gt; AX (state = Input_Button_1 | state = Input_Button_2</a:t>
            </a:r>
          </a:p>
          <a:p>
            <a:r>
              <a:rPr lang="en-US" altLang="ko-KR" dirty="0" smtClean="0"/>
              <a:t>	 | state = Input_Button_3 | state = </a:t>
            </a:r>
            <a:r>
              <a:rPr lang="en-US" altLang="ko-KR" dirty="0" err="1" smtClean="0"/>
              <a:t>Cup_And_Ramp</a:t>
            </a:r>
            <a:r>
              <a:rPr lang="en-US" altLang="ko-KR" dirty="0" smtClean="0"/>
              <a:t> | state = No_Coffee_0 | state = No_Coffee_1 | state = No_Coffee_2</a:t>
            </a:r>
          </a:p>
          <a:p>
            <a:r>
              <a:rPr lang="en-US" altLang="ko-KR" dirty="0" smtClean="0"/>
              <a:t>	  | state = No_Coffee_3 | state = Init | state = </a:t>
            </a:r>
            <a:r>
              <a:rPr lang="en-US" altLang="ko-KR" dirty="0" err="1" smtClean="0"/>
              <a:t>Turn_On_Ramp</a:t>
            </a:r>
            <a:r>
              <a:rPr lang="en-US" altLang="ko-KR" dirty="0" smtClean="0"/>
              <a:t>));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stateRelateCheck_9 : SPEC AG ((state = No_Coffee_0) -&gt; AG ~(state = Input_Button_0));</a:t>
            </a:r>
          </a:p>
          <a:p>
            <a:r>
              <a:rPr lang="en-US" altLang="ko-KR" dirty="0" smtClean="0"/>
              <a:t>	/*</a:t>
            </a:r>
          </a:p>
          <a:p>
            <a:r>
              <a:rPr lang="en-US" altLang="ko-KR" dirty="0" smtClean="0"/>
              <a:t>	stateRelateCheck_9_1 : SPEC AG ((state = No_Coffee_0) -&gt; EF (state = Input_Button_0));</a:t>
            </a:r>
          </a:p>
          <a:p>
            <a:r>
              <a:rPr lang="en-US" altLang="ko-KR" dirty="0" smtClean="0"/>
              <a:t>	*/</a:t>
            </a:r>
          </a:p>
          <a:p>
            <a:r>
              <a:rPr lang="en-US" altLang="ko-KR" dirty="0" smtClean="0"/>
              <a:t>	stateRelateCheck_9_2 : SPEC AG ((state = No_Coffee_0) -&gt; EF (state = Input_Button_1));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stateRelateCheck_10 : SPEC AG ((state = </a:t>
            </a:r>
            <a:r>
              <a:rPr lang="en-US" altLang="ko-KR" dirty="0" err="1" smtClean="0"/>
              <a:t>No_Cup</a:t>
            </a:r>
            <a:r>
              <a:rPr lang="en-US" altLang="ko-KR" dirty="0" smtClean="0"/>
              <a:t>) -&gt; AX (state = </a:t>
            </a:r>
            <a:r>
              <a:rPr lang="en-US" altLang="ko-KR" dirty="0" err="1" smtClean="0"/>
              <a:t>No_Cup</a:t>
            </a:r>
            <a:r>
              <a:rPr lang="en-US" altLang="ko-KR" dirty="0" smtClean="0"/>
              <a:t> | state = </a:t>
            </a:r>
            <a:r>
              <a:rPr lang="en-US" altLang="ko-KR" dirty="0" err="1" smtClean="0"/>
              <a:t>Turn_On_Ramp</a:t>
            </a:r>
            <a:r>
              <a:rPr lang="en-US" altLang="ko-KR" dirty="0" smtClean="0"/>
              <a:t> | state = Init));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stateRelateCheck_11 : SPEC AG ((state = </a:t>
            </a:r>
            <a:r>
              <a:rPr lang="en-US" altLang="ko-KR" dirty="0" err="1" smtClean="0"/>
              <a:t>Cup_And_Ramp</a:t>
            </a:r>
            <a:r>
              <a:rPr lang="en-US" altLang="ko-KR" dirty="0" smtClean="0"/>
              <a:t>) -&gt; AX (state = </a:t>
            </a:r>
            <a:r>
              <a:rPr lang="en-US" altLang="ko-KR" dirty="0" err="1" smtClean="0"/>
              <a:t>Turn_On_Ramp</a:t>
            </a:r>
            <a:r>
              <a:rPr lang="en-US" altLang="ko-KR" dirty="0" smtClean="0"/>
              <a:t> | state = Init));</a:t>
            </a:r>
          </a:p>
          <a:p>
            <a:r>
              <a:rPr lang="en-US" altLang="ko-KR" dirty="0" smtClean="0"/>
              <a:t>	stateRelateCheck_11_1 : SPEC AG ((Coffee_1_Remain &gt; 0 &amp; </a:t>
            </a:r>
            <a:r>
              <a:rPr lang="en-US" altLang="ko-KR" dirty="0" err="1" smtClean="0"/>
              <a:t>Cup_Remain</a:t>
            </a:r>
            <a:r>
              <a:rPr lang="en-US" altLang="ko-KR" dirty="0" smtClean="0"/>
              <a:t> &gt; 0 </a:t>
            </a:r>
          </a:p>
          <a:p>
            <a:r>
              <a:rPr lang="en-US" altLang="ko-KR" dirty="0" smtClean="0"/>
              <a:t>		&amp; state = </a:t>
            </a:r>
            <a:r>
              <a:rPr lang="en-US" altLang="ko-KR" dirty="0" err="1" smtClean="0"/>
              <a:t>Cup_And_Ramp</a:t>
            </a:r>
            <a:r>
              <a:rPr lang="en-US" altLang="ko-KR" dirty="0" smtClean="0"/>
              <a:t>) -&gt; EF (state = Input_Button_1));</a:t>
            </a:r>
          </a:p>
          <a:p>
            <a:r>
              <a:rPr lang="en-US" altLang="ko-KR" dirty="0" smtClean="0"/>
              <a:t>	stateRelateCheck_11_2 : SPEC AG ((state = </a:t>
            </a:r>
            <a:r>
              <a:rPr lang="en-US" altLang="ko-KR" dirty="0" err="1" smtClean="0"/>
              <a:t>Cup_And_Ramp</a:t>
            </a:r>
            <a:r>
              <a:rPr lang="en-US" altLang="ko-KR" dirty="0" smtClean="0"/>
              <a:t>) -&gt; EF (state = Input_Button_1));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코드 실험 결과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17435"/>
          <a:stretch>
            <a:fillRect/>
          </a:stretch>
        </p:blipFill>
        <p:spPr bwMode="auto">
          <a:xfrm>
            <a:off x="2915816" y="3068960"/>
            <a:ext cx="3168352" cy="30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1196752"/>
            <a:ext cx="32289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1628800"/>
            <a:ext cx="18954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코드 실험 결과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196752"/>
            <a:ext cx="32289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628800"/>
            <a:ext cx="1857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 t="14824"/>
          <a:stretch>
            <a:fillRect/>
          </a:stretch>
        </p:blipFill>
        <p:spPr bwMode="auto">
          <a:xfrm>
            <a:off x="2915816" y="3068960"/>
            <a:ext cx="3312368" cy="33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코드 실험 결과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t="15343"/>
          <a:stretch>
            <a:fillRect/>
          </a:stretch>
        </p:blipFill>
        <p:spPr bwMode="auto">
          <a:xfrm>
            <a:off x="2771800" y="2348880"/>
            <a:ext cx="3600400" cy="357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1340768"/>
            <a:ext cx="58197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코드 실험 결과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988840"/>
            <a:ext cx="3600400" cy="422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340768"/>
            <a:ext cx="66960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모듈화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모듈끼리 서로 통신은 없으며 각 모듈은</a:t>
            </a:r>
            <a:endParaRPr lang="en-US" altLang="ko-KR" dirty="0" smtClean="0">
              <a:latin typeface="+mn-ea"/>
            </a:endParaRPr>
          </a:p>
          <a:p>
            <a:pPr lvl="1"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+mn-ea"/>
              </a:rPr>
              <a:t>MainControlSWModule</a:t>
            </a:r>
            <a:r>
              <a:rPr lang="ko-KR" altLang="en-US" dirty="0" smtClean="0">
                <a:latin typeface="+mn-ea"/>
              </a:rPr>
              <a:t>과만 통신한다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모듈 별로 오토마타가 따로 존재해야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MainControlSWModule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ButtonControlSWModule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DisplayModule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MoneyCauculateModule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CoffeeMakingModule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Output</a:t>
            </a:r>
          </a:p>
          <a:p>
            <a:pPr lvl="1"/>
            <a:r>
              <a:rPr lang="en-US" altLang="ko-KR" sz="2000" dirty="0" smtClean="0">
                <a:latin typeface="+mn-ea"/>
              </a:rPr>
              <a:t>output Led : 0..4;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872" y="152400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827584" y="1268760"/>
            <a:ext cx="7488832" cy="49685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39952" y="126876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403648" y="1988840"/>
            <a:ext cx="6336704" cy="38884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872" y="152400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Automata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763688" y="2780928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Init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979712" y="1988840"/>
            <a:ext cx="288032" cy="288032"/>
            <a:chOff x="1115616" y="2195339"/>
            <a:chExt cx="288032" cy="288032"/>
          </a:xfrm>
        </p:grpSpPr>
        <p:sp>
          <p:nvSpPr>
            <p:cNvPr id="6" name="타원 5"/>
            <p:cNvSpPr/>
            <p:nvPr/>
          </p:nvSpPr>
          <p:spPr>
            <a:xfrm>
              <a:off x="1232228" y="2316495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115616" y="2195339"/>
              <a:ext cx="288032" cy="2880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03648" y="198884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start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0" name="직선 화살표 연결선 9"/>
          <p:cNvCxnSpPr>
            <a:stCxn id="7" idx="4"/>
            <a:endCxn id="4" idx="0"/>
          </p:cNvCxnSpPr>
          <p:nvPr/>
        </p:nvCxnSpPr>
        <p:spPr>
          <a:xfrm>
            <a:off x="212372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7"/>
            <a:endCxn id="60" idx="2"/>
          </p:cNvCxnSpPr>
          <p:nvPr/>
        </p:nvCxnSpPr>
        <p:spPr>
          <a:xfrm flipV="1">
            <a:off x="2378315" y="2132856"/>
            <a:ext cx="753525" cy="75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4471" y="5445224"/>
            <a:ext cx="3536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Time</a:t>
            </a:r>
            <a:r>
              <a:rPr lang="ko-KR" altLang="en-US" sz="1000" dirty="0" smtClean="0">
                <a:latin typeface="+mn-ea"/>
              </a:rPr>
              <a:t>은 </a:t>
            </a:r>
            <a:r>
              <a:rPr lang="en-US" altLang="ko-KR" sz="1000" dirty="0" smtClean="0">
                <a:latin typeface="+mn-ea"/>
              </a:rPr>
              <a:t>input</a:t>
            </a:r>
            <a:r>
              <a:rPr lang="ko-KR" altLang="en-US" sz="1000" dirty="0" smtClean="0">
                <a:latin typeface="+mn-ea"/>
              </a:rPr>
              <a:t>이 들어올 때마다 </a:t>
            </a:r>
            <a:r>
              <a:rPr lang="en-US" altLang="ko-KR" sz="1000" dirty="0" smtClean="0">
                <a:latin typeface="+mn-ea"/>
              </a:rPr>
              <a:t>+ 10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실제로는 </a:t>
            </a:r>
            <a:r>
              <a:rPr lang="en-US" altLang="ko-KR" sz="1000" dirty="0" err="1" smtClean="0">
                <a:latin typeface="+mn-ea"/>
              </a:rPr>
              <a:t>Button_N</a:t>
            </a:r>
            <a:r>
              <a:rPr lang="ko-KR" altLang="en-US" sz="1000" dirty="0" smtClean="0">
                <a:latin typeface="+mn-ea"/>
              </a:rPr>
              <a:t>이 </a:t>
            </a:r>
            <a:r>
              <a:rPr lang="en-US" altLang="ko-KR" sz="1000" dirty="0" smtClean="0">
                <a:latin typeface="+mn-ea"/>
              </a:rPr>
              <a:t>Button_0, 1, 2, 3</a:t>
            </a:r>
            <a:r>
              <a:rPr lang="ko-KR" altLang="en-US" sz="1000" dirty="0" smtClean="0">
                <a:latin typeface="+mn-ea"/>
              </a:rPr>
              <a:t>으로 </a:t>
            </a:r>
            <a:r>
              <a:rPr lang="en-US" altLang="ko-KR" sz="1000" dirty="0" smtClean="0">
                <a:latin typeface="+mn-ea"/>
              </a:rPr>
              <a:t>4</a:t>
            </a:r>
            <a:r>
              <a:rPr lang="ko-KR" altLang="en-US" sz="1000" dirty="0" smtClean="0">
                <a:latin typeface="+mn-ea"/>
              </a:rPr>
              <a:t>개 있어야 함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err="1" smtClean="0">
                <a:latin typeface="+mn-ea"/>
              </a:rPr>
              <a:t>NoCoffee_N</a:t>
            </a:r>
            <a:r>
              <a:rPr lang="ko-KR" altLang="en-US" sz="1000" dirty="0" smtClean="0">
                <a:latin typeface="+mn-ea"/>
              </a:rPr>
              <a:t>도 </a:t>
            </a:r>
            <a:r>
              <a:rPr lang="en-US" altLang="ko-KR" sz="1000" dirty="0" smtClean="0">
                <a:latin typeface="+mn-ea"/>
              </a:rPr>
              <a:t>NoCoffee_0, 1, 2, 3</a:t>
            </a:r>
            <a:r>
              <a:rPr lang="ko-KR" altLang="en-US" sz="1000" dirty="0" smtClean="0">
                <a:latin typeface="+mn-ea"/>
              </a:rPr>
              <a:t>이 있어야 함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Turn On Ramp </a:t>
            </a:r>
            <a:r>
              <a:rPr lang="ko-KR" altLang="en-US" sz="1000" dirty="0" smtClean="0">
                <a:latin typeface="+mn-ea"/>
              </a:rPr>
              <a:t>에서 </a:t>
            </a:r>
            <a:r>
              <a:rPr lang="en-US" altLang="ko-KR" sz="1000" dirty="0" err="1" smtClean="0">
                <a:latin typeface="+mn-ea"/>
              </a:rPr>
              <a:t>Button_N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상태로 변할 시 </a:t>
            </a:r>
            <a:r>
              <a:rPr lang="en-US" altLang="ko-KR" sz="1000" dirty="0" smtClean="0">
                <a:latin typeface="+mn-ea"/>
              </a:rPr>
              <a:t>LED </a:t>
            </a:r>
            <a:r>
              <a:rPr lang="ko-KR" altLang="en-US" sz="1000" dirty="0" smtClean="0">
                <a:latin typeface="+mn-ea"/>
              </a:rPr>
              <a:t>출력이 변함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131840" y="17728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Turn On Ramp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131840" y="35730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Sum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Max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stCxn id="60" idx="3"/>
            <a:endCxn id="4" idx="6"/>
          </p:cNvCxnSpPr>
          <p:nvPr/>
        </p:nvCxnSpPr>
        <p:spPr>
          <a:xfrm flipH="1">
            <a:off x="2483768" y="2387443"/>
            <a:ext cx="753525" cy="75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2" idx="2"/>
            <a:endCxn id="4" idx="6"/>
          </p:cNvCxnSpPr>
          <p:nvPr/>
        </p:nvCxnSpPr>
        <p:spPr>
          <a:xfrm flipH="1" flipV="1">
            <a:off x="2483768" y="3140968"/>
            <a:ext cx="64807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0" idx="4"/>
            <a:endCxn id="62" idx="0"/>
          </p:cNvCxnSpPr>
          <p:nvPr/>
        </p:nvCxnSpPr>
        <p:spPr>
          <a:xfrm>
            <a:off x="3491880" y="2492896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62" idx="4"/>
            <a:endCxn id="62" idx="3"/>
          </p:cNvCxnSpPr>
          <p:nvPr/>
        </p:nvCxnSpPr>
        <p:spPr>
          <a:xfrm rot="5400000" flipH="1">
            <a:off x="3311860" y="4113077"/>
            <a:ext cx="105453" cy="254587"/>
          </a:xfrm>
          <a:prstGeom prst="curvedConnector3">
            <a:avLst>
              <a:gd name="adj1" fmla="val -216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4788024" y="17728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_N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788024" y="2780928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Coffee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_N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8024" y="3789040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Cup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/>
          <p:cNvCxnSpPr>
            <a:stCxn id="60" idx="7"/>
            <a:endCxn id="86" idx="1"/>
          </p:cNvCxnSpPr>
          <p:nvPr/>
        </p:nvCxnSpPr>
        <p:spPr>
          <a:xfrm>
            <a:off x="3746467" y="1878269"/>
            <a:ext cx="1147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60" idx="6"/>
            <a:endCxn id="87" idx="1"/>
          </p:cNvCxnSpPr>
          <p:nvPr/>
        </p:nvCxnSpPr>
        <p:spPr>
          <a:xfrm>
            <a:off x="3851920" y="2132856"/>
            <a:ext cx="1041557" cy="75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60" idx="5"/>
            <a:endCxn id="88" idx="1"/>
          </p:cNvCxnSpPr>
          <p:nvPr/>
        </p:nvCxnSpPr>
        <p:spPr>
          <a:xfrm>
            <a:off x="3746467" y="2387443"/>
            <a:ext cx="1147010" cy="150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87" idx="2"/>
            <a:endCxn id="60" idx="6"/>
          </p:cNvCxnSpPr>
          <p:nvPr/>
        </p:nvCxnSpPr>
        <p:spPr>
          <a:xfrm flipH="1" flipV="1">
            <a:off x="3851920" y="2132856"/>
            <a:ext cx="93610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88" idx="2"/>
            <a:endCxn id="60" idx="5"/>
          </p:cNvCxnSpPr>
          <p:nvPr/>
        </p:nvCxnSpPr>
        <p:spPr>
          <a:xfrm flipH="1" flipV="1">
            <a:off x="3746467" y="2387443"/>
            <a:ext cx="1041557" cy="1761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6660232" y="1772816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Cup &amp;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Ramp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86" idx="6"/>
            <a:endCxn id="105" idx="2"/>
          </p:cNvCxnSpPr>
          <p:nvPr/>
        </p:nvCxnSpPr>
        <p:spPr>
          <a:xfrm>
            <a:off x="5508104" y="213285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 108"/>
          <p:cNvCxnSpPr>
            <a:stCxn id="105" idx="0"/>
            <a:endCxn id="60" idx="0"/>
          </p:cNvCxnSpPr>
          <p:nvPr/>
        </p:nvCxnSpPr>
        <p:spPr>
          <a:xfrm rot="16200000" flipV="1">
            <a:off x="5256076" y="8620"/>
            <a:ext cx="12700" cy="3528392"/>
          </a:xfrm>
          <a:prstGeom prst="curvedConnector3">
            <a:avLst>
              <a:gd name="adj1" fmla="val 30750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88" idx="6"/>
            <a:endCxn id="88" idx="5"/>
          </p:cNvCxnSpPr>
          <p:nvPr/>
        </p:nvCxnSpPr>
        <p:spPr>
          <a:xfrm flipH="1">
            <a:off x="5402651" y="4149080"/>
            <a:ext cx="105453" cy="254587"/>
          </a:xfrm>
          <a:prstGeom prst="curvedConnector4">
            <a:avLst>
              <a:gd name="adj1" fmla="val -108390"/>
              <a:gd name="adj2" fmla="val 1227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hape 117"/>
          <p:cNvCxnSpPr>
            <a:stCxn id="87" idx="6"/>
            <a:endCxn id="4" idx="4"/>
          </p:cNvCxnSpPr>
          <p:nvPr/>
        </p:nvCxnSpPr>
        <p:spPr>
          <a:xfrm flipH="1">
            <a:off x="2123728" y="3140968"/>
            <a:ext cx="3384376" cy="360040"/>
          </a:xfrm>
          <a:prstGeom prst="curvedConnector4">
            <a:avLst>
              <a:gd name="adj1" fmla="val -18013"/>
              <a:gd name="adj2" fmla="val 7005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 123"/>
          <p:cNvCxnSpPr>
            <a:stCxn id="87" idx="7"/>
            <a:endCxn id="87" idx="6"/>
          </p:cNvCxnSpPr>
          <p:nvPr/>
        </p:nvCxnSpPr>
        <p:spPr>
          <a:xfrm rot="16200000" flipH="1">
            <a:off x="5328083" y="2960948"/>
            <a:ext cx="254587" cy="105453"/>
          </a:xfrm>
          <a:prstGeom prst="curvedConnector4">
            <a:avLst>
              <a:gd name="adj1" fmla="val -41422"/>
              <a:gd name="adj2" fmla="val 316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 129"/>
          <p:cNvCxnSpPr>
            <a:stCxn id="88" idx="4"/>
            <a:endCxn id="4" idx="4"/>
          </p:cNvCxnSpPr>
          <p:nvPr/>
        </p:nvCxnSpPr>
        <p:spPr>
          <a:xfrm rot="5400000" flipH="1">
            <a:off x="3131840" y="2492896"/>
            <a:ext cx="1008112" cy="3024336"/>
          </a:xfrm>
          <a:prstGeom prst="curvedConnector3">
            <a:avLst>
              <a:gd name="adj1" fmla="val -604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 134"/>
          <p:cNvCxnSpPr>
            <a:stCxn id="105" idx="4"/>
            <a:endCxn id="4" idx="4"/>
          </p:cNvCxnSpPr>
          <p:nvPr/>
        </p:nvCxnSpPr>
        <p:spPr>
          <a:xfrm rot="5400000">
            <a:off x="4067944" y="548680"/>
            <a:ext cx="1008112" cy="4896544"/>
          </a:xfrm>
          <a:prstGeom prst="curvedConnector3">
            <a:avLst>
              <a:gd name="adj1" fmla="val 3494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hape 137"/>
          <p:cNvCxnSpPr>
            <a:stCxn id="4" idx="2"/>
            <a:endCxn id="4" idx="1"/>
          </p:cNvCxnSpPr>
          <p:nvPr/>
        </p:nvCxnSpPr>
        <p:spPr>
          <a:xfrm rot="10800000" flipH="1">
            <a:off x="1763687" y="2886382"/>
            <a:ext cx="105453" cy="254587"/>
          </a:xfrm>
          <a:prstGeom prst="curvedConnector4">
            <a:avLst>
              <a:gd name="adj1" fmla="val -216779"/>
              <a:gd name="adj2" fmla="val 1339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65940" y="2636912"/>
            <a:ext cx="753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endParaRPr lang="en-US" altLang="ko-KR" sz="1000" dirty="0" smtClean="0"/>
          </a:p>
          <a:p>
            <a:r>
              <a:rPr lang="en-US" altLang="ko-KR" sz="1000" dirty="0" smtClean="0"/>
              <a:t>Refund</a:t>
            </a:r>
          </a:p>
          <a:p>
            <a:r>
              <a:rPr lang="en-US" altLang="ko-KR" sz="1000" dirty="0" err="1" smtClean="0"/>
              <a:t>Button_N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411760" y="227687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555776" y="263691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843808" y="3212976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 &amp; Sum &gt; Max</a:t>
            </a:r>
            <a:endParaRPr lang="ko-KR" alt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131840" y="4437112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2339752" y="350100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cxnSp>
        <p:nvCxnSpPr>
          <p:cNvPr id="147" name="구부러진 연결선 146"/>
          <p:cNvCxnSpPr>
            <a:stCxn id="60" idx="1"/>
            <a:endCxn id="60" idx="0"/>
          </p:cNvCxnSpPr>
          <p:nvPr/>
        </p:nvCxnSpPr>
        <p:spPr>
          <a:xfrm rot="5400000" flipH="1" flipV="1">
            <a:off x="3311860" y="1698250"/>
            <a:ext cx="105453" cy="254587"/>
          </a:xfrm>
          <a:prstGeom prst="curvedConnector3">
            <a:avLst>
              <a:gd name="adj1" fmla="val 2625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752702" y="1340768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851920" y="1609055"/>
            <a:ext cx="11095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Button_N</a:t>
            </a:r>
            <a:endParaRPr lang="en-US" altLang="ko-KR" sz="700" dirty="0" smtClean="0"/>
          </a:p>
          <a:p>
            <a:r>
              <a:rPr lang="en-US" altLang="ko-KR" sz="700" dirty="0" err="1" smtClean="0"/>
              <a:t>Coffee_N_Remain</a:t>
            </a:r>
            <a:r>
              <a:rPr lang="en-US" altLang="ko-KR" sz="700" dirty="0" smtClean="0"/>
              <a:t> &gt; 0</a:t>
            </a:r>
          </a:p>
          <a:p>
            <a:r>
              <a:rPr lang="en-US" altLang="ko-KR" sz="700" dirty="0" err="1" smtClean="0"/>
              <a:t>Cup_Remain</a:t>
            </a:r>
            <a:r>
              <a:rPr lang="en-US" altLang="ko-KR" sz="700" dirty="0" smtClean="0"/>
              <a:t>  &gt; 0</a:t>
            </a:r>
            <a:endParaRPr lang="ko-KR" altLang="en-US" sz="7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580112" y="1772816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Sum &gt;= </a:t>
            </a:r>
            <a:r>
              <a:rPr lang="en-US" altLang="ko-KR" sz="1000" dirty="0" err="1" smtClean="0"/>
              <a:t>N_Value</a:t>
            </a:r>
            <a:endParaRPr lang="en-US" altLang="ko-KR" sz="1000" dirty="0" smtClean="0"/>
          </a:p>
          <a:p>
            <a:r>
              <a:rPr lang="en-US" altLang="ko-KR" sz="1000" dirty="0" err="1" smtClean="0"/>
              <a:t>AnyInput</a:t>
            </a:r>
            <a:endParaRPr lang="ko-KR" altLang="en-US" sz="1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644008" y="249289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Button_Other</a:t>
            </a:r>
            <a:endParaRPr lang="ko-KR" altLang="en-US" sz="1000" dirty="0"/>
          </a:p>
        </p:txBody>
      </p:sp>
      <p:cxnSp>
        <p:nvCxnSpPr>
          <p:cNvPr id="157" name="직선 화살표 연결선 156"/>
          <p:cNvCxnSpPr>
            <a:stCxn id="87" idx="0"/>
            <a:endCxn id="86" idx="4"/>
          </p:cNvCxnSpPr>
          <p:nvPr/>
        </p:nvCxnSpPr>
        <p:spPr>
          <a:xfrm flipV="1">
            <a:off x="5148064" y="24928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652120" y="2750731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Button_N</a:t>
            </a:r>
            <a:endParaRPr lang="en-US" altLang="ko-KR" sz="1000" dirty="0" smtClean="0"/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364088" y="558924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427984" y="5445224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292080" y="4437112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Button</a:t>
            </a:r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3995936" y="494116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NoInput</a:t>
            </a:r>
            <a:r>
              <a:rPr lang="en-US" altLang="ko-KR" sz="1000" dirty="0" smtClean="0"/>
              <a:t> &gt; 2</a:t>
            </a:r>
          </a:p>
          <a:p>
            <a:r>
              <a:rPr lang="en-US" altLang="ko-KR" sz="1000" dirty="0" smtClean="0"/>
              <a:t>Refund</a:t>
            </a:r>
            <a:endParaRPr lang="ko-KR" alt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499992" y="3501008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4254030" y="371703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067944" y="2348880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Button_N</a:t>
            </a:r>
            <a:endParaRPr lang="ko-KR" altLang="en-US" sz="1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355976" y="2852936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  <a:endParaRPr lang="ko-KR" alt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156176" y="1074802"/>
            <a:ext cx="667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Button</a:t>
            </a:r>
          </a:p>
          <a:p>
            <a:r>
              <a:rPr lang="en-US" altLang="ko-KR" sz="1000" dirty="0" smtClean="0"/>
              <a:t>Coin</a:t>
            </a:r>
          </a:p>
          <a:p>
            <a:r>
              <a:rPr lang="en-US" altLang="ko-KR" sz="1000" dirty="0" err="1" smtClean="0"/>
              <a:t>NoInput</a:t>
            </a:r>
            <a:endParaRPr lang="ko-KR" altLang="en-US" sz="1000" dirty="0"/>
          </a:p>
        </p:txBody>
      </p:sp>
      <p:cxnSp>
        <p:nvCxnSpPr>
          <p:cNvPr id="63" name="직선 화살표 연결선 62"/>
          <p:cNvCxnSpPr>
            <a:stCxn id="62" idx="6"/>
            <a:endCxn id="86" idx="2"/>
          </p:cNvCxnSpPr>
          <p:nvPr/>
        </p:nvCxnSpPr>
        <p:spPr>
          <a:xfrm flipV="1">
            <a:off x="3851920" y="2132856"/>
            <a:ext cx="93610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2" idx="6"/>
            <a:endCxn id="87" idx="2"/>
          </p:cNvCxnSpPr>
          <p:nvPr/>
        </p:nvCxnSpPr>
        <p:spPr>
          <a:xfrm flipV="1">
            <a:off x="3851920" y="3140968"/>
            <a:ext cx="93610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2" idx="6"/>
            <a:endCxn id="88" idx="2"/>
          </p:cNvCxnSpPr>
          <p:nvPr/>
        </p:nvCxnSpPr>
        <p:spPr>
          <a:xfrm>
            <a:off x="3851920" y="3933056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86" idx="0"/>
            <a:endCxn id="86" idx="7"/>
          </p:cNvCxnSpPr>
          <p:nvPr/>
        </p:nvCxnSpPr>
        <p:spPr>
          <a:xfrm rot="16200000" flipH="1">
            <a:off x="5222630" y="1698249"/>
            <a:ext cx="105453" cy="254587"/>
          </a:xfrm>
          <a:prstGeom prst="curvedConnector3">
            <a:avLst>
              <a:gd name="adj1" fmla="val -1300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76056" y="142380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Sum &lt; </a:t>
            </a:r>
            <a:r>
              <a:rPr lang="en-US" altLang="ko-KR" sz="600" dirty="0" err="1" smtClean="0"/>
              <a:t>N_Value</a:t>
            </a:r>
            <a:endParaRPr lang="en-US" altLang="ko-KR" sz="600" dirty="0" smtClean="0"/>
          </a:p>
          <a:p>
            <a:r>
              <a:rPr lang="en-US" altLang="ko-KR" sz="600" dirty="0" err="1" smtClean="0"/>
              <a:t>AnyInput</a:t>
            </a:r>
            <a:endParaRPr lang="ko-KR" altLang="en-US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400" dirty="0" smtClean="0">
                <a:latin typeface="+mn-ea"/>
              </a:rPr>
              <a:t>/*</a:t>
            </a:r>
          </a:p>
          <a:p>
            <a:r>
              <a:rPr lang="en-US" altLang="ko-KR" sz="1400" dirty="0" smtClean="0">
                <a:latin typeface="+mn-ea"/>
              </a:rPr>
              <a:t>ledCheck_1 : SPEC AG ( (Button_3_Ack = 1) -&gt; AX (Led = 3) );</a:t>
            </a:r>
          </a:p>
          <a:p>
            <a:r>
              <a:rPr lang="en-US" altLang="ko-KR" sz="1400" dirty="0" smtClean="0">
                <a:latin typeface="+mn-ea"/>
              </a:rPr>
              <a:t>ledCheck_2 : SPEC AG ( (Button_3_Ack = 1 &amp; Sum &gt; 10) -&gt; AX (Led = 3) );</a:t>
            </a:r>
          </a:p>
          <a:p>
            <a:r>
              <a:rPr lang="en-US" altLang="ko-KR" sz="1400" dirty="0" smtClean="0">
                <a:latin typeface="+mn-ea"/>
              </a:rPr>
              <a:t>*/</a:t>
            </a:r>
          </a:p>
          <a:p>
            <a:r>
              <a:rPr lang="en-US" altLang="ko-KR" sz="1400" dirty="0" smtClean="0">
                <a:latin typeface="+mn-ea"/>
              </a:rPr>
              <a:t>ledCheck_3 : SPEC AG ( (Button_3_Ack = 1 &amp; Sum &gt; 10 &amp; </a:t>
            </a:r>
            <a:r>
              <a:rPr lang="en-US" altLang="ko-KR" sz="1400" dirty="0" err="1" smtClean="0">
                <a:latin typeface="+mn-ea"/>
              </a:rPr>
              <a:t>Cup_Remain</a:t>
            </a:r>
            <a:r>
              <a:rPr lang="en-US" altLang="ko-KR" sz="1400" dirty="0" smtClean="0">
                <a:latin typeface="+mn-ea"/>
              </a:rPr>
              <a:t> &gt; 0) -&gt; AX (Led = 3) );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	</a:t>
            </a:r>
          </a:p>
          <a:p>
            <a:r>
              <a:rPr lang="en-US" altLang="ko-KR" sz="1400" dirty="0" smtClean="0">
                <a:latin typeface="+mn-ea"/>
              </a:rPr>
              <a:t>ledCheck_4 : SPEC AG ( (Led = 1 &amp; </a:t>
            </a:r>
            <a:r>
              <a:rPr lang="en-US" altLang="ko-KR" sz="1400" dirty="0" err="1" smtClean="0">
                <a:latin typeface="+mn-ea"/>
              </a:rPr>
              <a:t>IdleTimeCount</a:t>
            </a:r>
            <a:r>
              <a:rPr lang="en-US" altLang="ko-KR" sz="1400" dirty="0" smtClean="0">
                <a:latin typeface="+mn-ea"/>
              </a:rPr>
              <a:t> = 2 &amp; </a:t>
            </a:r>
            <a:r>
              <a:rPr lang="en-US" altLang="ko-KR" sz="1400" dirty="0" err="1" smtClean="0">
                <a:latin typeface="+mn-ea"/>
              </a:rPr>
              <a:t>Refund_Ack</a:t>
            </a:r>
            <a:r>
              <a:rPr lang="en-US" altLang="ko-KR" sz="1400" dirty="0" smtClean="0">
                <a:latin typeface="+mn-ea"/>
              </a:rPr>
              <a:t> = 0 &amp; </a:t>
            </a:r>
            <a:r>
              <a:rPr lang="en-US" altLang="ko-KR" sz="1400" dirty="0" err="1" smtClean="0">
                <a:latin typeface="+mn-ea"/>
              </a:rPr>
              <a:t>Coin_Ack</a:t>
            </a:r>
            <a:r>
              <a:rPr lang="en-US" altLang="ko-KR" sz="1400" dirty="0" smtClean="0">
                <a:latin typeface="+mn-ea"/>
              </a:rPr>
              <a:t> = 0 &amp;</a:t>
            </a:r>
          </a:p>
          <a:p>
            <a:r>
              <a:rPr lang="en-US" altLang="ko-KR" sz="1400" dirty="0" smtClean="0">
                <a:latin typeface="+mn-ea"/>
              </a:rPr>
              <a:t>	 Button_0_Ack = 0 &amp; &amp; Button_1_Ack = 0 &amp; Button_2_Ack = 0 &amp; Button_3_Ack = 0) -&gt; 	AX (Led = 4) );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/*</a:t>
            </a:r>
          </a:p>
          <a:p>
            <a:r>
              <a:rPr lang="en-US" altLang="ko-KR" sz="1400" dirty="0" smtClean="0">
                <a:latin typeface="+mn-ea"/>
              </a:rPr>
              <a:t>ledCheck_4_1 : SPEC AG ( (Led = 1 &amp; </a:t>
            </a:r>
            <a:r>
              <a:rPr lang="en-US" altLang="ko-KR" sz="1400" dirty="0" err="1" smtClean="0">
                <a:latin typeface="+mn-ea"/>
              </a:rPr>
              <a:t>IdleTimeCount</a:t>
            </a:r>
            <a:r>
              <a:rPr lang="en-US" altLang="ko-KR" sz="1400" dirty="0" smtClean="0">
                <a:latin typeface="+mn-ea"/>
              </a:rPr>
              <a:t> = 2) -&gt; AX (Led = 4) );</a:t>
            </a:r>
          </a:p>
          <a:p>
            <a:r>
              <a:rPr lang="en-US" altLang="ko-KR" sz="1400" dirty="0" smtClean="0">
                <a:latin typeface="+mn-ea"/>
              </a:rPr>
              <a:t>*/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ledCheck_5 : SPEC AG ( (Led = 1 &amp; </a:t>
            </a:r>
            <a:r>
              <a:rPr lang="en-US" altLang="ko-KR" sz="1400" dirty="0" err="1" smtClean="0">
                <a:latin typeface="+mn-ea"/>
              </a:rPr>
              <a:t>IdleTimeCount</a:t>
            </a:r>
            <a:r>
              <a:rPr lang="en-US" altLang="ko-KR" sz="1400" dirty="0" smtClean="0">
                <a:latin typeface="+mn-ea"/>
              </a:rPr>
              <a:t> = 2 &amp; </a:t>
            </a:r>
            <a:r>
              <a:rPr lang="en-US" altLang="ko-KR" sz="1400" dirty="0" err="1" smtClean="0">
                <a:latin typeface="+mn-ea"/>
              </a:rPr>
              <a:t>Refund_Ack</a:t>
            </a:r>
            <a:r>
              <a:rPr lang="en-US" altLang="ko-KR" sz="1400" dirty="0" smtClean="0">
                <a:latin typeface="+mn-ea"/>
              </a:rPr>
              <a:t> = 0 &amp; </a:t>
            </a:r>
            <a:r>
              <a:rPr lang="en-US" altLang="ko-KR" sz="1400" dirty="0" err="1" smtClean="0">
                <a:latin typeface="+mn-ea"/>
              </a:rPr>
              <a:t>Coin_Ack</a:t>
            </a:r>
            <a:r>
              <a:rPr lang="en-US" altLang="ko-KR" sz="1400" dirty="0" smtClean="0">
                <a:latin typeface="+mn-ea"/>
              </a:rPr>
              <a:t> = 0 &amp;</a:t>
            </a:r>
          </a:p>
          <a:p>
            <a:r>
              <a:rPr lang="en-US" altLang="ko-KR" sz="1400" dirty="0" smtClean="0">
                <a:latin typeface="+mn-ea"/>
              </a:rPr>
              <a:t>	 Button_0_Ack = 0 &amp; &amp; Button_1_Ack = 0 &amp; Button_2_Ack = 0 &amp; Button_3_Ack = 0) -&gt; 	AX (Led ~= 4) );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916832"/>
            <a:ext cx="4032448" cy="426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5373216"/>
            <a:ext cx="302433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59832" y="4365104"/>
            <a:ext cx="30243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196752"/>
            <a:ext cx="59245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12317" b="5151"/>
          <a:stretch>
            <a:fillRect/>
          </a:stretch>
        </p:blipFill>
        <p:spPr bwMode="auto">
          <a:xfrm>
            <a:off x="3131840" y="2060848"/>
            <a:ext cx="290290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203848" y="5517232"/>
            <a:ext cx="201622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03848" y="5805264"/>
            <a:ext cx="20162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340768"/>
            <a:ext cx="6457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r>
              <a:rPr lang="ko-KR" altLang="en-US" dirty="0" smtClean="0"/>
              <a:t>를 활용하는 방식으로 새로 만들었음</a:t>
            </a:r>
            <a:r>
              <a:rPr lang="en-US" altLang="ko-KR" dirty="0" smtClean="0"/>
              <a:t>.</a:t>
            </a:r>
          </a:p>
          <a:p>
            <a:endParaRPr lang="en-US" altLang="ko-KR" smtClean="0"/>
          </a:p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1864</TotalTime>
  <Words>423</Words>
  <Application>Microsoft Office PowerPoint</Application>
  <PresentationFormat>화면 슬라이드 쇼(4:3)</PresentationFormat>
  <Paragraphs>162</Paragraphs>
  <Slides>15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원본</vt:lpstr>
      <vt:lpstr>Coffee Machine SMV 4</vt:lpstr>
      <vt:lpstr>추가사항</vt:lpstr>
      <vt:lpstr>추가 변수 설정</vt:lpstr>
      <vt:lpstr>Module</vt:lpstr>
      <vt:lpstr>Automata</vt:lpstr>
      <vt:lpstr>Property </vt:lpstr>
      <vt:lpstr>실행결과</vt:lpstr>
      <vt:lpstr>실행결과</vt:lpstr>
      <vt:lpstr>새 코드</vt:lpstr>
      <vt:lpstr>코드 변경 후 property</vt:lpstr>
      <vt:lpstr>코드 변경 후 property</vt:lpstr>
      <vt:lpstr>변경 코드 실험 결과</vt:lpstr>
      <vt:lpstr>변경 코드 실험 결과</vt:lpstr>
      <vt:lpstr>변경 코드 실험 결과</vt:lpstr>
      <vt:lpstr>변경 코드 실험 결과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Machine SMV</dc:title>
  <dc:creator>Microsoft Corporation</dc:creator>
  <cp:lastModifiedBy>yjSeo</cp:lastModifiedBy>
  <cp:revision>376</cp:revision>
  <dcterms:created xsi:type="dcterms:W3CDTF">2006-10-05T04:04:58Z</dcterms:created>
  <dcterms:modified xsi:type="dcterms:W3CDTF">2013-06-13T07:08:50Z</dcterms:modified>
</cp:coreProperties>
</file>